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0" r:id="rId1"/>
  </p:sldMasterIdLst>
  <p:notesMasterIdLst>
    <p:notesMasterId r:id="rId190"/>
  </p:notesMasterIdLst>
  <p:sldIdLst>
    <p:sldId id="256" r:id="rId2"/>
    <p:sldId id="279" r:id="rId3"/>
    <p:sldId id="280" r:id="rId4"/>
    <p:sldId id="257" r:id="rId5"/>
    <p:sldId id="258" r:id="rId6"/>
    <p:sldId id="259" r:id="rId7"/>
    <p:sldId id="281" r:id="rId8"/>
    <p:sldId id="260" r:id="rId9"/>
    <p:sldId id="261" r:id="rId10"/>
    <p:sldId id="262" r:id="rId11"/>
    <p:sldId id="263" r:id="rId12"/>
    <p:sldId id="264" r:id="rId13"/>
    <p:sldId id="265" r:id="rId14"/>
    <p:sldId id="266" r:id="rId15"/>
    <p:sldId id="267" r:id="rId16"/>
    <p:sldId id="268" r:id="rId17"/>
    <p:sldId id="270" r:id="rId18"/>
    <p:sldId id="271" r:id="rId19"/>
    <p:sldId id="272" r:id="rId20"/>
    <p:sldId id="273" r:id="rId21"/>
    <p:sldId id="274" r:id="rId22"/>
    <p:sldId id="275" r:id="rId23"/>
    <p:sldId id="276" r:id="rId24"/>
    <p:sldId id="277" r:id="rId25"/>
    <p:sldId id="278"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3" r:id="rId56"/>
    <p:sldId id="328" r:id="rId57"/>
    <p:sldId id="329" r:id="rId58"/>
    <p:sldId id="330" r:id="rId59"/>
    <p:sldId id="331" r:id="rId60"/>
    <p:sldId id="332" r:id="rId61"/>
    <p:sldId id="333" r:id="rId62"/>
    <p:sldId id="334" r:id="rId63"/>
    <p:sldId id="335" r:id="rId64"/>
    <p:sldId id="336" r:id="rId65"/>
    <p:sldId id="337" r:id="rId66"/>
    <p:sldId id="338" r:id="rId67"/>
    <p:sldId id="339" r:id="rId68"/>
    <p:sldId id="340" r:id="rId69"/>
    <p:sldId id="341" r:id="rId70"/>
    <p:sldId id="342" r:id="rId71"/>
    <p:sldId id="343" r:id="rId72"/>
    <p:sldId id="344" r:id="rId73"/>
    <p:sldId id="314" r:id="rId74"/>
    <p:sldId id="315" r:id="rId75"/>
    <p:sldId id="316" r:id="rId76"/>
    <p:sldId id="317" r:id="rId77"/>
    <p:sldId id="318" r:id="rId78"/>
    <p:sldId id="319" r:id="rId79"/>
    <p:sldId id="320" r:id="rId80"/>
    <p:sldId id="321" r:id="rId81"/>
    <p:sldId id="322" r:id="rId82"/>
    <p:sldId id="323" r:id="rId83"/>
    <p:sldId id="324" r:id="rId84"/>
    <p:sldId id="325" r:id="rId85"/>
    <p:sldId id="326" r:id="rId86"/>
    <p:sldId id="327" r:id="rId87"/>
    <p:sldId id="345" r:id="rId88"/>
    <p:sldId id="346" r:id="rId89"/>
    <p:sldId id="347" r:id="rId90"/>
    <p:sldId id="348" r:id="rId91"/>
    <p:sldId id="349" r:id="rId92"/>
    <p:sldId id="350" r:id="rId93"/>
    <p:sldId id="351" r:id="rId94"/>
    <p:sldId id="352" r:id="rId95"/>
    <p:sldId id="353" r:id="rId96"/>
    <p:sldId id="354" r:id="rId97"/>
    <p:sldId id="355" r:id="rId98"/>
    <p:sldId id="356" r:id="rId99"/>
    <p:sldId id="357" r:id="rId100"/>
    <p:sldId id="358" r:id="rId101"/>
    <p:sldId id="359" r:id="rId102"/>
    <p:sldId id="360" r:id="rId103"/>
    <p:sldId id="361" r:id="rId104"/>
    <p:sldId id="362" r:id="rId105"/>
    <p:sldId id="363" r:id="rId106"/>
    <p:sldId id="364" r:id="rId107"/>
    <p:sldId id="365" r:id="rId108"/>
    <p:sldId id="366" r:id="rId109"/>
    <p:sldId id="367" r:id="rId110"/>
    <p:sldId id="369" r:id="rId111"/>
    <p:sldId id="368" r:id="rId112"/>
    <p:sldId id="370" r:id="rId113"/>
    <p:sldId id="371" r:id="rId114"/>
    <p:sldId id="372" r:id="rId115"/>
    <p:sldId id="373" r:id="rId116"/>
    <p:sldId id="374" r:id="rId117"/>
    <p:sldId id="375" r:id="rId118"/>
    <p:sldId id="376" r:id="rId119"/>
    <p:sldId id="377" r:id="rId120"/>
    <p:sldId id="378" r:id="rId121"/>
    <p:sldId id="379" r:id="rId122"/>
    <p:sldId id="380" r:id="rId123"/>
    <p:sldId id="381" r:id="rId124"/>
    <p:sldId id="382" r:id="rId125"/>
    <p:sldId id="383" r:id="rId126"/>
    <p:sldId id="384" r:id="rId127"/>
    <p:sldId id="385" r:id="rId128"/>
    <p:sldId id="386" r:id="rId129"/>
    <p:sldId id="387" r:id="rId130"/>
    <p:sldId id="388" r:id="rId131"/>
    <p:sldId id="389" r:id="rId132"/>
    <p:sldId id="390" r:id="rId133"/>
    <p:sldId id="391" r:id="rId134"/>
    <p:sldId id="392" r:id="rId135"/>
    <p:sldId id="393" r:id="rId136"/>
    <p:sldId id="394" r:id="rId137"/>
    <p:sldId id="395" r:id="rId138"/>
    <p:sldId id="396" r:id="rId139"/>
    <p:sldId id="397" r:id="rId140"/>
    <p:sldId id="398" r:id="rId141"/>
    <p:sldId id="399" r:id="rId142"/>
    <p:sldId id="400" r:id="rId143"/>
    <p:sldId id="401" r:id="rId144"/>
    <p:sldId id="402" r:id="rId145"/>
    <p:sldId id="403" r:id="rId146"/>
    <p:sldId id="405" r:id="rId147"/>
    <p:sldId id="404" r:id="rId148"/>
    <p:sldId id="407" r:id="rId149"/>
    <p:sldId id="408" r:id="rId150"/>
    <p:sldId id="409" r:id="rId151"/>
    <p:sldId id="410" r:id="rId152"/>
    <p:sldId id="411" r:id="rId153"/>
    <p:sldId id="412" r:id="rId154"/>
    <p:sldId id="413" r:id="rId155"/>
    <p:sldId id="414" r:id="rId156"/>
    <p:sldId id="415" r:id="rId157"/>
    <p:sldId id="416" r:id="rId158"/>
    <p:sldId id="417" r:id="rId159"/>
    <p:sldId id="418" r:id="rId160"/>
    <p:sldId id="419" r:id="rId161"/>
    <p:sldId id="420" r:id="rId162"/>
    <p:sldId id="421" r:id="rId163"/>
    <p:sldId id="422" r:id="rId164"/>
    <p:sldId id="423" r:id="rId165"/>
    <p:sldId id="424" r:id="rId166"/>
    <p:sldId id="425" r:id="rId167"/>
    <p:sldId id="426" r:id="rId168"/>
    <p:sldId id="427" r:id="rId169"/>
    <p:sldId id="428" r:id="rId170"/>
    <p:sldId id="429" r:id="rId171"/>
    <p:sldId id="430" r:id="rId172"/>
    <p:sldId id="431" r:id="rId173"/>
    <p:sldId id="432" r:id="rId174"/>
    <p:sldId id="433" r:id="rId175"/>
    <p:sldId id="434" r:id="rId176"/>
    <p:sldId id="435" r:id="rId177"/>
    <p:sldId id="436" r:id="rId178"/>
    <p:sldId id="437" r:id="rId179"/>
    <p:sldId id="438" r:id="rId180"/>
    <p:sldId id="439" r:id="rId181"/>
    <p:sldId id="440" r:id="rId182"/>
    <p:sldId id="441" r:id="rId183"/>
    <p:sldId id="442" r:id="rId184"/>
    <p:sldId id="443" r:id="rId185"/>
    <p:sldId id="444" r:id="rId186"/>
    <p:sldId id="445" r:id="rId187"/>
    <p:sldId id="446" r:id="rId188"/>
    <p:sldId id="447" r:id="rId18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0093"/>
    <a:srgbClr val="0000FF"/>
    <a:srgbClr val="FF33CC"/>
    <a:srgbClr val="FFCCFF"/>
    <a:srgbClr val="FF99FF"/>
    <a:srgbClr val="FFCC99"/>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122"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93"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33B21D-5ED5-49F5-8E78-13A05944C95F}"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pPr rtl="1"/>
          <a:endParaRPr lang="ar-EG"/>
        </a:p>
      </dgm:t>
    </dgm:pt>
    <dgm:pt modelId="{EC8FF90A-BB96-43ED-BF2D-EAD5E7EFF83B}" type="pres">
      <dgm:prSet presAssocID="{1633B21D-5ED5-49F5-8E78-13A05944C95F}" presName="rootnode" presStyleCnt="0">
        <dgm:presLayoutVars>
          <dgm:chMax/>
          <dgm:chPref/>
          <dgm:dir val="rev"/>
          <dgm:animLvl val="lvl"/>
        </dgm:presLayoutVars>
      </dgm:prSet>
      <dgm:spPr/>
      <dgm:t>
        <a:bodyPr/>
        <a:lstStyle/>
        <a:p>
          <a:pPr rtl="1"/>
          <a:endParaRPr lang="ar-EG"/>
        </a:p>
      </dgm:t>
    </dgm:pt>
  </dgm:ptLst>
  <dgm:cxnLst>
    <dgm:cxn modelId="{F84AD3C3-E68A-4324-9641-1E706CF4F44C}" type="presOf" srcId="{1633B21D-5ED5-49F5-8E78-13A05944C95F}" destId="{EC8FF90A-BB96-43ED-BF2D-EAD5E7EFF83B}"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FFBDE6E-0899-47B6-8469-A8AA98A77662}" type="doc">
      <dgm:prSet loTypeId="urn:microsoft.com/office/officeart/2005/8/layout/vList2" loCatId="list" qsTypeId="urn:microsoft.com/office/officeart/2005/8/quickstyle/3d1" qsCatId="3D" csTypeId="urn:microsoft.com/office/officeart/2005/8/colors/accent0_2" csCatId="mainScheme" phldr="1"/>
      <dgm:spPr/>
      <dgm:t>
        <a:bodyPr/>
        <a:lstStyle/>
        <a:p>
          <a:pPr rtl="1"/>
          <a:endParaRPr lang="ar-EG"/>
        </a:p>
      </dgm:t>
    </dgm:pt>
    <dgm:pt modelId="{136A3664-E633-4448-B64B-FED42DD19101}">
      <dgm:prSet phldrT="[Text]"/>
      <dgm:spPr/>
      <dgm:t>
        <a:bodyPr/>
        <a:lstStyle/>
        <a:p>
          <a:pPr rtl="1"/>
          <a:r>
            <a:rPr lang="ar-EG" dirty="0" smtClean="0"/>
            <a:t>المرأة أشد قدرة علي تحمل الضغط</a:t>
          </a:r>
          <a:endParaRPr lang="ar-EG" dirty="0"/>
        </a:p>
      </dgm:t>
    </dgm:pt>
    <dgm:pt modelId="{56734521-7657-475A-A984-D9AB4B6EFD65}" type="parTrans" cxnId="{D9DDCF4A-148E-4F86-ADDF-C885A1C34716}">
      <dgm:prSet/>
      <dgm:spPr/>
      <dgm:t>
        <a:bodyPr/>
        <a:lstStyle/>
        <a:p>
          <a:pPr rtl="1"/>
          <a:endParaRPr lang="ar-EG"/>
        </a:p>
      </dgm:t>
    </dgm:pt>
    <dgm:pt modelId="{97D822B1-6AC9-435B-93E1-7288360A82D2}" type="sibTrans" cxnId="{D9DDCF4A-148E-4F86-ADDF-C885A1C34716}">
      <dgm:prSet/>
      <dgm:spPr/>
      <dgm:t>
        <a:bodyPr/>
        <a:lstStyle/>
        <a:p>
          <a:pPr rtl="1"/>
          <a:endParaRPr lang="ar-EG"/>
        </a:p>
      </dgm:t>
    </dgm:pt>
    <dgm:pt modelId="{306BE67B-597D-463B-BE54-CB3E1E7BC547}">
      <dgm:prSet phldrT="[Text]"/>
      <dgm:spPr/>
      <dgm:t>
        <a:bodyPr/>
        <a:lstStyle/>
        <a:p>
          <a:pPr rtl="1"/>
          <a:r>
            <a:rPr lang="ar-EG" dirty="0" smtClean="0"/>
            <a:t>ذاكرة المرأة أقوي من ذاكرة الرجل</a:t>
          </a:r>
          <a:endParaRPr lang="ar-EG" dirty="0"/>
        </a:p>
      </dgm:t>
    </dgm:pt>
    <dgm:pt modelId="{A5055E19-6642-4DF5-A90D-B7531C6252A9}" type="parTrans" cxnId="{7FB8AA71-B539-4575-AF05-9B3C0964B791}">
      <dgm:prSet/>
      <dgm:spPr/>
      <dgm:t>
        <a:bodyPr/>
        <a:lstStyle/>
        <a:p>
          <a:pPr rtl="1"/>
          <a:endParaRPr lang="ar-EG"/>
        </a:p>
      </dgm:t>
    </dgm:pt>
    <dgm:pt modelId="{62076CB4-4E3B-49C1-8272-BA7E2B53FFC5}" type="sibTrans" cxnId="{7FB8AA71-B539-4575-AF05-9B3C0964B791}">
      <dgm:prSet/>
      <dgm:spPr/>
      <dgm:t>
        <a:bodyPr/>
        <a:lstStyle/>
        <a:p>
          <a:pPr rtl="1"/>
          <a:endParaRPr lang="ar-EG"/>
        </a:p>
      </dgm:t>
    </dgm:pt>
    <dgm:pt modelId="{4C32DE24-90EC-4853-96C7-0AC568F0F2CA}">
      <dgm:prSet phldrT="[Text]"/>
      <dgm:spPr/>
      <dgm:t>
        <a:bodyPr/>
        <a:lstStyle/>
        <a:p>
          <a:pPr rtl="1"/>
          <a:r>
            <a:rPr lang="ar-EG" dirty="0" smtClean="0"/>
            <a:t>المرأةأشد قدرة علي الخروج من المواقف الصعبة</a:t>
          </a:r>
          <a:endParaRPr lang="ar-EG" dirty="0"/>
        </a:p>
      </dgm:t>
    </dgm:pt>
    <dgm:pt modelId="{F210B944-7615-4313-B452-25F651638E63}" type="parTrans" cxnId="{B27477F0-9C28-4108-8324-0E61AF4D5565}">
      <dgm:prSet/>
      <dgm:spPr/>
      <dgm:t>
        <a:bodyPr/>
        <a:lstStyle/>
        <a:p>
          <a:pPr rtl="1"/>
          <a:endParaRPr lang="ar-EG"/>
        </a:p>
      </dgm:t>
    </dgm:pt>
    <dgm:pt modelId="{BDBDC464-357A-42A6-963E-650960AF04C8}" type="sibTrans" cxnId="{B27477F0-9C28-4108-8324-0E61AF4D5565}">
      <dgm:prSet/>
      <dgm:spPr/>
      <dgm:t>
        <a:bodyPr/>
        <a:lstStyle/>
        <a:p>
          <a:pPr rtl="1"/>
          <a:endParaRPr lang="ar-EG"/>
        </a:p>
      </dgm:t>
    </dgm:pt>
    <dgm:pt modelId="{18E2F7E2-CBAF-4209-8771-8E6FCDDA346F}">
      <dgm:prSet phldrT="[Text]"/>
      <dgm:spPr/>
      <dgm:t>
        <a:bodyPr/>
        <a:lstStyle/>
        <a:p>
          <a:pPr rtl="1"/>
          <a:r>
            <a:rPr lang="ar-EG" dirty="0" smtClean="0"/>
            <a:t>المرأة أسرع في تعلم القراءة والكتابة</a:t>
          </a:r>
          <a:endParaRPr lang="ar-EG" dirty="0"/>
        </a:p>
      </dgm:t>
    </dgm:pt>
    <dgm:pt modelId="{CB1E0E4F-D80E-421E-A3DD-70C4FBDD40BF}" type="parTrans" cxnId="{F761CB25-444F-4831-BCF1-79E9594ABB27}">
      <dgm:prSet/>
      <dgm:spPr/>
      <dgm:t>
        <a:bodyPr/>
        <a:lstStyle/>
        <a:p>
          <a:pPr rtl="1"/>
          <a:endParaRPr lang="ar-EG"/>
        </a:p>
      </dgm:t>
    </dgm:pt>
    <dgm:pt modelId="{66FD0F9F-DBFE-458E-A243-43EF4D8B9BE7}" type="sibTrans" cxnId="{F761CB25-444F-4831-BCF1-79E9594ABB27}">
      <dgm:prSet/>
      <dgm:spPr/>
      <dgm:t>
        <a:bodyPr/>
        <a:lstStyle/>
        <a:p>
          <a:pPr rtl="1"/>
          <a:endParaRPr lang="ar-EG"/>
        </a:p>
      </dgm:t>
    </dgm:pt>
    <dgm:pt modelId="{FE519ABC-820C-4162-ACA2-6362F318A835}">
      <dgm:prSet phldrT="[Text]"/>
      <dgm:spPr/>
      <dgm:t>
        <a:bodyPr/>
        <a:lstStyle/>
        <a:p>
          <a:pPr rtl="1"/>
          <a:r>
            <a:rPr lang="ar-EG" dirty="0" smtClean="0"/>
            <a:t>المرأة أكثر حذراً وأقل تهوراً من الرجل</a:t>
          </a:r>
          <a:endParaRPr lang="ar-EG" dirty="0"/>
        </a:p>
      </dgm:t>
    </dgm:pt>
    <dgm:pt modelId="{7D33AA98-81AA-4F80-9E7B-9674E7FB00BC}" type="parTrans" cxnId="{4813E191-6B66-4607-BE8D-EA87187C002D}">
      <dgm:prSet/>
      <dgm:spPr/>
      <dgm:t>
        <a:bodyPr/>
        <a:lstStyle/>
        <a:p>
          <a:pPr rtl="1"/>
          <a:endParaRPr lang="ar-EG"/>
        </a:p>
      </dgm:t>
    </dgm:pt>
    <dgm:pt modelId="{E1A42C0B-963B-4946-9EF2-2704A566C5C2}" type="sibTrans" cxnId="{4813E191-6B66-4607-BE8D-EA87187C002D}">
      <dgm:prSet/>
      <dgm:spPr/>
      <dgm:t>
        <a:bodyPr/>
        <a:lstStyle/>
        <a:p>
          <a:pPr rtl="1"/>
          <a:endParaRPr lang="ar-EG"/>
        </a:p>
      </dgm:t>
    </dgm:pt>
    <dgm:pt modelId="{627C4EC6-CBB0-4B4E-BBDC-5C1CCF9209EC}">
      <dgm:prSet phldrT="[Text]"/>
      <dgm:spPr/>
      <dgm:t>
        <a:bodyPr/>
        <a:lstStyle/>
        <a:p>
          <a:pPr rtl="1"/>
          <a:r>
            <a:rPr lang="ar-EG" dirty="0" smtClean="0"/>
            <a:t>تتحمل المرأة المناخ القاسي اكثر من الرجل</a:t>
          </a:r>
          <a:endParaRPr lang="ar-EG" dirty="0"/>
        </a:p>
      </dgm:t>
    </dgm:pt>
    <dgm:pt modelId="{36133D4F-A274-4575-8058-B86D67BA2D6E}" type="parTrans" cxnId="{E2731808-04CD-4E94-AB22-3B0E599DDA9B}">
      <dgm:prSet/>
      <dgm:spPr/>
      <dgm:t>
        <a:bodyPr/>
        <a:lstStyle/>
        <a:p>
          <a:pPr rtl="1"/>
          <a:endParaRPr lang="ar-EG"/>
        </a:p>
      </dgm:t>
    </dgm:pt>
    <dgm:pt modelId="{CE9DAFC6-E611-43DB-A308-A3CA71EE2C72}" type="sibTrans" cxnId="{E2731808-04CD-4E94-AB22-3B0E599DDA9B}">
      <dgm:prSet/>
      <dgm:spPr/>
      <dgm:t>
        <a:bodyPr/>
        <a:lstStyle/>
        <a:p>
          <a:pPr rtl="1"/>
          <a:endParaRPr lang="ar-EG"/>
        </a:p>
      </dgm:t>
    </dgm:pt>
    <dgm:pt modelId="{A90A36DD-A8B0-4B94-878B-A051982FE3DD}">
      <dgm:prSet phldrT="[Text]"/>
      <dgm:spPr/>
      <dgm:t>
        <a:bodyPr/>
        <a:lstStyle/>
        <a:p>
          <a:pPr rtl="1"/>
          <a:r>
            <a:rPr lang="ar-EG" dirty="0" smtClean="0"/>
            <a:t>المرأة أكثر سرعة في الاعمال اليدوية</a:t>
          </a:r>
          <a:endParaRPr lang="ar-EG" dirty="0"/>
        </a:p>
      </dgm:t>
    </dgm:pt>
    <dgm:pt modelId="{A29D0EE0-8882-4E1E-8BC1-46CD6F299945}" type="parTrans" cxnId="{FBDFB657-7DFB-492A-B13C-FD419E5FF0F4}">
      <dgm:prSet/>
      <dgm:spPr/>
      <dgm:t>
        <a:bodyPr/>
        <a:lstStyle/>
        <a:p>
          <a:pPr rtl="1"/>
          <a:endParaRPr lang="ar-EG"/>
        </a:p>
      </dgm:t>
    </dgm:pt>
    <dgm:pt modelId="{86A60E45-6A18-47F6-87AC-B799B8927355}" type="sibTrans" cxnId="{FBDFB657-7DFB-492A-B13C-FD419E5FF0F4}">
      <dgm:prSet/>
      <dgm:spPr/>
      <dgm:t>
        <a:bodyPr/>
        <a:lstStyle/>
        <a:p>
          <a:pPr rtl="1"/>
          <a:endParaRPr lang="ar-EG"/>
        </a:p>
      </dgm:t>
    </dgm:pt>
    <dgm:pt modelId="{AA95BFDB-D09C-4AF0-BE2A-9A59B28FE5ED}">
      <dgm:prSet phldrT="[Text]"/>
      <dgm:spPr/>
      <dgm:t>
        <a:bodyPr/>
        <a:lstStyle/>
        <a:p>
          <a:pPr rtl="1"/>
          <a:r>
            <a:rPr lang="ar-EG" dirty="0" smtClean="0"/>
            <a:t>المراة تميز الالوان أكثر من الرجل</a:t>
          </a:r>
          <a:endParaRPr lang="ar-EG" dirty="0"/>
        </a:p>
      </dgm:t>
    </dgm:pt>
    <dgm:pt modelId="{9778EA1C-D667-4BCD-8E48-03C2C3B7B4F8}" type="parTrans" cxnId="{CC422CC1-BBFD-4DC1-AF10-3C1F02D4D4D6}">
      <dgm:prSet/>
      <dgm:spPr/>
      <dgm:t>
        <a:bodyPr/>
        <a:lstStyle/>
        <a:p>
          <a:pPr rtl="1"/>
          <a:endParaRPr lang="ar-EG"/>
        </a:p>
      </dgm:t>
    </dgm:pt>
    <dgm:pt modelId="{336574F6-80AE-4722-AAD7-AFB03DB2D0B4}" type="sibTrans" cxnId="{CC422CC1-BBFD-4DC1-AF10-3C1F02D4D4D6}">
      <dgm:prSet/>
      <dgm:spPr/>
      <dgm:t>
        <a:bodyPr/>
        <a:lstStyle/>
        <a:p>
          <a:pPr rtl="1"/>
          <a:endParaRPr lang="ar-EG"/>
        </a:p>
      </dgm:t>
    </dgm:pt>
    <dgm:pt modelId="{20FC9F95-3156-4F2E-BEF5-C86C4CCD7C0E}" type="pres">
      <dgm:prSet presAssocID="{AFFBDE6E-0899-47B6-8469-A8AA98A77662}" presName="linear" presStyleCnt="0">
        <dgm:presLayoutVars>
          <dgm:animLvl val="lvl"/>
          <dgm:resizeHandles val="exact"/>
        </dgm:presLayoutVars>
      </dgm:prSet>
      <dgm:spPr/>
      <dgm:t>
        <a:bodyPr/>
        <a:lstStyle/>
        <a:p>
          <a:pPr rtl="1"/>
          <a:endParaRPr lang="ar-EG"/>
        </a:p>
      </dgm:t>
    </dgm:pt>
    <dgm:pt modelId="{13B89FE3-0088-4A7E-AD44-26CE0932E51B}" type="pres">
      <dgm:prSet presAssocID="{136A3664-E633-4448-B64B-FED42DD19101}" presName="parentText" presStyleLbl="node1" presStyleIdx="0" presStyleCnt="8" custLinFactY="-8580" custLinFactNeighborX="-1042" custLinFactNeighborY="-100000">
        <dgm:presLayoutVars>
          <dgm:chMax val="0"/>
          <dgm:bulletEnabled val="1"/>
        </dgm:presLayoutVars>
      </dgm:prSet>
      <dgm:spPr/>
      <dgm:t>
        <a:bodyPr/>
        <a:lstStyle/>
        <a:p>
          <a:pPr rtl="1"/>
          <a:endParaRPr lang="ar-EG"/>
        </a:p>
      </dgm:t>
    </dgm:pt>
    <dgm:pt modelId="{783ABEEB-5691-40B5-BB95-C2C60B00F8DA}" type="pres">
      <dgm:prSet presAssocID="{97D822B1-6AC9-435B-93E1-7288360A82D2}" presName="spacer" presStyleCnt="0"/>
      <dgm:spPr/>
    </dgm:pt>
    <dgm:pt modelId="{5C3C7786-49A5-4938-A341-525C1BE9411F}" type="pres">
      <dgm:prSet presAssocID="{306BE67B-597D-463B-BE54-CB3E1E7BC547}" presName="parentText" presStyleLbl="node1" presStyleIdx="1" presStyleCnt="8">
        <dgm:presLayoutVars>
          <dgm:chMax val="0"/>
          <dgm:bulletEnabled val="1"/>
        </dgm:presLayoutVars>
      </dgm:prSet>
      <dgm:spPr/>
      <dgm:t>
        <a:bodyPr/>
        <a:lstStyle/>
        <a:p>
          <a:pPr rtl="1"/>
          <a:endParaRPr lang="ar-EG"/>
        </a:p>
      </dgm:t>
    </dgm:pt>
    <dgm:pt modelId="{DC1E0E2E-B640-4F81-B633-033372C06BAD}" type="pres">
      <dgm:prSet presAssocID="{62076CB4-4E3B-49C1-8272-BA7E2B53FFC5}" presName="spacer" presStyleCnt="0"/>
      <dgm:spPr/>
    </dgm:pt>
    <dgm:pt modelId="{77047281-B0FA-4273-B8D9-ABAD8125EA59}" type="pres">
      <dgm:prSet presAssocID="{4C32DE24-90EC-4853-96C7-0AC568F0F2CA}" presName="parentText" presStyleLbl="node1" presStyleIdx="2" presStyleCnt="8">
        <dgm:presLayoutVars>
          <dgm:chMax val="0"/>
          <dgm:bulletEnabled val="1"/>
        </dgm:presLayoutVars>
      </dgm:prSet>
      <dgm:spPr/>
      <dgm:t>
        <a:bodyPr/>
        <a:lstStyle/>
        <a:p>
          <a:pPr rtl="1"/>
          <a:endParaRPr lang="ar-EG"/>
        </a:p>
      </dgm:t>
    </dgm:pt>
    <dgm:pt modelId="{90861CDB-C6BA-43AF-9E3A-E5AF702B8414}" type="pres">
      <dgm:prSet presAssocID="{BDBDC464-357A-42A6-963E-650960AF04C8}" presName="spacer" presStyleCnt="0"/>
      <dgm:spPr/>
    </dgm:pt>
    <dgm:pt modelId="{33999A2A-0F04-4AF1-9750-FB9E18FB864F}" type="pres">
      <dgm:prSet presAssocID="{18E2F7E2-CBAF-4209-8771-8E6FCDDA346F}" presName="parentText" presStyleLbl="node1" presStyleIdx="3" presStyleCnt="8">
        <dgm:presLayoutVars>
          <dgm:chMax val="0"/>
          <dgm:bulletEnabled val="1"/>
        </dgm:presLayoutVars>
      </dgm:prSet>
      <dgm:spPr/>
      <dgm:t>
        <a:bodyPr/>
        <a:lstStyle/>
        <a:p>
          <a:pPr rtl="1"/>
          <a:endParaRPr lang="ar-EG"/>
        </a:p>
      </dgm:t>
    </dgm:pt>
    <dgm:pt modelId="{10F20F51-1DE6-4615-AD02-7C7095F08347}" type="pres">
      <dgm:prSet presAssocID="{66FD0F9F-DBFE-458E-A243-43EF4D8B9BE7}" presName="spacer" presStyleCnt="0"/>
      <dgm:spPr/>
    </dgm:pt>
    <dgm:pt modelId="{ADC44E9D-A6A0-4B19-902E-7B4BFA3329F3}" type="pres">
      <dgm:prSet presAssocID="{FE519ABC-820C-4162-ACA2-6362F318A835}" presName="parentText" presStyleLbl="node1" presStyleIdx="4" presStyleCnt="8">
        <dgm:presLayoutVars>
          <dgm:chMax val="0"/>
          <dgm:bulletEnabled val="1"/>
        </dgm:presLayoutVars>
      </dgm:prSet>
      <dgm:spPr/>
      <dgm:t>
        <a:bodyPr/>
        <a:lstStyle/>
        <a:p>
          <a:pPr rtl="1"/>
          <a:endParaRPr lang="ar-EG"/>
        </a:p>
      </dgm:t>
    </dgm:pt>
    <dgm:pt modelId="{6BBF51D1-FB3E-4BE9-B5D7-358A27E4FE83}" type="pres">
      <dgm:prSet presAssocID="{E1A42C0B-963B-4946-9EF2-2704A566C5C2}" presName="spacer" presStyleCnt="0"/>
      <dgm:spPr/>
    </dgm:pt>
    <dgm:pt modelId="{2FC1886D-4ACC-4915-A5B1-46435E65A09F}" type="pres">
      <dgm:prSet presAssocID="{A90A36DD-A8B0-4B94-878B-A051982FE3DD}" presName="parentText" presStyleLbl="node1" presStyleIdx="5" presStyleCnt="8">
        <dgm:presLayoutVars>
          <dgm:chMax val="0"/>
          <dgm:bulletEnabled val="1"/>
        </dgm:presLayoutVars>
      </dgm:prSet>
      <dgm:spPr/>
      <dgm:t>
        <a:bodyPr/>
        <a:lstStyle/>
        <a:p>
          <a:pPr rtl="1"/>
          <a:endParaRPr lang="ar-EG"/>
        </a:p>
      </dgm:t>
    </dgm:pt>
    <dgm:pt modelId="{CBADC7F7-F958-447B-B02C-57291D22259F}" type="pres">
      <dgm:prSet presAssocID="{86A60E45-6A18-47F6-87AC-B799B8927355}" presName="spacer" presStyleCnt="0"/>
      <dgm:spPr/>
    </dgm:pt>
    <dgm:pt modelId="{8F15599C-5401-47E2-959F-CBC8D3D6B8AA}" type="pres">
      <dgm:prSet presAssocID="{AA95BFDB-D09C-4AF0-BE2A-9A59B28FE5ED}" presName="parentText" presStyleLbl="node1" presStyleIdx="6" presStyleCnt="8">
        <dgm:presLayoutVars>
          <dgm:chMax val="0"/>
          <dgm:bulletEnabled val="1"/>
        </dgm:presLayoutVars>
      </dgm:prSet>
      <dgm:spPr/>
      <dgm:t>
        <a:bodyPr/>
        <a:lstStyle/>
        <a:p>
          <a:pPr rtl="1"/>
          <a:endParaRPr lang="ar-EG"/>
        </a:p>
      </dgm:t>
    </dgm:pt>
    <dgm:pt modelId="{11440058-2FC5-44DB-9EFE-17F4812CF8DB}" type="pres">
      <dgm:prSet presAssocID="{336574F6-80AE-4722-AAD7-AFB03DB2D0B4}" presName="spacer" presStyleCnt="0"/>
      <dgm:spPr/>
    </dgm:pt>
    <dgm:pt modelId="{C251B2F7-370D-4443-818E-4FFF4006669E}" type="pres">
      <dgm:prSet presAssocID="{627C4EC6-CBB0-4B4E-BBDC-5C1CCF9209EC}" presName="parentText" presStyleLbl="node1" presStyleIdx="7" presStyleCnt="8">
        <dgm:presLayoutVars>
          <dgm:chMax val="0"/>
          <dgm:bulletEnabled val="1"/>
        </dgm:presLayoutVars>
      </dgm:prSet>
      <dgm:spPr/>
      <dgm:t>
        <a:bodyPr/>
        <a:lstStyle/>
        <a:p>
          <a:pPr rtl="1"/>
          <a:endParaRPr lang="ar-EG"/>
        </a:p>
      </dgm:t>
    </dgm:pt>
  </dgm:ptLst>
  <dgm:cxnLst>
    <dgm:cxn modelId="{F761CB25-444F-4831-BCF1-79E9594ABB27}" srcId="{AFFBDE6E-0899-47B6-8469-A8AA98A77662}" destId="{18E2F7E2-CBAF-4209-8771-8E6FCDDA346F}" srcOrd="3" destOrd="0" parTransId="{CB1E0E4F-D80E-421E-A3DD-70C4FBDD40BF}" sibTransId="{66FD0F9F-DBFE-458E-A243-43EF4D8B9BE7}"/>
    <dgm:cxn modelId="{CC422CC1-BBFD-4DC1-AF10-3C1F02D4D4D6}" srcId="{AFFBDE6E-0899-47B6-8469-A8AA98A77662}" destId="{AA95BFDB-D09C-4AF0-BE2A-9A59B28FE5ED}" srcOrd="6" destOrd="0" parTransId="{9778EA1C-D667-4BCD-8E48-03C2C3B7B4F8}" sibTransId="{336574F6-80AE-4722-AAD7-AFB03DB2D0B4}"/>
    <dgm:cxn modelId="{FBDFB657-7DFB-492A-B13C-FD419E5FF0F4}" srcId="{AFFBDE6E-0899-47B6-8469-A8AA98A77662}" destId="{A90A36DD-A8B0-4B94-878B-A051982FE3DD}" srcOrd="5" destOrd="0" parTransId="{A29D0EE0-8882-4E1E-8BC1-46CD6F299945}" sibTransId="{86A60E45-6A18-47F6-87AC-B799B8927355}"/>
    <dgm:cxn modelId="{FCBE731D-AE0E-49F9-AB5E-C589487282D6}" type="presOf" srcId="{18E2F7E2-CBAF-4209-8771-8E6FCDDA346F}" destId="{33999A2A-0F04-4AF1-9750-FB9E18FB864F}" srcOrd="0" destOrd="0" presId="urn:microsoft.com/office/officeart/2005/8/layout/vList2"/>
    <dgm:cxn modelId="{D9DDCF4A-148E-4F86-ADDF-C885A1C34716}" srcId="{AFFBDE6E-0899-47B6-8469-A8AA98A77662}" destId="{136A3664-E633-4448-B64B-FED42DD19101}" srcOrd="0" destOrd="0" parTransId="{56734521-7657-475A-A984-D9AB4B6EFD65}" sibTransId="{97D822B1-6AC9-435B-93E1-7288360A82D2}"/>
    <dgm:cxn modelId="{4813E191-6B66-4607-BE8D-EA87187C002D}" srcId="{AFFBDE6E-0899-47B6-8469-A8AA98A77662}" destId="{FE519ABC-820C-4162-ACA2-6362F318A835}" srcOrd="4" destOrd="0" parTransId="{7D33AA98-81AA-4F80-9E7B-9674E7FB00BC}" sibTransId="{E1A42C0B-963B-4946-9EF2-2704A566C5C2}"/>
    <dgm:cxn modelId="{A199649A-3636-423C-AAFF-69F9392B07A2}" type="presOf" srcId="{AA95BFDB-D09C-4AF0-BE2A-9A59B28FE5ED}" destId="{8F15599C-5401-47E2-959F-CBC8D3D6B8AA}" srcOrd="0" destOrd="0" presId="urn:microsoft.com/office/officeart/2005/8/layout/vList2"/>
    <dgm:cxn modelId="{E2731808-04CD-4E94-AB22-3B0E599DDA9B}" srcId="{AFFBDE6E-0899-47B6-8469-A8AA98A77662}" destId="{627C4EC6-CBB0-4B4E-BBDC-5C1CCF9209EC}" srcOrd="7" destOrd="0" parTransId="{36133D4F-A274-4575-8058-B86D67BA2D6E}" sibTransId="{CE9DAFC6-E611-43DB-A308-A3CA71EE2C72}"/>
    <dgm:cxn modelId="{B27477F0-9C28-4108-8324-0E61AF4D5565}" srcId="{AFFBDE6E-0899-47B6-8469-A8AA98A77662}" destId="{4C32DE24-90EC-4853-96C7-0AC568F0F2CA}" srcOrd="2" destOrd="0" parTransId="{F210B944-7615-4313-B452-25F651638E63}" sibTransId="{BDBDC464-357A-42A6-963E-650960AF04C8}"/>
    <dgm:cxn modelId="{9F6811AA-08A9-4F90-8405-4305F4E07500}" type="presOf" srcId="{AFFBDE6E-0899-47B6-8469-A8AA98A77662}" destId="{20FC9F95-3156-4F2E-BEF5-C86C4CCD7C0E}" srcOrd="0" destOrd="0" presId="urn:microsoft.com/office/officeart/2005/8/layout/vList2"/>
    <dgm:cxn modelId="{F717917D-5FCE-4D28-A872-8FE5EA1EA919}" type="presOf" srcId="{306BE67B-597D-463B-BE54-CB3E1E7BC547}" destId="{5C3C7786-49A5-4938-A341-525C1BE9411F}" srcOrd="0" destOrd="0" presId="urn:microsoft.com/office/officeart/2005/8/layout/vList2"/>
    <dgm:cxn modelId="{A43282D0-4A85-40DE-A34C-853A3E115FF1}" type="presOf" srcId="{627C4EC6-CBB0-4B4E-BBDC-5C1CCF9209EC}" destId="{C251B2F7-370D-4443-818E-4FFF4006669E}" srcOrd="0" destOrd="0" presId="urn:microsoft.com/office/officeart/2005/8/layout/vList2"/>
    <dgm:cxn modelId="{7FB8AA71-B539-4575-AF05-9B3C0964B791}" srcId="{AFFBDE6E-0899-47B6-8469-A8AA98A77662}" destId="{306BE67B-597D-463B-BE54-CB3E1E7BC547}" srcOrd="1" destOrd="0" parTransId="{A5055E19-6642-4DF5-A90D-B7531C6252A9}" sibTransId="{62076CB4-4E3B-49C1-8272-BA7E2B53FFC5}"/>
    <dgm:cxn modelId="{587A0232-8A6A-4E7B-92F4-805E3F8640E9}" type="presOf" srcId="{A90A36DD-A8B0-4B94-878B-A051982FE3DD}" destId="{2FC1886D-4ACC-4915-A5B1-46435E65A09F}" srcOrd="0" destOrd="0" presId="urn:microsoft.com/office/officeart/2005/8/layout/vList2"/>
    <dgm:cxn modelId="{8C5FCA18-4122-4A82-A323-61A0AFEB4AE4}" type="presOf" srcId="{4C32DE24-90EC-4853-96C7-0AC568F0F2CA}" destId="{77047281-B0FA-4273-B8D9-ABAD8125EA59}" srcOrd="0" destOrd="0" presId="urn:microsoft.com/office/officeart/2005/8/layout/vList2"/>
    <dgm:cxn modelId="{8E4C9CE6-D858-4F05-B3E6-92686EE7D141}" type="presOf" srcId="{136A3664-E633-4448-B64B-FED42DD19101}" destId="{13B89FE3-0088-4A7E-AD44-26CE0932E51B}" srcOrd="0" destOrd="0" presId="urn:microsoft.com/office/officeart/2005/8/layout/vList2"/>
    <dgm:cxn modelId="{89DCE8B6-A05F-46A1-91DD-5C0DF86C0936}" type="presOf" srcId="{FE519ABC-820C-4162-ACA2-6362F318A835}" destId="{ADC44E9D-A6A0-4B19-902E-7B4BFA3329F3}" srcOrd="0" destOrd="0" presId="urn:microsoft.com/office/officeart/2005/8/layout/vList2"/>
    <dgm:cxn modelId="{A20D8EF1-05C3-483C-808E-D5EDE7C412BE}" type="presParOf" srcId="{20FC9F95-3156-4F2E-BEF5-C86C4CCD7C0E}" destId="{13B89FE3-0088-4A7E-AD44-26CE0932E51B}" srcOrd="0" destOrd="0" presId="urn:microsoft.com/office/officeart/2005/8/layout/vList2"/>
    <dgm:cxn modelId="{FFFD87CE-5744-40B3-B957-1C579597A240}" type="presParOf" srcId="{20FC9F95-3156-4F2E-BEF5-C86C4CCD7C0E}" destId="{783ABEEB-5691-40B5-BB95-C2C60B00F8DA}" srcOrd="1" destOrd="0" presId="urn:microsoft.com/office/officeart/2005/8/layout/vList2"/>
    <dgm:cxn modelId="{C3B02429-4D8C-4E9E-A89D-309F1148D003}" type="presParOf" srcId="{20FC9F95-3156-4F2E-BEF5-C86C4CCD7C0E}" destId="{5C3C7786-49A5-4938-A341-525C1BE9411F}" srcOrd="2" destOrd="0" presId="urn:microsoft.com/office/officeart/2005/8/layout/vList2"/>
    <dgm:cxn modelId="{A6999B12-CEAE-4E75-94E9-B6289E2E5944}" type="presParOf" srcId="{20FC9F95-3156-4F2E-BEF5-C86C4CCD7C0E}" destId="{DC1E0E2E-B640-4F81-B633-033372C06BAD}" srcOrd="3" destOrd="0" presId="urn:microsoft.com/office/officeart/2005/8/layout/vList2"/>
    <dgm:cxn modelId="{93198AF0-7DD8-4FA0-BE7E-77248C73E1BA}" type="presParOf" srcId="{20FC9F95-3156-4F2E-BEF5-C86C4CCD7C0E}" destId="{77047281-B0FA-4273-B8D9-ABAD8125EA59}" srcOrd="4" destOrd="0" presId="urn:microsoft.com/office/officeart/2005/8/layout/vList2"/>
    <dgm:cxn modelId="{E0152D3F-920E-4275-8497-AB574AF990A8}" type="presParOf" srcId="{20FC9F95-3156-4F2E-BEF5-C86C4CCD7C0E}" destId="{90861CDB-C6BA-43AF-9E3A-E5AF702B8414}" srcOrd="5" destOrd="0" presId="urn:microsoft.com/office/officeart/2005/8/layout/vList2"/>
    <dgm:cxn modelId="{C907ADCB-3EF9-4A71-B6FB-9ECE7AEB638F}" type="presParOf" srcId="{20FC9F95-3156-4F2E-BEF5-C86C4CCD7C0E}" destId="{33999A2A-0F04-4AF1-9750-FB9E18FB864F}" srcOrd="6" destOrd="0" presId="urn:microsoft.com/office/officeart/2005/8/layout/vList2"/>
    <dgm:cxn modelId="{C854ED8D-AA0C-4FAD-8CBD-75AC91EFEE3D}" type="presParOf" srcId="{20FC9F95-3156-4F2E-BEF5-C86C4CCD7C0E}" destId="{10F20F51-1DE6-4615-AD02-7C7095F08347}" srcOrd="7" destOrd="0" presId="urn:microsoft.com/office/officeart/2005/8/layout/vList2"/>
    <dgm:cxn modelId="{A4F54A08-906A-44A6-AB1F-390472335B0A}" type="presParOf" srcId="{20FC9F95-3156-4F2E-BEF5-C86C4CCD7C0E}" destId="{ADC44E9D-A6A0-4B19-902E-7B4BFA3329F3}" srcOrd="8" destOrd="0" presId="urn:microsoft.com/office/officeart/2005/8/layout/vList2"/>
    <dgm:cxn modelId="{5112C2E1-6537-4D4F-B50E-ADB115B01016}" type="presParOf" srcId="{20FC9F95-3156-4F2E-BEF5-C86C4CCD7C0E}" destId="{6BBF51D1-FB3E-4BE9-B5D7-358A27E4FE83}" srcOrd="9" destOrd="0" presId="urn:microsoft.com/office/officeart/2005/8/layout/vList2"/>
    <dgm:cxn modelId="{C6B23F87-7E5A-4929-B6BC-767EEF3B4661}" type="presParOf" srcId="{20FC9F95-3156-4F2E-BEF5-C86C4CCD7C0E}" destId="{2FC1886D-4ACC-4915-A5B1-46435E65A09F}" srcOrd="10" destOrd="0" presId="urn:microsoft.com/office/officeart/2005/8/layout/vList2"/>
    <dgm:cxn modelId="{15D2105A-7238-4F04-8EC8-B2BE1D25D200}" type="presParOf" srcId="{20FC9F95-3156-4F2E-BEF5-C86C4CCD7C0E}" destId="{CBADC7F7-F958-447B-B02C-57291D22259F}" srcOrd="11" destOrd="0" presId="urn:microsoft.com/office/officeart/2005/8/layout/vList2"/>
    <dgm:cxn modelId="{DBBE48DA-990D-4CC9-BEC5-4CF442810B46}" type="presParOf" srcId="{20FC9F95-3156-4F2E-BEF5-C86C4CCD7C0E}" destId="{8F15599C-5401-47E2-959F-CBC8D3D6B8AA}" srcOrd="12" destOrd="0" presId="urn:microsoft.com/office/officeart/2005/8/layout/vList2"/>
    <dgm:cxn modelId="{536A585E-3699-4F41-AC4A-495F72067305}" type="presParOf" srcId="{20FC9F95-3156-4F2E-BEF5-C86C4CCD7C0E}" destId="{11440058-2FC5-44DB-9EFE-17F4812CF8DB}" srcOrd="13" destOrd="0" presId="urn:microsoft.com/office/officeart/2005/8/layout/vList2"/>
    <dgm:cxn modelId="{EDCB2C33-85F5-46BA-97CC-1672EE71F72F}" type="presParOf" srcId="{20FC9F95-3156-4F2E-BEF5-C86C4CCD7C0E}" destId="{C251B2F7-370D-4443-818E-4FFF4006669E}"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A3E4CF-C0A4-4776-A0A8-2032B76031C4}" type="doc">
      <dgm:prSet loTypeId="urn:microsoft.com/office/officeart/2005/8/layout/chevron2" loCatId="list" qsTypeId="urn:microsoft.com/office/officeart/2005/8/quickstyle/3d3" qsCatId="3D" csTypeId="urn:microsoft.com/office/officeart/2005/8/colors/colorful5" csCatId="colorful" phldr="1"/>
      <dgm:spPr/>
    </dgm:pt>
    <dgm:pt modelId="{72AEF4E5-B7E0-42DD-AA1E-95821CDEBC69}">
      <dgm:prSet phldrT="[Text]" custT="1"/>
      <dgm:spPr/>
      <dgm:t>
        <a:bodyPr/>
        <a:lstStyle/>
        <a:p>
          <a:pPr algn="r" rtl="1"/>
          <a:endParaRPr lang="ar-EG" sz="2400" b="1" dirty="0">
            <a:latin typeface="Times New Roman" pitchFamily="18" charset="0"/>
            <a:cs typeface="Times New Roman" pitchFamily="18" charset="0"/>
          </a:endParaRPr>
        </a:p>
      </dgm:t>
    </dgm:pt>
    <dgm:pt modelId="{B42F9336-7BC9-4507-BB79-59E33E1F3415}" type="parTrans" cxnId="{67F77334-3FF6-45A5-B1D7-F8B9E4DC8281}">
      <dgm:prSet/>
      <dgm:spPr/>
      <dgm:t>
        <a:bodyPr/>
        <a:lstStyle/>
        <a:p>
          <a:pPr rtl="1"/>
          <a:endParaRPr lang="ar-EG"/>
        </a:p>
      </dgm:t>
    </dgm:pt>
    <dgm:pt modelId="{AB4FE410-10B4-4CAE-958C-98445F9019AE}" type="sibTrans" cxnId="{67F77334-3FF6-45A5-B1D7-F8B9E4DC8281}">
      <dgm:prSet/>
      <dgm:spPr/>
      <dgm:t>
        <a:bodyPr/>
        <a:lstStyle/>
        <a:p>
          <a:pPr rtl="1"/>
          <a:endParaRPr lang="ar-EG"/>
        </a:p>
      </dgm:t>
    </dgm:pt>
    <dgm:pt modelId="{E4156DAA-AAFD-409E-8F0A-E09D5D8A4FCB}">
      <dgm:prSet phldrT="[Text]" custT="1"/>
      <dgm:spPr/>
      <dgm:t>
        <a:bodyPr/>
        <a:lstStyle/>
        <a:p>
          <a:pPr algn="r" rtl="1"/>
          <a:endParaRPr lang="ar-EG" sz="2400" b="1" dirty="0">
            <a:latin typeface="Times New Roman" pitchFamily="18" charset="0"/>
            <a:cs typeface="Times New Roman" pitchFamily="18" charset="0"/>
          </a:endParaRPr>
        </a:p>
      </dgm:t>
    </dgm:pt>
    <dgm:pt modelId="{49C3EA9B-DCD8-4453-864A-273C23FBFC36}" type="parTrans" cxnId="{9264B3CE-EED1-4684-9C99-AD43EAEF706E}">
      <dgm:prSet/>
      <dgm:spPr/>
      <dgm:t>
        <a:bodyPr/>
        <a:lstStyle/>
        <a:p>
          <a:pPr rtl="1"/>
          <a:endParaRPr lang="ar-EG"/>
        </a:p>
      </dgm:t>
    </dgm:pt>
    <dgm:pt modelId="{6949E20D-2BF3-497A-9EEC-FE87F25E9335}" type="sibTrans" cxnId="{9264B3CE-EED1-4684-9C99-AD43EAEF706E}">
      <dgm:prSet/>
      <dgm:spPr/>
      <dgm:t>
        <a:bodyPr/>
        <a:lstStyle/>
        <a:p>
          <a:pPr rtl="1"/>
          <a:endParaRPr lang="ar-EG"/>
        </a:p>
      </dgm:t>
    </dgm:pt>
    <dgm:pt modelId="{6E2D4F9B-0069-4EBA-AC17-92684821465A}">
      <dgm:prSet phldrT="[Text]" custT="1"/>
      <dgm:spPr/>
      <dgm:t>
        <a:bodyPr/>
        <a:lstStyle/>
        <a:p>
          <a:pPr algn="r" rtl="1"/>
          <a:endParaRPr lang="ar-EG" sz="2400" b="1" dirty="0">
            <a:latin typeface="Times New Roman" pitchFamily="18" charset="0"/>
            <a:cs typeface="Times New Roman" pitchFamily="18" charset="0"/>
          </a:endParaRPr>
        </a:p>
      </dgm:t>
    </dgm:pt>
    <dgm:pt modelId="{6F19A141-F48A-417F-8AD4-BBA787A80F76}" type="sibTrans" cxnId="{5D43E3C4-54DA-4A2B-AAE4-3EBBBFDD47BB}">
      <dgm:prSet/>
      <dgm:spPr/>
      <dgm:t>
        <a:bodyPr/>
        <a:lstStyle/>
        <a:p>
          <a:pPr rtl="1"/>
          <a:endParaRPr lang="ar-EG"/>
        </a:p>
      </dgm:t>
    </dgm:pt>
    <dgm:pt modelId="{44603C5F-0776-4A0D-AF3A-606103C20E6E}" type="parTrans" cxnId="{5D43E3C4-54DA-4A2B-AAE4-3EBBBFDD47BB}">
      <dgm:prSet/>
      <dgm:spPr/>
      <dgm:t>
        <a:bodyPr/>
        <a:lstStyle/>
        <a:p>
          <a:pPr rtl="1"/>
          <a:endParaRPr lang="ar-EG"/>
        </a:p>
      </dgm:t>
    </dgm:pt>
    <dgm:pt modelId="{FAD27FC6-9E28-45E8-B27F-08CE21403805}">
      <dgm:prSet phldrT="[Text]" custT="1"/>
      <dgm:spPr/>
      <dgm:t>
        <a:bodyPr/>
        <a:lstStyle/>
        <a:p>
          <a:pPr algn="r" rtl="1"/>
          <a:endParaRPr lang="ar-EG" sz="2400" b="1" dirty="0">
            <a:latin typeface="Times New Roman" pitchFamily="18" charset="0"/>
            <a:cs typeface="Times New Roman" pitchFamily="18" charset="0"/>
          </a:endParaRPr>
        </a:p>
      </dgm:t>
    </dgm:pt>
    <dgm:pt modelId="{90DBA7B6-A25B-42EC-84E5-273A84DD7CB1}" type="parTrans" cxnId="{08AB9090-7203-499B-82BF-087ABEE2F4C9}">
      <dgm:prSet/>
      <dgm:spPr/>
      <dgm:t>
        <a:bodyPr/>
        <a:lstStyle/>
        <a:p>
          <a:pPr rtl="1"/>
          <a:endParaRPr lang="ar-EG"/>
        </a:p>
      </dgm:t>
    </dgm:pt>
    <dgm:pt modelId="{06C29070-C29F-443C-933C-F49576766400}" type="sibTrans" cxnId="{08AB9090-7203-499B-82BF-087ABEE2F4C9}">
      <dgm:prSet/>
      <dgm:spPr/>
      <dgm:t>
        <a:bodyPr/>
        <a:lstStyle/>
        <a:p>
          <a:pPr rtl="1"/>
          <a:endParaRPr lang="ar-EG"/>
        </a:p>
      </dgm:t>
    </dgm:pt>
    <dgm:pt modelId="{B92A0D75-9EE0-4FE1-87CA-888E4883C2C5}">
      <dgm:prSet phldrT="[Text]" custT="1"/>
      <dgm:spPr/>
      <dgm:t>
        <a:bodyPr/>
        <a:lstStyle/>
        <a:p>
          <a:pPr algn="r" rtl="1"/>
          <a:endParaRPr lang="ar-EG" sz="2400" b="1" dirty="0">
            <a:latin typeface="Times New Roman" pitchFamily="18" charset="0"/>
            <a:cs typeface="Times New Roman" pitchFamily="18" charset="0"/>
          </a:endParaRPr>
        </a:p>
      </dgm:t>
    </dgm:pt>
    <dgm:pt modelId="{C0B226A1-BC2D-41F0-B624-4C53FF339896}" type="parTrans" cxnId="{391E1912-BD32-44D1-8005-23358384AEC8}">
      <dgm:prSet/>
      <dgm:spPr/>
      <dgm:t>
        <a:bodyPr/>
        <a:lstStyle/>
        <a:p>
          <a:pPr rtl="1"/>
          <a:endParaRPr lang="ar-EG"/>
        </a:p>
      </dgm:t>
    </dgm:pt>
    <dgm:pt modelId="{2B2382AC-02F8-4BC7-86CB-1526BD1C2333}" type="sibTrans" cxnId="{391E1912-BD32-44D1-8005-23358384AEC8}">
      <dgm:prSet/>
      <dgm:spPr/>
      <dgm:t>
        <a:bodyPr/>
        <a:lstStyle/>
        <a:p>
          <a:pPr rtl="1"/>
          <a:endParaRPr lang="ar-EG"/>
        </a:p>
      </dgm:t>
    </dgm:pt>
    <dgm:pt modelId="{C56C9C5E-5093-4C01-B33F-2B62103AF571}">
      <dgm:prSet custT="1"/>
      <dgm:spPr/>
      <dgm:t>
        <a:bodyPr/>
        <a:lstStyle/>
        <a:p>
          <a:pPr algn="r" rtl="1"/>
          <a:r>
            <a:rPr lang="ar-EG" sz="2400" b="1" dirty="0" smtClean="0">
              <a:latin typeface="Times New Roman" pitchFamily="18" charset="0"/>
              <a:cs typeface="Times New Roman" pitchFamily="18" charset="0"/>
            </a:rPr>
            <a:t>الصعوبات و التحديات التي تواجهها المرأة في الوظائف القيادية</a:t>
          </a:r>
          <a:endParaRPr lang="ar-EG" sz="2400" b="1" dirty="0">
            <a:latin typeface="Times New Roman" pitchFamily="18" charset="0"/>
            <a:cs typeface="Times New Roman" pitchFamily="18" charset="0"/>
          </a:endParaRPr>
        </a:p>
      </dgm:t>
    </dgm:pt>
    <dgm:pt modelId="{BEDACF8F-1502-47B8-92AB-7FACAD6F0ED9}" type="parTrans" cxnId="{F77DB8CC-93F3-49C6-91CD-460F701B6B75}">
      <dgm:prSet/>
      <dgm:spPr/>
      <dgm:t>
        <a:bodyPr/>
        <a:lstStyle/>
        <a:p>
          <a:pPr rtl="1"/>
          <a:endParaRPr lang="ar-EG"/>
        </a:p>
      </dgm:t>
    </dgm:pt>
    <dgm:pt modelId="{63A8A6A3-F57E-43A7-B4D7-1283469C7F39}" type="sibTrans" cxnId="{F77DB8CC-93F3-49C6-91CD-460F701B6B75}">
      <dgm:prSet/>
      <dgm:spPr/>
      <dgm:t>
        <a:bodyPr/>
        <a:lstStyle/>
        <a:p>
          <a:pPr rtl="1"/>
          <a:endParaRPr lang="ar-EG"/>
        </a:p>
      </dgm:t>
    </dgm:pt>
    <dgm:pt modelId="{3513D67A-1B13-492E-8BE5-49BAE9644F72}">
      <dgm:prSet custT="1"/>
      <dgm:spPr/>
      <dgm:t>
        <a:bodyPr/>
        <a:lstStyle/>
        <a:p>
          <a:pPr algn="r" rtl="1"/>
          <a:r>
            <a:rPr lang="ar-EG" sz="2400" b="1" dirty="0" smtClean="0">
              <a:latin typeface="Times New Roman" pitchFamily="18" charset="0"/>
              <a:cs typeface="Times New Roman" pitchFamily="18" charset="0"/>
            </a:rPr>
            <a:t>أهمية القيادة</a:t>
          </a:r>
          <a:endParaRPr lang="ar-EG" sz="2400" b="1" dirty="0">
            <a:latin typeface="Times New Roman" pitchFamily="18" charset="0"/>
            <a:cs typeface="Times New Roman" pitchFamily="18" charset="0"/>
          </a:endParaRPr>
        </a:p>
      </dgm:t>
    </dgm:pt>
    <dgm:pt modelId="{C6860776-6B02-4149-B3C6-194D6AFC5FB3}" type="parTrans" cxnId="{CAB0C9BB-1E6D-4D56-A22B-B2D6412D1504}">
      <dgm:prSet/>
      <dgm:spPr/>
      <dgm:t>
        <a:bodyPr/>
        <a:lstStyle/>
        <a:p>
          <a:pPr rtl="1"/>
          <a:endParaRPr lang="ar-EG"/>
        </a:p>
      </dgm:t>
    </dgm:pt>
    <dgm:pt modelId="{1B63F3BD-7EDF-4328-9DE8-A63BDD440EFF}" type="sibTrans" cxnId="{CAB0C9BB-1E6D-4D56-A22B-B2D6412D1504}">
      <dgm:prSet/>
      <dgm:spPr/>
      <dgm:t>
        <a:bodyPr/>
        <a:lstStyle/>
        <a:p>
          <a:pPr rtl="1"/>
          <a:endParaRPr lang="ar-EG"/>
        </a:p>
      </dgm:t>
    </dgm:pt>
    <dgm:pt modelId="{98AC3007-2113-4604-A970-4E1CFC7D27D7}">
      <dgm:prSet custT="1"/>
      <dgm:spPr/>
      <dgm:t>
        <a:bodyPr/>
        <a:lstStyle/>
        <a:p>
          <a:pPr algn="r" rtl="1"/>
          <a:endParaRPr lang="ar-EG" sz="2400" b="1" dirty="0">
            <a:latin typeface="Times New Roman" pitchFamily="18" charset="0"/>
            <a:cs typeface="Times New Roman" pitchFamily="18" charset="0"/>
          </a:endParaRPr>
        </a:p>
      </dgm:t>
    </dgm:pt>
    <dgm:pt modelId="{B2610216-5CB3-435F-84F5-5900CF101450}" type="parTrans" cxnId="{3ED7BFC7-4DBE-44BE-8F40-793377C7618D}">
      <dgm:prSet/>
      <dgm:spPr/>
      <dgm:t>
        <a:bodyPr/>
        <a:lstStyle/>
        <a:p>
          <a:pPr rtl="1"/>
          <a:endParaRPr lang="ar-EG"/>
        </a:p>
      </dgm:t>
    </dgm:pt>
    <dgm:pt modelId="{8D1E655C-30A4-4BAA-9184-B9AD9BFE6AF5}" type="sibTrans" cxnId="{3ED7BFC7-4DBE-44BE-8F40-793377C7618D}">
      <dgm:prSet/>
      <dgm:spPr/>
      <dgm:t>
        <a:bodyPr/>
        <a:lstStyle/>
        <a:p>
          <a:pPr rtl="1"/>
          <a:endParaRPr lang="ar-EG"/>
        </a:p>
      </dgm:t>
    </dgm:pt>
    <dgm:pt modelId="{8E29FDF1-3B2F-4037-A8C7-914A5AF79D7C}">
      <dgm:prSet phldrT="[Text]" custT="1"/>
      <dgm:spPr/>
      <dgm:t>
        <a:bodyPr/>
        <a:lstStyle/>
        <a:p>
          <a:pPr algn="r" rtl="1"/>
          <a:r>
            <a:rPr lang="ar-EG" sz="2400" b="1" dirty="0" smtClean="0">
              <a:latin typeface="Times New Roman" pitchFamily="18" charset="0"/>
              <a:cs typeface="Times New Roman" pitchFamily="18" charset="0"/>
            </a:rPr>
            <a:t>صفات لتصبحي قيادية ناجحة في عملك</a:t>
          </a:r>
          <a:endParaRPr lang="ar-EG" sz="2400" b="1" dirty="0">
            <a:latin typeface="Times New Roman" pitchFamily="18" charset="0"/>
            <a:cs typeface="Times New Roman" pitchFamily="18" charset="0"/>
          </a:endParaRPr>
        </a:p>
      </dgm:t>
    </dgm:pt>
    <dgm:pt modelId="{9412FE3B-EB90-4EDB-A538-D37300FC1096}" type="parTrans" cxnId="{B06DEF05-A03C-45EC-948E-8585BAE89C75}">
      <dgm:prSet/>
      <dgm:spPr/>
      <dgm:t>
        <a:bodyPr/>
        <a:lstStyle/>
        <a:p>
          <a:pPr rtl="1"/>
          <a:endParaRPr lang="ar-EG"/>
        </a:p>
      </dgm:t>
    </dgm:pt>
    <dgm:pt modelId="{4D1647B6-12A3-4567-AEA0-C2FA98C22675}" type="sibTrans" cxnId="{B06DEF05-A03C-45EC-948E-8585BAE89C75}">
      <dgm:prSet/>
      <dgm:spPr/>
      <dgm:t>
        <a:bodyPr/>
        <a:lstStyle/>
        <a:p>
          <a:pPr rtl="1"/>
          <a:endParaRPr lang="ar-EG"/>
        </a:p>
      </dgm:t>
    </dgm:pt>
    <dgm:pt modelId="{125D86EA-F945-4931-8AF0-CAE6117E4548}">
      <dgm:prSet custT="1"/>
      <dgm:spPr/>
      <dgm:t>
        <a:bodyPr/>
        <a:lstStyle/>
        <a:p>
          <a:pPr algn="r" rtl="1"/>
          <a:r>
            <a:rPr lang="ar-EG" sz="2400" b="1" smtClean="0">
              <a:latin typeface="Times New Roman" pitchFamily="18" charset="0"/>
              <a:cs typeface="Times New Roman" pitchFamily="18" charset="0"/>
            </a:rPr>
            <a:t>متطلبات القيادة وعناصرها </a:t>
          </a:r>
          <a:endParaRPr lang="ar-EG" sz="2400" b="1">
            <a:latin typeface="Times New Roman" pitchFamily="18" charset="0"/>
            <a:cs typeface="Times New Roman" pitchFamily="18" charset="0"/>
          </a:endParaRPr>
        </a:p>
      </dgm:t>
    </dgm:pt>
    <dgm:pt modelId="{BAEA95FE-76D4-4524-AF39-0DD6F2D28E77}" type="parTrans" cxnId="{F4718A70-D1EE-48A2-AB41-9D6FE99771E2}">
      <dgm:prSet/>
      <dgm:spPr/>
      <dgm:t>
        <a:bodyPr/>
        <a:lstStyle/>
        <a:p>
          <a:pPr rtl="1"/>
          <a:endParaRPr lang="ar-EG"/>
        </a:p>
      </dgm:t>
    </dgm:pt>
    <dgm:pt modelId="{92D9C2C3-5E0F-4F5A-8729-9572BDF2E512}" type="sibTrans" cxnId="{F4718A70-D1EE-48A2-AB41-9D6FE99771E2}">
      <dgm:prSet/>
      <dgm:spPr/>
      <dgm:t>
        <a:bodyPr/>
        <a:lstStyle/>
        <a:p>
          <a:pPr rtl="1"/>
          <a:endParaRPr lang="ar-EG"/>
        </a:p>
      </dgm:t>
    </dgm:pt>
    <dgm:pt modelId="{FF3D91AC-4EE0-4BB8-87FF-F4726A89A048}">
      <dgm:prSet custT="1"/>
      <dgm:spPr/>
      <dgm:t>
        <a:bodyPr/>
        <a:lstStyle/>
        <a:p>
          <a:pPr algn="r" rtl="1"/>
          <a:r>
            <a:rPr lang="ar-EG" sz="2400" b="1" dirty="0" smtClean="0">
              <a:latin typeface="Times New Roman" pitchFamily="18" charset="0"/>
              <a:cs typeface="Times New Roman" pitchFamily="18" charset="0"/>
            </a:rPr>
            <a:t>الصفات القيادية التي تميز المرأة</a:t>
          </a:r>
          <a:endParaRPr lang="ar-EG" sz="2400" b="1" dirty="0">
            <a:latin typeface="Times New Roman" pitchFamily="18" charset="0"/>
            <a:cs typeface="Times New Roman" pitchFamily="18" charset="0"/>
          </a:endParaRPr>
        </a:p>
      </dgm:t>
    </dgm:pt>
    <dgm:pt modelId="{A22B4EBE-38ED-4309-A8C6-21F29202084C}" type="parTrans" cxnId="{7205F828-5E59-4C04-A9F5-2369DB00DFCE}">
      <dgm:prSet/>
      <dgm:spPr/>
      <dgm:t>
        <a:bodyPr/>
        <a:lstStyle/>
        <a:p>
          <a:pPr rtl="1"/>
          <a:endParaRPr lang="ar-EG"/>
        </a:p>
      </dgm:t>
    </dgm:pt>
    <dgm:pt modelId="{1A18A7B7-73A7-4D8C-A875-3FB6D73B7629}" type="sibTrans" cxnId="{7205F828-5E59-4C04-A9F5-2369DB00DFCE}">
      <dgm:prSet/>
      <dgm:spPr/>
      <dgm:t>
        <a:bodyPr/>
        <a:lstStyle/>
        <a:p>
          <a:pPr rtl="1"/>
          <a:endParaRPr lang="ar-EG"/>
        </a:p>
      </dgm:t>
    </dgm:pt>
    <dgm:pt modelId="{EDB3FF3A-DF75-466D-9146-C9F9D714FC0B}">
      <dgm:prSet phldrT="[Text]" custT="1"/>
      <dgm:spPr/>
      <dgm:t>
        <a:bodyPr/>
        <a:lstStyle/>
        <a:p>
          <a:pPr algn="r" rtl="1"/>
          <a:endParaRPr lang="ar-EG" sz="2400" b="1" dirty="0">
            <a:latin typeface="Times New Roman" pitchFamily="18" charset="0"/>
            <a:cs typeface="Times New Roman" pitchFamily="18" charset="0"/>
          </a:endParaRPr>
        </a:p>
      </dgm:t>
    </dgm:pt>
    <dgm:pt modelId="{4D3ED646-9601-4204-BF63-87D772465D12}" type="parTrans" cxnId="{6FEFE053-5834-494F-B9EC-AE8A32D80481}">
      <dgm:prSet/>
      <dgm:spPr/>
      <dgm:t>
        <a:bodyPr/>
        <a:lstStyle/>
        <a:p>
          <a:pPr rtl="1"/>
          <a:endParaRPr lang="ar-EG"/>
        </a:p>
      </dgm:t>
    </dgm:pt>
    <dgm:pt modelId="{D1017728-5E0E-4FCA-B32D-75925EAF8830}" type="sibTrans" cxnId="{6FEFE053-5834-494F-B9EC-AE8A32D80481}">
      <dgm:prSet/>
      <dgm:spPr/>
      <dgm:t>
        <a:bodyPr/>
        <a:lstStyle/>
        <a:p>
          <a:pPr rtl="1"/>
          <a:endParaRPr lang="ar-EG"/>
        </a:p>
      </dgm:t>
    </dgm:pt>
    <dgm:pt modelId="{B7B27821-8380-46EF-B287-739E47D71858}">
      <dgm:prSet custT="1"/>
      <dgm:spPr/>
      <dgm:t>
        <a:bodyPr/>
        <a:lstStyle/>
        <a:p>
          <a:pPr algn="r" rtl="1"/>
          <a:r>
            <a:rPr lang="ar-EG" sz="2400" b="1" dirty="0" smtClean="0">
              <a:latin typeface="Times New Roman" pitchFamily="18" charset="0"/>
              <a:cs typeface="Times New Roman" pitchFamily="18" charset="0"/>
            </a:rPr>
            <a:t>الفرق بين القائد والمدير </a:t>
          </a:r>
          <a:endParaRPr lang="ar-EG" sz="2400" b="1" dirty="0">
            <a:latin typeface="Times New Roman" pitchFamily="18" charset="0"/>
            <a:cs typeface="Times New Roman" pitchFamily="18" charset="0"/>
          </a:endParaRPr>
        </a:p>
      </dgm:t>
    </dgm:pt>
    <dgm:pt modelId="{A736E596-7FCA-4DDC-B60F-C5ED227F9162}" type="parTrans" cxnId="{298BE21F-0740-4764-B3DC-8D3A3D8AAB67}">
      <dgm:prSet/>
      <dgm:spPr/>
      <dgm:t>
        <a:bodyPr/>
        <a:lstStyle/>
        <a:p>
          <a:pPr rtl="1"/>
          <a:endParaRPr lang="ar-EG"/>
        </a:p>
      </dgm:t>
    </dgm:pt>
    <dgm:pt modelId="{BE116EDC-082E-448C-94E7-6765342D6A77}" type="sibTrans" cxnId="{298BE21F-0740-4764-B3DC-8D3A3D8AAB67}">
      <dgm:prSet/>
      <dgm:spPr/>
      <dgm:t>
        <a:bodyPr/>
        <a:lstStyle/>
        <a:p>
          <a:pPr rtl="1"/>
          <a:endParaRPr lang="ar-EG"/>
        </a:p>
      </dgm:t>
    </dgm:pt>
    <dgm:pt modelId="{02F598FA-67C8-4C88-AD4C-649582AC316A}">
      <dgm:prSet custT="1"/>
      <dgm:spPr/>
      <dgm:t>
        <a:bodyPr/>
        <a:lstStyle/>
        <a:p>
          <a:pPr rtl="1"/>
          <a:r>
            <a:rPr lang="ar-EG" sz="2400" b="1" dirty="0" smtClean="0">
              <a:latin typeface="Times New Roman" pitchFamily="18" charset="0"/>
              <a:cs typeface="Times New Roman" pitchFamily="18" charset="0"/>
            </a:rPr>
            <a:t>مفهوم القيادة</a:t>
          </a:r>
          <a:endParaRPr lang="ar-EG" sz="2400" b="1" dirty="0">
            <a:latin typeface="Times New Roman" pitchFamily="18" charset="0"/>
            <a:cs typeface="Times New Roman" pitchFamily="18" charset="0"/>
          </a:endParaRPr>
        </a:p>
      </dgm:t>
    </dgm:pt>
    <dgm:pt modelId="{4E53FEFA-73D5-463D-AF51-BF3F29290E64}" type="parTrans" cxnId="{8D3A9B7E-0F0D-43DA-AA1A-6FCBBA4B1B04}">
      <dgm:prSet/>
      <dgm:spPr/>
      <dgm:t>
        <a:bodyPr/>
        <a:lstStyle/>
        <a:p>
          <a:pPr rtl="1"/>
          <a:endParaRPr lang="ar-EG"/>
        </a:p>
      </dgm:t>
    </dgm:pt>
    <dgm:pt modelId="{BD58A9A5-16F1-48F2-B73F-356778CAF7A0}" type="sibTrans" cxnId="{8D3A9B7E-0F0D-43DA-AA1A-6FCBBA4B1B04}">
      <dgm:prSet/>
      <dgm:spPr/>
      <dgm:t>
        <a:bodyPr/>
        <a:lstStyle/>
        <a:p>
          <a:pPr rtl="1"/>
          <a:endParaRPr lang="ar-EG"/>
        </a:p>
      </dgm:t>
    </dgm:pt>
    <dgm:pt modelId="{4E03C50B-F64F-420B-AFC4-968D7A610050}" type="pres">
      <dgm:prSet presAssocID="{0DA3E4CF-C0A4-4776-A0A8-2032B76031C4}" presName="linearFlow" presStyleCnt="0">
        <dgm:presLayoutVars>
          <dgm:dir val="rev"/>
          <dgm:animLvl val="lvl"/>
          <dgm:resizeHandles val="exact"/>
        </dgm:presLayoutVars>
      </dgm:prSet>
      <dgm:spPr/>
    </dgm:pt>
    <dgm:pt modelId="{3FB07DBD-E003-42FD-992A-C62FF78ED1C5}" type="pres">
      <dgm:prSet presAssocID="{B92A0D75-9EE0-4FE1-87CA-888E4883C2C5}" presName="composite" presStyleCnt="0"/>
      <dgm:spPr/>
    </dgm:pt>
    <dgm:pt modelId="{95F4AC2B-3EFD-49D6-ABF7-0AEA6A795633}" type="pres">
      <dgm:prSet presAssocID="{B92A0D75-9EE0-4FE1-87CA-888E4883C2C5}" presName="parentText" presStyleLbl="alignNode1" presStyleIdx="0" presStyleCnt="7">
        <dgm:presLayoutVars>
          <dgm:chMax val="1"/>
          <dgm:bulletEnabled val="1"/>
        </dgm:presLayoutVars>
      </dgm:prSet>
      <dgm:spPr/>
      <dgm:t>
        <a:bodyPr/>
        <a:lstStyle/>
        <a:p>
          <a:pPr rtl="1"/>
          <a:endParaRPr lang="ar-EG"/>
        </a:p>
      </dgm:t>
    </dgm:pt>
    <dgm:pt modelId="{91682BD9-78C1-4CAF-A764-42ECB5A9AD4C}" type="pres">
      <dgm:prSet presAssocID="{B92A0D75-9EE0-4FE1-87CA-888E4883C2C5}" presName="descendantText" presStyleLbl="alignAcc1" presStyleIdx="0" presStyleCnt="7" custLinFactNeighborX="-974" custLinFactNeighborY="-206">
        <dgm:presLayoutVars>
          <dgm:bulletEnabled val="1"/>
        </dgm:presLayoutVars>
      </dgm:prSet>
      <dgm:spPr/>
      <dgm:t>
        <a:bodyPr/>
        <a:lstStyle/>
        <a:p>
          <a:pPr rtl="1"/>
          <a:endParaRPr lang="ar-EG"/>
        </a:p>
      </dgm:t>
    </dgm:pt>
    <dgm:pt modelId="{9FF1F05A-F38F-4380-8207-3037139FDA85}" type="pres">
      <dgm:prSet presAssocID="{2B2382AC-02F8-4BC7-86CB-1526BD1C2333}" presName="sp" presStyleCnt="0"/>
      <dgm:spPr/>
    </dgm:pt>
    <dgm:pt modelId="{49031305-D67B-4106-914C-6223304CDC6D}" type="pres">
      <dgm:prSet presAssocID="{FAD27FC6-9E28-45E8-B27F-08CE21403805}" presName="composite" presStyleCnt="0"/>
      <dgm:spPr/>
    </dgm:pt>
    <dgm:pt modelId="{D5FFC0D5-3A34-4E55-84A9-D65181661B98}" type="pres">
      <dgm:prSet presAssocID="{FAD27FC6-9E28-45E8-B27F-08CE21403805}" presName="parentText" presStyleLbl="alignNode1" presStyleIdx="1" presStyleCnt="7">
        <dgm:presLayoutVars>
          <dgm:chMax val="1"/>
          <dgm:bulletEnabled val="1"/>
        </dgm:presLayoutVars>
      </dgm:prSet>
      <dgm:spPr/>
      <dgm:t>
        <a:bodyPr/>
        <a:lstStyle/>
        <a:p>
          <a:pPr rtl="1"/>
          <a:endParaRPr lang="ar-EG"/>
        </a:p>
      </dgm:t>
    </dgm:pt>
    <dgm:pt modelId="{A6DDF2C4-0A69-4AC5-BBEE-2FE108AD469D}" type="pres">
      <dgm:prSet presAssocID="{FAD27FC6-9E28-45E8-B27F-08CE21403805}" presName="descendantText" presStyleLbl="alignAcc1" presStyleIdx="1" presStyleCnt="7">
        <dgm:presLayoutVars>
          <dgm:bulletEnabled val="1"/>
        </dgm:presLayoutVars>
      </dgm:prSet>
      <dgm:spPr/>
      <dgm:t>
        <a:bodyPr/>
        <a:lstStyle/>
        <a:p>
          <a:pPr rtl="1"/>
          <a:endParaRPr lang="ar-EG"/>
        </a:p>
      </dgm:t>
    </dgm:pt>
    <dgm:pt modelId="{D12C4059-7EB3-4E72-8460-554701601F3B}" type="pres">
      <dgm:prSet presAssocID="{06C29070-C29F-443C-933C-F49576766400}" presName="sp" presStyleCnt="0"/>
      <dgm:spPr/>
    </dgm:pt>
    <dgm:pt modelId="{4D062720-D80F-4755-A5D6-C5113AA7694E}" type="pres">
      <dgm:prSet presAssocID="{98AC3007-2113-4604-A970-4E1CFC7D27D7}" presName="composite" presStyleCnt="0"/>
      <dgm:spPr/>
    </dgm:pt>
    <dgm:pt modelId="{116CD4F4-BE19-4021-8CEE-8345C9C611D7}" type="pres">
      <dgm:prSet presAssocID="{98AC3007-2113-4604-A970-4E1CFC7D27D7}" presName="parentText" presStyleLbl="alignNode1" presStyleIdx="2" presStyleCnt="7">
        <dgm:presLayoutVars>
          <dgm:chMax val="1"/>
          <dgm:bulletEnabled val="1"/>
        </dgm:presLayoutVars>
      </dgm:prSet>
      <dgm:spPr/>
      <dgm:t>
        <a:bodyPr/>
        <a:lstStyle/>
        <a:p>
          <a:pPr rtl="1"/>
          <a:endParaRPr lang="ar-EG"/>
        </a:p>
      </dgm:t>
    </dgm:pt>
    <dgm:pt modelId="{C37CCBAE-A639-4D8B-83C3-FBD3B7104FE5}" type="pres">
      <dgm:prSet presAssocID="{98AC3007-2113-4604-A970-4E1CFC7D27D7}" presName="descendantText" presStyleLbl="alignAcc1" presStyleIdx="2" presStyleCnt="7">
        <dgm:presLayoutVars>
          <dgm:bulletEnabled val="1"/>
        </dgm:presLayoutVars>
      </dgm:prSet>
      <dgm:spPr/>
      <dgm:t>
        <a:bodyPr/>
        <a:lstStyle/>
        <a:p>
          <a:pPr rtl="1"/>
          <a:endParaRPr lang="ar-EG"/>
        </a:p>
      </dgm:t>
    </dgm:pt>
    <dgm:pt modelId="{FD23CD61-0563-499A-B2B0-82EA2F452A7B}" type="pres">
      <dgm:prSet presAssocID="{8D1E655C-30A4-4BAA-9184-B9AD9BFE6AF5}" presName="sp" presStyleCnt="0"/>
      <dgm:spPr/>
    </dgm:pt>
    <dgm:pt modelId="{0875E18B-8A8F-43B5-9E00-2CC7B6C0F11C}" type="pres">
      <dgm:prSet presAssocID="{6E2D4F9B-0069-4EBA-AC17-92684821465A}" presName="composite" presStyleCnt="0"/>
      <dgm:spPr/>
    </dgm:pt>
    <dgm:pt modelId="{B843A39D-9905-4F32-B7D0-FB51390F7910}" type="pres">
      <dgm:prSet presAssocID="{6E2D4F9B-0069-4EBA-AC17-92684821465A}" presName="parentText" presStyleLbl="alignNode1" presStyleIdx="3" presStyleCnt="7">
        <dgm:presLayoutVars>
          <dgm:chMax val="1"/>
          <dgm:bulletEnabled val="1"/>
        </dgm:presLayoutVars>
      </dgm:prSet>
      <dgm:spPr/>
      <dgm:t>
        <a:bodyPr/>
        <a:lstStyle/>
        <a:p>
          <a:pPr rtl="1"/>
          <a:endParaRPr lang="ar-EG"/>
        </a:p>
      </dgm:t>
    </dgm:pt>
    <dgm:pt modelId="{D724072C-5F37-4FDF-84B9-A27C0B7624DE}" type="pres">
      <dgm:prSet presAssocID="{6E2D4F9B-0069-4EBA-AC17-92684821465A}" presName="descendantText" presStyleLbl="alignAcc1" presStyleIdx="3" presStyleCnt="7">
        <dgm:presLayoutVars>
          <dgm:bulletEnabled val="1"/>
        </dgm:presLayoutVars>
      </dgm:prSet>
      <dgm:spPr/>
      <dgm:t>
        <a:bodyPr/>
        <a:lstStyle/>
        <a:p>
          <a:pPr rtl="1"/>
          <a:endParaRPr lang="ar-EG"/>
        </a:p>
      </dgm:t>
    </dgm:pt>
    <dgm:pt modelId="{F0DD0C90-4531-4D67-8DE0-66EE2231DF49}" type="pres">
      <dgm:prSet presAssocID="{6F19A141-F48A-417F-8AD4-BBA787A80F76}" presName="sp" presStyleCnt="0"/>
      <dgm:spPr/>
    </dgm:pt>
    <dgm:pt modelId="{4D83B938-BEDA-4AC5-AB53-364FAEF13A4F}" type="pres">
      <dgm:prSet presAssocID="{EDB3FF3A-DF75-466D-9146-C9F9D714FC0B}" presName="composite" presStyleCnt="0"/>
      <dgm:spPr/>
    </dgm:pt>
    <dgm:pt modelId="{6C0A5120-937A-431C-A02A-2492C5CDE728}" type="pres">
      <dgm:prSet presAssocID="{EDB3FF3A-DF75-466D-9146-C9F9D714FC0B}" presName="parentText" presStyleLbl="alignNode1" presStyleIdx="4" presStyleCnt="7">
        <dgm:presLayoutVars>
          <dgm:chMax val="1"/>
          <dgm:bulletEnabled val="1"/>
        </dgm:presLayoutVars>
      </dgm:prSet>
      <dgm:spPr/>
      <dgm:t>
        <a:bodyPr/>
        <a:lstStyle/>
        <a:p>
          <a:pPr rtl="1"/>
          <a:endParaRPr lang="ar-EG"/>
        </a:p>
      </dgm:t>
    </dgm:pt>
    <dgm:pt modelId="{19F8B710-40CF-4792-9AF9-478BD05DB197}" type="pres">
      <dgm:prSet presAssocID="{EDB3FF3A-DF75-466D-9146-C9F9D714FC0B}" presName="descendantText" presStyleLbl="alignAcc1" presStyleIdx="4" presStyleCnt="7">
        <dgm:presLayoutVars>
          <dgm:bulletEnabled val="1"/>
        </dgm:presLayoutVars>
      </dgm:prSet>
      <dgm:spPr/>
      <dgm:t>
        <a:bodyPr/>
        <a:lstStyle/>
        <a:p>
          <a:pPr rtl="1"/>
          <a:endParaRPr lang="ar-EG"/>
        </a:p>
      </dgm:t>
    </dgm:pt>
    <dgm:pt modelId="{F2B419D6-F867-4C1C-96B9-4245214FCDAF}" type="pres">
      <dgm:prSet presAssocID="{D1017728-5E0E-4FCA-B32D-75925EAF8830}" presName="sp" presStyleCnt="0"/>
      <dgm:spPr/>
    </dgm:pt>
    <dgm:pt modelId="{0136D7D4-10BB-4886-AB1A-820123DB52F2}" type="pres">
      <dgm:prSet presAssocID="{E4156DAA-AAFD-409E-8F0A-E09D5D8A4FCB}" presName="composite" presStyleCnt="0"/>
      <dgm:spPr/>
    </dgm:pt>
    <dgm:pt modelId="{26B08EE1-24FA-418C-87AF-B79E3CDAF0E4}" type="pres">
      <dgm:prSet presAssocID="{E4156DAA-AAFD-409E-8F0A-E09D5D8A4FCB}" presName="parentText" presStyleLbl="alignNode1" presStyleIdx="5" presStyleCnt="7">
        <dgm:presLayoutVars>
          <dgm:chMax val="1"/>
          <dgm:bulletEnabled val="1"/>
        </dgm:presLayoutVars>
      </dgm:prSet>
      <dgm:spPr/>
      <dgm:t>
        <a:bodyPr/>
        <a:lstStyle/>
        <a:p>
          <a:pPr rtl="1"/>
          <a:endParaRPr lang="ar-EG"/>
        </a:p>
      </dgm:t>
    </dgm:pt>
    <dgm:pt modelId="{56ACEE43-BF2B-482F-9007-E315AD2A4DF7}" type="pres">
      <dgm:prSet presAssocID="{E4156DAA-AAFD-409E-8F0A-E09D5D8A4FCB}" presName="descendantText" presStyleLbl="alignAcc1" presStyleIdx="5" presStyleCnt="7" custLinFactNeighborY="-818">
        <dgm:presLayoutVars>
          <dgm:bulletEnabled val="1"/>
        </dgm:presLayoutVars>
      </dgm:prSet>
      <dgm:spPr/>
      <dgm:t>
        <a:bodyPr/>
        <a:lstStyle/>
        <a:p>
          <a:pPr rtl="1"/>
          <a:endParaRPr lang="ar-EG"/>
        </a:p>
      </dgm:t>
    </dgm:pt>
    <dgm:pt modelId="{1792C8F0-6BF1-4588-AB21-FA12739409B9}" type="pres">
      <dgm:prSet presAssocID="{6949E20D-2BF3-497A-9EEC-FE87F25E9335}" presName="sp" presStyleCnt="0"/>
      <dgm:spPr/>
    </dgm:pt>
    <dgm:pt modelId="{B71218CA-439B-4015-82F4-CDE273D2897B}" type="pres">
      <dgm:prSet presAssocID="{72AEF4E5-B7E0-42DD-AA1E-95821CDEBC69}" presName="composite" presStyleCnt="0"/>
      <dgm:spPr/>
    </dgm:pt>
    <dgm:pt modelId="{E918EB2B-3F1C-40AF-BC6C-F4B7D83AF1EF}" type="pres">
      <dgm:prSet presAssocID="{72AEF4E5-B7E0-42DD-AA1E-95821CDEBC69}" presName="parentText" presStyleLbl="alignNode1" presStyleIdx="6" presStyleCnt="7">
        <dgm:presLayoutVars>
          <dgm:chMax val="1"/>
          <dgm:bulletEnabled val="1"/>
        </dgm:presLayoutVars>
      </dgm:prSet>
      <dgm:spPr/>
      <dgm:t>
        <a:bodyPr/>
        <a:lstStyle/>
        <a:p>
          <a:pPr rtl="1"/>
          <a:endParaRPr lang="ar-EG"/>
        </a:p>
      </dgm:t>
    </dgm:pt>
    <dgm:pt modelId="{25747E9E-166C-426C-A217-AB5ED46DC00D}" type="pres">
      <dgm:prSet presAssocID="{72AEF4E5-B7E0-42DD-AA1E-95821CDEBC69}" presName="descendantText" presStyleLbl="alignAcc1" presStyleIdx="6" presStyleCnt="7">
        <dgm:presLayoutVars>
          <dgm:bulletEnabled val="1"/>
        </dgm:presLayoutVars>
      </dgm:prSet>
      <dgm:spPr/>
      <dgm:t>
        <a:bodyPr/>
        <a:lstStyle/>
        <a:p>
          <a:pPr rtl="1"/>
          <a:endParaRPr lang="ar-EG"/>
        </a:p>
      </dgm:t>
    </dgm:pt>
  </dgm:ptLst>
  <dgm:cxnLst>
    <dgm:cxn modelId="{08AB9090-7203-499B-82BF-087ABEE2F4C9}" srcId="{0DA3E4CF-C0A4-4776-A0A8-2032B76031C4}" destId="{FAD27FC6-9E28-45E8-B27F-08CE21403805}" srcOrd="1" destOrd="0" parTransId="{90DBA7B6-A25B-42EC-84E5-273A84DD7CB1}" sibTransId="{06C29070-C29F-443C-933C-F49576766400}"/>
    <dgm:cxn modelId="{2A03C178-A7C5-4A61-928A-110D38C8EDEE}" type="presOf" srcId="{B7B27821-8380-46EF-B287-739E47D71858}" destId="{19F8B710-40CF-4792-9AF9-478BD05DB197}" srcOrd="0" destOrd="0" presId="urn:microsoft.com/office/officeart/2005/8/layout/chevron2"/>
    <dgm:cxn modelId="{5D43E3C4-54DA-4A2B-AAE4-3EBBBFDD47BB}" srcId="{0DA3E4CF-C0A4-4776-A0A8-2032B76031C4}" destId="{6E2D4F9B-0069-4EBA-AC17-92684821465A}" srcOrd="3" destOrd="0" parTransId="{44603C5F-0776-4A0D-AF3A-606103C20E6E}" sibTransId="{6F19A141-F48A-417F-8AD4-BBA787A80F76}"/>
    <dgm:cxn modelId="{F46C078A-C494-4C05-A92E-D11334216640}" type="presOf" srcId="{72AEF4E5-B7E0-42DD-AA1E-95821CDEBC69}" destId="{E918EB2B-3F1C-40AF-BC6C-F4B7D83AF1EF}" srcOrd="0" destOrd="0" presId="urn:microsoft.com/office/officeart/2005/8/layout/chevron2"/>
    <dgm:cxn modelId="{7205F828-5E59-4C04-A9F5-2369DB00DFCE}" srcId="{E4156DAA-AAFD-409E-8F0A-E09D5D8A4FCB}" destId="{FF3D91AC-4EE0-4BB8-87FF-F4726A89A048}" srcOrd="0" destOrd="0" parTransId="{A22B4EBE-38ED-4309-A8C6-21F29202084C}" sibTransId="{1A18A7B7-73A7-4D8C-A875-3FB6D73B7629}"/>
    <dgm:cxn modelId="{DFE20063-CB3B-4454-8728-0F5718185191}" type="presOf" srcId="{E4156DAA-AAFD-409E-8F0A-E09D5D8A4FCB}" destId="{26B08EE1-24FA-418C-87AF-B79E3CDAF0E4}" srcOrd="0" destOrd="0" presId="urn:microsoft.com/office/officeart/2005/8/layout/chevron2"/>
    <dgm:cxn modelId="{72B7F809-0695-4449-B7C5-5DE8E4B5ACA5}" type="presOf" srcId="{FAD27FC6-9E28-45E8-B27F-08CE21403805}" destId="{D5FFC0D5-3A34-4E55-84A9-D65181661B98}" srcOrd="0" destOrd="0" presId="urn:microsoft.com/office/officeart/2005/8/layout/chevron2"/>
    <dgm:cxn modelId="{B06DEF05-A03C-45EC-948E-8585BAE89C75}" srcId="{6E2D4F9B-0069-4EBA-AC17-92684821465A}" destId="{8E29FDF1-3B2F-4037-A8C7-914A5AF79D7C}" srcOrd="0" destOrd="0" parTransId="{9412FE3B-EB90-4EDB-A538-D37300FC1096}" sibTransId="{4D1647B6-12A3-4567-AEA0-C2FA98C22675}"/>
    <dgm:cxn modelId="{3ED7BFC7-4DBE-44BE-8F40-793377C7618D}" srcId="{0DA3E4CF-C0A4-4776-A0A8-2032B76031C4}" destId="{98AC3007-2113-4604-A970-4E1CFC7D27D7}" srcOrd="2" destOrd="0" parTransId="{B2610216-5CB3-435F-84F5-5900CF101450}" sibTransId="{8D1E655C-30A4-4BAA-9184-B9AD9BFE6AF5}"/>
    <dgm:cxn modelId="{391E1912-BD32-44D1-8005-23358384AEC8}" srcId="{0DA3E4CF-C0A4-4776-A0A8-2032B76031C4}" destId="{B92A0D75-9EE0-4FE1-87CA-888E4883C2C5}" srcOrd="0" destOrd="0" parTransId="{C0B226A1-BC2D-41F0-B624-4C53FF339896}" sibTransId="{2B2382AC-02F8-4BC7-86CB-1526BD1C2333}"/>
    <dgm:cxn modelId="{F4718A70-D1EE-48A2-AB41-9D6FE99771E2}" srcId="{98AC3007-2113-4604-A970-4E1CFC7D27D7}" destId="{125D86EA-F945-4931-8AF0-CAE6117E4548}" srcOrd="0" destOrd="0" parTransId="{BAEA95FE-76D4-4524-AF39-0DD6F2D28E77}" sibTransId="{92D9C2C3-5E0F-4F5A-8729-9572BDF2E512}"/>
    <dgm:cxn modelId="{8D3A9B7E-0F0D-43DA-AA1A-6FCBBA4B1B04}" srcId="{B92A0D75-9EE0-4FE1-87CA-888E4883C2C5}" destId="{02F598FA-67C8-4C88-AD4C-649582AC316A}" srcOrd="0" destOrd="0" parTransId="{4E53FEFA-73D5-463D-AF51-BF3F29290E64}" sibTransId="{BD58A9A5-16F1-48F2-B73F-356778CAF7A0}"/>
    <dgm:cxn modelId="{F77DB8CC-93F3-49C6-91CD-460F701B6B75}" srcId="{72AEF4E5-B7E0-42DD-AA1E-95821CDEBC69}" destId="{C56C9C5E-5093-4C01-B33F-2B62103AF571}" srcOrd="0" destOrd="0" parTransId="{BEDACF8F-1502-47B8-92AB-7FACAD6F0ED9}" sibTransId="{63A8A6A3-F57E-43A7-B4D7-1283469C7F39}"/>
    <dgm:cxn modelId="{61FB1E1D-5340-4EA5-BC6A-6047B82CF42A}" type="presOf" srcId="{125D86EA-F945-4931-8AF0-CAE6117E4548}" destId="{C37CCBAE-A639-4D8B-83C3-FBD3B7104FE5}" srcOrd="0" destOrd="0" presId="urn:microsoft.com/office/officeart/2005/8/layout/chevron2"/>
    <dgm:cxn modelId="{0FCECDA6-646F-4DDE-9A9C-942235F9FF70}" type="presOf" srcId="{02F598FA-67C8-4C88-AD4C-649582AC316A}" destId="{91682BD9-78C1-4CAF-A764-42ECB5A9AD4C}" srcOrd="0" destOrd="0" presId="urn:microsoft.com/office/officeart/2005/8/layout/chevron2"/>
    <dgm:cxn modelId="{E2BF104C-BE7E-4110-A81E-3C261D381EB0}" type="presOf" srcId="{EDB3FF3A-DF75-466D-9146-C9F9D714FC0B}" destId="{6C0A5120-937A-431C-A02A-2492C5CDE728}" srcOrd="0" destOrd="0" presId="urn:microsoft.com/office/officeart/2005/8/layout/chevron2"/>
    <dgm:cxn modelId="{6BB9B880-B633-497F-9792-166AEDFDC75D}" type="presOf" srcId="{0DA3E4CF-C0A4-4776-A0A8-2032B76031C4}" destId="{4E03C50B-F64F-420B-AFC4-968D7A610050}" srcOrd="0" destOrd="0" presId="urn:microsoft.com/office/officeart/2005/8/layout/chevron2"/>
    <dgm:cxn modelId="{03036EEA-9ABB-484F-AB51-836E4C4A75FA}" type="presOf" srcId="{8E29FDF1-3B2F-4037-A8C7-914A5AF79D7C}" destId="{D724072C-5F37-4FDF-84B9-A27C0B7624DE}" srcOrd="0" destOrd="0" presId="urn:microsoft.com/office/officeart/2005/8/layout/chevron2"/>
    <dgm:cxn modelId="{6A10569F-143D-446A-BBDF-956361B3A64D}" type="presOf" srcId="{98AC3007-2113-4604-A970-4E1CFC7D27D7}" destId="{116CD4F4-BE19-4021-8CEE-8345C9C611D7}" srcOrd="0" destOrd="0" presId="urn:microsoft.com/office/officeart/2005/8/layout/chevron2"/>
    <dgm:cxn modelId="{6FEFE053-5834-494F-B9EC-AE8A32D80481}" srcId="{0DA3E4CF-C0A4-4776-A0A8-2032B76031C4}" destId="{EDB3FF3A-DF75-466D-9146-C9F9D714FC0B}" srcOrd="4" destOrd="0" parTransId="{4D3ED646-9601-4204-BF63-87D772465D12}" sibTransId="{D1017728-5E0E-4FCA-B32D-75925EAF8830}"/>
    <dgm:cxn modelId="{298BE21F-0740-4764-B3DC-8D3A3D8AAB67}" srcId="{EDB3FF3A-DF75-466D-9146-C9F9D714FC0B}" destId="{B7B27821-8380-46EF-B287-739E47D71858}" srcOrd="0" destOrd="0" parTransId="{A736E596-7FCA-4DDC-B60F-C5ED227F9162}" sibTransId="{BE116EDC-082E-448C-94E7-6765342D6A77}"/>
    <dgm:cxn modelId="{9264B3CE-EED1-4684-9C99-AD43EAEF706E}" srcId="{0DA3E4CF-C0A4-4776-A0A8-2032B76031C4}" destId="{E4156DAA-AAFD-409E-8F0A-E09D5D8A4FCB}" srcOrd="5" destOrd="0" parTransId="{49C3EA9B-DCD8-4453-864A-273C23FBFC36}" sibTransId="{6949E20D-2BF3-497A-9EEC-FE87F25E9335}"/>
    <dgm:cxn modelId="{CAB0C9BB-1E6D-4D56-A22B-B2D6412D1504}" srcId="{FAD27FC6-9E28-45E8-B27F-08CE21403805}" destId="{3513D67A-1B13-492E-8BE5-49BAE9644F72}" srcOrd="0" destOrd="0" parTransId="{C6860776-6B02-4149-B3C6-194D6AFC5FB3}" sibTransId="{1B63F3BD-7EDF-4328-9DE8-A63BDD440EFF}"/>
    <dgm:cxn modelId="{A81B7B8D-301C-498F-AD51-5E54D265CA88}" type="presOf" srcId="{C56C9C5E-5093-4C01-B33F-2B62103AF571}" destId="{25747E9E-166C-426C-A217-AB5ED46DC00D}" srcOrd="0" destOrd="0" presId="urn:microsoft.com/office/officeart/2005/8/layout/chevron2"/>
    <dgm:cxn modelId="{CEE52D75-0A35-4B72-979A-CA589518B6C2}" type="presOf" srcId="{3513D67A-1B13-492E-8BE5-49BAE9644F72}" destId="{A6DDF2C4-0A69-4AC5-BBEE-2FE108AD469D}" srcOrd="0" destOrd="0" presId="urn:microsoft.com/office/officeart/2005/8/layout/chevron2"/>
    <dgm:cxn modelId="{EA6B4A1A-0E2F-4EF2-AEEC-5943373275E0}" type="presOf" srcId="{FF3D91AC-4EE0-4BB8-87FF-F4726A89A048}" destId="{56ACEE43-BF2B-482F-9007-E315AD2A4DF7}" srcOrd="0" destOrd="0" presId="urn:microsoft.com/office/officeart/2005/8/layout/chevron2"/>
    <dgm:cxn modelId="{BCED93EC-940D-4C1A-9FE3-43D5D3EFD186}" type="presOf" srcId="{6E2D4F9B-0069-4EBA-AC17-92684821465A}" destId="{B843A39D-9905-4F32-B7D0-FB51390F7910}" srcOrd="0" destOrd="0" presId="urn:microsoft.com/office/officeart/2005/8/layout/chevron2"/>
    <dgm:cxn modelId="{67F77334-3FF6-45A5-B1D7-F8B9E4DC8281}" srcId="{0DA3E4CF-C0A4-4776-A0A8-2032B76031C4}" destId="{72AEF4E5-B7E0-42DD-AA1E-95821CDEBC69}" srcOrd="6" destOrd="0" parTransId="{B42F9336-7BC9-4507-BB79-59E33E1F3415}" sibTransId="{AB4FE410-10B4-4CAE-958C-98445F9019AE}"/>
    <dgm:cxn modelId="{C74CCDD9-06C8-49F1-A8ED-705864BB64B3}" type="presOf" srcId="{B92A0D75-9EE0-4FE1-87CA-888E4883C2C5}" destId="{95F4AC2B-3EFD-49D6-ABF7-0AEA6A795633}" srcOrd="0" destOrd="0" presId="urn:microsoft.com/office/officeart/2005/8/layout/chevron2"/>
    <dgm:cxn modelId="{481B932E-2B01-48B9-83D3-BAEE8ED8CF83}" type="presParOf" srcId="{4E03C50B-F64F-420B-AFC4-968D7A610050}" destId="{3FB07DBD-E003-42FD-992A-C62FF78ED1C5}" srcOrd="0" destOrd="0" presId="urn:microsoft.com/office/officeart/2005/8/layout/chevron2"/>
    <dgm:cxn modelId="{CA304449-8165-46C9-89E6-EF4F4F9491EB}" type="presParOf" srcId="{3FB07DBD-E003-42FD-992A-C62FF78ED1C5}" destId="{95F4AC2B-3EFD-49D6-ABF7-0AEA6A795633}" srcOrd="0" destOrd="0" presId="urn:microsoft.com/office/officeart/2005/8/layout/chevron2"/>
    <dgm:cxn modelId="{15460615-3957-4FF3-9BB5-1437260FA719}" type="presParOf" srcId="{3FB07DBD-E003-42FD-992A-C62FF78ED1C5}" destId="{91682BD9-78C1-4CAF-A764-42ECB5A9AD4C}" srcOrd="1" destOrd="0" presId="urn:microsoft.com/office/officeart/2005/8/layout/chevron2"/>
    <dgm:cxn modelId="{D9FC4C02-DCC7-457A-9654-CAD92DD516EB}" type="presParOf" srcId="{4E03C50B-F64F-420B-AFC4-968D7A610050}" destId="{9FF1F05A-F38F-4380-8207-3037139FDA85}" srcOrd="1" destOrd="0" presId="urn:microsoft.com/office/officeart/2005/8/layout/chevron2"/>
    <dgm:cxn modelId="{058B1F97-76A6-41DD-BDE0-2C4E70736624}" type="presParOf" srcId="{4E03C50B-F64F-420B-AFC4-968D7A610050}" destId="{49031305-D67B-4106-914C-6223304CDC6D}" srcOrd="2" destOrd="0" presId="urn:microsoft.com/office/officeart/2005/8/layout/chevron2"/>
    <dgm:cxn modelId="{53D20871-AAE5-46EE-9AED-3D1564FC5FDC}" type="presParOf" srcId="{49031305-D67B-4106-914C-6223304CDC6D}" destId="{D5FFC0D5-3A34-4E55-84A9-D65181661B98}" srcOrd="0" destOrd="0" presId="urn:microsoft.com/office/officeart/2005/8/layout/chevron2"/>
    <dgm:cxn modelId="{869D2FBF-ADDD-47AB-81A6-A530D54CBEC9}" type="presParOf" srcId="{49031305-D67B-4106-914C-6223304CDC6D}" destId="{A6DDF2C4-0A69-4AC5-BBEE-2FE108AD469D}" srcOrd="1" destOrd="0" presId="urn:microsoft.com/office/officeart/2005/8/layout/chevron2"/>
    <dgm:cxn modelId="{355971EB-47A9-4D18-81D3-9EBF769CC2F8}" type="presParOf" srcId="{4E03C50B-F64F-420B-AFC4-968D7A610050}" destId="{D12C4059-7EB3-4E72-8460-554701601F3B}" srcOrd="3" destOrd="0" presId="urn:microsoft.com/office/officeart/2005/8/layout/chevron2"/>
    <dgm:cxn modelId="{444945E7-5BEF-45FE-9F5E-F38BF0455E86}" type="presParOf" srcId="{4E03C50B-F64F-420B-AFC4-968D7A610050}" destId="{4D062720-D80F-4755-A5D6-C5113AA7694E}" srcOrd="4" destOrd="0" presId="urn:microsoft.com/office/officeart/2005/8/layout/chevron2"/>
    <dgm:cxn modelId="{7CC61468-1484-45CD-BA6D-B29217D55DBF}" type="presParOf" srcId="{4D062720-D80F-4755-A5D6-C5113AA7694E}" destId="{116CD4F4-BE19-4021-8CEE-8345C9C611D7}" srcOrd="0" destOrd="0" presId="urn:microsoft.com/office/officeart/2005/8/layout/chevron2"/>
    <dgm:cxn modelId="{851181B6-962F-44C1-BB78-3EB94D8DF758}" type="presParOf" srcId="{4D062720-D80F-4755-A5D6-C5113AA7694E}" destId="{C37CCBAE-A639-4D8B-83C3-FBD3B7104FE5}" srcOrd="1" destOrd="0" presId="urn:microsoft.com/office/officeart/2005/8/layout/chevron2"/>
    <dgm:cxn modelId="{C12C3DEE-213A-4319-BE15-E4A9D7E0A178}" type="presParOf" srcId="{4E03C50B-F64F-420B-AFC4-968D7A610050}" destId="{FD23CD61-0563-499A-B2B0-82EA2F452A7B}" srcOrd="5" destOrd="0" presId="urn:microsoft.com/office/officeart/2005/8/layout/chevron2"/>
    <dgm:cxn modelId="{54B76C4A-77F4-4BC1-A8C9-616A7882B708}" type="presParOf" srcId="{4E03C50B-F64F-420B-AFC4-968D7A610050}" destId="{0875E18B-8A8F-43B5-9E00-2CC7B6C0F11C}" srcOrd="6" destOrd="0" presId="urn:microsoft.com/office/officeart/2005/8/layout/chevron2"/>
    <dgm:cxn modelId="{7DC4AAAA-55D4-49BD-B27F-1944E5829745}" type="presParOf" srcId="{0875E18B-8A8F-43B5-9E00-2CC7B6C0F11C}" destId="{B843A39D-9905-4F32-B7D0-FB51390F7910}" srcOrd="0" destOrd="0" presId="urn:microsoft.com/office/officeart/2005/8/layout/chevron2"/>
    <dgm:cxn modelId="{51C9B127-DD64-4AE5-91CF-92ADD2EE613B}" type="presParOf" srcId="{0875E18B-8A8F-43B5-9E00-2CC7B6C0F11C}" destId="{D724072C-5F37-4FDF-84B9-A27C0B7624DE}" srcOrd="1" destOrd="0" presId="urn:microsoft.com/office/officeart/2005/8/layout/chevron2"/>
    <dgm:cxn modelId="{F7AA1C7C-D44F-4515-A9FB-8C8FD54D34CB}" type="presParOf" srcId="{4E03C50B-F64F-420B-AFC4-968D7A610050}" destId="{F0DD0C90-4531-4D67-8DE0-66EE2231DF49}" srcOrd="7" destOrd="0" presId="urn:microsoft.com/office/officeart/2005/8/layout/chevron2"/>
    <dgm:cxn modelId="{2F7DC12A-A29A-45A9-B8CD-C72E975F8A49}" type="presParOf" srcId="{4E03C50B-F64F-420B-AFC4-968D7A610050}" destId="{4D83B938-BEDA-4AC5-AB53-364FAEF13A4F}" srcOrd="8" destOrd="0" presId="urn:microsoft.com/office/officeart/2005/8/layout/chevron2"/>
    <dgm:cxn modelId="{6D042363-CDCA-4741-894E-C131B9D3E6D1}" type="presParOf" srcId="{4D83B938-BEDA-4AC5-AB53-364FAEF13A4F}" destId="{6C0A5120-937A-431C-A02A-2492C5CDE728}" srcOrd="0" destOrd="0" presId="urn:microsoft.com/office/officeart/2005/8/layout/chevron2"/>
    <dgm:cxn modelId="{F2113186-67E8-48E1-9D57-8937F9CBBB4E}" type="presParOf" srcId="{4D83B938-BEDA-4AC5-AB53-364FAEF13A4F}" destId="{19F8B710-40CF-4792-9AF9-478BD05DB197}" srcOrd="1" destOrd="0" presId="urn:microsoft.com/office/officeart/2005/8/layout/chevron2"/>
    <dgm:cxn modelId="{004B9C5F-B71A-4103-BA68-625189FDD02D}" type="presParOf" srcId="{4E03C50B-F64F-420B-AFC4-968D7A610050}" destId="{F2B419D6-F867-4C1C-96B9-4245214FCDAF}" srcOrd="9" destOrd="0" presId="urn:microsoft.com/office/officeart/2005/8/layout/chevron2"/>
    <dgm:cxn modelId="{A5CBE74A-9E02-4048-BF9C-B69C1AC3DD2B}" type="presParOf" srcId="{4E03C50B-F64F-420B-AFC4-968D7A610050}" destId="{0136D7D4-10BB-4886-AB1A-820123DB52F2}" srcOrd="10" destOrd="0" presId="urn:microsoft.com/office/officeart/2005/8/layout/chevron2"/>
    <dgm:cxn modelId="{57ADB584-2954-4D51-B6F1-CF3D7ADD169A}" type="presParOf" srcId="{0136D7D4-10BB-4886-AB1A-820123DB52F2}" destId="{26B08EE1-24FA-418C-87AF-B79E3CDAF0E4}" srcOrd="0" destOrd="0" presId="urn:microsoft.com/office/officeart/2005/8/layout/chevron2"/>
    <dgm:cxn modelId="{29282C56-7FC3-483C-9A50-5C2851871A21}" type="presParOf" srcId="{0136D7D4-10BB-4886-AB1A-820123DB52F2}" destId="{56ACEE43-BF2B-482F-9007-E315AD2A4DF7}" srcOrd="1" destOrd="0" presId="urn:microsoft.com/office/officeart/2005/8/layout/chevron2"/>
    <dgm:cxn modelId="{09CFD5D8-4D10-4BDC-ABD8-B9256DE549AF}" type="presParOf" srcId="{4E03C50B-F64F-420B-AFC4-968D7A610050}" destId="{1792C8F0-6BF1-4588-AB21-FA12739409B9}" srcOrd="11" destOrd="0" presId="urn:microsoft.com/office/officeart/2005/8/layout/chevron2"/>
    <dgm:cxn modelId="{BDDE3FAE-E706-4EF1-AA43-27DAA86B4083}" type="presParOf" srcId="{4E03C50B-F64F-420B-AFC4-968D7A610050}" destId="{B71218CA-439B-4015-82F4-CDE273D2897B}" srcOrd="12" destOrd="0" presId="urn:microsoft.com/office/officeart/2005/8/layout/chevron2"/>
    <dgm:cxn modelId="{EFC13111-595A-47D0-A7AC-55B786D2EDD0}" type="presParOf" srcId="{B71218CA-439B-4015-82F4-CDE273D2897B}" destId="{E918EB2B-3F1C-40AF-BC6C-F4B7D83AF1EF}" srcOrd="0" destOrd="0" presId="urn:microsoft.com/office/officeart/2005/8/layout/chevron2"/>
    <dgm:cxn modelId="{DCDC7057-063C-4185-A4D8-156A206312A7}" type="presParOf" srcId="{B71218CA-439B-4015-82F4-CDE273D2897B}" destId="{25747E9E-166C-426C-A217-AB5ED46DC00D}"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9228B7-9338-4BA2-B944-F1A674DE63C3}" type="doc">
      <dgm:prSet loTypeId="urn:microsoft.com/office/officeart/2005/8/layout/pyramid2" loCatId="list" qsTypeId="urn:microsoft.com/office/officeart/2005/8/quickstyle/3d2" qsCatId="3D" csTypeId="urn:microsoft.com/office/officeart/2005/8/colors/colorful5" csCatId="colorful" phldr="1"/>
      <dgm:spPr/>
    </dgm:pt>
    <dgm:pt modelId="{D11CA032-6271-410E-B2D1-C7ADBF457C1B}">
      <dgm:prSet phldrT="[Text]" custT="1"/>
      <dgm:spPr/>
      <dgm:t>
        <a:bodyPr/>
        <a:lstStyle/>
        <a:p>
          <a:pPr rtl="1"/>
          <a:r>
            <a:rPr lang="ar-EG" sz="2000" b="1" dirty="0" smtClean="0">
              <a:latin typeface="Times New Roman" pitchFamily="18" charset="0"/>
              <a:cs typeface="Times New Roman" pitchFamily="18" charset="0"/>
            </a:rPr>
            <a:t>أنظري لبعض الأمور من منظار أخر</a:t>
          </a:r>
          <a:endParaRPr lang="ar-EG" sz="2000" b="1" dirty="0">
            <a:latin typeface="Times New Roman" pitchFamily="18" charset="0"/>
            <a:cs typeface="Times New Roman" pitchFamily="18" charset="0"/>
          </a:endParaRPr>
        </a:p>
      </dgm:t>
    </dgm:pt>
    <dgm:pt modelId="{0F1E3762-B8E2-44B9-8618-2A9D8EA2B09D}" type="parTrans" cxnId="{AAF02E3B-FA9C-49EC-A568-484152A08221}">
      <dgm:prSet/>
      <dgm:spPr/>
      <dgm:t>
        <a:bodyPr/>
        <a:lstStyle/>
        <a:p>
          <a:pPr rtl="1"/>
          <a:endParaRPr lang="ar-EG"/>
        </a:p>
      </dgm:t>
    </dgm:pt>
    <dgm:pt modelId="{818C841C-C75D-4B9E-92C9-0258AFEEC197}" type="sibTrans" cxnId="{AAF02E3B-FA9C-49EC-A568-484152A08221}">
      <dgm:prSet/>
      <dgm:spPr/>
      <dgm:t>
        <a:bodyPr/>
        <a:lstStyle/>
        <a:p>
          <a:pPr rtl="1"/>
          <a:endParaRPr lang="ar-EG"/>
        </a:p>
      </dgm:t>
    </dgm:pt>
    <dgm:pt modelId="{908CC9CD-B347-4D7E-8B60-E289B7DC8318}">
      <dgm:prSet phldrT="[Text]" custT="1"/>
      <dgm:spPr/>
      <dgm:t>
        <a:bodyPr/>
        <a:lstStyle/>
        <a:p>
          <a:pPr rtl="1"/>
          <a:r>
            <a:rPr lang="ar-EG" sz="2000" b="1" dirty="0" smtClean="0">
              <a:latin typeface="Times New Roman" pitchFamily="18" charset="0"/>
              <a:cs typeface="Times New Roman" pitchFamily="18" charset="0"/>
            </a:rPr>
            <a:t>لاتتذمري من أي شئ</a:t>
          </a:r>
          <a:endParaRPr lang="ar-EG" sz="2000" b="1" dirty="0">
            <a:latin typeface="Times New Roman" pitchFamily="18" charset="0"/>
            <a:cs typeface="Times New Roman" pitchFamily="18" charset="0"/>
          </a:endParaRPr>
        </a:p>
      </dgm:t>
    </dgm:pt>
    <dgm:pt modelId="{FEA1004F-6B19-4731-9FEA-B3B87A6DCC99}" type="parTrans" cxnId="{93873DD1-ADC5-4F49-89F3-1BD812A32B8F}">
      <dgm:prSet/>
      <dgm:spPr/>
      <dgm:t>
        <a:bodyPr/>
        <a:lstStyle/>
        <a:p>
          <a:pPr rtl="1"/>
          <a:endParaRPr lang="ar-EG"/>
        </a:p>
      </dgm:t>
    </dgm:pt>
    <dgm:pt modelId="{585029AA-E72F-4E5F-9104-65EDED26987E}" type="sibTrans" cxnId="{93873DD1-ADC5-4F49-89F3-1BD812A32B8F}">
      <dgm:prSet/>
      <dgm:spPr/>
      <dgm:t>
        <a:bodyPr/>
        <a:lstStyle/>
        <a:p>
          <a:pPr rtl="1"/>
          <a:endParaRPr lang="ar-EG"/>
        </a:p>
      </dgm:t>
    </dgm:pt>
    <dgm:pt modelId="{FE07C27B-1F10-449E-9B31-2E098F2E8649}">
      <dgm:prSet custT="1"/>
      <dgm:spPr/>
      <dgm:t>
        <a:bodyPr/>
        <a:lstStyle/>
        <a:p>
          <a:pPr rtl="1"/>
          <a:r>
            <a:rPr lang="ar-EG" sz="2000" b="1" dirty="0" smtClean="0">
              <a:latin typeface="Times New Roman" pitchFamily="18" charset="0"/>
              <a:cs typeface="Times New Roman" pitchFamily="18" charset="0"/>
            </a:rPr>
            <a:t>الابتسامة الدائمة</a:t>
          </a:r>
          <a:endParaRPr lang="ar-EG" sz="2000" b="1" dirty="0">
            <a:latin typeface="Times New Roman" pitchFamily="18" charset="0"/>
            <a:cs typeface="Times New Roman" pitchFamily="18" charset="0"/>
          </a:endParaRPr>
        </a:p>
      </dgm:t>
    </dgm:pt>
    <dgm:pt modelId="{2CB0A606-35D3-4966-AFAB-638D3CA90600}" type="parTrans" cxnId="{484A35D0-62D2-4C22-B879-E0552E618CA2}">
      <dgm:prSet/>
      <dgm:spPr/>
      <dgm:t>
        <a:bodyPr/>
        <a:lstStyle/>
        <a:p>
          <a:pPr rtl="1"/>
          <a:endParaRPr lang="ar-EG"/>
        </a:p>
      </dgm:t>
    </dgm:pt>
    <dgm:pt modelId="{056EF173-7455-42B4-B926-7E84F2097655}" type="sibTrans" cxnId="{484A35D0-62D2-4C22-B879-E0552E618CA2}">
      <dgm:prSet/>
      <dgm:spPr/>
      <dgm:t>
        <a:bodyPr/>
        <a:lstStyle/>
        <a:p>
          <a:pPr rtl="1"/>
          <a:endParaRPr lang="ar-EG"/>
        </a:p>
      </dgm:t>
    </dgm:pt>
    <dgm:pt modelId="{20FDAB2F-C9BB-4974-A66C-F4569D16AF73}">
      <dgm:prSet custT="1"/>
      <dgm:spPr/>
      <dgm:t>
        <a:bodyPr/>
        <a:lstStyle/>
        <a:p>
          <a:pPr rtl="1"/>
          <a:r>
            <a:rPr lang="ar-EG" sz="2000" b="1" dirty="0" smtClean="0">
              <a:latin typeface="Times New Roman" pitchFamily="18" charset="0"/>
              <a:cs typeface="Times New Roman" pitchFamily="18" charset="0"/>
            </a:rPr>
            <a:t>تقدير جهود الاخرين</a:t>
          </a:r>
          <a:endParaRPr lang="ar-EG" sz="2000" b="1" dirty="0">
            <a:latin typeface="Times New Roman" pitchFamily="18" charset="0"/>
            <a:cs typeface="Times New Roman" pitchFamily="18" charset="0"/>
          </a:endParaRPr>
        </a:p>
      </dgm:t>
    </dgm:pt>
    <dgm:pt modelId="{040CFC49-C89C-483D-8E26-7A217E3D51C0}" type="parTrans" cxnId="{7CDB01C3-FCC4-4B69-8FBC-B3CDC205BB05}">
      <dgm:prSet/>
      <dgm:spPr/>
      <dgm:t>
        <a:bodyPr/>
        <a:lstStyle/>
        <a:p>
          <a:pPr rtl="1"/>
          <a:endParaRPr lang="ar-EG"/>
        </a:p>
      </dgm:t>
    </dgm:pt>
    <dgm:pt modelId="{42767527-90F4-4BBC-9E7B-36FC032F706F}" type="sibTrans" cxnId="{7CDB01C3-FCC4-4B69-8FBC-B3CDC205BB05}">
      <dgm:prSet/>
      <dgm:spPr/>
      <dgm:t>
        <a:bodyPr/>
        <a:lstStyle/>
        <a:p>
          <a:pPr rtl="1"/>
          <a:endParaRPr lang="ar-EG"/>
        </a:p>
      </dgm:t>
    </dgm:pt>
    <dgm:pt modelId="{7A665F5A-E26F-4243-8408-A79AAAA34EEF}">
      <dgm:prSet custT="1"/>
      <dgm:spPr/>
      <dgm:t>
        <a:bodyPr/>
        <a:lstStyle/>
        <a:p>
          <a:pPr rtl="1"/>
          <a:r>
            <a:rPr lang="ar-EG" sz="2000" b="1" dirty="0" smtClean="0">
              <a:latin typeface="Times New Roman" pitchFamily="18" charset="0"/>
              <a:cs typeface="Times New Roman" pitchFamily="18" charset="0"/>
            </a:rPr>
            <a:t>الاهتمام بما يشعرون به</a:t>
          </a:r>
          <a:endParaRPr lang="ar-EG" sz="2000" b="1" dirty="0">
            <a:latin typeface="Times New Roman" pitchFamily="18" charset="0"/>
            <a:cs typeface="Times New Roman" pitchFamily="18" charset="0"/>
          </a:endParaRPr>
        </a:p>
      </dgm:t>
    </dgm:pt>
    <dgm:pt modelId="{0D40F633-07D1-48AA-B728-42FE1E30A0AF}" type="parTrans" cxnId="{2A54AB13-4B1A-466C-A215-2C0A10AD32D6}">
      <dgm:prSet/>
      <dgm:spPr/>
      <dgm:t>
        <a:bodyPr/>
        <a:lstStyle/>
        <a:p>
          <a:pPr rtl="1"/>
          <a:endParaRPr lang="ar-EG"/>
        </a:p>
      </dgm:t>
    </dgm:pt>
    <dgm:pt modelId="{384D3B9C-2825-4844-B042-3D7E47496252}" type="sibTrans" cxnId="{2A54AB13-4B1A-466C-A215-2C0A10AD32D6}">
      <dgm:prSet/>
      <dgm:spPr/>
      <dgm:t>
        <a:bodyPr/>
        <a:lstStyle/>
        <a:p>
          <a:pPr rtl="1"/>
          <a:endParaRPr lang="ar-EG"/>
        </a:p>
      </dgm:t>
    </dgm:pt>
    <dgm:pt modelId="{E20164D2-6C01-45AB-94FC-74116ACD0F96}">
      <dgm:prSet phldrT="[Text]" custT="1"/>
      <dgm:spPr/>
      <dgm:t>
        <a:bodyPr/>
        <a:lstStyle/>
        <a:p>
          <a:pPr rtl="1"/>
          <a:r>
            <a:rPr lang="ar-EG" sz="2000" b="1" dirty="0" smtClean="0">
              <a:latin typeface="Times New Roman" pitchFamily="18" charset="0"/>
              <a:cs typeface="Times New Roman" pitchFamily="18" charset="0"/>
            </a:rPr>
            <a:t>مارسي هواية الاستماع للأخر</a:t>
          </a:r>
          <a:endParaRPr lang="ar-EG" sz="2000" b="1" dirty="0">
            <a:latin typeface="Times New Roman" pitchFamily="18" charset="0"/>
            <a:cs typeface="Times New Roman" pitchFamily="18" charset="0"/>
          </a:endParaRPr>
        </a:p>
      </dgm:t>
    </dgm:pt>
    <dgm:pt modelId="{80CE187D-E105-486D-9533-ADA35B054E06}" type="parTrans" cxnId="{F4E77B03-FC89-4F36-B4A0-BA592FB10C69}">
      <dgm:prSet/>
      <dgm:spPr/>
      <dgm:t>
        <a:bodyPr/>
        <a:lstStyle/>
        <a:p>
          <a:pPr rtl="1"/>
          <a:endParaRPr lang="ar-EG"/>
        </a:p>
      </dgm:t>
    </dgm:pt>
    <dgm:pt modelId="{650A541B-2839-49BD-94D3-CB891EA4E484}" type="sibTrans" cxnId="{F4E77B03-FC89-4F36-B4A0-BA592FB10C69}">
      <dgm:prSet/>
      <dgm:spPr/>
      <dgm:t>
        <a:bodyPr/>
        <a:lstStyle/>
        <a:p>
          <a:pPr rtl="1"/>
          <a:endParaRPr lang="ar-EG"/>
        </a:p>
      </dgm:t>
    </dgm:pt>
    <dgm:pt modelId="{2D1F685D-B804-4621-A89F-AE9A5B74EA32}">
      <dgm:prSet phldrT="[Text]" custT="1"/>
      <dgm:spPr/>
      <dgm:t>
        <a:bodyPr/>
        <a:lstStyle/>
        <a:p>
          <a:pPr rtl="1"/>
          <a:r>
            <a:rPr lang="ar-EG" sz="2000" b="1" dirty="0" smtClean="0">
              <a:latin typeface="Times New Roman" pitchFamily="18" charset="0"/>
              <a:cs typeface="Times New Roman" pitchFamily="18" charset="0"/>
            </a:rPr>
            <a:t>قربي زملاء عملك من بعضهم البعض</a:t>
          </a:r>
          <a:endParaRPr lang="ar-EG" sz="2000" b="1" dirty="0">
            <a:latin typeface="Times New Roman" pitchFamily="18" charset="0"/>
            <a:cs typeface="Times New Roman" pitchFamily="18" charset="0"/>
          </a:endParaRPr>
        </a:p>
      </dgm:t>
    </dgm:pt>
    <dgm:pt modelId="{7A106122-7250-4651-9DB2-9D4D4FEFA109}" type="parTrans" cxnId="{97DDC26E-935B-4D43-ACCC-D5A0A6CBDA2F}">
      <dgm:prSet/>
      <dgm:spPr/>
      <dgm:t>
        <a:bodyPr/>
        <a:lstStyle/>
        <a:p>
          <a:pPr rtl="1"/>
          <a:endParaRPr lang="ar-EG"/>
        </a:p>
      </dgm:t>
    </dgm:pt>
    <dgm:pt modelId="{5D64A9C2-5F3D-4A99-A9BD-241F09AACC33}" type="sibTrans" cxnId="{97DDC26E-935B-4D43-ACCC-D5A0A6CBDA2F}">
      <dgm:prSet/>
      <dgm:spPr/>
      <dgm:t>
        <a:bodyPr/>
        <a:lstStyle/>
        <a:p>
          <a:pPr rtl="1"/>
          <a:endParaRPr lang="ar-EG"/>
        </a:p>
      </dgm:t>
    </dgm:pt>
    <dgm:pt modelId="{B46194E9-E569-4D79-8A5B-EB550D1D97CB}">
      <dgm:prSet phldrT="[Text]" custT="1"/>
      <dgm:spPr/>
      <dgm:t>
        <a:bodyPr/>
        <a:lstStyle/>
        <a:p>
          <a:pPr rtl="1"/>
          <a:r>
            <a:rPr lang="ar-EG" sz="2000" b="1" dirty="0" smtClean="0">
              <a:latin typeface="Times New Roman" pitchFamily="18" charset="0"/>
              <a:cs typeface="Times New Roman" pitchFamily="18" charset="0"/>
            </a:rPr>
            <a:t>حلي مشاكلهم ان استطعت </a:t>
          </a:r>
          <a:endParaRPr lang="ar-EG" sz="2000" b="1" dirty="0">
            <a:latin typeface="Times New Roman" pitchFamily="18" charset="0"/>
            <a:cs typeface="Times New Roman" pitchFamily="18" charset="0"/>
          </a:endParaRPr>
        </a:p>
      </dgm:t>
    </dgm:pt>
    <dgm:pt modelId="{05E709D5-B6E4-4E9E-AF08-DC6CFF6850EB}" type="parTrans" cxnId="{C8DBFBB9-786E-4A1A-A6C3-D4BAE29A4D06}">
      <dgm:prSet/>
      <dgm:spPr/>
      <dgm:t>
        <a:bodyPr/>
        <a:lstStyle/>
        <a:p>
          <a:pPr rtl="1"/>
          <a:endParaRPr lang="ar-EG"/>
        </a:p>
      </dgm:t>
    </dgm:pt>
    <dgm:pt modelId="{DFB20B9F-A69C-4CB6-8B51-57A15F0C4BC4}" type="sibTrans" cxnId="{C8DBFBB9-786E-4A1A-A6C3-D4BAE29A4D06}">
      <dgm:prSet/>
      <dgm:spPr/>
      <dgm:t>
        <a:bodyPr/>
        <a:lstStyle/>
        <a:p>
          <a:pPr rtl="1"/>
          <a:endParaRPr lang="ar-EG"/>
        </a:p>
      </dgm:t>
    </dgm:pt>
    <dgm:pt modelId="{E02445EA-CE95-4473-B24A-D3DFFBE9C101}">
      <dgm:prSet phldrT="[Text]" custT="1"/>
      <dgm:spPr/>
      <dgm:t>
        <a:bodyPr/>
        <a:lstStyle/>
        <a:p>
          <a:pPr rtl="1"/>
          <a:r>
            <a:rPr lang="ar-EG" sz="2000" b="1" dirty="0" smtClean="0">
              <a:latin typeface="Times New Roman" pitchFamily="18" charset="0"/>
              <a:cs typeface="Times New Roman" pitchFamily="18" charset="0"/>
            </a:rPr>
            <a:t>تواصلي معهم بوضوح</a:t>
          </a:r>
          <a:endParaRPr lang="ar-EG" sz="2000" b="1" dirty="0">
            <a:latin typeface="Times New Roman" pitchFamily="18" charset="0"/>
            <a:cs typeface="Times New Roman" pitchFamily="18" charset="0"/>
          </a:endParaRPr>
        </a:p>
      </dgm:t>
    </dgm:pt>
    <dgm:pt modelId="{DFF1396E-E7D5-40B7-A32A-2FAC222905A4}" type="parTrans" cxnId="{A88D18AD-87DB-45EB-B1C0-C20FD73CDA7C}">
      <dgm:prSet/>
      <dgm:spPr/>
      <dgm:t>
        <a:bodyPr/>
        <a:lstStyle/>
        <a:p>
          <a:pPr rtl="1"/>
          <a:endParaRPr lang="ar-EG"/>
        </a:p>
      </dgm:t>
    </dgm:pt>
    <dgm:pt modelId="{4087AFA3-09AF-4A2E-89D9-F00FCED92C13}" type="sibTrans" cxnId="{A88D18AD-87DB-45EB-B1C0-C20FD73CDA7C}">
      <dgm:prSet/>
      <dgm:spPr/>
      <dgm:t>
        <a:bodyPr/>
        <a:lstStyle/>
        <a:p>
          <a:pPr rtl="1"/>
          <a:endParaRPr lang="ar-EG"/>
        </a:p>
      </dgm:t>
    </dgm:pt>
    <dgm:pt modelId="{42A25932-31CC-49B9-81A3-F5EB9A07573F}">
      <dgm:prSet phldrT="[Text]" custT="1"/>
      <dgm:spPr/>
      <dgm:t>
        <a:bodyPr/>
        <a:lstStyle/>
        <a:p>
          <a:pPr rtl="1"/>
          <a:r>
            <a:rPr lang="ar-EG" sz="2000" b="1" dirty="0" smtClean="0">
              <a:latin typeface="Times New Roman" pitchFamily="18" charset="0"/>
              <a:cs typeface="Times New Roman" pitchFamily="18" charset="0"/>
            </a:rPr>
            <a:t>اضحكي للأخرين</a:t>
          </a:r>
          <a:endParaRPr lang="ar-EG" sz="2000" b="1" dirty="0">
            <a:latin typeface="Times New Roman" pitchFamily="18" charset="0"/>
            <a:cs typeface="Times New Roman" pitchFamily="18" charset="0"/>
          </a:endParaRPr>
        </a:p>
      </dgm:t>
    </dgm:pt>
    <dgm:pt modelId="{71779B2C-FA16-419D-A24B-9B1CF8F0484F}" type="parTrans" cxnId="{B045F71E-00F0-4A71-B5EA-E708BA5BE0D7}">
      <dgm:prSet/>
      <dgm:spPr/>
      <dgm:t>
        <a:bodyPr/>
        <a:lstStyle/>
        <a:p>
          <a:pPr rtl="1"/>
          <a:endParaRPr lang="ar-EG"/>
        </a:p>
      </dgm:t>
    </dgm:pt>
    <dgm:pt modelId="{95D24492-4DE3-45D9-874B-3159D5E1B927}" type="sibTrans" cxnId="{B045F71E-00F0-4A71-B5EA-E708BA5BE0D7}">
      <dgm:prSet/>
      <dgm:spPr/>
      <dgm:t>
        <a:bodyPr/>
        <a:lstStyle/>
        <a:p>
          <a:pPr rtl="1"/>
          <a:endParaRPr lang="ar-EG"/>
        </a:p>
      </dgm:t>
    </dgm:pt>
    <dgm:pt modelId="{418050ED-B4EF-4644-87B4-BA09EF5FFE32}" type="pres">
      <dgm:prSet presAssocID="{899228B7-9338-4BA2-B944-F1A674DE63C3}" presName="compositeShape" presStyleCnt="0">
        <dgm:presLayoutVars>
          <dgm:dir/>
          <dgm:resizeHandles/>
        </dgm:presLayoutVars>
      </dgm:prSet>
      <dgm:spPr/>
    </dgm:pt>
    <dgm:pt modelId="{86B7BC5F-F82E-4837-96F9-51F232B4D518}" type="pres">
      <dgm:prSet presAssocID="{899228B7-9338-4BA2-B944-F1A674DE63C3}" presName="pyramid" presStyleLbl="node1" presStyleIdx="0" presStyleCnt="1" custScaleX="131866" custLinFactNeighborX="-713" custLinFactNeighborY="-8696"/>
      <dgm:spPr/>
    </dgm:pt>
    <dgm:pt modelId="{EEBB0AE3-88D9-4B6F-9A66-AA09105DC7F5}" type="pres">
      <dgm:prSet presAssocID="{899228B7-9338-4BA2-B944-F1A674DE63C3}" presName="theList" presStyleCnt="0"/>
      <dgm:spPr/>
    </dgm:pt>
    <dgm:pt modelId="{62DD1644-A2D6-4C17-8A09-59D37EBD396D}" type="pres">
      <dgm:prSet presAssocID="{FE07C27B-1F10-449E-9B31-2E098F2E8649}" presName="aNode" presStyleLbl="fgAcc1" presStyleIdx="0" presStyleCnt="10" custScaleX="109625" custScaleY="399558" custLinFactNeighborX="2230" custLinFactNeighborY="-2">
        <dgm:presLayoutVars>
          <dgm:bulletEnabled val="1"/>
        </dgm:presLayoutVars>
      </dgm:prSet>
      <dgm:spPr/>
      <dgm:t>
        <a:bodyPr/>
        <a:lstStyle/>
        <a:p>
          <a:pPr rtl="1"/>
          <a:endParaRPr lang="ar-EG"/>
        </a:p>
      </dgm:t>
    </dgm:pt>
    <dgm:pt modelId="{63191667-B337-42A1-A870-0597F334D177}" type="pres">
      <dgm:prSet presAssocID="{FE07C27B-1F10-449E-9B31-2E098F2E8649}" presName="aSpace" presStyleCnt="0"/>
      <dgm:spPr/>
    </dgm:pt>
    <dgm:pt modelId="{F81016B7-EEF6-4492-ABEF-0C849760D97C}" type="pres">
      <dgm:prSet presAssocID="{20FDAB2F-C9BB-4974-A66C-F4569D16AF73}" presName="aNode" presStyleLbl="fgAcc1" presStyleIdx="1" presStyleCnt="10" custScaleX="109625" custScaleY="399558" custLinFactNeighborX="2230" custLinFactNeighborY="-2">
        <dgm:presLayoutVars>
          <dgm:bulletEnabled val="1"/>
        </dgm:presLayoutVars>
      </dgm:prSet>
      <dgm:spPr/>
      <dgm:t>
        <a:bodyPr/>
        <a:lstStyle/>
        <a:p>
          <a:pPr rtl="1"/>
          <a:endParaRPr lang="ar-EG"/>
        </a:p>
      </dgm:t>
    </dgm:pt>
    <dgm:pt modelId="{DB94DBB5-3C49-4FF0-8618-595CD37FF51E}" type="pres">
      <dgm:prSet presAssocID="{20FDAB2F-C9BB-4974-A66C-F4569D16AF73}" presName="aSpace" presStyleCnt="0"/>
      <dgm:spPr/>
    </dgm:pt>
    <dgm:pt modelId="{9CCD8394-AE6E-4A06-97F2-5017FD6F9FDC}" type="pres">
      <dgm:prSet presAssocID="{7A665F5A-E26F-4243-8408-A79AAAA34EEF}" presName="aNode" presStyleLbl="fgAcc1" presStyleIdx="2" presStyleCnt="10" custScaleX="109625" custScaleY="399558" custLinFactNeighborX="2230" custLinFactNeighborY="-2">
        <dgm:presLayoutVars>
          <dgm:bulletEnabled val="1"/>
        </dgm:presLayoutVars>
      </dgm:prSet>
      <dgm:spPr/>
      <dgm:t>
        <a:bodyPr/>
        <a:lstStyle/>
        <a:p>
          <a:pPr rtl="1"/>
          <a:endParaRPr lang="ar-EG"/>
        </a:p>
      </dgm:t>
    </dgm:pt>
    <dgm:pt modelId="{171DB75C-AE9E-4770-8539-67ABDB21F42B}" type="pres">
      <dgm:prSet presAssocID="{7A665F5A-E26F-4243-8408-A79AAAA34EEF}" presName="aSpace" presStyleCnt="0"/>
      <dgm:spPr/>
    </dgm:pt>
    <dgm:pt modelId="{5A4BAFA4-5961-4CA5-86EA-1242A1966114}" type="pres">
      <dgm:prSet presAssocID="{E20164D2-6C01-45AB-94FC-74116ACD0F96}" presName="aNode" presStyleLbl="fgAcc1" presStyleIdx="3" presStyleCnt="10" custScaleX="109625" custScaleY="399558" custLinFactNeighborX="2230" custLinFactNeighborY="-2">
        <dgm:presLayoutVars>
          <dgm:bulletEnabled val="1"/>
        </dgm:presLayoutVars>
      </dgm:prSet>
      <dgm:spPr/>
      <dgm:t>
        <a:bodyPr/>
        <a:lstStyle/>
        <a:p>
          <a:pPr rtl="1"/>
          <a:endParaRPr lang="ar-EG"/>
        </a:p>
      </dgm:t>
    </dgm:pt>
    <dgm:pt modelId="{486E275A-A425-4B63-B7EB-9857A126013F}" type="pres">
      <dgm:prSet presAssocID="{E20164D2-6C01-45AB-94FC-74116ACD0F96}" presName="aSpace" presStyleCnt="0"/>
      <dgm:spPr/>
    </dgm:pt>
    <dgm:pt modelId="{DD74C34D-0390-41E6-A554-E6FA61F1573A}" type="pres">
      <dgm:prSet presAssocID="{2D1F685D-B804-4621-A89F-AE9A5B74EA32}" presName="aNode" presStyleLbl="fgAcc1" presStyleIdx="4" presStyleCnt="10" custScaleX="109625" custScaleY="399558" custLinFactNeighborX="2230" custLinFactNeighborY="-2">
        <dgm:presLayoutVars>
          <dgm:bulletEnabled val="1"/>
        </dgm:presLayoutVars>
      </dgm:prSet>
      <dgm:spPr/>
      <dgm:t>
        <a:bodyPr/>
        <a:lstStyle/>
        <a:p>
          <a:pPr rtl="1"/>
          <a:endParaRPr lang="ar-EG"/>
        </a:p>
      </dgm:t>
    </dgm:pt>
    <dgm:pt modelId="{48D850D7-61C0-4142-A2F6-C23D7391DC6E}" type="pres">
      <dgm:prSet presAssocID="{2D1F685D-B804-4621-A89F-AE9A5B74EA32}" presName="aSpace" presStyleCnt="0"/>
      <dgm:spPr/>
    </dgm:pt>
    <dgm:pt modelId="{2B245433-0B42-4A39-8E1B-0BCD7B7FAB79}" type="pres">
      <dgm:prSet presAssocID="{B46194E9-E569-4D79-8A5B-EB550D1D97CB}" presName="aNode" presStyleLbl="fgAcc1" presStyleIdx="5" presStyleCnt="10" custScaleX="109625" custScaleY="399558" custLinFactNeighborX="2230" custLinFactNeighborY="-2">
        <dgm:presLayoutVars>
          <dgm:bulletEnabled val="1"/>
        </dgm:presLayoutVars>
      </dgm:prSet>
      <dgm:spPr/>
      <dgm:t>
        <a:bodyPr/>
        <a:lstStyle/>
        <a:p>
          <a:pPr rtl="1"/>
          <a:endParaRPr lang="ar-EG"/>
        </a:p>
      </dgm:t>
    </dgm:pt>
    <dgm:pt modelId="{9AB36E06-A522-42E1-B085-56A9676FCDA1}" type="pres">
      <dgm:prSet presAssocID="{B46194E9-E569-4D79-8A5B-EB550D1D97CB}" presName="aSpace" presStyleCnt="0"/>
      <dgm:spPr/>
    </dgm:pt>
    <dgm:pt modelId="{D086AF67-0D19-45B6-8459-A75208577CF2}" type="pres">
      <dgm:prSet presAssocID="{E02445EA-CE95-4473-B24A-D3DFFBE9C101}" presName="aNode" presStyleLbl="fgAcc1" presStyleIdx="6" presStyleCnt="10" custScaleX="109625" custScaleY="399558" custLinFactNeighborX="2230" custLinFactNeighborY="-2">
        <dgm:presLayoutVars>
          <dgm:bulletEnabled val="1"/>
        </dgm:presLayoutVars>
      </dgm:prSet>
      <dgm:spPr/>
      <dgm:t>
        <a:bodyPr/>
        <a:lstStyle/>
        <a:p>
          <a:pPr rtl="1"/>
          <a:endParaRPr lang="ar-EG"/>
        </a:p>
      </dgm:t>
    </dgm:pt>
    <dgm:pt modelId="{E1CE01C3-19DF-4467-88A1-16BEC1791C3D}" type="pres">
      <dgm:prSet presAssocID="{E02445EA-CE95-4473-B24A-D3DFFBE9C101}" presName="aSpace" presStyleCnt="0"/>
      <dgm:spPr/>
    </dgm:pt>
    <dgm:pt modelId="{6359DB12-2C6A-4ABE-924D-298530096249}" type="pres">
      <dgm:prSet presAssocID="{42A25932-31CC-49B9-81A3-F5EB9A07573F}" presName="aNode" presStyleLbl="fgAcc1" presStyleIdx="7" presStyleCnt="10" custScaleX="109625" custScaleY="399558" custLinFactNeighborX="2230" custLinFactNeighborY="-2">
        <dgm:presLayoutVars>
          <dgm:bulletEnabled val="1"/>
        </dgm:presLayoutVars>
      </dgm:prSet>
      <dgm:spPr/>
      <dgm:t>
        <a:bodyPr/>
        <a:lstStyle/>
        <a:p>
          <a:pPr rtl="1"/>
          <a:endParaRPr lang="ar-EG"/>
        </a:p>
      </dgm:t>
    </dgm:pt>
    <dgm:pt modelId="{0C59D68F-AF9F-4DF2-BB67-5C424A0B162F}" type="pres">
      <dgm:prSet presAssocID="{42A25932-31CC-49B9-81A3-F5EB9A07573F}" presName="aSpace" presStyleCnt="0"/>
      <dgm:spPr/>
    </dgm:pt>
    <dgm:pt modelId="{35E03442-7787-4BB5-9CE1-32AF3234A833}" type="pres">
      <dgm:prSet presAssocID="{D11CA032-6271-410E-B2D1-C7ADBF457C1B}" presName="aNode" presStyleLbl="fgAcc1" presStyleIdx="8" presStyleCnt="10" custScaleX="109625" custScaleY="399558" custLinFactNeighborX="2230" custLinFactNeighborY="-2">
        <dgm:presLayoutVars>
          <dgm:bulletEnabled val="1"/>
        </dgm:presLayoutVars>
      </dgm:prSet>
      <dgm:spPr/>
      <dgm:t>
        <a:bodyPr/>
        <a:lstStyle/>
        <a:p>
          <a:pPr rtl="1"/>
          <a:endParaRPr lang="ar-EG"/>
        </a:p>
      </dgm:t>
    </dgm:pt>
    <dgm:pt modelId="{14893DEA-352A-4A82-9736-59A73EE58386}" type="pres">
      <dgm:prSet presAssocID="{D11CA032-6271-410E-B2D1-C7ADBF457C1B}" presName="aSpace" presStyleCnt="0"/>
      <dgm:spPr/>
    </dgm:pt>
    <dgm:pt modelId="{E3F9EE47-BC06-40A0-8CBB-7798A272A59F}" type="pres">
      <dgm:prSet presAssocID="{908CC9CD-B347-4D7E-8B60-E289B7DC8318}" presName="aNode" presStyleLbl="fgAcc1" presStyleIdx="9" presStyleCnt="10" custScaleX="109624" custScaleY="399558" custLinFactNeighborX="3363" custLinFactNeighborY="15211">
        <dgm:presLayoutVars>
          <dgm:bulletEnabled val="1"/>
        </dgm:presLayoutVars>
      </dgm:prSet>
      <dgm:spPr/>
      <dgm:t>
        <a:bodyPr/>
        <a:lstStyle/>
        <a:p>
          <a:pPr rtl="1"/>
          <a:endParaRPr lang="ar-EG"/>
        </a:p>
      </dgm:t>
    </dgm:pt>
    <dgm:pt modelId="{501809D6-1359-4C81-8977-A09D8427DE0A}" type="pres">
      <dgm:prSet presAssocID="{908CC9CD-B347-4D7E-8B60-E289B7DC8318}" presName="aSpace" presStyleCnt="0"/>
      <dgm:spPr/>
    </dgm:pt>
  </dgm:ptLst>
  <dgm:cxnLst>
    <dgm:cxn modelId="{97DDC26E-935B-4D43-ACCC-D5A0A6CBDA2F}" srcId="{899228B7-9338-4BA2-B944-F1A674DE63C3}" destId="{2D1F685D-B804-4621-A89F-AE9A5B74EA32}" srcOrd="4" destOrd="0" parTransId="{7A106122-7250-4651-9DB2-9D4D4FEFA109}" sibTransId="{5D64A9C2-5F3D-4A99-A9BD-241F09AACC33}"/>
    <dgm:cxn modelId="{AE381506-61EE-4F42-97CE-AFF39FB86F32}" type="presOf" srcId="{2D1F685D-B804-4621-A89F-AE9A5B74EA32}" destId="{DD74C34D-0390-41E6-A554-E6FA61F1573A}" srcOrd="0" destOrd="0" presId="urn:microsoft.com/office/officeart/2005/8/layout/pyramid2"/>
    <dgm:cxn modelId="{93873DD1-ADC5-4F49-89F3-1BD812A32B8F}" srcId="{899228B7-9338-4BA2-B944-F1A674DE63C3}" destId="{908CC9CD-B347-4D7E-8B60-E289B7DC8318}" srcOrd="9" destOrd="0" parTransId="{FEA1004F-6B19-4731-9FEA-B3B87A6DCC99}" sibTransId="{585029AA-E72F-4E5F-9104-65EDED26987E}"/>
    <dgm:cxn modelId="{FA9DB51A-6EC3-42FD-8190-A116E5D7BEAE}" type="presOf" srcId="{D11CA032-6271-410E-B2D1-C7ADBF457C1B}" destId="{35E03442-7787-4BB5-9CE1-32AF3234A833}" srcOrd="0" destOrd="0" presId="urn:microsoft.com/office/officeart/2005/8/layout/pyramid2"/>
    <dgm:cxn modelId="{6CF77EE3-32DD-4B40-90B7-7A537F34CC3C}" type="presOf" srcId="{899228B7-9338-4BA2-B944-F1A674DE63C3}" destId="{418050ED-B4EF-4644-87B4-BA09EF5FFE32}" srcOrd="0" destOrd="0" presId="urn:microsoft.com/office/officeart/2005/8/layout/pyramid2"/>
    <dgm:cxn modelId="{2FAAA24C-FDD4-40CC-B567-0BDE6AD5CB2C}" type="presOf" srcId="{E20164D2-6C01-45AB-94FC-74116ACD0F96}" destId="{5A4BAFA4-5961-4CA5-86EA-1242A1966114}" srcOrd="0" destOrd="0" presId="urn:microsoft.com/office/officeart/2005/8/layout/pyramid2"/>
    <dgm:cxn modelId="{F4E77B03-FC89-4F36-B4A0-BA592FB10C69}" srcId="{899228B7-9338-4BA2-B944-F1A674DE63C3}" destId="{E20164D2-6C01-45AB-94FC-74116ACD0F96}" srcOrd="3" destOrd="0" parTransId="{80CE187D-E105-486D-9533-ADA35B054E06}" sibTransId="{650A541B-2839-49BD-94D3-CB891EA4E484}"/>
    <dgm:cxn modelId="{007D90EE-2E4A-4B27-A497-E1BC988F2650}" type="presOf" srcId="{908CC9CD-B347-4D7E-8B60-E289B7DC8318}" destId="{E3F9EE47-BC06-40A0-8CBB-7798A272A59F}" srcOrd="0" destOrd="0" presId="urn:microsoft.com/office/officeart/2005/8/layout/pyramid2"/>
    <dgm:cxn modelId="{2A54AB13-4B1A-466C-A215-2C0A10AD32D6}" srcId="{899228B7-9338-4BA2-B944-F1A674DE63C3}" destId="{7A665F5A-E26F-4243-8408-A79AAAA34EEF}" srcOrd="2" destOrd="0" parTransId="{0D40F633-07D1-48AA-B728-42FE1E30A0AF}" sibTransId="{384D3B9C-2825-4844-B042-3D7E47496252}"/>
    <dgm:cxn modelId="{C8D6AFB1-101F-4C25-BEE2-CA975FFE873B}" type="presOf" srcId="{FE07C27B-1F10-449E-9B31-2E098F2E8649}" destId="{62DD1644-A2D6-4C17-8A09-59D37EBD396D}" srcOrd="0" destOrd="0" presId="urn:microsoft.com/office/officeart/2005/8/layout/pyramid2"/>
    <dgm:cxn modelId="{31E011D0-E3D3-4BB7-8DDD-54F325B8A4F3}" type="presOf" srcId="{42A25932-31CC-49B9-81A3-F5EB9A07573F}" destId="{6359DB12-2C6A-4ABE-924D-298530096249}" srcOrd="0" destOrd="0" presId="urn:microsoft.com/office/officeart/2005/8/layout/pyramid2"/>
    <dgm:cxn modelId="{A88D18AD-87DB-45EB-B1C0-C20FD73CDA7C}" srcId="{899228B7-9338-4BA2-B944-F1A674DE63C3}" destId="{E02445EA-CE95-4473-B24A-D3DFFBE9C101}" srcOrd="6" destOrd="0" parTransId="{DFF1396E-E7D5-40B7-A32A-2FAC222905A4}" sibTransId="{4087AFA3-09AF-4A2E-89D9-F00FCED92C13}"/>
    <dgm:cxn modelId="{5421E908-AFA6-4930-A2FE-F3E3CA15E0BA}" type="presOf" srcId="{7A665F5A-E26F-4243-8408-A79AAAA34EEF}" destId="{9CCD8394-AE6E-4A06-97F2-5017FD6F9FDC}" srcOrd="0" destOrd="0" presId="urn:microsoft.com/office/officeart/2005/8/layout/pyramid2"/>
    <dgm:cxn modelId="{7CDB01C3-FCC4-4B69-8FBC-B3CDC205BB05}" srcId="{899228B7-9338-4BA2-B944-F1A674DE63C3}" destId="{20FDAB2F-C9BB-4974-A66C-F4569D16AF73}" srcOrd="1" destOrd="0" parTransId="{040CFC49-C89C-483D-8E26-7A217E3D51C0}" sibTransId="{42767527-90F4-4BBC-9E7B-36FC032F706F}"/>
    <dgm:cxn modelId="{C8DBFBB9-786E-4A1A-A6C3-D4BAE29A4D06}" srcId="{899228B7-9338-4BA2-B944-F1A674DE63C3}" destId="{B46194E9-E569-4D79-8A5B-EB550D1D97CB}" srcOrd="5" destOrd="0" parTransId="{05E709D5-B6E4-4E9E-AF08-DC6CFF6850EB}" sibTransId="{DFB20B9F-A69C-4CB6-8B51-57A15F0C4BC4}"/>
    <dgm:cxn modelId="{341F2107-C720-47E1-BA4A-53387F4AD958}" type="presOf" srcId="{20FDAB2F-C9BB-4974-A66C-F4569D16AF73}" destId="{F81016B7-EEF6-4492-ABEF-0C849760D97C}" srcOrd="0" destOrd="0" presId="urn:microsoft.com/office/officeart/2005/8/layout/pyramid2"/>
    <dgm:cxn modelId="{FE4B5A38-B641-4FE5-AFCA-983309B7D602}" type="presOf" srcId="{E02445EA-CE95-4473-B24A-D3DFFBE9C101}" destId="{D086AF67-0D19-45B6-8459-A75208577CF2}" srcOrd="0" destOrd="0" presId="urn:microsoft.com/office/officeart/2005/8/layout/pyramid2"/>
    <dgm:cxn modelId="{484A35D0-62D2-4C22-B879-E0552E618CA2}" srcId="{899228B7-9338-4BA2-B944-F1A674DE63C3}" destId="{FE07C27B-1F10-449E-9B31-2E098F2E8649}" srcOrd="0" destOrd="0" parTransId="{2CB0A606-35D3-4966-AFAB-638D3CA90600}" sibTransId="{056EF173-7455-42B4-B926-7E84F2097655}"/>
    <dgm:cxn modelId="{B045F71E-00F0-4A71-B5EA-E708BA5BE0D7}" srcId="{899228B7-9338-4BA2-B944-F1A674DE63C3}" destId="{42A25932-31CC-49B9-81A3-F5EB9A07573F}" srcOrd="7" destOrd="0" parTransId="{71779B2C-FA16-419D-A24B-9B1CF8F0484F}" sibTransId="{95D24492-4DE3-45D9-874B-3159D5E1B927}"/>
    <dgm:cxn modelId="{DAFFBB69-2EA2-4B78-AE97-76672D16617B}" type="presOf" srcId="{B46194E9-E569-4D79-8A5B-EB550D1D97CB}" destId="{2B245433-0B42-4A39-8E1B-0BCD7B7FAB79}" srcOrd="0" destOrd="0" presId="urn:microsoft.com/office/officeart/2005/8/layout/pyramid2"/>
    <dgm:cxn modelId="{AAF02E3B-FA9C-49EC-A568-484152A08221}" srcId="{899228B7-9338-4BA2-B944-F1A674DE63C3}" destId="{D11CA032-6271-410E-B2D1-C7ADBF457C1B}" srcOrd="8" destOrd="0" parTransId="{0F1E3762-B8E2-44B9-8618-2A9D8EA2B09D}" sibTransId="{818C841C-C75D-4B9E-92C9-0258AFEEC197}"/>
    <dgm:cxn modelId="{1B7C6EC0-3C4E-4290-BFCE-FD6D6B6C01CF}" type="presParOf" srcId="{418050ED-B4EF-4644-87B4-BA09EF5FFE32}" destId="{86B7BC5F-F82E-4837-96F9-51F232B4D518}" srcOrd="0" destOrd="0" presId="urn:microsoft.com/office/officeart/2005/8/layout/pyramid2"/>
    <dgm:cxn modelId="{9DE4A841-E2B0-4333-90A2-25D4901F79AA}" type="presParOf" srcId="{418050ED-B4EF-4644-87B4-BA09EF5FFE32}" destId="{EEBB0AE3-88D9-4B6F-9A66-AA09105DC7F5}" srcOrd="1" destOrd="0" presId="urn:microsoft.com/office/officeart/2005/8/layout/pyramid2"/>
    <dgm:cxn modelId="{8B960CA9-5B2E-42C8-9ACE-03BD2BCCDC0D}" type="presParOf" srcId="{EEBB0AE3-88D9-4B6F-9A66-AA09105DC7F5}" destId="{62DD1644-A2D6-4C17-8A09-59D37EBD396D}" srcOrd="0" destOrd="0" presId="urn:microsoft.com/office/officeart/2005/8/layout/pyramid2"/>
    <dgm:cxn modelId="{0AE7D800-BF02-4E4C-B30C-402D1DCBD7FE}" type="presParOf" srcId="{EEBB0AE3-88D9-4B6F-9A66-AA09105DC7F5}" destId="{63191667-B337-42A1-A870-0597F334D177}" srcOrd="1" destOrd="0" presId="urn:microsoft.com/office/officeart/2005/8/layout/pyramid2"/>
    <dgm:cxn modelId="{5DD914B5-FDFD-47F0-B875-86E362868510}" type="presParOf" srcId="{EEBB0AE3-88D9-4B6F-9A66-AA09105DC7F5}" destId="{F81016B7-EEF6-4492-ABEF-0C849760D97C}" srcOrd="2" destOrd="0" presId="urn:microsoft.com/office/officeart/2005/8/layout/pyramid2"/>
    <dgm:cxn modelId="{0D7EA8CE-E655-49BE-9570-B22A8AD79344}" type="presParOf" srcId="{EEBB0AE3-88D9-4B6F-9A66-AA09105DC7F5}" destId="{DB94DBB5-3C49-4FF0-8618-595CD37FF51E}" srcOrd="3" destOrd="0" presId="urn:microsoft.com/office/officeart/2005/8/layout/pyramid2"/>
    <dgm:cxn modelId="{6BCF73B8-F971-41EC-B90A-BBE92EF2280A}" type="presParOf" srcId="{EEBB0AE3-88D9-4B6F-9A66-AA09105DC7F5}" destId="{9CCD8394-AE6E-4A06-97F2-5017FD6F9FDC}" srcOrd="4" destOrd="0" presId="urn:microsoft.com/office/officeart/2005/8/layout/pyramid2"/>
    <dgm:cxn modelId="{43269126-8E9C-40A2-A981-ED4F42621C44}" type="presParOf" srcId="{EEBB0AE3-88D9-4B6F-9A66-AA09105DC7F5}" destId="{171DB75C-AE9E-4770-8539-67ABDB21F42B}" srcOrd="5" destOrd="0" presId="urn:microsoft.com/office/officeart/2005/8/layout/pyramid2"/>
    <dgm:cxn modelId="{BFD05E19-8824-4640-8AA7-04BD0CDFE32B}" type="presParOf" srcId="{EEBB0AE3-88D9-4B6F-9A66-AA09105DC7F5}" destId="{5A4BAFA4-5961-4CA5-86EA-1242A1966114}" srcOrd="6" destOrd="0" presId="urn:microsoft.com/office/officeart/2005/8/layout/pyramid2"/>
    <dgm:cxn modelId="{1FA15BE3-E1C7-4C64-A78F-D700D2971796}" type="presParOf" srcId="{EEBB0AE3-88D9-4B6F-9A66-AA09105DC7F5}" destId="{486E275A-A425-4B63-B7EB-9857A126013F}" srcOrd="7" destOrd="0" presId="urn:microsoft.com/office/officeart/2005/8/layout/pyramid2"/>
    <dgm:cxn modelId="{978E6BDA-699C-408B-8B54-426C0994E764}" type="presParOf" srcId="{EEBB0AE3-88D9-4B6F-9A66-AA09105DC7F5}" destId="{DD74C34D-0390-41E6-A554-E6FA61F1573A}" srcOrd="8" destOrd="0" presId="urn:microsoft.com/office/officeart/2005/8/layout/pyramid2"/>
    <dgm:cxn modelId="{4BB8DE91-F728-41DA-9902-DAC39C9C32BA}" type="presParOf" srcId="{EEBB0AE3-88D9-4B6F-9A66-AA09105DC7F5}" destId="{48D850D7-61C0-4142-A2F6-C23D7391DC6E}" srcOrd="9" destOrd="0" presId="urn:microsoft.com/office/officeart/2005/8/layout/pyramid2"/>
    <dgm:cxn modelId="{D3BC094A-F751-4F5C-A43C-8C0BACF7235E}" type="presParOf" srcId="{EEBB0AE3-88D9-4B6F-9A66-AA09105DC7F5}" destId="{2B245433-0B42-4A39-8E1B-0BCD7B7FAB79}" srcOrd="10" destOrd="0" presId="urn:microsoft.com/office/officeart/2005/8/layout/pyramid2"/>
    <dgm:cxn modelId="{DCEB07E5-9654-4B5A-868C-CBB6072A2491}" type="presParOf" srcId="{EEBB0AE3-88D9-4B6F-9A66-AA09105DC7F5}" destId="{9AB36E06-A522-42E1-B085-56A9676FCDA1}" srcOrd="11" destOrd="0" presId="urn:microsoft.com/office/officeart/2005/8/layout/pyramid2"/>
    <dgm:cxn modelId="{D35A3AFE-67E4-4443-995D-54EF39AD76CF}" type="presParOf" srcId="{EEBB0AE3-88D9-4B6F-9A66-AA09105DC7F5}" destId="{D086AF67-0D19-45B6-8459-A75208577CF2}" srcOrd="12" destOrd="0" presId="urn:microsoft.com/office/officeart/2005/8/layout/pyramid2"/>
    <dgm:cxn modelId="{A27ECEE8-1D68-4F3C-A74E-DEF2DE9A5E7D}" type="presParOf" srcId="{EEBB0AE3-88D9-4B6F-9A66-AA09105DC7F5}" destId="{E1CE01C3-19DF-4467-88A1-16BEC1791C3D}" srcOrd="13" destOrd="0" presId="urn:microsoft.com/office/officeart/2005/8/layout/pyramid2"/>
    <dgm:cxn modelId="{02C8F9A0-FB80-485D-AA6B-EE16779A1DF4}" type="presParOf" srcId="{EEBB0AE3-88D9-4B6F-9A66-AA09105DC7F5}" destId="{6359DB12-2C6A-4ABE-924D-298530096249}" srcOrd="14" destOrd="0" presId="urn:microsoft.com/office/officeart/2005/8/layout/pyramid2"/>
    <dgm:cxn modelId="{3CF50FDA-6BFA-4259-90BB-7D5CA95B0EE6}" type="presParOf" srcId="{EEBB0AE3-88D9-4B6F-9A66-AA09105DC7F5}" destId="{0C59D68F-AF9F-4DF2-BB67-5C424A0B162F}" srcOrd="15" destOrd="0" presId="urn:microsoft.com/office/officeart/2005/8/layout/pyramid2"/>
    <dgm:cxn modelId="{37E50DDF-3AAB-47D9-A63B-4BD18CD38707}" type="presParOf" srcId="{EEBB0AE3-88D9-4B6F-9A66-AA09105DC7F5}" destId="{35E03442-7787-4BB5-9CE1-32AF3234A833}" srcOrd="16" destOrd="0" presId="urn:microsoft.com/office/officeart/2005/8/layout/pyramid2"/>
    <dgm:cxn modelId="{344E290D-6719-44BC-9C79-5F5663DD8F42}" type="presParOf" srcId="{EEBB0AE3-88D9-4B6F-9A66-AA09105DC7F5}" destId="{14893DEA-352A-4A82-9736-59A73EE58386}" srcOrd="17" destOrd="0" presId="urn:microsoft.com/office/officeart/2005/8/layout/pyramid2"/>
    <dgm:cxn modelId="{773954FF-99CF-4606-B11B-8B5C05EC8001}" type="presParOf" srcId="{EEBB0AE3-88D9-4B6F-9A66-AA09105DC7F5}" destId="{E3F9EE47-BC06-40A0-8CBB-7798A272A59F}" srcOrd="18" destOrd="0" presId="urn:microsoft.com/office/officeart/2005/8/layout/pyramid2"/>
    <dgm:cxn modelId="{C9C71E08-8210-4F2F-8447-389EC212981D}" type="presParOf" srcId="{EEBB0AE3-88D9-4B6F-9A66-AA09105DC7F5}" destId="{501809D6-1359-4C81-8977-A09D8427DE0A}" srcOrd="1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5E68EF-9F76-411F-8917-DD155144C3C5}" type="doc">
      <dgm:prSet loTypeId="urn:microsoft.com/office/officeart/2005/8/layout/StepDownProcess" loCatId="process" qsTypeId="urn:microsoft.com/office/officeart/2005/8/quickstyle/3d2" qsCatId="3D" csTypeId="urn:microsoft.com/office/officeart/2005/8/colors/colorful1" csCatId="colorful" phldr="1"/>
      <dgm:spPr/>
      <dgm:t>
        <a:bodyPr/>
        <a:lstStyle/>
        <a:p>
          <a:pPr rtl="1"/>
          <a:endParaRPr lang="ar-EG"/>
        </a:p>
      </dgm:t>
    </dgm:pt>
    <dgm:pt modelId="{654B64E7-1418-4E6B-AF51-140E73BBD042}">
      <dgm:prSet phldrT="[Text]" custT="1"/>
      <dgm:spPr/>
      <dgm:t>
        <a:bodyPr/>
        <a:lstStyle/>
        <a:p>
          <a:pPr rtl="1"/>
          <a:r>
            <a:rPr lang="ar-EG" sz="2000" b="1" dirty="0" smtClean="0">
              <a:latin typeface="Times New Roman" pitchFamily="18" charset="0"/>
              <a:cs typeface="Times New Roman" pitchFamily="18" charset="0"/>
            </a:rPr>
            <a:t>تفهم حاجات النساء</a:t>
          </a:r>
          <a:endParaRPr lang="ar-EG" sz="2000" b="1" dirty="0">
            <a:latin typeface="Times New Roman" pitchFamily="18" charset="0"/>
            <a:cs typeface="Times New Roman" pitchFamily="18" charset="0"/>
          </a:endParaRPr>
        </a:p>
      </dgm:t>
    </dgm:pt>
    <dgm:pt modelId="{51BE07B2-59D6-4E38-A219-A7FB8B914BAF}" type="parTrans" cxnId="{53C12753-3F64-4232-8B9F-D73BC27D98DE}">
      <dgm:prSet/>
      <dgm:spPr/>
      <dgm:t>
        <a:bodyPr/>
        <a:lstStyle/>
        <a:p>
          <a:pPr rtl="1"/>
          <a:endParaRPr lang="ar-EG"/>
        </a:p>
      </dgm:t>
    </dgm:pt>
    <dgm:pt modelId="{69B6DEDA-4208-4401-8A9E-0E93D4ACD2E5}" type="sibTrans" cxnId="{53C12753-3F64-4232-8B9F-D73BC27D98DE}">
      <dgm:prSet/>
      <dgm:spPr/>
      <dgm:t>
        <a:bodyPr/>
        <a:lstStyle/>
        <a:p>
          <a:pPr rtl="1"/>
          <a:endParaRPr lang="ar-EG"/>
        </a:p>
      </dgm:t>
    </dgm:pt>
    <dgm:pt modelId="{602B6C3C-A24C-4146-9180-DCE01E9E301E}">
      <dgm:prSet phldrT="[Text]" custT="1"/>
      <dgm:spPr/>
      <dgm:t>
        <a:bodyPr/>
        <a:lstStyle/>
        <a:p>
          <a:pPr rtl="1"/>
          <a:r>
            <a:rPr lang="ar-EG" sz="2000" b="1" dirty="0" smtClean="0">
              <a:latin typeface="Times New Roman" pitchFamily="18" charset="0"/>
              <a:cs typeface="Times New Roman" pitchFamily="18" charset="0"/>
            </a:rPr>
            <a:t>الابداع</a:t>
          </a:r>
          <a:endParaRPr lang="ar-EG" sz="2000" b="1" dirty="0">
            <a:latin typeface="Times New Roman" pitchFamily="18" charset="0"/>
            <a:cs typeface="Times New Roman" pitchFamily="18" charset="0"/>
          </a:endParaRPr>
        </a:p>
      </dgm:t>
    </dgm:pt>
    <dgm:pt modelId="{AE2A09D9-8AEA-45C0-AA4E-C60ABCE56D91}" type="parTrans" cxnId="{85A95B49-9F07-4018-BB46-8623E4DCC550}">
      <dgm:prSet/>
      <dgm:spPr/>
      <dgm:t>
        <a:bodyPr/>
        <a:lstStyle/>
        <a:p>
          <a:pPr rtl="1"/>
          <a:endParaRPr lang="ar-EG"/>
        </a:p>
      </dgm:t>
    </dgm:pt>
    <dgm:pt modelId="{36787046-57CF-4395-9072-E0F95A82B7E4}" type="sibTrans" cxnId="{85A95B49-9F07-4018-BB46-8623E4DCC550}">
      <dgm:prSet/>
      <dgm:spPr/>
      <dgm:t>
        <a:bodyPr/>
        <a:lstStyle/>
        <a:p>
          <a:pPr rtl="1"/>
          <a:endParaRPr lang="ar-EG"/>
        </a:p>
      </dgm:t>
    </dgm:pt>
    <dgm:pt modelId="{2498DF08-AF1F-4520-8035-277E7D60431E}">
      <dgm:prSet phldrT="[Text]" custT="1"/>
      <dgm:spPr/>
      <dgm:t>
        <a:bodyPr/>
        <a:lstStyle/>
        <a:p>
          <a:pPr rtl="1"/>
          <a:r>
            <a:rPr lang="ar-EG" sz="2000" b="1" dirty="0" smtClean="0">
              <a:latin typeface="Times New Roman" pitchFamily="18" charset="0"/>
              <a:cs typeface="Times New Roman" pitchFamily="18" charset="0"/>
            </a:rPr>
            <a:t>المشاركة</a:t>
          </a:r>
          <a:endParaRPr lang="ar-EG" sz="2000" b="1" dirty="0">
            <a:latin typeface="Times New Roman" pitchFamily="18" charset="0"/>
            <a:cs typeface="Times New Roman" pitchFamily="18" charset="0"/>
          </a:endParaRPr>
        </a:p>
      </dgm:t>
    </dgm:pt>
    <dgm:pt modelId="{675BC89E-64A7-4FDA-B580-0BDFEDCB72B5}" type="parTrans" cxnId="{6F92E02D-B7C2-4CB6-A403-EB0D6D51C6F3}">
      <dgm:prSet/>
      <dgm:spPr/>
      <dgm:t>
        <a:bodyPr/>
        <a:lstStyle/>
        <a:p>
          <a:pPr rtl="1"/>
          <a:endParaRPr lang="ar-EG"/>
        </a:p>
      </dgm:t>
    </dgm:pt>
    <dgm:pt modelId="{67BF8A99-0910-4585-99A6-C84D1FA3C41F}" type="sibTrans" cxnId="{6F92E02D-B7C2-4CB6-A403-EB0D6D51C6F3}">
      <dgm:prSet/>
      <dgm:spPr/>
      <dgm:t>
        <a:bodyPr/>
        <a:lstStyle/>
        <a:p>
          <a:pPr rtl="1"/>
          <a:endParaRPr lang="ar-EG"/>
        </a:p>
      </dgm:t>
    </dgm:pt>
    <dgm:pt modelId="{489253DB-953A-41C9-97E4-3F225270E187}">
      <dgm:prSet phldrT="[Text]" custT="1"/>
      <dgm:spPr/>
      <dgm:t>
        <a:bodyPr/>
        <a:lstStyle/>
        <a:p>
          <a:pPr rtl="1"/>
          <a:r>
            <a:rPr lang="ar-EG" sz="2000" b="1" dirty="0" smtClean="0">
              <a:latin typeface="Times New Roman" pitchFamily="18" charset="0"/>
              <a:cs typeface="Times New Roman" pitchFamily="18" charset="0"/>
            </a:rPr>
            <a:t>التعاطف </a:t>
          </a:r>
          <a:endParaRPr lang="ar-EG" sz="2000" b="1" dirty="0">
            <a:latin typeface="Times New Roman" pitchFamily="18" charset="0"/>
            <a:cs typeface="Times New Roman" pitchFamily="18" charset="0"/>
          </a:endParaRPr>
        </a:p>
      </dgm:t>
    </dgm:pt>
    <dgm:pt modelId="{A49FB4A7-8AFF-47C8-A685-02F7ECF1F927}" type="parTrans" cxnId="{FDB49210-7C00-4134-9312-4DCF9BFCECA8}">
      <dgm:prSet/>
      <dgm:spPr/>
      <dgm:t>
        <a:bodyPr/>
        <a:lstStyle/>
        <a:p>
          <a:pPr rtl="1"/>
          <a:endParaRPr lang="ar-EG"/>
        </a:p>
      </dgm:t>
    </dgm:pt>
    <dgm:pt modelId="{54A6DC75-E8AA-4DF4-9883-E7DC72AFBA9A}" type="sibTrans" cxnId="{FDB49210-7C00-4134-9312-4DCF9BFCECA8}">
      <dgm:prSet/>
      <dgm:spPr/>
      <dgm:t>
        <a:bodyPr/>
        <a:lstStyle/>
        <a:p>
          <a:pPr rtl="1"/>
          <a:endParaRPr lang="ar-EG"/>
        </a:p>
      </dgm:t>
    </dgm:pt>
    <dgm:pt modelId="{07687AF6-47DD-4215-8B36-023C0274B074}">
      <dgm:prSet phldrT="[Text]" custT="1"/>
      <dgm:spPr/>
      <dgm:t>
        <a:bodyPr/>
        <a:lstStyle/>
        <a:p>
          <a:pPr rtl="1"/>
          <a:r>
            <a:rPr lang="ar-EG" sz="2000" b="1" dirty="0" smtClean="0">
              <a:latin typeface="Times New Roman" pitchFamily="18" charset="0"/>
              <a:cs typeface="Times New Roman" pitchFamily="18" charset="0"/>
            </a:rPr>
            <a:t>التفويض واعطاء الصلاحيات </a:t>
          </a:r>
          <a:endParaRPr lang="ar-EG" sz="2000" b="1" dirty="0">
            <a:latin typeface="Times New Roman" pitchFamily="18" charset="0"/>
            <a:cs typeface="Times New Roman" pitchFamily="18" charset="0"/>
          </a:endParaRPr>
        </a:p>
      </dgm:t>
    </dgm:pt>
    <dgm:pt modelId="{6306D985-2FE7-4418-9F5C-6518E1C282EB}" type="parTrans" cxnId="{22AD9368-DF8C-45C3-926D-306D6BFC0008}">
      <dgm:prSet/>
      <dgm:spPr/>
      <dgm:t>
        <a:bodyPr/>
        <a:lstStyle/>
        <a:p>
          <a:pPr rtl="1"/>
          <a:endParaRPr lang="ar-EG"/>
        </a:p>
      </dgm:t>
    </dgm:pt>
    <dgm:pt modelId="{D195FD91-7879-49DD-9960-43E05192C808}" type="sibTrans" cxnId="{22AD9368-DF8C-45C3-926D-306D6BFC0008}">
      <dgm:prSet/>
      <dgm:spPr/>
      <dgm:t>
        <a:bodyPr/>
        <a:lstStyle/>
        <a:p>
          <a:pPr rtl="1"/>
          <a:endParaRPr lang="ar-EG"/>
        </a:p>
      </dgm:t>
    </dgm:pt>
    <dgm:pt modelId="{348F6E70-681D-4548-8A00-E0726A1AEEE9}">
      <dgm:prSet phldrT="[Text]" custT="1"/>
      <dgm:spPr/>
      <dgm:t>
        <a:bodyPr/>
        <a:lstStyle/>
        <a:p>
          <a:pPr rtl="1"/>
          <a:r>
            <a:rPr lang="ar-EG" sz="2000" b="1" dirty="0" smtClean="0">
              <a:latin typeface="Times New Roman" pitchFamily="18" charset="0"/>
              <a:cs typeface="Times New Roman" pitchFamily="18" charset="0"/>
            </a:rPr>
            <a:t>بعد النظر</a:t>
          </a:r>
          <a:endParaRPr lang="ar-EG" sz="2000" b="1" dirty="0">
            <a:latin typeface="Times New Roman" pitchFamily="18" charset="0"/>
            <a:cs typeface="Times New Roman" pitchFamily="18" charset="0"/>
          </a:endParaRPr>
        </a:p>
      </dgm:t>
    </dgm:pt>
    <dgm:pt modelId="{E2CA05CF-6545-4C16-A707-69498B059AE0}" type="parTrans" cxnId="{985941AC-355E-4802-A191-D34B8EEA842C}">
      <dgm:prSet/>
      <dgm:spPr/>
      <dgm:t>
        <a:bodyPr/>
        <a:lstStyle/>
        <a:p>
          <a:pPr rtl="1"/>
          <a:endParaRPr lang="ar-EG"/>
        </a:p>
      </dgm:t>
    </dgm:pt>
    <dgm:pt modelId="{149ED884-95A7-4EC3-A4FB-11D3180B76DC}" type="sibTrans" cxnId="{985941AC-355E-4802-A191-D34B8EEA842C}">
      <dgm:prSet/>
      <dgm:spPr/>
      <dgm:t>
        <a:bodyPr/>
        <a:lstStyle/>
        <a:p>
          <a:pPr rtl="1"/>
          <a:endParaRPr lang="ar-EG"/>
        </a:p>
      </dgm:t>
    </dgm:pt>
    <dgm:pt modelId="{13D7CC19-1496-451D-BDF9-B15961D3AB0E}">
      <dgm:prSet phldrT="[Text]" custT="1"/>
      <dgm:spPr/>
      <dgm:t>
        <a:bodyPr/>
        <a:lstStyle/>
        <a:p>
          <a:pPr rtl="1"/>
          <a:r>
            <a:rPr lang="ar-EG" sz="2000" b="1" dirty="0" smtClean="0">
              <a:latin typeface="Times New Roman" pitchFamily="18" charset="0"/>
              <a:cs typeface="Times New Roman" pitchFamily="18" charset="0"/>
            </a:rPr>
            <a:t>الاتصال</a:t>
          </a:r>
          <a:endParaRPr lang="ar-EG" sz="2000" b="1" dirty="0">
            <a:latin typeface="Times New Roman" pitchFamily="18" charset="0"/>
            <a:cs typeface="Times New Roman" pitchFamily="18" charset="0"/>
          </a:endParaRPr>
        </a:p>
      </dgm:t>
    </dgm:pt>
    <dgm:pt modelId="{95E8BF9C-3A64-457F-8906-B56B2E2132F7}" type="parTrans" cxnId="{1362E749-1F4F-4DDC-9DF9-A56410FC7772}">
      <dgm:prSet/>
      <dgm:spPr/>
      <dgm:t>
        <a:bodyPr/>
        <a:lstStyle/>
        <a:p>
          <a:pPr rtl="1"/>
          <a:endParaRPr lang="ar-EG"/>
        </a:p>
      </dgm:t>
    </dgm:pt>
    <dgm:pt modelId="{48841F3A-3C63-43A7-9129-A099F76B669E}" type="sibTrans" cxnId="{1362E749-1F4F-4DDC-9DF9-A56410FC7772}">
      <dgm:prSet/>
      <dgm:spPr/>
      <dgm:t>
        <a:bodyPr/>
        <a:lstStyle/>
        <a:p>
          <a:pPr rtl="1"/>
          <a:endParaRPr lang="ar-EG"/>
        </a:p>
      </dgm:t>
    </dgm:pt>
    <dgm:pt modelId="{288A095F-BF6F-44D8-B428-9BAFF49ECF06}">
      <dgm:prSet phldrT="[Text]" custT="1"/>
      <dgm:spPr/>
      <dgm:t>
        <a:bodyPr/>
        <a:lstStyle/>
        <a:p>
          <a:pPr rtl="1"/>
          <a:r>
            <a:rPr lang="ar-EG" sz="2000" b="1" dirty="0" smtClean="0">
              <a:latin typeface="Times New Roman" pitchFamily="18" charset="0"/>
              <a:cs typeface="Times New Roman" pitchFamily="18" charset="0"/>
            </a:rPr>
            <a:t>العلاقات</a:t>
          </a:r>
          <a:endParaRPr lang="ar-EG" sz="2000" b="1" dirty="0">
            <a:latin typeface="Times New Roman" pitchFamily="18" charset="0"/>
            <a:cs typeface="Times New Roman" pitchFamily="18" charset="0"/>
          </a:endParaRPr>
        </a:p>
      </dgm:t>
    </dgm:pt>
    <dgm:pt modelId="{E5D49884-FADF-4DB7-ADDF-7016C27467F2}" type="parTrans" cxnId="{DB68BBB9-DB87-4223-8641-436F13D71B11}">
      <dgm:prSet/>
      <dgm:spPr/>
      <dgm:t>
        <a:bodyPr/>
        <a:lstStyle/>
        <a:p>
          <a:pPr rtl="1"/>
          <a:endParaRPr lang="ar-EG"/>
        </a:p>
      </dgm:t>
    </dgm:pt>
    <dgm:pt modelId="{DAB4D649-6904-48D6-B44E-D43F02E4D10B}" type="sibTrans" cxnId="{DB68BBB9-DB87-4223-8641-436F13D71B11}">
      <dgm:prSet/>
      <dgm:spPr/>
      <dgm:t>
        <a:bodyPr/>
        <a:lstStyle/>
        <a:p>
          <a:pPr rtl="1"/>
          <a:endParaRPr lang="ar-EG"/>
        </a:p>
      </dgm:t>
    </dgm:pt>
    <dgm:pt modelId="{5FC871ED-0405-4874-A45D-72CFC01138C0}" type="pres">
      <dgm:prSet presAssocID="{2C5E68EF-9F76-411F-8917-DD155144C3C5}" presName="rootnode" presStyleCnt="0">
        <dgm:presLayoutVars>
          <dgm:chMax/>
          <dgm:chPref/>
          <dgm:dir val="rev"/>
          <dgm:animLvl val="lvl"/>
        </dgm:presLayoutVars>
      </dgm:prSet>
      <dgm:spPr/>
      <dgm:t>
        <a:bodyPr/>
        <a:lstStyle/>
        <a:p>
          <a:pPr rtl="1"/>
          <a:endParaRPr lang="ar-EG"/>
        </a:p>
      </dgm:t>
    </dgm:pt>
    <dgm:pt modelId="{0C8BCA7E-AB38-4D4A-A709-797AFD3D037B}" type="pres">
      <dgm:prSet presAssocID="{288A095F-BF6F-44D8-B428-9BAFF49ECF06}" presName="composite" presStyleCnt="0"/>
      <dgm:spPr/>
    </dgm:pt>
    <dgm:pt modelId="{F0823A51-C0C2-417C-8B6F-158F50E57ACB}" type="pres">
      <dgm:prSet presAssocID="{288A095F-BF6F-44D8-B428-9BAFF49ECF06}" presName="bentUpArrow1" presStyleLbl="alignImgPlace1" presStyleIdx="0" presStyleCnt="7"/>
      <dgm:spPr/>
    </dgm:pt>
    <dgm:pt modelId="{A612B1B2-7EC8-418F-9DDB-E86EF6B6492F}" type="pres">
      <dgm:prSet presAssocID="{288A095F-BF6F-44D8-B428-9BAFF49ECF06}" presName="ParentText" presStyleLbl="node1" presStyleIdx="0" presStyleCnt="8" custScaleX="208777">
        <dgm:presLayoutVars>
          <dgm:chMax val="1"/>
          <dgm:chPref val="1"/>
          <dgm:bulletEnabled val="1"/>
        </dgm:presLayoutVars>
      </dgm:prSet>
      <dgm:spPr/>
      <dgm:t>
        <a:bodyPr/>
        <a:lstStyle/>
        <a:p>
          <a:pPr rtl="1"/>
          <a:endParaRPr lang="ar-EG"/>
        </a:p>
      </dgm:t>
    </dgm:pt>
    <dgm:pt modelId="{4153F155-A842-4B5A-91D2-103B247362E8}" type="pres">
      <dgm:prSet presAssocID="{288A095F-BF6F-44D8-B428-9BAFF49ECF06}" presName="ChildText" presStyleLbl="revTx" presStyleIdx="0" presStyleCnt="7" custScaleX="62700">
        <dgm:presLayoutVars>
          <dgm:chMax val="0"/>
          <dgm:chPref val="0"/>
          <dgm:bulletEnabled val="1"/>
        </dgm:presLayoutVars>
      </dgm:prSet>
      <dgm:spPr/>
    </dgm:pt>
    <dgm:pt modelId="{1D3523BA-6667-48C7-8C23-0D9BD2A27823}" type="pres">
      <dgm:prSet presAssocID="{DAB4D649-6904-48D6-B44E-D43F02E4D10B}" presName="sibTrans" presStyleCnt="0"/>
      <dgm:spPr/>
    </dgm:pt>
    <dgm:pt modelId="{DDFCAED2-C065-48B2-A116-91ECAEC8FFE8}" type="pres">
      <dgm:prSet presAssocID="{13D7CC19-1496-451D-BDF9-B15961D3AB0E}" presName="composite" presStyleCnt="0"/>
      <dgm:spPr/>
    </dgm:pt>
    <dgm:pt modelId="{BB73E0F5-398F-4DA9-84E4-C9CE18DC63F9}" type="pres">
      <dgm:prSet presAssocID="{13D7CC19-1496-451D-BDF9-B15961D3AB0E}" presName="bentUpArrow1" presStyleLbl="alignImgPlace1" presStyleIdx="1" presStyleCnt="7"/>
      <dgm:spPr/>
    </dgm:pt>
    <dgm:pt modelId="{7B32AF31-9102-4CB9-A8A7-7C59F821748A}" type="pres">
      <dgm:prSet presAssocID="{13D7CC19-1496-451D-BDF9-B15961D3AB0E}" presName="ParentText" presStyleLbl="node1" presStyleIdx="1" presStyleCnt="8" custScaleX="198020">
        <dgm:presLayoutVars>
          <dgm:chMax val="1"/>
          <dgm:chPref val="1"/>
          <dgm:bulletEnabled val="1"/>
        </dgm:presLayoutVars>
      </dgm:prSet>
      <dgm:spPr/>
      <dgm:t>
        <a:bodyPr/>
        <a:lstStyle/>
        <a:p>
          <a:pPr rtl="1"/>
          <a:endParaRPr lang="ar-EG"/>
        </a:p>
      </dgm:t>
    </dgm:pt>
    <dgm:pt modelId="{6765BCB5-E8A9-4414-9C69-2662B0C5B254}" type="pres">
      <dgm:prSet presAssocID="{13D7CC19-1496-451D-BDF9-B15961D3AB0E}" presName="ChildText" presStyleLbl="revTx" presStyleIdx="1" presStyleCnt="7">
        <dgm:presLayoutVars>
          <dgm:chMax val="0"/>
          <dgm:chPref val="0"/>
          <dgm:bulletEnabled val="1"/>
        </dgm:presLayoutVars>
      </dgm:prSet>
      <dgm:spPr/>
    </dgm:pt>
    <dgm:pt modelId="{EAE0A626-1F03-43B4-B0D1-2B1CD56F6780}" type="pres">
      <dgm:prSet presAssocID="{48841F3A-3C63-43A7-9129-A099F76B669E}" presName="sibTrans" presStyleCnt="0"/>
      <dgm:spPr/>
    </dgm:pt>
    <dgm:pt modelId="{E47CB38E-C647-4163-9D4A-9C5011AA60F9}" type="pres">
      <dgm:prSet presAssocID="{348F6E70-681D-4548-8A00-E0726A1AEEE9}" presName="composite" presStyleCnt="0"/>
      <dgm:spPr/>
    </dgm:pt>
    <dgm:pt modelId="{7D5C2735-B119-43AE-A214-1C0E69C0396F}" type="pres">
      <dgm:prSet presAssocID="{348F6E70-681D-4548-8A00-E0726A1AEEE9}" presName="bentUpArrow1" presStyleLbl="alignImgPlace1" presStyleIdx="2" presStyleCnt="7"/>
      <dgm:spPr/>
    </dgm:pt>
    <dgm:pt modelId="{7524F68F-FF47-47A6-AC06-E114DB907487}" type="pres">
      <dgm:prSet presAssocID="{348F6E70-681D-4548-8A00-E0726A1AEEE9}" presName="ParentText" presStyleLbl="node1" presStyleIdx="2" presStyleCnt="8" custScaleX="185157">
        <dgm:presLayoutVars>
          <dgm:chMax val="1"/>
          <dgm:chPref val="1"/>
          <dgm:bulletEnabled val="1"/>
        </dgm:presLayoutVars>
      </dgm:prSet>
      <dgm:spPr/>
      <dgm:t>
        <a:bodyPr/>
        <a:lstStyle/>
        <a:p>
          <a:pPr rtl="1"/>
          <a:endParaRPr lang="ar-EG"/>
        </a:p>
      </dgm:t>
    </dgm:pt>
    <dgm:pt modelId="{E91D74B7-9E10-42D8-A3F2-224F09E472E1}" type="pres">
      <dgm:prSet presAssocID="{348F6E70-681D-4548-8A00-E0726A1AEEE9}" presName="ChildText" presStyleLbl="revTx" presStyleIdx="2" presStyleCnt="7">
        <dgm:presLayoutVars>
          <dgm:chMax val="0"/>
          <dgm:chPref val="0"/>
          <dgm:bulletEnabled val="1"/>
        </dgm:presLayoutVars>
      </dgm:prSet>
      <dgm:spPr/>
    </dgm:pt>
    <dgm:pt modelId="{45184DFF-4273-44F8-B1DE-AD05A9BC64D7}" type="pres">
      <dgm:prSet presAssocID="{149ED884-95A7-4EC3-A4FB-11D3180B76DC}" presName="sibTrans" presStyleCnt="0"/>
      <dgm:spPr/>
    </dgm:pt>
    <dgm:pt modelId="{25BD822C-F99B-4668-90A9-132771117E38}" type="pres">
      <dgm:prSet presAssocID="{07687AF6-47DD-4215-8B36-023C0274B074}" presName="composite" presStyleCnt="0"/>
      <dgm:spPr/>
    </dgm:pt>
    <dgm:pt modelId="{283F7BB8-31B8-4021-9BDB-39D2097DC367}" type="pres">
      <dgm:prSet presAssocID="{07687AF6-47DD-4215-8B36-023C0274B074}" presName="bentUpArrow1" presStyleLbl="alignImgPlace1" presStyleIdx="3" presStyleCnt="7"/>
      <dgm:spPr/>
    </dgm:pt>
    <dgm:pt modelId="{297530E1-483D-444F-A231-9C9E6010EDD4}" type="pres">
      <dgm:prSet presAssocID="{07687AF6-47DD-4215-8B36-023C0274B074}" presName="ParentText" presStyleLbl="node1" presStyleIdx="3" presStyleCnt="8" custScaleX="218409">
        <dgm:presLayoutVars>
          <dgm:chMax val="1"/>
          <dgm:chPref val="1"/>
          <dgm:bulletEnabled val="1"/>
        </dgm:presLayoutVars>
      </dgm:prSet>
      <dgm:spPr/>
      <dgm:t>
        <a:bodyPr/>
        <a:lstStyle/>
        <a:p>
          <a:pPr rtl="1"/>
          <a:endParaRPr lang="ar-EG"/>
        </a:p>
      </dgm:t>
    </dgm:pt>
    <dgm:pt modelId="{B2ED7909-9FD0-468A-8E1B-96ABB3C829DD}" type="pres">
      <dgm:prSet presAssocID="{07687AF6-47DD-4215-8B36-023C0274B074}" presName="ChildText" presStyleLbl="revTx" presStyleIdx="3" presStyleCnt="7">
        <dgm:presLayoutVars>
          <dgm:chMax val="0"/>
          <dgm:chPref val="0"/>
          <dgm:bulletEnabled val="1"/>
        </dgm:presLayoutVars>
      </dgm:prSet>
      <dgm:spPr/>
    </dgm:pt>
    <dgm:pt modelId="{FD4C9A61-C6F5-41D5-BA4E-13449CFC4232}" type="pres">
      <dgm:prSet presAssocID="{D195FD91-7879-49DD-9960-43E05192C808}" presName="sibTrans" presStyleCnt="0"/>
      <dgm:spPr/>
    </dgm:pt>
    <dgm:pt modelId="{1E0DF5A9-08E5-4A88-94E9-C223E76F0213}" type="pres">
      <dgm:prSet presAssocID="{654B64E7-1418-4E6B-AF51-140E73BBD042}" presName="composite" presStyleCnt="0"/>
      <dgm:spPr/>
    </dgm:pt>
    <dgm:pt modelId="{6331EDE1-EDD0-4482-B321-3DC3B2E07618}" type="pres">
      <dgm:prSet presAssocID="{654B64E7-1418-4E6B-AF51-140E73BBD042}" presName="bentUpArrow1" presStyleLbl="alignImgPlace1" presStyleIdx="4" presStyleCnt="7"/>
      <dgm:spPr/>
    </dgm:pt>
    <dgm:pt modelId="{98B1B04F-2FCC-4439-9DA9-2F4369E3A9AB}" type="pres">
      <dgm:prSet presAssocID="{654B64E7-1418-4E6B-AF51-140E73BBD042}" presName="ParentText" presStyleLbl="node1" presStyleIdx="4" presStyleCnt="8" custScaleX="206600">
        <dgm:presLayoutVars>
          <dgm:chMax val="1"/>
          <dgm:chPref val="1"/>
          <dgm:bulletEnabled val="1"/>
        </dgm:presLayoutVars>
      </dgm:prSet>
      <dgm:spPr/>
      <dgm:t>
        <a:bodyPr/>
        <a:lstStyle/>
        <a:p>
          <a:pPr rtl="1"/>
          <a:endParaRPr lang="ar-EG"/>
        </a:p>
      </dgm:t>
    </dgm:pt>
    <dgm:pt modelId="{82FECEAB-9910-48C2-802C-625BC89B92F5}" type="pres">
      <dgm:prSet presAssocID="{654B64E7-1418-4E6B-AF51-140E73BBD042}" presName="ChildText" presStyleLbl="revTx" presStyleIdx="4" presStyleCnt="7">
        <dgm:presLayoutVars>
          <dgm:chMax val="0"/>
          <dgm:chPref val="0"/>
          <dgm:bulletEnabled val="1"/>
        </dgm:presLayoutVars>
      </dgm:prSet>
      <dgm:spPr/>
    </dgm:pt>
    <dgm:pt modelId="{995F005E-A16C-4001-87CC-572AD1B0F04B}" type="pres">
      <dgm:prSet presAssocID="{69B6DEDA-4208-4401-8A9E-0E93D4ACD2E5}" presName="sibTrans" presStyleCnt="0"/>
      <dgm:spPr/>
    </dgm:pt>
    <dgm:pt modelId="{EB68D54F-0B72-4415-A932-8ABABB9EFC00}" type="pres">
      <dgm:prSet presAssocID="{602B6C3C-A24C-4146-9180-DCE01E9E301E}" presName="composite" presStyleCnt="0"/>
      <dgm:spPr/>
    </dgm:pt>
    <dgm:pt modelId="{17185CB7-8C2B-4D4D-B78C-EB4125E71B69}" type="pres">
      <dgm:prSet presAssocID="{602B6C3C-A24C-4146-9180-DCE01E9E301E}" presName="bentUpArrow1" presStyleLbl="alignImgPlace1" presStyleIdx="5" presStyleCnt="7"/>
      <dgm:spPr/>
    </dgm:pt>
    <dgm:pt modelId="{C9865A24-5E52-45B6-8141-E94361F91ED7}" type="pres">
      <dgm:prSet presAssocID="{602B6C3C-A24C-4146-9180-DCE01E9E301E}" presName="ParentText" presStyleLbl="node1" presStyleIdx="5" presStyleCnt="8" custScaleX="228791">
        <dgm:presLayoutVars>
          <dgm:chMax val="1"/>
          <dgm:chPref val="1"/>
          <dgm:bulletEnabled val="1"/>
        </dgm:presLayoutVars>
      </dgm:prSet>
      <dgm:spPr/>
      <dgm:t>
        <a:bodyPr/>
        <a:lstStyle/>
        <a:p>
          <a:pPr rtl="1"/>
          <a:endParaRPr lang="ar-EG"/>
        </a:p>
      </dgm:t>
    </dgm:pt>
    <dgm:pt modelId="{70C7E2F8-571E-4273-B527-D1A43F082FB5}" type="pres">
      <dgm:prSet presAssocID="{602B6C3C-A24C-4146-9180-DCE01E9E301E}" presName="ChildText" presStyleLbl="revTx" presStyleIdx="5" presStyleCnt="7">
        <dgm:presLayoutVars>
          <dgm:chMax val="0"/>
          <dgm:chPref val="0"/>
          <dgm:bulletEnabled val="1"/>
        </dgm:presLayoutVars>
      </dgm:prSet>
      <dgm:spPr/>
    </dgm:pt>
    <dgm:pt modelId="{401AFF35-6510-4756-92C3-FB839042FED5}" type="pres">
      <dgm:prSet presAssocID="{36787046-57CF-4395-9072-E0F95A82B7E4}" presName="sibTrans" presStyleCnt="0"/>
      <dgm:spPr/>
    </dgm:pt>
    <dgm:pt modelId="{9A862C73-B425-42C3-8778-B912ED7D2437}" type="pres">
      <dgm:prSet presAssocID="{2498DF08-AF1F-4520-8035-277E7D60431E}" presName="composite" presStyleCnt="0"/>
      <dgm:spPr/>
    </dgm:pt>
    <dgm:pt modelId="{D559FEA9-BA2C-4F58-91DE-C738DEA04C33}" type="pres">
      <dgm:prSet presAssocID="{2498DF08-AF1F-4520-8035-277E7D60431E}" presName="bentUpArrow1" presStyleLbl="alignImgPlace1" presStyleIdx="6" presStyleCnt="7"/>
      <dgm:spPr/>
    </dgm:pt>
    <dgm:pt modelId="{AD975AC8-E931-4749-A444-B8A5D9D2E98D}" type="pres">
      <dgm:prSet presAssocID="{2498DF08-AF1F-4520-8035-277E7D60431E}" presName="ParentText" presStyleLbl="node1" presStyleIdx="6" presStyleCnt="8" custScaleX="233982">
        <dgm:presLayoutVars>
          <dgm:chMax val="1"/>
          <dgm:chPref val="1"/>
          <dgm:bulletEnabled val="1"/>
        </dgm:presLayoutVars>
      </dgm:prSet>
      <dgm:spPr/>
      <dgm:t>
        <a:bodyPr/>
        <a:lstStyle/>
        <a:p>
          <a:pPr rtl="1"/>
          <a:endParaRPr lang="ar-EG"/>
        </a:p>
      </dgm:t>
    </dgm:pt>
    <dgm:pt modelId="{9D7E9486-91BC-4F2B-91E6-FC1F4A5C0540}" type="pres">
      <dgm:prSet presAssocID="{2498DF08-AF1F-4520-8035-277E7D60431E}" presName="ChildText" presStyleLbl="revTx" presStyleIdx="6" presStyleCnt="7">
        <dgm:presLayoutVars>
          <dgm:chMax val="0"/>
          <dgm:chPref val="0"/>
          <dgm:bulletEnabled val="1"/>
        </dgm:presLayoutVars>
      </dgm:prSet>
      <dgm:spPr/>
    </dgm:pt>
    <dgm:pt modelId="{5EFEA0B2-9C39-4F8F-A62B-D00499037503}" type="pres">
      <dgm:prSet presAssocID="{67BF8A99-0910-4585-99A6-C84D1FA3C41F}" presName="sibTrans" presStyleCnt="0"/>
      <dgm:spPr/>
    </dgm:pt>
    <dgm:pt modelId="{D960310F-1CDB-44FF-8BAC-2E0D740BAF7C}" type="pres">
      <dgm:prSet presAssocID="{489253DB-953A-41C9-97E4-3F225270E187}" presName="composite" presStyleCnt="0"/>
      <dgm:spPr/>
    </dgm:pt>
    <dgm:pt modelId="{124D8C2D-11E8-4522-A47B-6083D598CE6E}" type="pres">
      <dgm:prSet presAssocID="{489253DB-953A-41C9-97E4-3F225270E187}" presName="ParentText" presStyleLbl="node1" presStyleIdx="7" presStyleCnt="8" custScaleX="243432">
        <dgm:presLayoutVars>
          <dgm:chMax val="1"/>
          <dgm:chPref val="1"/>
          <dgm:bulletEnabled val="1"/>
        </dgm:presLayoutVars>
      </dgm:prSet>
      <dgm:spPr/>
      <dgm:t>
        <a:bodyPr/>
        <a:lstStyle/>
        <a:p>
          <a:pPr rtl="1"/>
          <a:endParaRPr lang="ar-EG"/>
        </a:p>
      </dgm:t>
    </dgm:pt>
  </dgm:ptLst>
  <dgm:cxnLst>
    <dgm:cxn modelId="{B110D271-CC9F-4528-B444-035DE24982F0}" type="presOf" srcId="{602B6C3C-A24C-4146-9180-DCE01E9E301E}" destId="{C9865A24-5E52-45B6-8141-E94361F91ED7}" srcOrd="0" destOrd="0" presId="urn:microsoft.com/office/officeart/2005/8/layout/StepDownProcess"/>
    <dgm:cxn modelId="{7AC9FD33-8FFA-49BF-988F-3130DFB8223B}" type="presOf" srcId="{654B64E7-1418-4E6B-AF51-140E73BBD042}" destId="{98B1B04F-2FCC-4439-9DA9-2F4369E3A9AB}" srcOrd="0" destOrd="0" presId="urn:microsoft.com/office/officeart/2005/8/layout/StepDownProcess"/>
    <dgm:cxn modelId="{6F92E02D-B7C2-4CB6-A403-EB0D6D51C6F3}" srcId="{2C5E68EF-9F76-411F-8917-DD155144C3C5}" destId="{2498DF08-AF1F-4520-8035-277E7D60431E}" srcOrd="6" destOrd="0" parTransId="{675BC89E-64A7-4FDA-B580-0BDFEDCB72B5}" sibTransId="{67BF8A99-0910-4585-99A6-C84D1FA3C41F}"/>
    <dgm:cxn modelId="{7FC9015D-9796-4F03-B96F-BF194DB35202}" type="presOf" srcId="{2C5E68EF-9F76-411F-8917-DD155144C3C5}" destId="{5FC871ED-0405-4874-A45D-72CFC01138C0}" srcOrd="0" destOrd="0" presId="urn:microsoft.com/office/officeart/2005/8/layout/StepDownProcess"/>
    <dgm:cxn modelId="{DB68BBB9-DB87-4223-8641-436F13D71B11}" srcId="{2C5E68EF-9F76-411F-8917-DD155144C3C5}" destId="{288A095F-BF6F-44D8-B428-9BAFF49ECF06}" srcOrd="0" destOrd="0" parTransId="{E5D49884-FADF-4DB7-ADDF-7016C27467F2}" sibTransId="{DAB4D649-6904-48D6-B44E-D43F02E4D10B}"/>
    <dgm:cxn modelId="{B1C8DF4D-8A26-4AED-808D-40904978FAC2}" type="presOf" srcId="{13D7CC19-1496-451D-BDF9-B15961D3AB0E}" destId="{7B32AF31-9102-4CB9-A8A7-7C59F821748A}" srcOrd="0" destOrd="0" presId="urn:microsoft.com/office/officeart/2005/8/layout/StepDownProcess"/>
    <dgm:cxn modelId="{A7EC4166-E906-42BD-8520-17667428ABCB}" type="presOf" srcId="{348F6E70-681D-4548-8A00-E0726A1AEEE9}" destId="{7524F68F-FF47-47A6-AC06-E114DB907487}" srcOrd="0" destOrd="0" presId="urn:microsoft.com/office/officeart/2005/8/layout/StepDownProcess"/>
    <dgm:cxn modelId="{267ADD9E-0D77-472E-8DA2-FEE23751EA50}" type="presOf" srcId="{2498DF08-AF1F-4520-8035-277E7D60431E}" destId="{AD975AC8-E931-4749-A444-B8A5D9D2E98D}" srcOrd="0" destOrd="0" presId="urn:microsoft.com/office/officeart/2005/8/layout/StepDownProcess"/>
    <dgm:cxn modelId="{9EC191AC-E2B1-4804-B83A-CA2B43BA8C36}" type="presOf" srcId="{07687AF6-47DD-4215-8B36-023C0274B074}" destId="{297530E1-483D-444F-A231-9C9E6010EDD4}" srcOrd="0" destOrd="0" presId="urn:microsoft.com/office/officeart/2005/8/layout/StepDownProcess"/>
    <dgm:cxn modelId="{22AD9368-DF8C-45C3-926D-306D6BFC0008}" srcId="{2C5E68EF-9F76-411F-8917-DD155144C3C5}" destId="{07687AF6-47DD-4215-8B36-023C0274B074}" srcOrd="3" destOrd="0" parTransId="{6306D985-2FE7-4418-9F5C-6518E1C282EB}" sibTransId="{D195FD91-7879-49DD-9960-43E05192C808}"/>
    <dgm:cxn modelId="{1362E749-1F4F-4DDC-9DF9-A56410FC7772}" srcId="{2C5E68EF-9F76-411F-8917-DD155144C3C5}" destId="{13D7CC19-1496-451D-BDF9-B15961D3AB0E}" srcOrd="1" destOrd="0" parTransId="{95E8BF9C-3A64-457F-8906-B56B2E2132F7}" sibTransId="{48841F3A-3C63-43A7-9129-A099F76B669E}"/>
    <dgm:cxn modelId="{985941AC-355E-4802-A191-D34B8EEA842C}" srcId="{2C5E68EF-9F76-411F-8917-DD155144C3C5}" destId="{348F6E70-681D-4548-8A00-E0726A1AEEE9}" srcOrd="2" destOrd="0" parTransId="{E2CA05CF-6545-4C16-A707-69498B059AE0}" sibTransId="{149ED884-95A7-4EC3-A4FB-11D3180B76DC}"/>
    <dgm:cxn modelId="{53C12753-3F64-4232-8B9F-D73BC27D98DE}" srcId="{2C5E68EF-9F76-411F-8917-DD155144C3C5}" destId="{654B64E7-1418-4E6B-AF51-140E73BBD042}" srcOrd="4" destOrd="0" parTransId="{51BE07B2-59D6-4E38-A219-A7FB8B914BAF}" sibTransId="{69B6DEDA-4208-4401-8A9E-0E93D4ACD2E5}"/>
    <dgm:cxn modelId="{205DF3FC-31B3-4311-AEE1-DDE30CD54C5E}" type="presOf" srcId="{489253DB-953A-41C9-97E4-3F225270E187}" destId="{124D8C2D-11E8-4522-A47B-6083D598CE6E}" srcOrd="0" destOrd="0" presId="urn:microsoft.com/office/officeart/2005/8/layout/StepDownProcess"/>
    <dgm:cxn modelId="{FDB49210-7C00-4134-9312-4DCF9BFCECA8}" srcId="{2C5E68EF-9F76-411F-8917-DD155144C3C5}" destId="{489253DB-953A-41C9-97E4-3F225270E187}" srcOrd="7" destOrd="0" parTransId="{A49FB4A7-8AFF-47C8-A685-02F7ECF1F927}" sibTransId="{54A6DC75-E8AA-4DF4-9883-E7DC72AFBA9A}"/>
    <dgm:cxn modelId="{85A95B49-9F07-4018-BB46-8623E4DCC550}" srcId="{2C5E68EF-9F76-411F-8917-DD155144C3C5}" destId="{602B6C3C-A24C-4146-9180-DCE01E9E301E}" srcOrd="5" destOrd="0" parTransId="{AE2A09D9-8AEA-45C0-AA4E-C60ABCE56D91}" sibTransId="{36787046-57CF-4395-9072-E0F95A82B7E4}"/>
    <dgm:cxn modelId="{1B24A5F4-9710-47E3-9A89-3EA49B1B8DB3}" type="presOf" srcId="{288A095F-BF6F-44D8-B428-9BAFF49ECF06}" destId="{A612B1B2-7EC8-418F-9DDB-E86EF6B6492F}" srcOrd="0" destOrd="0" presId="urn:microsoft.com/office/officeart/2005/8/layout/StepDownProcess"/>
    <dgm:cxn modelId="{399EEE09-5432-4161-9CB8-90FBFEFD970E}" type="presParOf" srcId="{5FC871ED-0405-4874-A45D-72CFC01138C0}" destId="{0C8BCA7E-AB38-4D4A-A709-797AFD3D037B}" srcOrd="0" destOrd="0" presId="urn:microsoft.com/office/officeart/2005/8/layout/StepDownProcess"/>
    <dgm:cxn modelId="{8101BAF8-27DD-4EA6-9B8C-1E64FA8954D7}" type="presParOf" srcId="{0C8BCA7E-AB38-4D4A-A709-797AFD3D037B}" destId="{F0823A51-C0C2-417C-8B6F-158F50E57ACB}" srcOrd="0" destOrd="0" presId="urn:microsoft.com/office/officeart/2005/8/layout/StepDownProcess"/>
    <dgm:cxn modelId="{F8ABEAC1-8316-4458-8E50-89925D815350}" type="presParOf" srcId="{0C8BCA7E-AB38-4D4A-A709-797AFD3D037B}" destId="{A612B1B2-7EC8-418F-9DDB-E86EF6B6492F}" srcOrd="1" destOrd="0" presId="urn:microsoft.com/office/officeart/2005/8/layout/StepDownProcess"/>
    <dgm:cxn modelId="{566A983E-AC77-4C30-A6A9-5B34067DBAAE}" type="presParOf" srcId="{0C8BCA7E-AB38-4D4A-A709-797AFD3D037B}" destId="{4153F155-A842-4B5A-91D2-103B247362E8}" srcOrd="2" destOrd="0" presId="urn:microsoft.com/office/officeart/2005/8/layout/StepDownProcess"/>
    <dgm:cxn modelId="{FF522047-A74E-4344-8202-C8084648C12A}" type="presParOf" srcId="{5FC871ED-0405-4874-A45D-72CFC01138C0}" destId="{1D3523BA-6667-48C7-8C23-0D9BD2A27823}" srcOrd="1" destOrd="0" presId="urn:microsoft.com/office/officeart/2005/8/layout/StepDownProcess"/>
    <dgm:cxn modelId="{A684DBC4-BF34-42C4-9E61-8A9AC3A39020}" type="presParOf" srcId="{5FC871ED-0405-4874-A45D-72CFC01138C0}" destId="{DDFCAED2-C065-48B2-A116-91ECAEC8FFE8}" srcOrd="2" destOrd="0" presId="urn:microsoft.com/office/officeart/2005/8/layout/StepDownProcess"/>
    <dgm:cxn modelId="{FEFA3028-934A-425A-BC50-61F1A838C0EE}" type="presParOf" srcId="{DDFCAED2-C065-48B2-A116-91ECAEC8FFE8}" destId="{BB73E0F5-398F-4DA9-84E4-C9CE18DC63F9}" srcOrd="0" destOrd="0" presId="urn:microsoft.com/office/officeart/2005/8/layout/StepDownProcess"/>
    <dgm:cxn modelId="{2B9A74B8-6B47-428C-A223-B1D0CB846F27}" type="presParOf" srcId="{DDFCAED2-C065-48B2-A116-91ECAEC8FFE8}" destId="{7B32AF31-9102-4CB9-A8A7-7C59F821748A}" srcOrd="1" destOrd="0" presId="urn:microsoft.com/office/officeart/2005/8/layout/StepDownProcess"/>
    <dgm:cxn modelId="{40AEFF89-A157-47AE-83B3-7C74D7EE07BA}" type="presParOf" srcId="{DDFCAED2-C065-48B2-A116-91ECAEC8FFE8}" destId="{6765BCB5-E8A9-4414-9C69-2662B0C5B254}" srcOrd="2" destOrd="0" presId="urn:microsoft.com/office/officeart/2005/8/layout/StepDownProcess"/>
    <dgm:cxn modelId="{A86EA4B3-E2D4-4585-861E-2EB9241C828D}" type="presParOf" srcId="{5FC871ED-0405-4874-A45D-72CFC01138C0}" destId="{EAE0A626-1F03-43B4-B0D1-2B1CD56F6780}" srcOrd="3" destOrd="0" presId="urn:microsoft.com/office/officeart/2005/8/layout/StepDownProcess"/>
    <dgm:cxn modelId="{88FBDC5D-179F-4A8B-8C0D-509FAE43C560}" type="presParOf" srcId="{5FC871ED-0405-4874-A45D-72CFC01138C0}" destId="{E47CB38E-C647-4163-9D4A-9C5011AA60F9}" srcOrd="4" destOrd="0" presId="urn:microsoft.com/office/officeart/2005/8/layout/StepDownProcess"/>
    <dgm:cxn modelId="{971DDF75-FA69-4BC4-8D66-E60F48330EC1}" type="presParOf" srcId="{E47CB38E-C647-4163-9D4A-9C5011AA60F9}" destId="{7D5C2735-B119-43AE-A214-1C0E69C0396F}" srcOrd="0" destOrd="0" presId="urn:microsoft.com/office/officeart/2005/8/layout/StepDownProcess"/>
    <dgm:cxn modelId="{B8572EAF-A16A-4A25-83CC-0FB1161D8EE4}" type="presParOf" srcId="{E47CB38E-C647-4163-9D4A-9C5011AA60F9}" destId="{7524F68F-FF47-47A6-AC06-E114DB907487}" srcOrd="1" destOrd="0" presId="urn:microsoft.com/office/officeart/2005/8/layout/StepDownProcess"/>
    <dgm:cxn modelId="{92118E26-E161-44A7-AAF5-71B3D17375A8}" type="presParOf" srcId="{E47CB38E-C647-4163-9D4A-9C5011AA60F9}" destId="{E91D74B7-9E10-42D8-A3F2-224F09E472E1}" srcOrd="2" destOrd="0" presId="urn:microsoft.com/office/officeart/2005/8/layout/StepDownProcess"/>
    <dgm:cxn modelId="{43FD6014-C04E-46C3-AC21-CE8B6F8EE641}" type="presParOf" srcId="{5FC871ED-0405-4874-A45D-72CFC01138C0}" destId="{45184DFF-4273-44F8-B1DE-AD05A9BC64D7}" srcOrd="5" destOrd="0" presId="urn:microsoft.com/office/officeart/2005/8/layout/StepDownProcess"/>
    <dgm:cxn modelId="{0E072EBD-ACA9-49DC-9769-FBF551D4A4A0}" type="presParOf" srcId="{5FC871ED-0405-4874-A45D-72CFC01138C0}" destId="{25BD822C-F99B-4668-90A9-132771117E38}" srcOrd="6" destOrd="0" presId="urn:microsoft.com/office/officeart/2005/8/layout/StepDownProcess"/>
    <dgm:cxn modelId="{65905257-9A40-488D-A089-D64B0DCCAFEF}" type="presParOf" srcId="{25BD822C-F99B-4668-90A9-132771117E38}" destId="{283F7BB8-31B8-4021-9BDB-39D2097DC367}" srcOrd="0" destOrd="0" presId="urn:microsoft.com/office/officeart/2005/8/layout/StepDownProcess"/>
    <dgm:cxn modelId="{39B96FB3-BA17-4F93-A94F-C427AB949B67}" type="presParOf" srcId="{25BD822C-F99B-4668-90A9-132771117E38}" destId="{297530E1-483D-444F-A231-9C9E6010EDD4}" srcOrd="1" destOrd="0" presId="urn:microsoft.com/office/officeart/2005/8/layout/StepDownProcess"/>
    <dgm:cxn modelId="{9F9BB027-5121-4EFB-BCC3-65FE7AA76283}" type="presParOf" srcId="{25BD822C-F99B-4668-90A9-132771117E38}" destId="{B2ED7909-9FD0-468A-8E1B-96ABB3C829DD}" srcOrd="2" destOrd="0" presId="urn:microsoft.com/office/officeart/2005/8/layout/StepDownProcess"/>
    <dgm:cxn modelId="{B0B1900E-684E-4744-92C0-BD03CAD6E303}" type="presParOf" srcId="{5FC871ED-0405-4874-A45D-72CFC01138C0}" destId="{FD4C9A61-C6F5-41D5-BA4E-13449CFC4232}" srcOrd="7" destOrd="0" presId="urn:microsoft.com/office/officeart/2005/8/layout/StepDownProcess"/>
    <dgm:cxn modelId="{1E68E085-F400-48E1-B74F-09366285A4B1}" type="presParOf" srcId="{5FC871ED-0405-4874-A45D-72CFC01138C0}" destId="{1E0DF5A9-08E5-4A88-94E9-C223E76F0213}" srcOrd="8" destOrd="0" presId="urn:microsoft.com/office/officeart/2005/8/layout/StepDownProcess"/>
    <dgm:cxn modelId="{5F3811DF-2741-45DC-803E-284FA95B5A3C}" type="presParOf" srcId="{1E0DF5A9-08E5-4A88-94E9-C223E76F0213}" destId="{6331EDE1-EDD0-4482-B321-3DC3B2E07618}" srcOrd="0" destOrd="0" presId="urn:microsoft.com/office/officeart/2005/8/layout/StepDownProcess"/>
    <dgm:cxn modelId="{A9ACA299-45B1-4EC5-9C5B-FACBF075D9A6}" type="presParOf" srcId="{1E0DF5A9-08E5-4A88-94E9-C223E76F0213}" destId="{98B1B04F-2FCC-4439-9DA9-2F4369E3A9AB}" srcOrd="1" destOrd="0" presId="urn:microsoft.com/office/officeart/2005/8/layout/StepDownProcess"/>
    <dgm:cxn modelId="{97D99E00-1647-467B-9655-976287C73158}" type="presParOf" srcId="{1E0DF5A9-08E5-4A88-94E9-C223E76F0213}" destId="{82FECEAB-9910-48C2-802C-625BC89B92F5}" srcOrd="2" destOrd="0" presId="urn:microsoft.com/office/officeart/2005/8/layout/StepDownProcess"/>
    <dgm:cxn modelId="{0BE1A486-E338-450F-B0E1-41B6F2661F8A}" type="presParOf" srcId="{5FC871ED-0405-4874-A45D-72CFC01138C0}" destId="{995F005E-A16C-4001-87CC-572AD1B0F04B}" srcOrd="9" destOrd="0" presId="urn:microsoft.com/office/officeart/2005/8/layout/StepDownProcess"/>
    <dgm:cxn modelId="{9FD16C54-C05A-4C1C-B55E-72FE025AAE88}" type="presParOf" srcId="{5FC871ED-0405-4874-A45D-72CFC01138C0}" destId="{EB68D54F-0B72-4415-A932-8ABABB9EFC00}" srcOrd="10" destOrd="0" presId="urn:microsoft.com/office/officeart/2005/8/layout/StepDownProcess"/>
    <dgm:cxn modelId="{A74E1DD8-DE65-402D-B966-2AF0D6E89EDC}" type="presParOf" srcId="{EB68D54F-0B72-4415-A932-8ABABB9EFC00}" destId="{17185CB7-8C2B-4D4D-B78C-EB4125E71B69}" srcOrd="0" destOrd="0" presId="urn:microsoft.com/office/officeart/2005/8/layout/StepDownProcess"/>
    <dgm:cxn modelId="{22AC2DC1-5F6A-48CF-BFFE-3CEE7E7CB98B}" type="presParOf" srcId="{EB68D54F-0B72-4415-A932-8ABABB9EFC00}" destId="{C9865A24-5E52-45B6-8141-E94361F91ED7}" srcOrd="1" destOrd="0" presId="urn:microsoft.com/office/officeart/2005/8/layout/StepDownProcess"/>
    <dgm:cxn modelId="{FD88C0CD-3070-4325-B1D4-D95081C32EB3}" type="presParOf" srcId="{EB68D54F-0B72-4415-A932-8ABABB9EFC00}" destId="{70C7E2F8-571E-4273-B527-D1A43F082FB5}" srcOrd="2" destOrd="0" presId="urn:microsoft.com/office/officeart/2005/8/layout/StepDownProcess"/>
    <dgm:cxn modelId="{75BD1BD6-E992-4EFB-87F5-1FA484D2CEA3}" type="presParOf" srcId="{5FC871ED-0405-4874-A45D-72CFC01138C0}" destId="{401AFF35-6510-4756-92C3-FB839042FED5}" srcOrd="11" destOrd="0" presId="urn:microsoft.com/office/officeart/2005/8/layout/StepDownProcess"/>
    <dgm:cxn modelId="{9EBBDDE0-6E4D-47B3-8CD6-C4BD76F3A15F}" type="presParOf" srcId="{5FC871ED-0405-4874-A45D-72CFC01138C0}" destId="{9A862C73-B425-42C3-8778-B912ED7D2437}" srcOrd="12" destOrd="0" presId="urn:microsoft.com/office/officeart/2005/8/layout/StepDownProcess"/>
    <dgm:cxn modelId="{F7A4A233-1F4B-44A8-8FA5-15B8C95E9873}" type="presParOf" srcId="{9A862C73-B425-42C3-8778-B912ED7D2437}" destId="{D559FEA9-BA2C-4F58-91DE-C738DEA04C33}" srcOrd="0" destOrd="0" presId="urn:microsoft.com/office/officeart/2005/8/layout/StepDownProcess"/>
    <dgm:cxn modelId="{C7A7B6B7-C6AC-4C57-BC02-7B21A042E333}" type="presParOf" srcId="{9A862C73-B425-42C3-8778-B912ED7D2437}" destId="{AD975AC8-E931-4749-A444-B8A5D9D2E98D}" srcOrd="1" destOrd="0" presId="urn:microsoft.com/office/officeart/2005/8/layout/StepDownProcess"/>
    <dgm:cxn modelId="{172DF411-4BE7-45C5-A9D4-C952D9448A81}" type="presParOf" srcId="{9A862C73-B425-42C3-8778-B912ED7D2437}" destId="{9D7E9486-91BC-4F2B-91E6-FC1F4A5C0540}" srcOrd="2" destOrd="0" presId="urn:microsoft.com/office/officeart/2005/8/layout/StepDownProcess"/>
    <dgm:cxn modelId="{BF8AEF75-0017-48B5-8108-93DF8D6660FB}" type="presParOf" srcId="{5FC871ED-0405-4874-A45D-72CFC01138C0}" destId="{5EFEA0B2-9C39-4F8F-A62B-D00499037503}" srcOrd="13" destOrd="0" presId="urn:microsoft.com/office/officeart/2005/8/layout/StepDownProcess"/>
    <dgm:cxn modelId="{59557884-8B4D-4E8E-A8C3-0F373BC6099D}" type="presParOf" srcId="{5FC871ED-0405-4874-A45D-72CFC01138C0}" destId="{D960310F-1CDB-44FF-8BAC-2E0D740BAF7C}" srcOrd="14" destOrd="0" presId="urn:microsoft.com/office/officeart/2005/8/layout/StepDownProcess"/>
    <dgm:cxn modelId="{B02A69C2-EC3A-4789-A255-4DC443374C4E}" type="presParOf" srcId="{D960310F-1CDB-44FF-8BAC-2E0D740BAF7C}" destId="{124D8C2D-11E8-4522-A47B-6083D598CE6E}"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677EFD-A1C8-4DFD-9BCE-79A335AE6F76}" type="doc">
      <dgm:prSet loTypeId="urn:microsoft.com/office/officeart/2005/8/layout/vList2" loCatId="list" qsTypeId="urn:microsoft.com/office/officeart/2005/8/quickstyle/3d2" qsCatId="3D" csTypeId="urn:microsoft.com/office/officeart/2005/8/colors/colorful4" csCatId="colorful" phldr="1"/>
      <dgm:spPr/>
    </dgm:pt>
    <dgm:pt modelId="{F7F8699E-53EF-4B4B-ABFA-ED168024A2A8}">
      <dgm:prSet phldrT="[Text]" custT="1"/>
      <dgm:spPr/>
      <dgm:t>
        <a:bodyPr/>
        <a:lstStyle/>
        <a:p>
          <a:pPr algn="ctr" rtl="1"/>
          <a:r>
            <a:rPr lang="ar-EG" sz="2400" b="1" dirty="0" smtClean="0">
              <a:cs typeface="+mj-cs"/>
            </a:rPr>
            <a:t>كيف تعرف نقاط ضعفك</a:t>
          </a:r>
          <a:endParaRPr lang="ar-EG" sz="2400" b="1" dirty="0">
            <a:cs typeface="+mj-cs"/>
          </a:endParaRPr>
        </a:p>
      </dgm:t>
    </dgm:pt>
    <dgm:pt modelId="{B81847F3-B6E9-4184-AEA7-88E95E5013C5}" type="parTrans" cxnId="{B8D18879-4188-4BBE-9A9B-6FBFE6D0F30C}">
      <dgm:prSet/>
      <dgm:spPr/>
      <dgm:t>
        <a:bodyPr/>
        <a:lstStyle/>
        <a:p>
          <a:pPr rtl="1"/>
          <a:endParaRPr lang="ar-EG"/>
        </a:p>
      </dgm:t>
    </dgm:pt>
    <dgm:pt modelId="{32557AAC-CC61-42C0-8C14-037C0DB55A55}" type="sibTrans" cxnId="{B8D18879-4188-4BBE-9A9B-6FBFE6D0F30C}">
      <dgm:prSet/>
      <dgm:spPr/>
      <dgm:t>
        <a:bodyPr/>
        <a:lstStyle/>
        <a:p>
          <a:pPr rtl="1"/>
          <a:endParaRPr lang="ar-EG"/>
        </a:p>
      </dgm:t>
    </dgm:pt>
    <dgm:pt modelId="{878906CA-C734-4EB8-9493-F5C0D2B0DE61}">
      <dgm:prSet phldrT="[Text]" custT="1"/>
      <dgm:spPr/>
      <dgm:t>
        <a:bodyPr/>
        <a:lstStyle/>
        <a:p>
          <a:pPr algn="ctr" rtl="1"/>
          <a:r>
            <a:rPr lang="ar-EG" sz="2400" b="1" dirty="0" smtClean="0">
              <a:cs typeface="+mj-cs"/>
            </a:rPr>
            <a:t>ماهي نقاط ضعفك</a:t>
          </a:r>
          <a:endParaRPr lang="ar-EG" sz="2400" b="1" dirty="0">
            <a:cs typeface="+mj-cs"/>
          </a:endParaRPr>
        </a:p>
      </dgm:t>
    </dgm:pt>
    <dgm:pt modelId="{57012464-59B7-4AB8-9609-2CB73D3B573A}" type="parTrans" cxnId="{C13A1F0C-27D8-4135-A887-E99329128B7C}">
      <dgm:prSet/>
      <dgm:spPr/>
      <dgm:t>
        <a:bodyPr/>
        <a:lstStyle/>
        <a:p>
          <a:pPr rtl="1"/>
          <a:endParaRPr lang="ar-EG"/>
        </a:p>
      </dgm:t>
    </dgm:pt>
    <dgm:pt modelId="{2CFA57A5-BB53-446A-BE14-21388BA3E7BB}" type="sibTrans" cxnId="{C13A1F0C-27D8-4135-A887-E99329128B7C}">
      <dgm:prSet/>
      <dgm:spPr/>
      <dgm:t>
        <a:bodyPr/>
        <a:lstStyle/>
        <a:p>
          <a:pPr rtl="1"/>
          <a:endParaRPr lang="ar-EG"/>
        </a:p>
      </dgm:t>
    </dgm:pt>
    <dgm:pt modelId="{CF8AC697-D518-4C39-B44A-98958A73F066}">
      <dgm:prSet phldrT="[Text]" custT="1"/>
      <dgm:spPr/>
      <dgm:t>
        <a:bodyPr/>
        <a:lstStyle/>
        <a:p>
          <a:pPr algn="ctr" rtl="1"/>
          <a:r>
            <a:rPr lang="ar-EG" sz="2400" b="1" smtClean="0">
              <a:cs typeface="+mj-cs"/>
            </a:rPr>
            <a:t>التعامل مع نقاط الضعف</a:t>
          </a:r>
          <a:endParaRPr lang="ar-EG" sz="2400" b="1" dirty="0">
            <a:cs typeface="+mj-cs"/>
          </a:endParaRPr>
        </a:p>
      </dgm:t>
    </dgm:pt>
    <dgm:pt modelId="{B8407D9F-1001-4992-B0B8-8A23B6AB1E28}" type="parTrans" cxnId="{8B88F235-BD78-48E2-8A19-9026CF688465}">
      <dgm:prSet/>
      <dgm:spPr/>
      <dgm:t>
        <a:bodyPr/>
        <a:lstStyle/>
        <a:p>
          <a:pPr rtl="1"/>
          <a:endParaRPr lang="ar-EG"/>
        </a:p>
      </dgm:t>
    </dgm:pt>
    <dgm:pt modelId="{D306270B-62B2-423C-BFA1-16C92E690551}" type="sibTrans" cxnId="{8B88F235-BD78-48E2-8A19-9026CF688465}">
      <dgm:prSet/>
      <dgm:spPr/>
      <dgm:t>
        <a:bodyPr/>
        <a:lstStyle/>
        <a:p>
          <a:pPr rtl="1"/>
          <a:endParaRPr lang="ar-EG"/>
        </a:p>
      </dgm:t>
    </dgm:pt>
    <dgm:pt modelId="{94CE3AAD-A650-4991-95E7-5466647D0E66}">
      <dgm:prSet phldrT="[Text]" custT="1"/>
      <dgm:spPr/>
      <dgm:t>
        <a:bodyPr/>
        <a:lstStyle/>
        <a:p>
          <a:pPr algn="ctr" rtl="1"/>
          <a:r>
            <a:rPr lang="ar-EG" sz="2400" b="1" smtClean="0">
              <a:cs typeface="+mj-cs"/>
            </a:rPr>
            <a:t>الاحساس بالانهزام سريعا</a:t>
          </a:r>
          <a:endParaRPr lang="ar-EG" sz="2400" b="1" dirty="0">
            <a:cs typeface="+mj-cs"/>
          </a:endParaRPr>
        </a:p>
      </dgm:t>
    </dgm:pt>
    <dgm:pt modelId="{E9D471BA-734A-4BA1-98E9-D795B3E1EB8C}" type="parTrans" cxnId="{15A3AF36-7860-441C-BBF4-401C787EDB0F}">
      <dgm:prSet/>
      <dgm:spPr/>
      <dgm:t>
        <a:bodyPr/>
        <a:lstStyle/>
        <a:p>
          <a:pPr rtl="1"/>
          <a:endParaRPr lang="ar-EG"/>
        </a:p>
      </dgm:t>
    </dgm:pt>
    <dgm:pt modelId="{6743AE1F-CAC1-42FE-9BB1-09B506AD50AE}" type="sibTrans" cxnId="{15A3AF36-7860-441C-BBF4-401C787EDB0F}">
      <dgm:prSet/>
      <dgm:spPr/>
      <dgm:t>
        <a:bodyPr/>
        <a:lstStyle/>
        <a:p>
          <a:pPr rtl="1"/>
          <a:endParaRPr lang="ar-EG"/>
        </a:p>
      </dgm:t>
    </dgm:pt>
    <dgm:pt modelId="{C47A591F-7F59-4B5B-A350-E34F2BA048A5}">
      <dgm:prSet phldrT="[Text]" custT="1"/>
      <dgm:spPr/>
      <dgm:t>
        <a:bodyPr/>
        <a:lstStyle/>
        <a:p>
          <a:pPr algn="ctr" rtl="1"/>
          <a:r>
            <a:rPr lang="ar-EG" sz="2400" b="1" smtClean="0">
              <a:cs typeface="+mj-cs"/>
            </a:rPr>
            <a:t>الثقة بالنفس</a:t>
          </a:r>
          <a:endParaRPr lang="ar-EG" sz="2400" b="1" dirty="0">
            <a:cs typeface="+mj-cs"/>
          </a:endParaRPr>
        </a:p>
      </dgm:t>
    </dgm:pt>
    <dgm:pt modelId="{279C43C8-07F0-4C83-A357-B947A5FF9344}" type="parTrans" cxnId="{E5B9BB57-74FB-4A0F-8344-FC1EE8687CE1}">
      <dgm:prSet/>
      <dgm:spPr/>
      <dgm:t>
        <a:bodyPr/>
        <a:lstStyle/>
        <a:p>
          <a:pPr rtl="1"/>
          <a:endParaRPr lang="ar-EG"/>
        </a:p>
      </dgm:t>
    </dgm:pt>
    <dgm:pt modelId="{2A48BCB7-3CD5-4415-ADE8-EDFAE7FDD683}" type="sibTrans" cxnId="{E5B9BB57-74FB-4A0F-8344-FC1EE8687CE1}">
      <dgm:prSet/>
      <dgm:spPr/>
      <dgm:t>
        <a:bodyPr/>
        <a:lstStyle/>
        <a:p>
          <a:pPr rtl="1"/>
          <a:endParaRPr lang="ar-EG"/>
        </a:p>
      </dgm:t>
    </dgm:pt>
    <dgm:pt modelId="{3EFB8755-1847-4AE0-983C-7C6DDB2A37B1}">
      <dgm:prSet phldrT="[Text]" custT="1"/>
      <dgm:spPr/>
      <dgm:t>
        <a:bodyPr/>
        <a:lstStyle/>
        <a:p>
          <a:pPr algn="ctr" rtl="1"/>
          <a:r>
            <a:rPr lang="ar-EG" sz="2400" b="1" smtClean="0">
              <a:cs typeface="+mj-cs"/>
            </a:rPr>
            <a:t>التحلي بالصبر </a:t>
          </a:r>
          <a:endParaRPr lang="ar-EG" sz="2400" b="1" dirty="0">
            <a:cs typeface="+mj-cs"/>
          </a:endParaRPr>
        </a:p>
      </dgm:t>
    </dgm:pt>
    <dgm:pt modelId="{9C5FE524-8698-406D-ACB8-BA55D1FDA2C9}" type="parTrans" cxnId="{25A0F1CF-C8DE-41AD-8997-1FDCF97E9406}">
      <dgm:prSet/>
      <dgm:spPr/>
      <dgm:t>
        <a:bodyPr/>
        <a:lstStyle/>
        <a:p>
          <a:pPr rtl="1"/>
          <a:endParaRPr lang="ar-EG"/>
        </a:p>
      </dgm:t>
    </dgm:pt>
    <dgm:pt modelId="{173BCE75-EFF9-4223-B330-9C5DCDCA0E36}" type="sibTrans" cxnId="{25A0F1CF-C8DE-41AD-8997-1FDCF97E9406}">
      <dgm:prSet/>
      <dgm:spPr/>
      <dgm:t>
        <a:bodyPr/>
        <a:lstStyle/>
        <a:p>
          <a:pPr rtl="1"/>
          <a:endParaRPr lang="ar-EG"/>
        </a:p>
      </dgm:t>
    </dgm:pt>
    <dgm:pt modelId="{FFEA05D8-F263-47F3-AE5A-A93C780943CC}">
      <dgm:prSet phldrT="[Text]" custT="1"/>
      <dgm:spPr/>
      <dgm:t>
        <a:bodyPr/>
        <a:lstStyle/>
        <a:p>
          <a:pPr algn="ctr" rtl="1"/>
          <a:r>
            <a:rPr lang="ar-EG" sz="2400" b="1" dirty="0" smtClean="0">
              <a:cs typeface="+mj-cs"/>
            </a:rPr>
            <a:t>نقاط القوة</a:t>
          </a:r>
          <a:endParaRPr lang="ar-EG" sz="2400" b="1" dirty="0">
            <a:cs typeface="+mj-cs"/>
          </a:endParaRPr>
        </a:p>
      </dgm:t>
    </dgm:pt>
    <dgm:pt modelId="{86EFC4A9-CB10-4F0C-A4ED-21441742BFBC}" type="parTrans" cxnId="{AF94CFF6-3129-4FA4-AB02-7F87C48FE187}">
      <dgm:prSet/>
      <dgm:spPr/>
      <dgm:t>
        <a:bodyPr/>
        <a:lstStyle/>
        <a:p>
          <a:pPr rtl="1"/>
          <a:endParaRPr lang="ar-EG"/>
        </a:p>
      </dgm:t>
    </dgm:pt>
    <dgm:pt modelId="{8744564B-7AFB-42A5-A64A-8B2614946582}" type="sibTrans" cxnId="{AF94CFF6-3129-4FA4-AB02-7F87C48FE187}">
      <dgm:prSet/>
      <dgm:spPr/>
      <dgm:t>
        <a:bodyPr/>
        <a:lstStyle/>
        <a:p>
          <a:pPr rtl="1"/>
          <a:endParaRPr lang="ar-EG"/>
        </a:p>
      </dgm:t>
    </dgm:pt>
    <dgm:pt modelId="{95F21EE9-490A-4305-A073-615127FB8EA7}" type="pres">
      <dgm:prSet presAssocID="{73677EFD-A1C8-4DFD-9BCE-79A335AE6F76}" presName="linear" presStyleCnt="0">
        <dgm:presLayoutVars>
          <dgm:animLvl val="lvl"/>
          <dgm:resizeHandles val="exact"/>
        </dgm:presLayoutVars>
      </dgm:prSet>
      <dgm:spPr/>
    </dgm:pt>
    <dgm:pt modelId="{62E8F9D1-C7C6-4C97-B3BE-1ACDA0B13954}" type="pres">
      <dgm:prSet presAssocID="{F7F8699E-53EF-4B4B-ABFA-ED168024A2A8}" presName="parentText" presStyleLbl="node1" presStyleIdx="0" presStyleCnt="7">
        <dgm:presLayoutVars>
          <dgm:chMax val="0"/>
          <dgm:bulletEnabled val="1"/>
        </dgm:presLayoutVars>
      </dgm:prSet>
      <dgm:spPr/>
      <dgm:t>
        <a:bodyPr/>
        <a:lstStyle/>
        <a:p>
          <a:pPr rtl="1"/>
          <a:endParaRPr lang="ar-EG"/>
        </a:p>
      </dgm:t>
    </dgm:pt>
    <dgm:pt modelId="{6E56F603-26B9-4969-A1BF-D8FF566AF724}" type="pres">
      <dgm:prSet presAssocID="{32557AAC-CC61-42C0-8C14-037C0DB55A55}" presName="spacer" presStyleCnt="0"/>
      <dgm:spPr/>
    </dgm:pt>
    <dgm:pt modelId="{B9A2B6FC-899D-49DF-93DC-AB119831AD15}" type="pres">
      <dgm:prSet presAssocID="{878906CA-C734-4EB8-9493-F5C0D2B0DE61}" presName="parentText" presStyleLbl="node1" presStyleIdx="1" presStyleCnt="7">
        <dgm:presLayoutVars>
          <dgm:chMax val="0"/>
          <dgm:bulletEnabled val="1"/>
        </dgm:presLayoutVars>
      </dgm:prSet>
      <dgm:spPr/>
      <dgm:t>
        <a:bodyPr/>
        <a:lstStyle/>
        <a:p>
          <a:pPr rtl="1"/>
          <a:endParaRPr lang="ar-EG"/>
        </a:p>
      </dgm:t>
    </dgm:pt>
    <dgm:pt modelId="{45D0D0DD-D16A-4BB9-8DCA-3FE2FD8B9EDB}" type="pres">
      <dgm:prSet presAssocID="{2CFA57A5-BB53-446A-BE14-21388BA3E7BB}" presName="spacer" presStyleCnt="0"/>
      <dgm:spPr/>
    </dgm:pt>
    <dgm:pt modelId="{4ECA9C57-81D6-4B0E-B812-C0580C851DE6}" type="pres">
      <dgm:prSet presAssocID="{CF8AC697-D518-4C39-B44A-98958A73F066}" presName="parentText" presStyleLbl="node1" presStyleIdx="2" presStyleCnt="7">
        <dgm:presLayoutVars>
          <dgm:chMax val="0"/>
          <dgm:bulletEnabled val="1"/>
        </dgm:presLayoutVars>
      </dgm:prSet>
      <dgm:spPr/>
      <dgm:t>
        <a:bodyPr/>
        <a:lstStyle/>
        <a:p>
          <a:pPr rtl="1"/>
          <a:endParaRPr lang="ar-EG"/>
        </a:p>
      </dgm:t>
    </dgm:pt>
    <dgm:pt modelId="{894C5CBA-1599-40D2-8883-718F6F0498E9}" type="pres">
      <dgm:prSet presAssocID="{D306270B-62B2-423C-BFA1-16C92E690551}" presName="spacer" presStyleCnt="0"/>
      <dgm:spPr/>
    </dgm:pt>
    <dgm:pt modelId="{C5F6CD0F-B62F-4ACC-8987-D7DF31430578}" type="pres">
      <dgm:prSet presAssocID="{94CE3AAD-A650-4991-95E7-5466647D0E66}" presName="parentText" presStyleLbl="node1" presStyleIdx="3" presStyleCnt="7">
        <dgm:presLayoutVars>
          <dgm:chMax val="0"/>
          <dgm:bulletEnabled val="1"/>
        </dgm:presLayoutVars>
      </dgm:prSet>
      <dgm:spPr/>
      <dgm:t>
        <a:bodyPr/>
        <a:lstStyle/>
        <a:p>
          <a:pPr rtl="1"/>
          <a:endParaRPr lang="ar-EG"/>
        </a:p>
      </dgm:t>
    </dgm:pt>
    <dgm:pt modelId="{714CD545-85E3-490C-BFA6-A91A410B32C6}" type="pres">
      <dgm:prSet presAssocID="{6743AE1F-CAC1-42FE-9BB1-09B506AD50AE}" presName="spacer" presStyleCnt="0"/>
      <dgm:spPr/>
    </dgm:pt>
    <dgm:pt modelId="{94760E7A-AAF4-4426-8661-60FD406C2D70}" type="pres">
      <dgm:prSet presAssocID="{C47A591F-7F59-4B5B-A350-E34F2BA048A5}" presName="parentText" presStyleLbl="node1" presStyleIdx="4" presStyleCnt="7">
        <dgm:presLayoutVars>
          <dgm:chMax val="0"/>
          <dgm:bulletEnabled val="1"/>
        </dgm:presLayoutVars>
      </dgm:prSet>
      <dgm:spPr/>
      <dgm:t>
        <a:bodyPr/>
        <a:lstStyle/>
        <a:p>
          <a:pPr rtl="1"/>
          <a:endParaRPr lang="ar-EG"/>
        </a:p>
      </dgm:t>
    </dgm:pt>
    <dgm:pt modelId="{E8F2EDC5-156D-49AA-81EE-4D93E735DB65}" type="pres">
      <dgm:prSet presAssocID="{2A48BCB7-3CD5-4415-ADE8-EDFAE7FDD683}" presName="spacer" presStyleCnt="0"/>
      <dgm:spPr/>
    </dgm:pt>
    <dgm:pt modelId="{5C35A4FB-3B72-47BB-9B74-AD3910858F77}" type="pres">
      <dgm:prSet presAssocID="{3EFB8755-1847-4AE0-983C-7C6DDB2A37B1}" presName="parentText" presStyleLbl="node1" presStyleIdx="5" presStyleCnt="7">
        <dgm:presLayoutVars>
          <dgm:chMax val="0"/>
          <dgm:bulletEnabled val="1"/>
        </dgm:presLayoutVars>
      </dgm:prSet>
      <dgm:spPr/>
      <dgm:t>
        <a:bodyPr/>
        <a:lstStyle/>
        <a:p>
          <a:pPr rtl="1"/>
          <a:endParaRPr lang="ar-EG"/>
        </a:p>
      </dgm:t>
    </dgm:pt>
    <dgm:pt modelId="{61501B2E-CC3F-4D68-8DA3-C22167BDB815}" type="pres">
      <dgm:prSet presAssocID="{173BCE75-EFF9-4223-B330-9C5DCDCA0E36}" presName="spacer" presStyleCnt="0"/>
      <dgm:spPr/>
    </dgm:pt>
    <dgm:pt modelId="{9C02076F-76CB-4085-A7EF-BD65D1836B11}" type="pres">
      <dgm:prSet presAssocID="{FFEA05D8-F263-47F3-AE5A-A93C780943CC}" presName="parentText" presStyleLbl="node1" presStyleIdx="6" presStyleCnt="7">
        <dgm:presLayoutVars>
          <dgm:chMax val="0"/>
          <dgm:bulletEnabled val="1"/>
        </dgm:presLayoutVars>
      </dgm:prSet>
      <dgm:spPr/>
      <dgm:t>
        <a:bodyPr/>
        <a:lstStyle/>
        <a:p>
          <a:pPr rtl="1"/>
          <a:endParaRPr lang="ar-EG"/>
        </a:p>
      </dgm:t>
    </dgm:pt>
  </dgm:ptLst>
  <dgm:cxnLst>
    <dgm:cxn modelId="{99B4770C-99E4-4564-8396-9F8727D6715A}" type="presOf" srcId="{C47A591F-7F59-4B5B-A350-E34F2BA048A5}" destId="{94760E7A-AAF4-4426-8661-60FD406C2D70}" srcOrd="0" destOrd="0" presId="urn:microsoft.com/office/officeart/2005/8/layout/vList2"/>
    <dgm:cxn modelId="{40A16217-F696-4E1B-89A5-371AA5F3ADBE}" type="presOf" srcId="{878906CA-C734-4EB8-9493-F5C0D2B0DE61}" destId="{B9A2B6FC-899D-49DF-93DC-AB119831AD15}" srcOrd="0" destOrd="0" presId="urn:microsoft.com/office/officeart/2005/8/layout/vList2"/>
    <dgm:cxn modelId="{B6040B60-F263-4F75-B7D2-1474F3D04F1B}" type="presOf" srcId="{F7F8699E-53EF-4B4B-ABFA-ED168024A2A8}" destId="{62E8F9D1-C7C6-4C97-B3BE-1ACDA0B13954}" srcOrd="0" destOrd="0" presId="urn:microsoft.com/office/officeart/2005/8/layout/vList2"/>
    <dgm:cxn modelId="{A5BF29B0-208F-43CA-A293-6A30E177AA16}" type="presOf" srcId="{94CE3AAD-A650-4991-95E7-5466647D0E66}" destId="{C5F6CD0F-B62F-4ACC-8987-D7DF31430578}" srcOrd="0" destOrd="0" presId="urn:microsoft.com/office/officeart/2005/8/layout/vList2"/>
    <dgm:cxn modelId="{AF94CFF6-3129-4FA4-AB02-7F87C48FE187}" srcId="{73677EFD-A1C8-4DFD-9BCE-79A335AE6F76}" destId="{FFEA05D8-F263-47F3-AE5A-A93C780943CC}" srcOrd="6" destOrd="0" parTransId="{86EFC4A9-CB10-4F0C-A4ED-21441742BFBC}" sibTransId="{8744564B-7AFB-42A5-A64A-8B2614946582}"/>
    <dgm:cxn modelId="{C13A1F0C-27D8-4135-A887-E99329128B7C}" srcId="{73677EFD-A1C8-4DFD-9BCE-79A335AE6F76}" destId="{878906CA-C734-4EB8-9493-F5C0D2B0DE61}" srcOrd="1" destOrd="0" parTransId="{57012464-59B7-4AB8-9609-2CB73D3B573A}" sibTransId="{2CFA57A5-BB53-446A-BE14-21388BA3E7BB}"/>
    <dgm:cxn modelId="{15A3AF36-7860-441C-BBF4-401C787EDB0F}" srcId="{73677EFD-A1C8-4DFD-9BCE-79A335AE6F76}" destId="{94CE3AAD-A650-4991-95E7-5466647D0E66}" srcOrd="3" destOrd="0" parTransId="{E9D471BA-734A-4BA1-98E9-D795B3E1EB8C}" sibTransId="{6743AE1F-CAC1-42FE-9BB1-09B506AD50AE}"/>
    <dgm:cxn modelId="{550C3C7F-EF31-4B2E-A6E7-F2D39A1F8688}" type="presOf" srcId="{73677EFD-A1C8-4DFD-9BCE-79A335AE6F76}" destId="{95F21EE9-490A-4305-A073-615127FB8EA7}" srcOrd="0" destOrd="0" presId="urn:microsoft.com/office/officeart/2005/8/layout/vList2"/>
    <dgm:cxn modelId="{B948B2EC-C599-4B7F-864A-F9DFC2B2D1FB}" type="presOf" srcId="{FFEA05D8-F263-47F3-AE5A-A93C780943CC}" destId="{9C02076F-76CB-4085-A7EF-BD65D1836B11}" srcOrd="0" destOrd="0" presId="urn:microsoft.com/office/officeart/2005/8/layout/vList2"/>
    <dgm:cxn modelId="{6BBA3CFE-4446-4EB5-86E1-1EA8FB8BB7C0}" type="presOf" srcId="{CF8AC697-D518-4C39-B44A-98958A73F066}" destId="{4ECA9C57-81D6-4B0E-B812-C0580C851DE6}" srcOrd="0" destOrd="0" presId="urn:microsoft.com/office/officeart/2005/8/layout/vList2"/>
    <dgm:cxn modelId="{25A0F1CF-C8DE-41AD-8997-1FDCF97E9406}" srcId="{73677EFD-A1C8-4DFD-9BCE-79A335AE6F76}" destId="{3EFB8755-1847-4AE0-983C-7C6DDB2A37B1}" srcOrd="5" destOrd="0" parTransId="{9C5FE524-8698-406D-ACB8-BA55D1FDA2C9}" sibTransId="{173BCE75-EFF9-4223-B330-9C5DCDCA0E36}"/>
    <dgm:cxn modelId="{CDFF781D-0BF2-444A-9BCE-071692EC8E49}" type="presOf" srcId="{3EFB8755-1847-4AE0-983C-7C6DDB2A37B1}" destId="{5C35A4FB-3B72-47BB-9B74-AD3910858F77}" srcOrd="0" destOrd="0" presId="urn:microsoft.com/office/officeart/2005/8/layout/vList2"/>
    <dgm:cxn modelId="{B8D18879-4188-4BBE-9A9B-6FBFE6D0F30C}" srcId="{73677EFD-A1C8-4DFD-9BCE-79A335AE6F76}" destId="{F7F8699E-53EF-4B4B-ABFA-ED168024A2A8}" srcOrd="0" destOrd="0" parTransId="{B81847F3-B6E9-4184-AEA7-88E95E5013C5}" sibTransId="{32557AAC-CC61-42C0-8C14-037C0DB55A55}"/>
    <dgm:cxn modelId="{8B88F235-BD78-48E2-8A19-9026CF688465}" srcId="{73677EFD-A1C8-4DFD-9BCE-79A335AE6F76}" destId="{CF8AC697-D518-4C39-B44A-98958A73F066}" srcOrd="2" destOrd="0" parTransId="{B8407D9F-1001-4992-B0B8-8A23B6AB1E28}" sibTransId="{D306270B-62B2-423C-BFA1-16C92E690551}"/>
    <dgm:cxn modelId="{E5B9BB57-74FB-4A0F-8344-FC1EE8687CE1}" srcId="{73677EFD-A1C8-4DFD-9BCE-79A335AE6F76}" destId="{C47A591F-7F59-4B5B-A350-E34F2BA048A5}" srcOrd="4" destOrd="0" parTransId="{279C43C8-07F0-4C83-A357-B947A5FF9344}" sibTransId="{2A48BCB7-3CD5-4415-ADE8-EDFAE7FDD683}"/>
    <dgm:cxn modelId="{9DB229CA-50E2-49AD-8490-74DE9C903E28}" type="presParOf" srcId="{95F21EE9-490A-4305-A073-615127FB8EA7}" destId="{62E8F9D1-C7C6-4C97-B3BE-1ACDA0B13954}" srcOrd="0" destOrd="0" presId="urn:microsoft.com/office/officeart/2005/8/layout/vList2"/>
    <dgm:cxn modelId="{CCD0FA7F-7557-489C-A223-451C718BC23D}" type="presParOf" srcId="{95F21EE9-490A-4305-A073-615127FB8EA7}" destId="{6E56F603-26B9-4969-A1BF-D8FF566AF724}" srcOrd="1" destOrd="0" presId="urn:microsoft.com/office/officeart/2005/8/layout/vList2"/>
    <dgm:cxn modelId="{D179ACDE-B931-420D-8AAE-7DCB65B04C3C}" type="presParOf" srcId="{95F21EE9-490A-4305-A073-615127FB8EA7}" destId="{B9A2B6FC-899D-49DF-93DC-AB119831AD15}" srcOrd="2" destOrd="0" presId="urn:microsoft.com/office/officeart/2005/8/layout/vList2"/>
    <dgm:cxn modelId="{B8FC5D6B-E085-44B5-8CB4-A81456E3C475}" type="presParOf" srcId="{95F21EE9-490A-4305-A073-615127FB8EA7}" destId="{45D0D0DD-D16A-4BB9-8DCA-3FE2FD8B9EDB}" srcOrd="3" destOrd="0" presId="urn:microsoft.com/office/officeart/2005/8/layout/vList2"/>
    <dgm:cxn modelId="{A4B66B4A-276B-4904-896D-4DBFCF29B2FC}" type="presParOf" srcId="{95F21EE9-490A-4305-A073-615127FB8EA7}" destId="{4ECA9C57-81D6-4B0E-B812-C0580C851DE6}" srcOrd="4" destOrd="0" presId="urn:microsoft.com/office/officeart/2005/8/layout/vList2"/>
    <dgm:cxn modelId="{DF7B8558-9257-4D20-9BFD-363654AECBB7}" type="presParOf" srcId="{95F21EE9-490A-4305-A073-615127FB8EA7}" destId="{894C5CBA-1599-40D2-8883-718F6F0498E9}" srcOrd="5" destOrd="0" presId="urn:microsoft.com/office/officeart/2005/8/layout/vList2"/>
    <dgm:cxn modelId="{419EB460-DBC4-4FBF-8AC7-8C5AC15C5350}" type="presParOf" srcId="{95F21EE9-490A-4305-A073-615127FB8EA7}" destId="{C5F6CD0F-B62F-4ACC-8987-D7DF31430578}" srcOrd="6" destOrd="0" presId="urn:microsoft.com/office/officeart/2005/8/layout/vList2"/>
    <dgm:cxn modelId="{DD4C4B28-D205-466C-9D10-F660C0DAA952}" type="presParOf" srcId="{95F21EE9-490A-4305-A073-615127FB8EA7}" destId="{714CD545-85E3-490C-BFA6-A91A410B32C6}" srcOrd="7" destOrd="0" presId="urn:microsoft.com/office/officeart/2005/8/layout/vList2"/>
    <dgm:cxn modelId="{71C3F753-3779-4E72-9542-C35DC715644D}" type="presParOf" srcId="{95F21EE9-490A-4305-A073-615127FB8EA7}" destId="{94760E7A-AAF4-4426-8661-60FD406C2D70}" srcOrd="8" destOrd="0" presId="urn:microsoft.com/office/officeart/2005/8/layout/vList2"/>
    <dgm:cxn modelId="{72BEBF5C-F302-4E3C-B18F-6E11C87113DE}" type="presParOf" srcId="{95F21EE9-490A-4305-A073-615127FB8EA7}" destId="{E8F2EDC5-156D-49AA-81EE-4D93E735DB65}" srcOrd="9" destOrd="0" presId="urn:microsoft.com/office/officeart/2005/8/layout/vList2"/>
    <dgm:cxn modelId="{66C50143-45B9-4828-901F-C8E7BBEB1206}" type="presParOf" srcId="{95F21EE9-490A-4305-A073-615127FB8EA7}" destId="{5C35A4FB-3B72-47BB-9B74-AD3910858F77}" srcOrd="10" destOrd="0" presId="urn:microsoft.com/office/officeart/2005/8/layout/vList2"/>
    <dgm:cxn modelId="{20C87CA7-635C-42F0-A278-ECDEFD37FD8D}" type="presParOf" srcId="{95F21EE9-490A-4305-A073-615127FB8EA7}" destId="{61501B2E-CC3F-4D68-8DA3-C22167BDB815}" srcOrd="11" destOrd="0" presId="urn:microsoft.com/office/officeart/2005/8/layout/vList2"/>
    <dgm:cxn modelId="{4495A0B6-9124-4E66-B409-B6EDE57273FE}" type="presParOf" srcId="{95F21EE9-490A-4305-A073-615127FB8EA7}" destId="{9C02076F-76CB-4085-A7EF-BD65D1836B11}"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5ACF495-8E0E-4773-884F-B27AB68034A0}" type="doc">
      <dgm:prSet loTypeId="urn:microsoft.com/office/officeart/2009/3/layout/StepUpProcess" loCatId="process" qsTypeId="urn:microsoft.com/office/officeart/2005/8/quickstyle/simple1" qsCatId="simple" csTypeId="urn:microsoft.com/office/officeart/2005/8/colors/colorful5" csCatId="colorful" phldr="1"/>
      <dgm:spPr/>
      <dgm:t>
        <a:bodyPr/>
        <a:lstStyle/>
        <a:p>
          <a:pPr rtl="1"/>
          <a:endParaRPr lang="ar-EG"/>
        </a:p>
      </dgm:t>
    </dgm:pt>
    <dgm:pt modelId="{F8A76763-0D59-401A-BD3B-93A2E86DD58F}">
      <dgm:prSet phldrT="[Text]" custT="1"/>
      <dgm:spPr/>
      <dgm:t>
        <a:bodyPr/>
        <a:lstStyle/>
        <a:p>
          <a:pPr rtl="1"/>
          <a:r>
            <a:rPr lang="ar-EG" sz="2800" b="1" dirty="0" smtClean="0">
              <a:latin typeface="Calibri" panose="020F0502020204030204" pitchFamily="34" charset="0"/>
              <a:ea typeface="Calibri" panose="020F0502020204030204" pitchFamily="34" charset="0"/>
              <a:cs typeface="Times New Roman" panose="02020603050405020304" pitchFamily="18" charset="0"/>
            </a:rPr>
            <a:t>كيفية وضع الاهداف </a:t>
          </a:r>
          <a:endParaRPr lang="ar-EG" sz="2800" dirty="0"/>
        </a:p>
      </dgm:t>
    </dgm:pt>
    <dgm:pt modelId="{0CD69753-90FE-4C98-94EB-5E6D37506C93}" type="parTrans" cxnId="{64C0FB35-3ADD-4057-9E56-FC1021FD0E90}">
      <dgm:prSet/>
      <dgm:spPr/>
      <dgm:t>
        <a:bodyPr/>
        <a:lstStyle/>
        <a:p>
          <a:pPr rtl="1"/>
          <a:endParaRPr lang="ar-EG"/>
        </a:p>
      </dgm:t>
    </dgm:pt>
    <dgm:pt modelId="{970954F7-EB70-495E-B433-7BC9F14FDF53}" type="sibTrans" cxnId="{64C0FB35-3ADD-4057-9E56-FC1021FD0E90}">
      <dgm:prSet/>
      <dgm:spPr/>
      <dgm:t>
        <a:bodyPr/>
        <a:lstStyle/>
        <a:p>
          <a:pPr rtl="1"/>
          <a:endParaRPr lang="ar-EG"/>
        </a:p>
      </dgm:t>
    </dgm:pt>
    <dgm:pt modelId="{F0401F5E-694E-411F-944D-E04EEEAFDCA1}">
      <dgm:prSet phldrT="[Text]" custT="1"/>
      <dgm:spPr/>
      <dgm:t>
        <a:bodyPr/>
        <a:lstStyle/>
        <a:p>
          <a:pPr rtl="1"/>
          <a:r>
            <a:rPr lang="ar-EG" sz="2800" b="1" dirty="0" smtClean="0">
              <a:latin typeface="Calibri" panose="020F0502020204030204" pitchFamily="34" charset="0"/>
              <a:ea typeface="Calibri" panose="020F0502020204030204" pitchFamily="34" charset="0"/>
              <a:cs typeface="Times New Roman" panose="02020603050405020304" pitchFamily="18" charset="0"/>
            </a:rPr>
            <a:t>كيف تطوري ذاتك</a:t>
          </a:r>
          <a:endParaRPr lang="ar-EG" sz="2800" dirty="0"/>
        </a:p>
      </dgm:t>
    </dgm:pt>
    <dgm:pt modelId="{E7ADC8A9-59FF-404F-92AA-BF06ADC269CA}" type="parTrans" cxnId="{CF0ADC8B-94B7-4869-A3E2-B096F560CF66}">
      <dgm:prSet/>
      <dgm:spPr/>
      <dgm:t>
        <a:bodyPr/>
        <a:lstStyle/>
        <a:p>
          <a:pPr rtl="1"/>
          <a:endParaRPr lang="ar-EG"/>
        </a:p>
      </dgm:t>
    </dgm:pt>
    <dgm:pt modelId="{8DEA42DD-C055-4E5A-A2ED-3C123B29553E}" type="sibTrans" cxnId="{CF0ADC8B-94B7-4869-A3E2-B096F560CF66}">
      <dgm:prSet/>
      <dgm:spPr/>
      <dgm:t>
        <a:bodyPr/>
        <a:lstStyle/>
        <a:p>
          <a:pPr rtl="1"/>
          <a:endParaRPr lang="ar-EG"/>
        </a:p>
      </dgm:t>
    </dgm:pt>
    <dgm:pt modelId="{23F06181-FD1D-4165-ABAF-32EC43298EBE}" type="pres">
      <dgm:prSet presAssocID="{95ACF495-8E0E-4773-884F-B27AB68034A0}" presName="rootnode" presStyleCnt="0">
        <dgm:presLayoutVars>
          <dgm:chMax/>
          <dgm:chPref/>
          <dgm:dir/>
          <dgm:animLvl val="lvl"/>
        </dgm:presLayoutVars>
      </dgm:prSet>
      <dgm:spPr/>
      <dgm:t>
        <a:bodyPr/>
        <a:lstStyle/>
        <a:p>
          <a:pPr rtl="1"/>
          <a:endParaRPr lang="ar-EG"/>
        </a:p>
      </dgm:t>
    </dgm:pt>
    <dgm:pt modelId="{96F030C4-3C84-4A5D-B86E-B479560FC229}" type="pres">
      <dgm:prSet presAssocID="{F8A76763-0D59-401A-BD3B-93A2E86DD58F}" presName="composite" presStyleCnt="0"/>
      <dgm:spPr/>
    </dgm:pt>
    <dgm:pt modelId="{EA143D99-CBEF-43FC-BF4E-030B0E6985EA}" type="pres">
      <dgm:prSet presAssocID="{F8A76763-0D59-401A-BD3B-93A2E86DD58F}" presName="LShape" presStyleLbl="alignNode1" presStyleIdx="0" presStyleCnt="3"/>
      <dgm:spPr/>
    </dgm:pt>
    <dgm:pt modelId="{B0225712-9853-43A1-8B25-4CD30F3E3C98}" type="pres">
      <dgm:prSet presAssocID="{F8A76763-0D59-401A-BD3B-93A2E86DD58F}" presName="ParentText" presStyleLbl="revTx" presStyleIdx="0" presStyleCnt="2">
        <dgm:presLayoutVars>
          <dgm:chMax val="0"/>
          <dgm:chPref val="0"/>
          <dgm:bulletEnabled val="1"/>
        </dgm:presLayoutVars>
      </dgm:prSet>
      <dgm:spPr/>
      <dgm:t>
        <a:bodyPr/>
        <a:lstStyle/>
        <a:p>
          <a:pPr rtl="1"/>
          <a:endParaRPr lang="ar-EG"/>
        </a:p>
      </dgm:t>
    </dgm:pt>
    <dgm:pt modelId="{60E7AC43-6902-4E08-8459-22D9CA16D88D}" type="pres">
      <dgm:prSet presAssocID="{F8A76763-0D59-401A-BD3B-93A2E86DD58F}" presName="Triangle" presStyleLbl="alignNode1" presStyleIdx="1" presStyleCnt="3"/>
      <dgm:spPr/>
    </dgm:pt>
    <dgm:pt modelId="{F58613DF-65C7-49D3-B1BA-C3505536C7EE}" type="pres">
      <dgm:prSet presAssocID="{970954F7-EB70-495E-B433-7BC9F14FDF53}" presName="sibTrans" presStyleCnt="0"/>
      <dgm:spPr/>
    </dgm:pt>
    <dgm:pt modelId="{FDD9649C-EE64-46E8-B8B3-24A5A6945069}" type="pres">
      <dgm:prSet presAssocID="{970954F7-EB70-495E-B433-7BC9F14FDF53}" presName="space" presStyleCnt="0"/>
      <dgm:spPr/>
    </dgm:pt>
    <dgm:pt modelId="{F15ADB38-879A-4764-A27C-7A6D910E78F5}" type="pres">
      <dgm:prSet presAssocID="{F0401F5E-694E-411F-944D-E04EEEAFDCA1}" presName="composite" presStyleCnt="0"/>
      <dgm:spPr/>
    </dgm:pt>
    <dgm:pt modelId="{00C9509C-803B-44D9-81F3-8292397D505A}" type="pres">
      <dgm:prSet presAssocID="{F0401F5E-694E-411F-944D-E04EEEAFDCA1}" presName="LShape" presStyleLbl="alignNode1" presStyleIdx="2" presStyleCnt="3"/>
      <dgm:spPr/>
    </dgm:pt>
    <dgm:pt modelId="{FF61407A-7ED6-4B71-8D3D-983931B3E15D}" type="pres">
      <dgm:prSet presAssocID="{F0401F5E-694E-411F-944D-E04EEEAFDCA1}" presName="ParentText" presStyleLbl="revTx" presStyleIdx="1" presStyleCnt="2">
        <dgm:presLayoutVars>
          <dgm:chMax val="0"/>
          <dgm:chPref val="0"/>
          <dgm:bulletEnabled val="1"/>
        </dgm:presLayoutVars>
      </dgm:prSet>
      <dgm:spPr/>
      <dgm:t>
        <a:bodyPr/>
        <a:lstStyle/>
        <a:p>
          <a:pPr rtl="1"/>
          <a:endParaRPr lang="ar-EG"/>
        </a:p>
      </dgm:t>
    </dgm:pt>
  </dgm:ptLst>
  <dgm:cxnLst>
    <dgm:cxn modelId="{62764AD9-C242-4909-A2D5-00ED53312AA6}" type="presOf" srcId="{F8A76763-0D59-401A-BD3B-93A2E86DD58F}" destId="{B0225712-9853-43A1-8B25-4CD30F3E3C98}" srcOrd="0" destOrd="0" presId="urn:microsoft.com/office/officeart/2009/3/layout/StepUpProcess"/>
    <dgm:cxn modelId="{64C0FB35-3ADD-4057-9E56-FC1021FD0E90}" srcId="{95ACF495-8E0E-4773-884F-B27AB68034A0}" destId="{F8A76763-0D59-401A-BD3B-93A2E86DD58F}" srcOrd="0" destOrd="0" parTransId="{0CD69753-90FE-4C98-94EB-5E6D37506C93}" sibTransId="{970954F7-EB70-495E-B433-7BC9F14FDF53}"/>
    <dgm:cxn modelId="{6206E433-76E6-4534-8A2B-AC7609E535DE}" type="presOf" srcId="{95ACF495-8E0E-4773-884F-B27AB68034A0}" destId="{23F06181-FD1D-4165-ABAF-32EC43298EBE}" srcOrd="0" destOrd="0" presId="urn:microsoft.com/office/officeart/2009/3/layout/StepUpProcess"/>
    <dgm:cxn modelId="{CF0ADC8B-94B7-4869-A3E2-B096F560CF66}" srcId="{95ACF495-8E0E-4773-884F-B27AB68034A0}" destId="{F0401F5E-694E-411F-944D-E04EEEAFDCA1}" srcOrd="1" destOrd="0" parTransId="{E7ADC8A9-59FF-404F-92AA-BF06ADC269CA}" sibTransId="{8DEA42DD-C055-4E5A-A2ED-3C123B29553E}"/>
    <dgm:cxn modelId="{6E462B01-704B-4388-8074-C108E3D26F01}" type="presOf" srcId="{F0401F5E-694E-411F-944D-E04EEEAFDCA1}" destId="{FF61407A-7ED6-4B71-8D3D-983931B3E15D}" srcOrd="0" destOrd="0" presId="urn:microsoft.com/office/officeart/2009/3/layout/StepUpProcess"/>
    <dgm:cxn modelId="{C0F56B49-5BDC-4CD7-B37C-479F36CB35E7}" type="presParOf" srcId="{23F06181-FD1D-4165-ABAF-32EC43298EBE}" destId="{96F030C4-3C84-4A5D-B86E-B479560FC229}" srcOrd="0" destOrd="0" presId="urn:microsoft.com/office/officeart/2009/3/layout/StepUpProcess"/>
    <dgm:cxn modelId="{7F61F7FA-EE0F-41F3-8FCE-254C518C6806}" type="presParOf" srcId="{96F030C4-3C84-4A5D-B86E-B479560FC229}" destId="{EA143D99-CBEF-43FC-BF4E-030B0E6985EA}" srcOrd="0" destOrd="0" presId="urn:microsoft.com/office/officeart/2009/3/layout/StepUpProcess"/>
    <dgm:cxn modelId="{8DB1D440-8356-42CD-970E-56C8B2DE5B98}" type="presParOf" srcId="{96F030C4-3C84-4A5D-B86E-B479560FC229}" destId="{B0225712-9853-43A1-8B25-4CD30F3E3C98}" srcOrd="1" destOrd="0" presId="urn:microsoft.com/office/officeart/2009/3/layout/StepUpProcess"/>
    <dgm:cxn modelId="{11EB5685-90EB-46B3-9CD8-4A3990B759CB}" type="presParOf" srcId="{96F030C4-3C84-4A5D-B86E-B479560FC229}" destId="{60E7AC43-6902-4E08-8459-22D9CA16D88D}" srcOrd="2" destOrd="0" presId="urn:microsoft.com/office/officeart/2009/3/layout/StepUpProcess"/>
    <dgm:cxn modelId="{0D74BF70-2B88-471F-B844-82E14872C06D}" type="presParOf" srcId="{23F06181-FD1D-4165-ABAF-32EC43298EBE}" destId="{F58613DF-65C7-49D3-B1BA-C3505536C7EE}" srcOrd="1" destOrd="0" presId="urn:microsoft.com/office/officeart/2009/3/layout/StepUpProcess"/>
    <dgm:cxn modelId="{4DD13681-36C3-4374-9598-36B76122B2A2}" type="presParOf" srcId="{F58613DF-65C7-49D3-B1BA-C3505536C7EE}" destId="{FDD9649C-EE64-46E8-B8B3-24A5A6945069}" srcOrd="0" destOrd="0" presId="urn:microsoft.com/office/officeart/2009/3/layout/StepUpProcess"/>
    <dgm:cxn modelId="{F3D847CE-AF0A-4E77-9668-1E364D1E8662}" type="presParOf" srcId="{23F06181-FD1D-4165-ABAF-32EC43298EBE}" destId="{F15ADB38-879A-4764-A27C-7A6D910E78F5}" srcOrd="2" destOrd="0" presId="urn:microsoft.com/office/officeart/2009/3/layout/StepUpProcess"/>
    <dgm:cxn modelId="{CD4AED3E-5236-4796-8E49-AC23E086C855}" type="presParOf" srcId="{F15ADB38-879A-4764-A27C-7A6D910E78F5}" destId="{00C9509C-803B-44D9-81F3-8292397D505A}" srcOrd="0" destOrd="0" presId="urn:microsoft.com/office/officeart/2009/3/layout/StepUpProcess"/>
    <dgm:cxn modelId="{3CED1525-06A1-453E-BF24-6E1BF00694D4}" type="presParOf" srcId="{F15ADB38-879A-4764-A27C-7A6D910E78F5}" destId="{FF61407A-7ED6-4B71-8D3D-983931B3E15D}"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A43D5EB-860F-4C90-8A4E-57464CD6E489}" type="doc">
      <dgm:prSet loTypeId="urn:microsoft.com/office/officeart/2005/8/layout/chevron2" loCatId="list" qsTypeId="urn:microsoft.com/office/officeart/2005/8/quickstyle/simple5" qsCatId="simple" csTypeId="urn:microsoft.com/office/officeart/2005/8/colors/colorful5" csCatId="colorful" phldr="1"/>
      <dgm:spPr/>
      <dgm:t>
        <a:bodyPr/>
        <a:lstStyle/>
        <a:p>
          <a:pPr rtl="1"/>
          <a:endParaRPr lang="ar-EG"/>
        </a:p>
      </dgm:t>
    </dgm:pt>
    <dgm:pt modelId="{579CBDB0-2CA0-420D-AB04-A65A893C1032}">
      <dgm:prSet phldrT="[Text]" custT="1"/>
      <dgm:spPr/>
      <dgm:t>
        <a:bodyPr/>
        <a:lstStyle/>
        <a:p>
          <a:pPr algn="r" rtl="1"/>
          <a:endParaRPr lang="ar-EG" sz="2400" dirty="0">
            <a:latin typeface="Times New Roman" pitchFamily="18" charset="0"/>
            <a:cs typeface="Times New Roman" pitchFamily="18" charset="0"/>
          </a:endParaRPr>
        </a:p>
      </dgm:t>
    </dgm:pt>
    <dgm:pt modelId="{037B0612-98D6-425F-9287-A91868CC58DA}" type="parTrans" cxnId="{EDAA74D3-E5E3-4B7C-99A0-6E9288E8A633}">
      <dgm:prSet/>
      <dgm:spPr/>
      <dgm:t>
        <a:bodyPr/>
        <a:lstStyle/>
        <a:p>
          <a:pPr rtl="1"/>
          <a:endParaRPr lang="ar-EG"/>
        </a:p>
      </dgm:t>
    </dgm:pt>
    <dgm:pt modelId="{0927036A-55AA-4D29-ACE4-8C16BA907C1A}" type="sibTrans" cxnId="{EDAA74D3-E5E3-4B7C-99A0-6E9288E8A633}">
      <dgm:prSet/>
      <dgm:spPr/>
      <dgm:t>
        <a:bodyPr/>
        <a:lstStyle/>
        <a:p>
          <a:pPr rtl="1"/>
          <a:endParaRPr lang="ar-EG"/>
        </a:p>
      </dgm:t>
    </dgm:pt>
    <dgm:pt modelId="{03FD3D79-2E4E-4350-86D4-3FE855F83E79}">
      <dgm:prSet phldrT="[Text]" custT="1"/>
      <dgm:spPr/>
      <dgm:t>
        <a:bodyPr/>
        <a:lstStyle/>
        <a:p>
          <a:pPr algn="r" rtl="1"/>
          <a:endParaRPr lang="ar-EG" sz="2400" dirty="0">
            <a:latin typeface="Times New Roman" pitchFamily="18" charset="0"/>
            <a:cs typeface="Times New Roman" pitchFamily="18" charset="0"/>
          </a:endParaRPr>
        </a:p>
      </dgm:t>
    </dgm:pt>
    <dgm:pt modelId="{8C03D01C-26A1-4537-AD83-DE85BE89699C}" type="parTrans" cxnId="{CE12211A-9DED-496D-99FD-1C91ABA954A0}">
      <dgm:prSet/>
      <dgm:spPr/>
      <dgm:t>
        <a:bodyPr/>
        <a:lstStyle/>
        <a:p>
          <a:pPr rtl="1"/>
          <a:endParaRPr lang="ar-EG"/>
        </a:p>
      </dgm:t>
    </dgm:pt>
    <dgm:pt modelId="{EA3A8CDC-47D1-40B0-A0BB-81DF3613834C}" type="sibTrans" cxnId="{CE12211A-9DED-496D-99FD-1C91ABA954A0}">
      <dgm:prSet/>
      <dgm:spPr/>
      <dgm:t>
        <a:bodyPr/>
        <a:lstStyle/>
        <a:p>
          <a:pPr rtl="1"/>
          <a:endParaRPr lang="ar-EG"/>
        </a:p>
      </dgm:t>
    </dgm:pt>
    <dgm:pt modelId="{DD0BE371-8A48-49E8-BD6D-E58ECEC0A3A3}">
      <dgm:prSet phldrT="[Text]" custT="1"/>
      <dgm:spPr/>
      <dgm:t>
        <a:bodyPr/>
        <a:lstStyle/>
        <a:p>
          <a:pPr algn="r" rtl="1"/>
          <a:endParaRPr lang="ar-EG" sz="2400" dirty="0">
            <a:latin typeface="Times New Roman" pitchFamily="18" charset="0"/>
            <a:cs typeface="Times New Roman" pitchFamily="18" charset="0"/>
          </a:endParaRPr>
        </a:p>
      </dgm:t>
    </dgm:pt>
    <dgm:pt modelId="{AE378128-9478-4618-B4BF-A08D158ACAEA}" type="sibTrans" cxnId="{411087AB-22CC-4CA4-9A33-EB6A07A75F74}">
      <dgm:prSet/>
      <dgm:spPr/>
      <dgm:t>
        <a:bodyPr/>
        <a:lstStyle/>
        <a:p>
          <a:pPr rtl="1"/>
          <a:endParaRPr lang="ar-EG"/>
        </a:p>
      </dgm:t>
    </dgm:pt>
    <dgm:pt modelId="{80B4701F-97A9-47E3-BFEE-7EC2BF83105A}" type="parTrans" cxnId="{411087AB-22CC-4CA4-9A33-EB6A07A75F74}">
      <dgm:prSet/>
      <dgm:spPr/>
      <dgm:t>
        <a:bodyPr/>
        <a:lstStyle/>
        <a:p>
          <a:pPr rtl="1"/>
          <a:endParaRPr lang="ar-EG"/>
        </a:p>
      </dgm:t>
    </dgm:pt>
    <dgm:pt modelId="{76376142-5107-42CF-9F9C-BD035DE8C4CA}">
      <dgm:prSet custT="1"/>
      <dgm:spPr/>
      <dgm:t>
        <a:bodyPr/>
        <a:lstStyle/>
        <a:p>
          <a:pPr algn="r" rtl="1"/>
          <a:endParaRPr lang="ar-EG" sz="2400" dirty="0">
            <a:latin typeface="Times New Roman" pitchFamily="18" charset="0"/>
            <a:cs typeface="Times New Roman" pitchFamily="18" charset="0"/>
          </a:endParaRPr>
        </a:p>
      </dgm:t>
    </dgm:pt>
    <dgm:pt modelId="{798605F2-E5C9-429B-B99C-455816603FAF}" type="parTrans" cxnId="{CBA4565D-88A5-4EFA-AE17-F6361D5E3C32}">
      <dgm:prSet/>
      <dgm:spPr/>
      <dgm:t>
        <a:bodyPr/>
        <a:lstStyle/>
        <a:p>
          <a:pPr rtl="1"/>
          <a:endParaRPr lang="ar-EG"/>
        </a:p>
      </dgm:t>
    </dgm:pt>
    <dgm:pt modelId="{EECF256C-9FE2-4924-A8F5-D209163CF184}" type="sibTrans" cxnId="{CBA4565D-88A5-4EFA-AE17-F6361D5E3C32}">
      <dgm:prSet/>
      <dgm:spPr/>
      <dgm:t>
        <a:bodyPr/>
        <a:lstStyle/>
        <a:p>
          <a:pPr rtl="1"/>
          <a:endParaRPr lang="ar-EG"/>
        </a:p>
      </dgm:t>
    </dgm:pt>
    <dgm:pt modelId="{0DDF0362-D507-4ACE-8780-AD6D4FC8064C}">
      <dgm:prSet custT="1"/>
      <dgm:spPr/>
      <dgm:t>
        <a:bodyPr/>
        <a:lstStyle/>
        <a:p>
          <a:pPr algn="r" rtl="1"/>
          <a:r>
            <a:rPr lang="ar-EG" sz="2400" b="1" dirty="0" smtClean="0">
              <a:latin typeface="Times New Roman" pitchFamily="18" charset="0"/>
              <a:cs typeface="Times New Roman" pitchFamily="18" charset="0"/>
            </a:rPr>
            <a:t>ضع أي مواعيد نهائية أو جداول زمنية خارجية في اعتبارك. </a:t>
          </a:r>
          <a:endParaRPr lang="ar-EG" sz="2400" dirty="0">
            <a:latin typeface="Times New Roman" pitchFamily="18" charset="0"/>
            <a:cs typeface="Times New Roman" pitchFamily="18" charset="0"/>
          </a:endParaRPr>
        </a:p>
      </dgm:t>
    </dgm:pt>
    <dgm:pt modelId="{45551532-A26C-4971-8109-8DD8CB85DD37}" type="parTrans" cxnId="{6AE2EED8-D879-4515-BEBA-8348D7019983}">
      <dgm:prSet/>
      <dgm:spPr/>
      <dgm:t>
        <a:bodyPr/>
        <a:lstStyle/>
        <a:p>
          <a:pPr rtl="1"/>
          <a:endParaRPr lang="ar-EG"/>
        </a:p>
      </dgm:t>
    </dgm:pt>
    <dgm:pt modelId="{C99BC6D2-9FEF-4EED-AD9A-758E17275E70}" type="sibTrans" cxnId="{6AE2EED8-D879-4515-BEBA-8348D7019983}">
      <dgm:prSet/>
      <dgm:spPr/>
      <dgm:t>
        <a:bodyPr/>
        <a:lstStyle/>
        <a:p>
          <a:pPr rtl="1"/>
          <a:endParaRPr lang="ar-EG"/>
        </a:p>
      </dgm:t>
    </dgm:pt>
    <dgm:pt modelId="{6D522B38-1812-4524-8BE3-717F5F43EBF5}">
      <dgm:prSet custT="1"/>
      <dgm:spPr/>
      <dgm:t>
        <a:bodyPr/>
        <a:lstStyle/>
        <a:p>
          <a:pPr algn="r" rtl="1"/>
          <a:r>
            <a:rPr lang="ar-EG" sz="2400" b="1" dirty="0" smtClean="0">
              <a:effectLst/>
              <a:latin typeface="Times New Roman" pitchFamily="18" charset="0"/>
              <a:ea typeface="Calibri" panose="020F0502020204030204" pitchFamily="34" charset="0"/>
              <a:cs typeface="Times New Roman" pitchFamily="18" charset="0"/>
            </a:rPr>
            <a:t>بعض الأهداف سوف تأخذ وقتًا أكثر لتحقيقها من غيرها. </a:t>
          </a:r>
          <a:endParaRPr lang="ar-EG" sz="2400" dirty="0">
            <a:latin typeface="Times New Roman" pitchFamily="18" charset="0"/>
            <a:cs typeface="Times New Roman" pitchFamily="18" charset="0"/>
          </a:endParaRPr>
        </a:p>
      </dgm:t>
    </dgm:pt>
    <dgm:pt modelId="{797E4754-823B-4899-A072-A26BAF7C5B41}" type="parTrans" cxnId="{78F0E764-CA10-4A2F-A174-7107365241B7}">
      <dgm:prSet/>
      <dgm:spPr/>
      <dgm:t>
        <a:bodyPr/>
        <a:lstStyle/>
        <a:p>
          <a:pPr rtl="1"/>
          <a:endParaRPr lang="ar-EG"/>
        </a:p>
      </dgm:t>
    </dgm:pt>
    <dgm:pt modelId="{E86F5D8B-5AED-4985-A177-75E1D79F5D06}" type="sibTrans" cxnId="{78F0E764-CA10-4A2F-A174-7107365241B7}">
      <dgm:prSet/>
      <dgm:spPr/>
      <dgm:t>
        <a:bodyPr/>
        <a:lstStyle/>
        <a:p>
          <a:pPr rtl="1"/>
          <a:endParaRPr lang="ar-EG"/>
        </a:p>
      </dgm:t>
    </dgm:pt>
    <dgm:pt modelId="{C81A8238-EC62-4806-9CBA-929A45FE8402}">
      <dgm:prSet custT="1"/>
      <dgm:spPr/>
      <dgm:t>
        <a:bodyPr/>
        <a:lstStyle/>
        <a:p>
          <a:pPr algn="r" rtl="1"/>
          <a:r>
            <a:rPr lang="ar-EG" sz="2400" b="1" dirty="0" smtClean="0">
              <a:latin typeface="Times New Roman" pitchFamily="18" charset="0"/>
              <a:cs typeface="Times New Roman" pitchFamily="18" charset="0"/>
            </a:rPr>
            <a:t>ضع لنفسك نظامًا للمكافآت.</a:t>
          </a:r>
          <a:endParaRPr lang="en-US" sz="2400" dirty="0">
            <a:latin typeface="Times New Roman" pitchFamily="18" charset="0"/>
            <a:cs typeface="Times New Roman" pitchFamily="18" charset="0"/>
          </a:endParaRPr>
        </a:p>
      </dgm:t>
    </dgm:pt>
    <dgm:pt modelId="{C3AECEF6-EBC6-4255-A240-7C2204DB2663}" type="parTrans" cxnId="{AE1F484D-1BDF-4FF4-AE9D-234E7F37CB5B}">
      <dgm:prSet/>
      <dgm:spPr/>
      <dgm:t>
        <a:bodyPr/>
        <a:lstStyle/>
        <a:p>
          <a:pPr rtl="1"/>
          <a:endParaRPr lang="ar-EG"/>
        </a:p>
      </dgm:t>
    </dgm:pt>
    <dgm:pt modelId="{C9E3909E-8553-47A4-9AD2-9F27C49BA076}" type="sibTrans" cxnId="{AE1F484D-1BDF-4FF4-AE9D-234E7F37CB5B}">
      <dgm:prSet/>
      <dgm:spPr/>
      <dgm:t>
        <a:bodyPr/>
        <a:lstStyle/>
        <a:p>
          <a:pPr rtl="1"/>
          <a:endParaRPr lang="ar-EG"/>
        </a:p>
      </dgm:t>
    </dgm:pt>
    <dgm:pt modelId="{E8B272D9-EE7E-4EA4-AC45-44D132B3BDCA}">
      <dgm:prSet custT="1"/>
      <dgm:spPr/>
      <dgm:t>
        <a:bodyPr/>
        <a:lstStyle/>
        <a:p>
          <a:pPr algn="r" rtl="1"/>
          <a:endParaRPr lang="en-US" sz="2400" dirty="0">
            <a:latin typeface="Times New Roman" pitchFamily="18" charset="0"/>
            <a:cs typeface="Times New Roman" pitchFamily="18" charset="0"/>
          </a:endParaRPr>
        </a:p>
      </dgm:t>
    </dgm:pt>
    <dgm:pt modelId="{F8276182-84AB-461D-B9E0-13B7C53F0FCC}" type="parTrans" cxnId="{EB7B5CCB-7556-4624-9E93-3298401B102D}">
      <dgm:prSet/>
      <dgm:spPr/>
      <dgm:t>
        <a:bodyPr/>
        <a:lstStyle/>
        <a:p>
          <a:pPr rtl="1"/>
          <a:endParaRPr lang="ar-EG"/>
        </a:p>
      </dgm:t>
    </dgm:pt>
    <dgm:pt modelId="{D819BB9B-C2A0-4A75-A204-0F24ACB28ED9}" type="sibTrans" cxnId="{EB7B5CCB-7556-4624-9E93-3298401B102D}">
      <dgm:prSet/>
      <dgm:spPr/>
      <dgm:t>
        <a:bodyPr/>
        <a:lstStyle/>
        <a:p>
          <a:pPr rtl="1"/>
          <a:endParaRPr lang="ar-EG"/>
        </a:p>
      </dgm:t>
    </dgm:pt>
    <dgm:pt modelId="{0CF43E14-F027-471D-A27F-00B1F073376C}">
      <dgm:prSet custT="1"/>
      <dgm:spPr/>
      <dgm:t>
        <a:bodyPr/>
        <a:lstStyle/>
        <a:p>
          <a:pPr algn="r" rtl="1"/>
          <a:r>
            <a:rPr lang="ar-EG" sz="2400" b="1" dirty="0" smtClean="0">
              <a:latin typeface="Times New Roman" pitchFamily="18" charset="0"/>
              <a:cs typeface="Times New Roman" pitchFamily="18" charset="0"/>
            </a:rPr>
            <a:t>ابتعد عن عقاب نفسك،حتى إذا كنت لا تحقق أهدافك.</a:t>
          </a:r>
          <a:endParaRPr lang="ar-EG" sz="2400" dirty="0">
            <a:latin typeface="Times New Roman" pitchFamily="18" charset="0"/>
            <a:cs typeface="Times New Roman" pitchFamily="18" charset="0"/>
          </a:endParaRPr>
        </a:p>
      </dgm:t>
    </dgm:pt>
    <dgm:pt modelId="{F5539B22-C82B-49ED-9925-2128B9B8D6FB}" type="parTrans" cxnId="{58EA890F-39F3-4CF4-BA79-B33D4E84F122}">
      <dgm:prSet/>
      <dgm:spPr/>
      <dgm:t>
        <a:bodyPr/>
        <a:lstStyle/>
        <a:p>
          <a:pPr rtl="1"/>
          <a:endParaRPr lang="ar-EG"/>
        </a:p>
      </dgm:t>
    </dgm:pt>
    <dgm:pt modelId="{75F74647-D215-4914-B564-943940FF0001}" type="sibTrans" cxnId="{58EA890F-39F3-4CF4-BA79-B33D4E84F122}">
      <dgm:prSet/>
      <dgm:spPr/>
      <dgm:t>
        <a:bodyPr/>
        <a:lstStyle/>
        <a:p>
          <a:pPr rtl="1"/>
          <a:endParaRPr lang="ar-EG"/>
        </a:p>
      </dgm:t>
    </dgm:pt>
    <dgm:pt modelId="{0120D703-530B-4C5B-AE5F-32D1E257381B}">
      <dgm:prSet custT="1"/>
      <dgm:spPr/>
      <dgm:t>
        <a:bodyPr/>
        <a:lstStyle/>
        <a:p>
          <a:pPr algn="r" rtl="1"/>
          <a:r>
            <a:rPr lang="ar-EG" sz="2400" b="1" smtClean="0">
              <a:latin typeface="Times New Roman" pitchFamily="18" charset="0"/>
              <a:cs typeface="Times New Roman" pitchFamily="18" charset="0"/>
            </a:rPr>
            <a:t>وضع المواعيد النهائية. </a:t>
          </a:r>
          <a:endParaRPr lang="ar-EG" sz="2400">
            <a:latin typeface="Times New Roman" pitchFamily="18" charset="0"/>
            <a:cs typeface="Times New Roman" pitchFamily="18" charset="0"/>
          </a:endParaRPr>
        </a:p>
      </dgm:t>
    </dgm:pt>
    <dgm:pt modelId="{FEB97F83-DA1E-4296-B04D-3D8511E9B48C}" type="parTrans" cxnId="{6102CE7E-A244-4890-9408-BD7652081289}">
      <dgm:prSet/>
      <dgm:spPr/>
      <dgm:t>
        <a:bodyPr/>
        <a:lstStyle/>
        <a:p>
          <a:pPr rtl="1"/>
          <a:endParaRPr lang="ar-EG"/>
        </a:p>
      </dgm:t>
    </dgm:pt>
    <dgm:pt modelId="{D982B4B0-F216-4547-A613-24EE60024126}" type="sibTrans" cxnId="{6102CE7E-A244-4890-9408-BD7652081289}">
      <dgm:prSet/>
      <dgm:spPr/>
      <dgm:t>
        <a:bodyPr/>
        <a:lstStyle/>
        <a:p>
          <a:pPr rtl="1"/>
          <a:endParaRPr lang="ar-EG"/>
        </a:p>
      </dgm:t>
    </dgm:pt>
    <dgm:pt modelId="{383AAEBE-67CB-4EBA-8078-B5175F4F485B}" type="pres">
      <dgm:prSet presAssocID="{5A43D5EB-860F-4C90-8A4E-57464CD6E489}" presName="linearFlow" presStyleCnt="0">
        <dgm:presLayoutVars>
          <dgm:dir val="rev"/>
          <dgm:animLvl val="lvl"/>
          <dgm:resizeHandles val="exact"/>
        </dgm:presLayoutVars>
      </dgm:prSet>
      <dgm:spPr/>
      <dgm:t>
        <a:bodyPr/>
        <a:lstStyle/>
        <a:p>
          <a:pPr rtl="1"/>
          <a:endParaRPr lang="ar-EG"/>
        </a:p>
      </dgm:t>
    </dgm:pt>
    <dgm:pt modelId="{CB0F0BEE-0399-4677-8558-4AB6000C051D}" type="pres">
      <dgm:prSet presAssocID="{579CBDB0-2CA0-420D-AB04-A65A893C1032}" presName="composite" presStyleCnt="0"/>
      <dgm:spPr/>
    </dgm:pt>
    <dgm:pt modelId="{FE32939B-3F97-4626-B6AF-7E93369660FB}" type="pres">
      <dgm:prSet presAssocID="{579CBDB0-2CA0-420D-AB04-A65A893C1032}" presName="parentText" presStyleLbl="alignNode1" presStyleIdx="0" presStyleCnt="5">
        <dgm:presLayoutVars>
          <dgm:chMax val="1"/>
          <dgm:bulletEnabled val="1"/>
        </dgm:presLayoutVars>
      </dgm:prSet>
      <dgm:spPr/>
      <dgm:t>
        <a:bodyPr/>
        <a:lstStyle/>
        <a:p>
          <a:pPr rtl="1"/>
          <a:endParaRPr lang="ar-EG"/>
        </a:p>
      </dgm:t>
    </dgm:pt>
    <dgm:pt modelId="{21C3C7AE-962A-4E89-8175-86A7113CFACF}" type="pres">
      <dgm:prSet presAssocID="{579CBDB0-2CA0-420D-AB04-A65A893C1032}" presName="descendantText" presStyleLbl="alignAcc1" presStyleIdx="0" presStyleCnt="5" custScaleY="114219">
        <dgm:presLayoutVars>
          <dgm:bulletEnabled val="1"/>
        </dgm:presLayoutVars>
      </dgm:prSet>
      <dgm:spPr/>
      <dgm:t>
        <a:bodyPr/>
        <a:lstStyle/>
        <a:p>
          <a:pPr rtl="1"/>
          <a:endParaRPr lang="ar-EG"/>
        </a:p>
      </dgm:t>
    </dgm:pt>
    <dgm:pt modelId="{20839B7F-7774-4710-9ED5-DBBEB018BFCF}" type="pres">
      <dgm:prSet presAssocID="{0927036A-55AA-4D29-ACE4-8C16BA907C1A}" presName="sp" presStyleCnt="0"/>
      <dgm:spPr/>
    </dgm:pt>
    <dgm:pt modelId="{1C5FB857-F089-47FB-8B70-1CC23CF148FD}" type="pres">
      <dgm:prSet presAssocID="{76376142-5107-42CF-9F9C-BD035DE8C4CA}" presName="composite" presStyleCnt="0"/>
      <dgm:spPr/>
    </dgm:pt>
    <dgm:pt modelId="{B7E07904-3003-4053-8E13-71BEC270D67C}" type="pres">
      <dgm:prSet presAssocID="{76376142-5107-42CF-9F9C-BD035DE8C4CA}" presName="parentText" presStyleLbl="alignNode1" presStyleIdx="1" presStyleCnt="5">
        <dgm:presLayoutVars>
          <dgm:chMax val="1"/>
          <dgm:bulletEnabled val="1"/>
        </dgm:presLayoutVars>
      </dgm:prSet>
      <dgm:spPr/>
      <dgm:t>
        <a:bodyPr/>
        <a:lstStyle/>
        <a:p>
          <a:pPr rtl="1"/>
          <a:endParaRPr lang="ar-EG"/>
        </a:p>
      </dgm:t>
    </dgm:pt>
    <dgm:pt modelId="{97AAA0C6-57E1-4AA4-A009-5E6AE43B1FB4}" type="pres">
      <dgm:prSet presAssocID="{76376142-5107-42CF-9F9C-BD035DE8C4CA}" presName="descendantText" presStyleLbl="alignAcc1" presStyleIdx="1" presStyleCnt="5" custScaleY="140823">
        <dgm:presLayoutVars>
          <dgm:bulletEnabled val="1"/>
        </dgm:presLayoutVars>
      </dgm:prSet>
      <dgm:spPr/>
      <dgm:t>
        <a:bodyPr/>
        <a:lstStyle/>
        <a:p>
          <a:pPr rtl="1"/>
          <a:endParaRPr lang="ar-EG"/>
        </a:p>
      </dgm:t>
    </dgm:pt>
    <dgm:pt modelId="{30D9F076-5229-4599-BA91-48207A67E585}" type="pres">
      <dgm:prSet presAssocID="{EECF256C-9FE2-4924-A8F5-D209163CF184}" presName="sp" presStyleCnt="0"/>
      <dgm:spPr/>
    </dgm:pt>
    <dgm:pt modelId="{832DC44F-29C2-4C7D-ABB6-9FD01741E03B}" type="pres">
      <dgm:prSet presAssocID="{DD0BE371-8A48-49E8-BD6D-E58ECEC0A3A3}" presName="composite" presStyleCnt="0"/>
      <dgm:spPr/>
    </dgm:pt>
    <dgm:pt modelId="{A4D4447B-9F55-4D96-B79E-26823906B732}" type="pres">
      <dgm:prSet presAssocID="{DD0BE371-8A48-49E8-BD6D-E58ECEC0A3A3}" presName="parentText" presStyleLbl="alignNode1" presStyleIdx="2" presStyleCnt="5">
        <dgm:presLayoutVars>
          <dgm:chMax val="1"/>
          <dgm:bulletEnabled val="1"/>
        </dgm:presLayoutVars>
      </dgm:prSet>
      <dgm:spPr/>
      <dgm:t>
        <a:bodyPr/>
        <a:lstStyle/>
        <a:p>
          <a:pPr rtl="1"/>
          <a:endParaRPr lang="ar-EG"/>
        </a:p>
      </dgm:t>
    </dgm:pt>
    <dgm:pt modelId="{40BF38B3-7DBA-486A-A6A1-B09999C4579D}" type="pres">
      <dgm:prSet presAssocID="{DD0BE371-8A48-49E8-BD6D-E58ECEC0A3A3}" presName="descendantText" presStyleLbl="alignAcc1" presStyleIdx="2" presStyleCnt="5" custScaleY="122598">
        <dgm:presLayoutVars>
          <dgm:bulletEnabled val="1"/>
        </dgm:presLayoutVars>
      </dgm:prSet>
      <dgm:spPr/>
      <dgm:t>
        <a:bodyPr/>
        <a:lstStyle/>
        <a:p>
          <a:pPr rtl="1"/>
          <a:endParaRPr lang="ar-EG"/>
        </a:p>
      </dgm:t>
    </dgm:pt>
    <dgm:pt modelId="{AFBF8E81-EE80-42DA-BC62-EB20305B4F5F}" type="pres">
      <dgm:prSet presAssocID="{AE378128-9478-4618-B4BF-A08D158ACAEA}" presName="sp" presStyleCnt="0"/>
      <dgm:spPr/>
    </dgm:pt>
    <dgm:pt modelId="{D80BE2E5-053F-4725-BC1C-C2E088560A5E}" type="pres">
      <dgm:prSet presAssocID="{03FD3D79-2E4E-4350-86D4-3FE855F83E79}" presName="composite" presStyleCnt="0"/>
      <dgm:spPr/>
    </dgm:pt>
    <dgm:pt modelId="{2C058A69-66AE-4E0C-BAEF-F4261A412CBE}" type="pres">
      <dgm:prSet presAssocID="{03FD3D79-2E4E-4350-86D4-3FE855F83E79}" presName="parentText" presStyleLbl="alignNode1" presStyleIdx="3" presStyleCnt="5">
        <dgm:presLayoutVars>
          <dgm:chMax val="1"/>
          <dgm:bulletEnabled val="1"/>
        </dgm:presLayoutVars>
      </dgm:prSet>
      <dgm:spPr/>
      <dgm:t>
        <a:bodyPr/>
        <a:lstStyle/>
        <a:p>
          <a:pPr rtl="1"/>
          <a:endParaRPr lang="ar-EG"/>
        </a:p>
      </dgm:t>
    </dgm:pt>
    <dgm:pt modelId="{C89866C8-7F1B-467F-9EB0-6115E99FC758}" type="pres">
      <dgm:prSet presAssocID="{03FD3D79-2E4E-4350-86D4-3FE855F83E79}" presName="descendantText" presStyleLbl="alignAcc1" presStyleIdx="3" presStyleCnt="5">
        <dgm:presLayoutVars>
          <dgm:bulletEnabled val="1"/>
        </dgm:presLayoutVars>
      </dgm:prSet>
      <dgm:spPr/>
      <dgm:t>
        <a:bodyPr/>
        <a:lstStyle/>
        <a:p>
          <a:pPr rtl="1"/>
          <a:endParaRPr lang="ar-EG"/>
        </a:p>
      </dgm:t>
    </dgm:pt>
    <dgm:pt modelId="{6FCA3CF9-5C46-45B3-80A1-0F593BB42889}" type="pres">
      <dgm:prSet presAssocID="{EA3A8CDC-47D1-40B0-A0BB-81DF3613834C}" presName="sp" presStyleCnt="0"/>
      <dgm:spPr/>
    </dgm:pt>
    <dgm:pt modelId="{1BE3B6DB-2FBE-4F5C-B08A-F25F49BB8B5D}" type="pres">
      <dgm:prSet presAssocID="{E8B272D9-EE7E-4EA4-AC45-44D132B3BDCA}" presName="composite" presStyleCnt="0"/>
      <dgm:spPr/>
    </dgm:pt>
    <dgm:pt modelId="{8BA207F6-68AE-46EB-A6A7-1BE7B7511B9E}" type="pres">
      <dgm:prSet presAssocID="{E8B272D9-EE7E-4EA4-AC45-44D132B3BDCA}" presName="parentText" presStyleLbl="alignNode1" presStyleIdx="4" presStyleCnt="5">
        <dgm:presLayoutVars>
          <dgm:chMax val="1"/>
          <dgm:bulletEnabled val="1"/>
        </dgm:presLayoutVars>
      </dgm:prSet>
      <dgm:spPr/>
      <dgm:t>
        <a:bodyPr/>
        <a:lstStyle/>
        <a:p>
          <a:pPr rtl="1"/>
          <a:endParaRPr lang="ar-EG"/>
        </a:p>
      </dgm:t>
    </dgm:pt>
    <dgm:pt modelId="{5AE996ED-4D64-4C29-B647-4A24063EFCA3}" type="pres">
      <dgm:prSet presAssocID="{E8B272D9-EE7E-4EA4-AC45-44D132B3BDCA}" presName="descendantText" presStyleLbl="alignAcc1" presStyleIdx="4" presStyleCnt="5" custScaleY="121310">
        <dgm:presLayoutVars>
          <dgm:bulletEnabled val="1"/>
        </dgm:presLayoutVars>
      </dgm:prSet>
      <dgm:spPr/>
      <dgm:t>
        <a:bodyPr/>
        <a:lstStyle/>
        <a:p>
          <a:pPr rtl="1"/>
          <a:endParaRPr lang="ar-EG"/>
        </a:p>
      </dgm:t>
    </dgm:pt>
  </dgm:ptLst>
  <dgm:cxnLst>
    <dgm:cxn modelId="{411087AB-22CC-4CA4-9A33-EB6A07A75F74}" srcId="{5A43D5EB-860F-4C90-8A4E-57464CD6E489}" destId="{DD0BE371-8A48-49E8-BD6D-E58ECEC0A3A3}" srcOrd="2" destOrd="0" parTransId="{80B4701F-97A9-47E3-BFEE-7EC2BF83105A}" sibTransId="{AE378128-9478-4618-B4BF-A08D158ACAEA}"/>
    <dgm:cxn modelId="{7C6031C3-2F0C-47F2-8990-093841101288}" type="presOf" srcId="{579CBDB0-2CA0-420D-AB04-A65A893C1032}" destId="{FE32939B-3F97-4626-B6AF-7E93369660FB}" srcOrd="0" destOrd="0" presId="urn:microsoft.com/office/officeart/2005/8/layout/chevron2"/>
    <dgm:cxn modelId="{DDF0BD1E-97D8-4F47-8C42-D495F1B7050E}" type="presOf" srcId="{DD0BE371-8A48-49E8-BD6D-E58ECEC0A3A3}" destId="{A4D4447B-9F55-4D96-B79E-26823906B732}" srcOrd="0" destOrd="0" presId="urn:microsoft.com/office/officeart/2005/8/layout/chevron2"/>
    <dgm:cxn modelId="{EB7B5CCB-7556-4624-9E93-3298401B102D}" srcId="{5A43D5EB-860F-4C90-8A4E-57464CD6E489}" destId="{E8B272D9-EE7E-4EA4-AC45-44D132B3BDCA}" srcOrd="4" destOrd="0" parTransId="{F8276182-84AB-461D-B9E0-13B7C53F0FCC}" sibTransId="{D819BB9B-C2A0-4A75-A204-0F24ACB28ED9}"/>
    <dgm:cxn modelId="{77C6C3AC-D422-4DF7-A9B0-6C6E517D46D4}" type="presOf" srcId="{0DDF0362-D507-4ACE-8780-AD6D4FC8064C}" destId="{40BF38B3-7DBA-486A-A6A1-B09999C4579D}" srcOrd="0" destOrd="0" presId="urn:microsoft.com/office/officeart/2005/8/layout/chevron2"/>
    <dgm:cxn modelId="{EDAA74D3-E5E3-4B7C-99A0-6E9288E8A633}" srcId="{5A43D5EB-860F-4C90-8A4E-57464CD6E489}" destId="{579CBDB0-2CA0-420D-AB04-A65A893C1032}" srcOrd="0" destOrd="0" parTransId="{037B0612-98D6-425F-9287-A91868CC58DA}" sibTransId="{0927036A-55AA-4D29-ACE4-8C16BA907C1A}"/>
    <dgm:cxn modelId="{6AE2EED8-D879-4515-BEBA-8348D7019983}" srcId="{DD0BE371-8A48-49E8-BD6D-E58ECEC0A3A3}" destId="{0DDF0362-D507-4ACE-8780-AD6D4FC8064C}" srcOrd="0" destOrd="0" parTransId="{45551532-A26C-4971-8109-8DD8CB85DD37}" sibTransId="{C99BC6D2-9FEF-4EED-AD9A-758E17275E70}"/>
    <dgm:cxn modelId="{58EA890F-39F3-4CF4-BA79-B33D4E84F122}" srcId="{E8B272D9-EE7E-4EA4-AC45-44D132B3BDCA}" destId="{0CF43E14-F027-471D-A27F-00B1F073376C}" srcOrd="0" destOrd="0" parTransId="{F5539B22-C82B-49ED-9925-2128B9B8D6FB}" sibTransId="{75F74647-D215-4914-B564-943940FF0001}"/>
    <dgm:cxn modelId="{CE12211A-9DED-496D-99FD-1C91ABA954A0}" srcId="{5A43D5EB-860F-4C90-8A4E-57464CD6E489}" destId="{03FD3D79-2E4E-4350-86D4-3FE855F83E79}" srcOrd="3" destOrd="0" parTransId="{8C03D01C-26A1-4537-AD83-DE85BE89699C}" sibTransId="{EA3A8CDC-47D1-40B0-A0BB-81DF3613834C}"/>
    <dgm:cxn modelId="{6102CE7E-A244-4890-9408-BD7652081289}" srcId="{579CBDB0-2CA0-420D-AB04-A65A893C1032}" destId="{0120D703-530B-4C5B-AE5F-32D1E257381B}" srcOrd="0" destOrd="0" parTransId="{FEB97F83-DA1E-4296-B04D-3D8511E9B48C}" sibTransId="{D982B4B0-F216-4547-A613-24EE60024126}"/>
    <dgm:cxn modelId="{5AEECC19-FB60-4E6D-A94D-EB1683128412}" type="presOf" srcId="{6D522B38-1812-4524-8BE3-717F5F43EBF5}" destId="{97AAA0C6-57E1-4AA4-A009-5E6AE43B1FB4}" srcOrd="0" destOrd="0" presId="urn:microsoft.com/office/officeart/2005/8/layout/chevron2"/>
    <dgm:cxn modelId="{18E267A1-FB73-4E19-B896-7694CDF439DA}" type="presOf" srcId="{5A43D5EB-860F-4C90-8A4E-57464CD6E489}" destId="{383AAEBE-67CB-4EBA-8078-B5175F4F485B}" srcOrd="0" destOrd="0" presId="urn:microsoft.com/office/officeart/2005/8/layout/chevron2"/>
    <dgm:cxn modelId="{E576A6FD-9187-4D91-ADB4-F8EA59002B42}" type="presOf" srcId="{03FD3D79-2E4E-4350-86D4-3FE855F83E79}" destId="{2C058A69-66AE-4E0C-BAEF-F4261A412CBE}" srcOrd="0" destOrd="0" presId="urn:microsoft.com/office/officeart/2005/8/layout/chevron2"/>
    <dgm:cxn modelId="{78F0E764-CA10-4A2F-A174-7107365241B7}" srcId="{76376142-5107-42CF-9F9C-BD035DE8C4CA}" destId="{6D522B38-1812-4524-8BE3-717F5F43EBF5}" srcOrd="0" destOrd="0" parTransId="{797E4754-823B-4899-A072-A26BAF7C5B41}" sibTransId="{E86F5D8B-5AED-4985-A177-75E1D79F5D06}"/>
    <dgm:cxn modelId="{C58F5B5D-5271-4C43-9763-6F68CE874582}" type="presOf" srcId="{0CF43E14-F027-471D-A27F-00B1F073376C}" destId="{5AE996ED-4D64-4C29-B647-4A24063EFCA3}" srcOrd="0" destOrd="0" presId="urn:microsoft.com/office/officeart/2005/8/layout/chevron2"/>
    <dgm:cxn modelId="{CBA4565D-88A5-4EFA-AE17-F6361D5E3C32}" srcId="{5A43D5EB-860F-4C90-8A4E-57464CD6E489}" destId="{76376142-5107-42CF-9F9C-BD035DE8C4CA}" srcOrd="1" destOrd="0" parTransId="{798605F2-E5C9-429B-B99C-455816603FAF}" sibTransId="{EECF256C-9FE2-4924-A8F5-D209163CF184}"/>
    <dgm:cxn modelId="{26F3115C-0D03-4CBE-BAC8-A467F7DF693A}" type="presOf" srcId="{E8B272D9-EE7E-4EA4-AC45-44D132B3BDCA}" destId="{8BA207F6-68AE-46EB-A6A7-1BE7B7511B9E}" srcOrd="0" destOrd="0" presId="urn:microsoft.com/office/officeart/2005/8/layout/chevron2"/>
    <dgm:cxn modelId="{A08DB9DE-17B6-494F-A363-22EFE8C42796}" type="presOf" srcId="{0120D703-530B-4C5B-AE5F-32D1E257381B}" destId="{21C3C7AE-962A-4E89-8175-86A7113CFACF}" srcOrd="0" destOrd="0" presId="urn:microsoft.com/office/officeart/2005/8/layout/chevron2"/>
    <dgm:cxn modelId="{1D4FAF30-1D57-4C28-883D-C1950CCB540E}" type="presOf" srcId="{76376142-5107-42CF-9F9C-BD035DE8C4CA}" destId="{B7E07904-3003-4053-8E13-71BEC270D67C}" srcOrd="0" destOrd="0" presId="urn:microsoft.com/office/officeart/2005/8/layout/chevron2"/>
    <dgm:cxn modelId="{AE1F484D-1BDF-4FF4-AE9D-234E7F37CB5B}" srcId="{03FD3D79-2E4E-4350-86D4-3FE855F83E79}" destId="{C81A8238-EC62-4806-9CBA-929A45FE8402}" srcOrd="0" destOrd="0" parTransId="{C3AECEF6-EBC6-4255-A240-7C2204DB2663}" sibTransId="{C9E3909E-8553-47A4-9AD2-9F27C49BA076}"/>
    <dgm:cxn modelId="{A119533F-98CC-4EB0-B23F-D92B8478F214}" type="presOf" srcId="{C81A8238-EC62-4806-9CBA-929A45FE8402}" destId="{C89866C8-7F1B-467F-9EB0-6115E99FC758}" srcOrd="0" destOrd="0" presId="urn:microsoft.com/office/officeart/2005/8/layout/chevron2"/>
    <dgm:cxn modelId="{E178AB5C-AAE0-4D3D-9C98-42B9B8941206}" type="presParOf" srcId="{383AAEBE-67CB-4EBA-8078-B5175F4F485B}" destId="{CB0F0BEE-0399-4677-8558-4AB6000C051D}" srcOrd="0" destOrd="0" presId="urn:microsoft.com/office/officeart/2005/8/layout/chevron2"/>
    <dgm:cxn modelId="{AC628661-A691-4E78-86AF-55D7F7BEBD3E}" type="presParOf" srcId="{CB0F0BEE-0399-4677-8558-4AB6000C051D}" destId="{FE32939B-3F97-4626-B6AF-7E93369660FB}" srcOrd="0" destOrd="0" presId="urn:microsoft.com/office/officeart/2005/8/layout/chevron2"/>
    <dgm:cxn modelId="{57AF42BC-1EF3-4381-8D23-610E8640FDE3}" type="presParOf" srcId="{CB0F0BEE-0399-4677-8558-4AB6000C051D}" destId="{21C3C7AE-962A-4E89-8175-86A7113CFACF}" srcOrd="1" destOrd="0" presId="urn:microsoft.com/office/officeart/2005/8/layout/chevron2"/>
    <dgm:cxn modelId="{D12481DF-0E03-4130-A0D2-43B448CFA42C}" type="presParOf" srcId="{383AAEBE-67CB-4EBA-8078-B5175F4F485B}" destId="{20839B7F-7774-4710-9ED5-DBBEB018BFCF}" srcOrd="1" destOrd="0" presId="urn:microsoft.com/office/officeart/2005/8/layout/chevron2"/>
    <dgm:cxn modelId="{8D13855E-7CD6-4B2C-B099-917D1F0EBACF}" type="presParOf" srcId="{383AAEBE-67CB-4EBA-8078-B5175F4F485B}" destId="{1C5FB857-F089-47FB-8B70-1CC23CF148FD}" srcOrd="2" destOrd="0" presId="urn:microsoft.com/office/officeart/2005/8/layout/chevron2"/>
    <dgm:cxn modelId="{6825F929-03F9-4F40-A16B-15179595B5A3}" type="presParOf" srcId="{1C5FB857-F089-47FB-8B70-1CC23CF148FD}" destId="{B7E07904-3003-4053-8E13-71BEC270D67C}" srcOrd="0" destOrd="0" presId="urn:microsoft.com/office/officeart/2005/8/layout/chevron2"/>
    <dgm:cxn modelId="{DD6E1B7E-631A-4287-9C47-8D4E070C280C}" type="presParOf" srcId="{1C5FB857-F089-47FB-8B70-1CC23CF148FD}" destId="{97AAA0C6-57E1-4AA4-A009-5E6AE43B1FB4}" srcOrd="1" destOrd="0" presId="urn:microsoft.com/office/officeart/2005/8/layout/chevron2"/>
    <dgm:cxn modelId="{4AE95532-9E7F-48B3-9E68-205C4B89A5E3}" type="presParOf" srcId="{383AAEBE-67CB-4EBA-8078-B5175F4F485B}" destId="{30D9F076-5229-4599-BA91-48207A67E585}" srcOrd="3" destOrd="0" presId="urn:microsoft.com/office/officeart/2005/8/layout/chevron2"/>
    <dgm:cxn modelId="{C2FBB25D-C04C-4783-90E0-CE804F18AD2D}" type="presParOf" srcId="{383AAEBE-67CB-4EBA-8078-B5175F4F485B}" destId="{832DC44F-29C2-4C7D-ABB6-9FD01741E03B}" srcOrd="4" destOrd="0" presId="urn:microsoft.com/office/officeart/2005/8/layout/chevron2"/>
    <dgm:cxn modelId="{B5821C07-D2C6-41F0-9D56-AF72D975BEB4}" type="presParOf" srcId="{832DC44F-29C2-4C7D-ABB6-9FD01741E03B}" destId="{A4D4447B-9F55-4D96-B79E-26823906B732}" srcOrd="0" destOrd="0" presId="urn:microsoft.com/office/officeart/2005/8/layout/chevron2"/>
    <dgm:cxn modelId="{81A334FB-20F7-402E-B66B-9D5A6D8152A4}" type="presParOf" srcId="{832DC44F-29C2-4C7D-ABB6-9FD01741E03B}" destId="{40BF38B3-7DBA-486A-A6A1-B09999C4579D}" srcOrd="1" destOrd="0" presId="urn:microsoft.com/office/officeart/2005/8/layout/chevron2"/>
    <dgm:cxn modelId="{7A98FD4F-61C1-4792-A108-28A8FFD4D6D1}" type="presParOf" srcId="{383AAEBE-67CB-4EBA-8078-B5175F4F485B}" destId="{AFBF8E81-EE80-42DA-BC62-EB20305B4F5F}" srcOrd="5" destOrd="0" presId="urn:microsoft.com/office/officeart/2005/8/layout/chevron2"/>
    <dgm:cxn modelId="{9B48775E-4A7B-444F-9F9F-859B397F0632}" type="presParOf" srcId="{383AAEBE-67CB-4EBA-8078-B5175F4F485B}" destId="{D80BE2E5-053F-4725-BC1C-C2E088560A5E}" srcOrd="6" destOrd="0" presId="urn:microsoft.com/office/officeart/2005/8/layout/chevron2"/>
    <dgm:cxn modelId="{18A9584F-452B-4091-A3C6-FE64B50CAEFE}" type="presParOf" srcId="{D80BE2E5-053F-4725-BC1C-C2E088560A5E}" destId="{2C058A69-66AE-4E0C-BAEF-F4261A412CBE}" srcOrd="0" destOrd="0" presId="urn:microsoft.com/office/officeart/2005/8/layout/chevron2"/>
    <dgm:cxn modelId="{20D0D2A4-F8CA-4B38-8CEC-03448A772844}" type="presParOf" srcId="{D80BE2E5-053F-4725-BC1C-C2E088560A5E}" destId="{C89866C8-7F1B-467F-9EB0-6115E99FC758}" srcOrd="1" destOrd="0" presId="urn:microsoft.com/office/officeart/2005/8/layout/chevron2"/>
    <dgm:cxn modelId="{CD207761-10E9-4526-8EDB-157C2F5FF08B}" type="presParOf" srcId="{383AAEBE-67CB-4EBA-8078-B5175F4F485B}" destId="{6FCA3CF9-5C46-45B3-80A1-0F593BB42889}" srcOrd="7" destOrd="0" presId="urn:microsoft.com/office/officeart/2005/8/layout/chevron2"/>
    <dgm:cxn modelId="{99312682-2B7E-4582-B005-84BB290E3164}" type="presParOf" srcId="{383AAEBE-67CB-4EBA-8078-B5175F4F485B}" destId="{1BE3B6DB-2FBE-4F5C-B08A-F25F49BB8B5D}" srcOrd="8" destOrd="0" presId="urn:microsoft.com/office/officeart/2005/8/layout/chevron2"/>
    <dgm:cxn modelId="{C14FBB36-5DAA-4AE9-88E9-97FFCA789BD2}" type="presParOf" srcId="{1BE3B6DB-2FBE-4F5C-B08A-F25F49BB8B5D}" destId="{8BA207F6-68AE-46EB-A6A7-1BE7B7511B9E}" srcOrd="0" destOrd="0" presId="urn:microsoft.com/office/officeart/2005/8/layout/chevron2"/>
    <dgm:cxn modelId="{4ED6BB9F-0090-4B9D-9F88-0FB92F220DA0}" type="presParOf" srcId="{1BE3B6DB-2FBE-4F5C-B08A-F25F49BB8B5D}" destId="{5AE996ED-4D64-4C29-B647-4A24063EFCA3}"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F5F3885-E941-478F-9CB9-A4B69FAE8278}" type="doc">
      <dgm:prSet loTypeId="urn:microsoft.com/office/officeart/2005/8/layout/vList2" loCatId="list" qsTypeId="urn:microsoft.com/office/officeart/2005/8/quickstyle/3d2" qsCatId="3D" csTypeId="urn:microsoft.com/office/officeart/2005/8/colors/accent0_1" csCatId="mainScheme" phldr="1"/>
      <dgm:spPr/>
      <dgm:t>
        <a:bodyPr/>
        <a:lstStyle/>
        <a:p>
          <a:pPr rtl="1"/>
          <a:endParaRPr lang="ar-EG"/>
        </a:p>
      </dgm:t>
    </dgm:pt>
    <dgm:pt modelId="{250D8DF9-D88B-41A6-9B0D-77493F0AB4E4}">
      <dgm:prSet phldrT="[Text]" custT="1"/>
      <dgm:spPr/>
      <dgm:t>
        <a:bodyPr/>
        <a:lstStyle/>
        <a:p>
          <a:pPr algn="ctr" rtl="1"/>
          <a:r>
            <a:rPr lang="ar-EG" sz="2400" b="1" dirty="0" smtClean="0">
              <a:latin typeface="Times New Roman" pitchFamily="18" charset="0"/>
              <a:cs typeface="Times New Roman" pitchFamily="18" charset="0"/>
            </a:rPr>
            <a:t>القدوة الحسنة</a:t>
          </a:r>
          <a:endParaRPr lang="ar-EG" sz="2400" b="1" dirty="0">
            <a:latin typeface="Times New Roman" pitchFamily="18" charset="0"/>
            <a:cs typeface="Times New Roman" pitchFamily="18" charset="0"/>
          </a:endParaRPr>
        </a:p>
      </dgm:t>
    </dgm:pt>
    <dgm:pt modelId="{B642D069-6C78-474C-ABF6-4D8EF3A91059}" type="parTrans" cxnId="{D92897EB-C78A-494E-9508-1E52445A43FA}">
      <dgm:prSet/>
      <dgm:spPr/>
      <dgm:t>
        <a:bodyPr/>
        <a:lstStyle/>
        <a:p>
          <a:pPr rtl="1"/>
          <a:endParaRPr lang="ar-EG"/>
        </a:p>
      </dgm:t>
    </dgm:pt>
    <dgm:pt modelId="{697D979B-87D3-4C17-953E-3B0D0DB754D0}" type="sibTrans" cxnId="{D92897EB-C78A-494E-9508-1E52445A43FA}">
      <dgm:prSet/>
      <dgm:spPr/>
      <dgm:t>
        <a:bodyPr/>
        <a:lstStyle/>
        <a:p>
          <a:pPr rtl="1"/>
          <a:endParaRPr lang="ar-EG"/>
        </a:p>
      </dgm:t>
    </dgm:pt>
    <dgm:pt modelId="{5357B2DE-2611-4586-B61E-65E175D5F0CC}">
      <dgm:prSet phldrT="[Text]" custT="1"/>
      <dgm:spPr/>
      <dgm:t>
        <a:bodyPr/>
        <a:lstStyle/>
        <a:p>
          <a:pPr algn="ctr" rtl="1"/>
          <a:r>
            <a:rPr lang="ar-EG" sz="2400" b="1" dirty="0" smtClean="0">
              <a:latin typeface="Times New Roman" pitchFamily="18" charset="0"/>
              <a:cs typeface="Times New Roman" pitchFamily="18" charset="0"/>
            </a:rPr>
            <a:t>قوة الشخصية</a:t>
          </a:r>
          <a:endParaRPr lang="ar-EG" sz="2400" b="1" dirty="0">
            <a:latin typeface="Times New Roman" pitchFamily="18" charset="0"/>
            <a:cs typeface="Times New Roman" pitchFamily="18" charset="0"/>
          </a:endParaRPr>
        </a:p>
      </dgm:t>
    </dgm:pt>
    <dgm:pt modelId="{15444832-3A31-4EBA-8294-3617F45B86CD}" type="parTrans" cxnId="{F4FEBBB3-2515-4FBF-B9CA-CD3667B4B130}">
      <dgm:prSet/>
      <dgm:spPr/>
      <dgm:t>
        <a:bodyPr/>
        <a:lstStyle/>
        <a:p>
          <a:pPr rtl="1"/>
          <a:endParaRPr lang="ar-EG"/>
        </a:p>
      </dgm:t>
    </dgm:pt>
    <dgm:pt modelId="{F84EDE51-45DB-43D7-B571-21211D96726C}" type="sibTrans" cxnId="{F4FEBBB3-2515-4FBF-B9CA-CD3667B4B130}">
      <dgm:prSet/>
      <dgm:spPr/>
      <dgm:t>
        <a:bodyPr/>
        <a:lstStyle/>
        <a:p>
          <a:pPr rtl="1"/>
          <a:endParaRPr lang="ar-EG"/>
        </a:p>
      </dgm:t>
    </dgm:pt>
    <dgm:pt modelId="{F00FE811-0870-4DBD-8CE1-B6B4AFF4CFC2}">
      <dgm:prSet phldrT="[Text]" custT="1"/>
      <dgm:spPr/>
      <dgm:t>
        <a:bodyPr/>
        <a:lstStyle/>
        <a:p>
          <a:pPr algn="ctr" rtl="1"/>
          <a:r>
            <a:rPr lang="ar-EG" sz="2400" b="1" dirty="0" smtClean="0">
              <a:latin typeface="Times New Roman" pitchFamily="18" charset="0"/>
              <a:cs typeface="Times New Roman" pitchFamily="18" charset="0"/>
            </a:rPr>
            <a:t>الصبر</a:t>
          </a:r>
          <a:endParaRPr lang="ar-EG" sz="2400" b="1" dirty="0">
            <a:latin typeface="Times New Roman" pitchFamily="18" charset="0"/>
            <a:cs typeface="Times New Roman" pitchFamily="18" charset="0"/>
          </a:endParaRPr>
        </a:p>
      </dgm:t>
    </dgm:pt>
    <dgm:pt modelId="{49F296A5-8D7A-49EC-93AA-DD2EB7FD8E72}" type="parTrans" cxnId="{DABEC7C5-AAD5-4CA0-B802-B0BE537CCBED}">
      <dgm:prSet/>
      <dgm:spPr/>
      <dgm:t>
        <a:bodyPr/>
        <a:lstStyle/>
        <a:p>
          <a:pPr rtl="1"/>
          <a:endParaRPr lang="ar-EG"/>
        </a:p>
      </dgm:t>
    </dgm:pt>
    <dgm:pt modelId="{3B4984B3-997C-4234-8914-6C94BABB8D04}" type="sibTrans" cxnId="{DABEC7C5-AAD5-4CA0-B802-B0BE537CCBED}">
      <dgm:prSet/>
      <dgm:spPr/>
      <dgm:t>
        <a:bodyPr/>
        <a:lstStyle/>
        <a:p>
          <a:pPr rtl="1"/>
          <a:endParaRPr lang="ar-EG"/>
        </a:p>
      </dgm:t>
    </dgm:pt>
    <dgm:pt modelId="{ADF92CC1-9080-47D6-9D15-E82D3E1371E6}">
      <dgm:prSet phldrT="[Text]" custT="1"/>
      <dgm:spPr/>
      <dgm:t>
        <a:bodyPr/>
        <a:lstStyle/>
        <a:p>
          <a:pPr algn="ctr" rtl="1"/>
          <a:r>
            <a:rPr lang="ar-EG" sz="2400" b="1" dirty="0" smtClean="0">
              <a:latin typeface="Times New Roman" pitchFamily="18" charset="0"/>
              <a:cs typeface="Times New Roman" pitchFamily="18" charset="0"/>
            </a:rPr>
            <a:t>احترام وتقدير الموظفين</a:t>
          </a:r>
          <a:endParaRPr lang="ar-EG" sz="2400" b="1" dirty="0">
            <a:latin typeface="Times New Roman" pitchFamily="18" charset="0"/>
            <a:cs typeface="Times New Roman" pitchFamily="18" charset="0"/>
          </a:endParaRPr>
        </a:p>
      </dgm:t>
    </dgm:pt>
    <dgm:pt modelId="{5EB1F686-D7E9-460C-A548-9FED75C93465}" type="parTrans" cxnId="{497422E8-F505-40DB-B3C0-3DE0E2C45D38}">
      <dgm:prSet/>
      <dgm:spPr/>
      <dgm:t>
        <a:bodyPr/>
        <a:lstStyle/>
        <a:p>
          <a:pPr rtl="1"/>
          <a:endParaRPr lang="ar-EG"/>
        </a:p>
      </dgm:t>
    </dgm:pt>
    <dgm:pt modelId="{2E61F93B-98E9-4603-83FB-713572BFE890}" type="sibTrans" cxnId="{497422E8-F505-40DB-B3C0-3DE0E2C45D38}">
      <dgm:prSet/>
      <dgm:spPr/>
      <dgm:t>
        <a:bodyPr/>
        <a:lstStyle/>
        <a:p>
          <a:pPr rtl="1"/>
          <a:endParaRPr lang="ar-EG"/>
        </a:p>
      </dgm:t>
    </dgm:pt>
    <dgm:pt modelId="{94899BEF-B20D-4C79-B775-88E8BE27CE52}">
      <dgm:prSet phldrT="[Text]" custT="1"/>
      <dgm:spPr/>
      <dgm:t>
        <a:bodyPr/>
        <a:lstStyle/>
        <a:p>
          <a:pPr algn="ctr" rtl="1"/>
          <a:r>
            <a:rPr lang="ar-EG" sz="2400" b="1" dirty="0" smtClean="0">
              <a:latin typeface="Times New Roman" pitchFamily="18" charset="0"/>
              <a:cs typeface="Times New Roman" pitchFamily="18" charset="0"/>
            </a:rPr>
            <a:t>فهم الحاجات الانسانية</a:t>
          </a:r>
          <a:endParaRPr lang="ar-EG" sz="2400" b="1" dirty="0">
            <a:latin typeface="Times New Roman" pitchFamily="18" charset="0"/>
            <a:cs typeface="Times New Roman" pitchFamily="18" charset="0"/>
          </a:endParaRPr>
        </a:p>
      </dgm:t>
    </dgm:pt>
    <dgm:pt modelId="{6E0B7CD4-1246-43E6-B516-EBAF89DEF805}" type="parTrans" cxnId="{6A4CD636-5591-4663-B0C7-7A144B73B120}">
      <dgm:prSet/>
      <dgm:spPr/>
      <dgm:t>
        <a:bodyPr/>
        <a:lstStyle/>
        <a:p>
          <a:pPr rtl="1"/>
          <a:endParaRPr lang="ar-EG"/>
        </a:p>
      </dgm:t>
    </dgm:pt>
    <dgm:pt modelId="{50327972-1BD7-4E21-878B-9CD53959A881}" type="sibTrans" cxnId="{6A4CD636-5591-4663-B0C7-7A144B73B120}">
      <dgm:prSet/>
      <dgm:spPr/>
      <dgm:t>
        <a:bodyPr/>
        <a:lstStyle/>
        <a:p>
          <a:pPr rtl="1"/>
          <a:endParaRPr lang="ar-EG"/>
        </a:p>
      </dgm:t>
    </dgm:pt>
    <dgm:pt modelId="{C01EF2F5-08DA-404B-97C8-B06C7A8C1F3C}">
      <dgm:prSet phldrT="[Text]" custT="1"/>
      <dgm:spPr/>
      <dgm:t>
        <a:bodyPr/>
        <a:lstStyle/>
        <a:p>
          <a:pPr algn="ctr" rtl="1"/>
          <a:r>
            <a:rPr lang="ar-EG" sz="2400" b="1" dirty="0" smtClean="0">
              <a:latin typeface="Times New Roman" pitchFamily="18" charset="0"/>
              <a:cs typeface="Times New Roman" pitchFamily="18" charset="0"/>
            </a:rPr>
            <a:t>مراعاة الظروف المعرفية والخبرات</a:t>
          </a:r>
          <a:endParaRPr lang="ar-EG" sz="2400" b="1" dirty="0">
            <a:latin typeface="Times New Roman" pitchFamily="18" charset="0"/>
            <a:cs typeface="Times New Roman" pitchFamily="18" charset="0"/>
          </a:endParaRPr>
        </a:p>
      </dgm:t>
    </dgm:pt>
    <dgm:pt modelId="{E8CEF147-81E2-4CB0-A561-79D5AE05A7FC}" type="parTrans" cxnId="{6A9081E0-87A4-4205-9AD2-4719D43A40D5}">
      <dgm:prSet/>
      <dgm:spPr/>
      <dgm:t>
        <a:bodyPr/>
        <a:lstStyle/>
        <a:p>
          <a:pPr rtl="1"/>
          <a:endParaRPr lang="ar-EG"/>
        </a:p>
      </dgm:t>
    </dgm:pt>
    <dgm:pt modelId="{848F0636-E7C0-4389-B973-B71B9426B839}" type="sibTrans" cxnId="{6A9081E0-87A4-4205-9AD2-4719D43A40D5}">
      <dgm:prSet/>
      <dgm:spPr/>
      <dgm:t>
        <a:bodyPr/>
        <a:lstStyle/>
        <a:p>
          <a:pPr rtl="1"/>
          <a:endParaRPr lang="ar-EG"/>
        </a:p>
      </dgm:t>
    </dgm:pt>
    <dgm:pt modelId="{BEC76C28-B47A-46F4-9F73-6FF2AFE90B95}">
      <dgm:prSet phldrT="[Text]" custT="1"/>
      <dgm:spPr/>
      <dgm:t>
        <a:bodyPr/>
        <a:lstStyle/>
        <a:p>
          <a:pPr algn="ctr" rtl="1"/>
          <a:r>
            <a:rPr lang="ar-EG" sz="2400" b="1" dirty="0" smtClean="0">
              <a:latin typeface="Times New Roman" pitchFamily="18" charset="0"/>
              <a:cs typeface="Times New Roman" pitchFamily="18" charset="0"/>
            </a:rPr>
            <a:t>خلق الثقة وتقديم الدعم</a:t>
          </a:r>
          <a:endParaRPr lang="ar-EG" sz="2400" b="1" dirty="0">
            <a:latin typeface="Times New Roman" pitchFamily="18" charset="0"/>
            <a:cs typeface="Times New Roman" pitchFamily="18" charset="0"/>
          </a:endParaRPr>
        </a:p>
      </dgm:t>
    </dgm:pt>
    <dgm:pt modelId="{6EFAC5D0-DAC0-4A1A-96FF-B7E65D821A4F}" type="parTrans" cxnId="{75420577-6BAF-4BA7-A43F-0E44FF0A1F9B}">
      <dgm:prSet/>
      <dgm:spPr/>
      <dgm:t>
        <a:bodyPr/>
        <a:lstStyle/>
        <a:p>
          <a:pPr rtl="1"/>
          <a:endParaRPr lang="ar-EG"/>
        </a:p>
      </dgm:t>
    </dgm:pt>
    <dgm:pt modelId="{E166015A-D17E-4C81-86E0-1C7E742DA447}" type="sibTrans" cxnId="{75420577-6BAF-4BA7-A43F-0E44FF0A1F9B}">
      <dgm:prSet/>
      <dgm:spPr/>
      <dgm:t>
        <a:bodyPr/>
        <a:lstStyle/>
        <a:p>
          <a:pPr rtl="1"/>
          <a:endParaRPr lang="ar-EG"/>
        </a:p>
      </dgm:t>
    </dgm:pt>
    <dgm:pt modelId="{04E79D93-65B1-4E80-89A3-E734FF6C9406}" type="pres">
      <dgm:prSet presAssocID="{FF5F3885-E941-478F-9CB9-A4B69FAE8278}" presName="linear" presStyleCnt="0">
        <dgm:presLayoutVars>
          <dgm:animLvl val="lvl"/>
          <dgm:resizeHandles val="exact"/>
        </dgm:presLayoutVars>
      </dgm:prSet>
      <dgm:spPr/>
      <dgm:t>
        <a:bodyPr/>
        <a:lstStyle/>
        <a:p>
          <a:pPr rtl="1"/>
          <a:endParaRPr lang="ar-EG"/>
        </a:p>
      </dgm:t>
    </dgm:pt>
    <dgm:pt modelId="{D996022C-F6E1-41DF-8624-4D67B7F5A2E9}" type="pres">
      <dgm:prSet presAssocID="{250D8DF9-D88B-41A6-9B0D-77493F0AB4E4}" presName="parentText" presStyleLbl="node1" presStyleIdx="0" presStyleCnt="7" custLinFactY="-8049" custLinFactNeighborX="-6250" custLinFactNeighborY="-100000">
        <dgm:presLayoutVars>
          <dgm:chMax val="0"/>
          <dgm:bulletEnabled val="1"/>
        </dgm:presLayoutVars>
      </dgm:prSet>
      <dgm:spPr/>
      <dgm:t>
        <a:bodyPr/>
        <a:lstStyle/>
        <a:p>
          <a:pPr rtl="1"/>
          <a:endParaRPr lang="ar-EG"/>
        </a:p>
      </dgm:t>
    </dgm:pt>
    <dgm:pt modelId="{0022095C-BD52-41EC-BBCA-20921071C1D0}" type="pres">
      <dgm:prSet presAssocID="{697D979B-87D3-4C17-953E-3B0D0DB754D0}" presName="spacer" presStyleCnt="0"/>
      <dgm:spPr/>
    </dgm:pt>
    <dgm:pt modelId="{D2219B04-A8E4-418B-9ABD-6F4D261269B8}" type="pres">
      <dgm:prSet presAssocID="{5357B2DE-2611-4586-B61E-65E175D5F0CC}" presName="parentText" presStyleLbl="node1" presStyleIdx="1" presStyleCnt="7">
        <dgm:presLayoutVars>
          <dgm:chMax val="0"/>
          <dgm:bulletEnabled val="1"/>
        </dgm:presLayoutVars>
      </dgm:prSet>
      <dgm:spPr/>
      <dgm:t>
        <a:bodyPr/>
        <a:lstStyle/>
        <a:p>
          <a:pPr rtl="1"/>
          <a:endParaRPr lang="ar-EG"/>
        </a:p>
      </dgm:t>
    </dgm:pt>
    <dgm:pt modelId="{86A60CB4-959B-4C58-927C-7928CEE2CFEB}" type="pres">
      <dgm:prSet presAssocID="{F84EDE51-45DB-43D7-B571-21211D96726C}" presName="spacer" presStyleCnt="0"/>
      <dgm:spPr/>
    </dgm:pt>
    <dgm:pt modelId="{4251CA38-ED60-4A91-9303-90C0C92740C3}" type="pres">
      <dgm:prSet presAssocID="{F00FE811-0870-4DBD-8CE1-B6B4AFF4CFC2}" presName="parentText" presStyleLbl="node1" presStyleIdx="2" presStyleCnt="7">
        <dgm:presLayoutVars>
          <dgm:chMax val="0"/>
          <dgm:bulletEnabled val="1"/>
        </dgm:presLayoutVars>
      </dgm:prSet>
      <dgm:spPr/>
      <dgm:t>
        <a:bodyPr/>
        <a:lstStyle/>
        <a:p>
          <a:pPr rtl="1"/>
          <a:endParaRPr lang="ar-EG"/>
        </a:p>
      </dgm:t>
    </dgm:pt>
    <dgm:pt modelId="{CF54DF1C-58F1-4E11-B0CE-CCACED1AC935}" type="pres">
      <dgm:prSet presAssocID="{3B4984B3-997C-4234-8914-6C94BABB8D04}" presName="spacer" presStyleCnt="0"/>
      <dgm:spPr/>
    </dgm:pt>
    <dgm:pt modelId="{064A8BC8-5C27-4D4C-959B-DE47E1C82DB8}" type="pres">
      <dgm:prSet presAssocID="{ADF92CC1-9080-47D6-9D15-E82D3E1371E6}" presName="parentText" presStyleLbl="node1" presStyleIdx="3" presStyleCnt="7">
        <dgm:presLayoutVars>
          <dgm:chMax val="0"/>
          <dgm:bulletEnabled val="1"/>
        </dgm:presLayoutVars>
      </dgm:prSet>
      <dgm:spPr/>
      <dgm:t>
        <a:bodyPr/>
        <a:lstStyle/>
        <a:p>
          <a:pPr rtl="1"/>
          <a:endParaRPr lang="ar-EG"/>
        </a:p>
      </dgm:t>
    </dgm:pt>
    <dgm:pt modelId="{0821F5FC-F524-46E3-8D73-7FFFF573D1CE}" type="pres">
      <dgm:prSet presAssocID="{2E61F93B-98E9-4603-83FB-713572BFE890}" presName="spacer" presStyleCnt="0"/>
      <dgm:spPr/>
    </dgm:pt>
    <dgm:pt modelId="{BC205FCB-59DE-453F-A63A-ECCBC8E0ECB1}" type="pres">
      <dgm:prSet presAssocID="{94899BEF-B20D-4C79-B775-88E8BE27CE52}" presName="parentText" presStyleLbl="node1" presStyleIdx="4" presStyleCnt="7">
        <dgm:presLayoutVars>
          <dgm:chMax val="0"/>
          <dgm:bulletEnabled val="1"/>
        </dgm:presLayoutVars>
      </dgm:prSet>
      <dgm:spPr/>
      <dgm:t>
        <a:bodyPr/>
        <a:lstStyle/>
        <a:p>
          <a:pPr rtl="1"/>
          <a:endParaRPr lang="ar-EG"/>
        </a:p>
      </dgm:t>
    </dgm:pt>
    <dgm:pt modelId="{D5BA88CC-D2E6-41B5-8E8E-40E7F67D34AE}" type="pres">
      <dgm:prSet presAssocID="{50327972-1BD7-4E21-878B-9CD53959A881}" presName="spacer" presStyleCnt="0"/>
      <dgm:spPr/>
    </dgm:pt>
    <dgm:pt modelId="{F91FE5C8-321D-44B4-B785-5EB24D429A88}" type="pres">
      <dgm:prSet presAssocID="{C01EF2F5-08DA-404B-97C8-B06C7A8C1F3C}" presName="parentText" presStyleLbl="node1" presStyleIdx="5" presStyleCnt="7">
        <dgm:presLayoutVars>
          <dgm:chMax val="0"/>
          <dgm:bulletEnabled val="1"/>
        </dgm:presLayoutVars>
      </dgm:prSet>
      <dgm:spPr/>
      <dgm:t>
        <a:bodyPr/>
        <a:lstStyle/>
        <a:p>
          <a:pPr rtl="1"/>
          <a:endParaRPr lang="ar-EG"/>
        </a:p>
      </dgm:t>
    </dgm:pt>
    <dgm:pt modelId="{BE2D6C62-3F29-40CD-B64A-835A688FBC76}" type="pres">
      <dgm:prSet presAssocID="{848F0636-E7C0-4389-B973-B71B9426B839}" presName="spacer" presStyleCnt="0"/>
      <dgm:spPr/>
    </dgm:pt>
    <dgm:pt modelId="{802623FE-402F-4414-A1DE-44A93ACEAB2F}" type="pres">
      <dgm:prSet presAssocID="{BEC76C28-B47A-46F4-9F73-6FF2AFE90B95}" presName="parentText" presStyleLbl="node1" presStyleIdx="6" presStyleCnt="7">
        <dgm:presLayoutVars>
          <dgm:chMax val="0"/>
          <dgm:bulletEnabled val="1"/>
        </dgm:presLayoutVars>
      </dgm:prSet>
      <dgm:spPr/>
      <dgm:t>
        <a:bodyPr/>
        <a:lstStyle/>
        <a:p>
          <a:pPr rtl="1"/>
          <a:endParaRPr lang="ar-EG"/>
        </a:p>
      </dgm:t>
    </dgm:pt>
  </dgm:ptLst>
  <dgm:cxnLst>
    <dgm:cxn modelId="{497422E8-F505-40DB-B3C0-3DE0E2C45D38}" srcId="{FF5F3885-E941-478F-9CB9-A4B69FAE8278}" destId="{ADF92CC1-9080-47D6-9D15-E82D3E1371E6}" srcOrd="3" destOrd="0" parTransId="{5EB1F686-D7E9-460C-A548-9FED75C93465}" sibTransId="{2E61F93B-98E9-4603-83FB-713572BFE890}"/>
    <dgm:cxn modelId="{F0BDCF75-27F2-4BCB-8248-1C6D248EB457}" type="presOf" srcId="{BEC76C28-B47A-46F4-9F73-6FF2AFE90B95}" destId="{802623FE-402F-4414-A1DE-44A93ACEAB2F}" srcOrd="0" destOrd="0" presId="urn:microsoft.com/office/officeart/2005/8/layout/vList2"/>
    <dgm:cxn modelId="{70113521-18DC-42FD-980E-9196A52F668F}" type="presOf" srcId="{FF5F3885-E941-478F-9CB9-A4B69FAE8278}" destId="{04E79D93-65B1-4E80-89A3-E734FF6C9406}" srcOrd="0" destOrd="0" presId="urn:microsoft.com/office/officeart/2005/8/layout/vList2"/>
    <dgm:cxn modelId="{897D12F9-1E38-4417-A17B-A629EF7EC2D1}" type="presOf" srcId="{F00FE811-0870-4DBD-8CE1-B6B4AFF4CFC2}" destId="{4251CA38-ED60-4A91-9303-90C0C92740C3}" srcOrd="0" destOrd="0" presId="urn:microsoft.com/office/officeart/2005/8/layout/vList2"/>
    <dgm:cxn modelId="{60F2AB9F-52AC-4669-BD4A-7C0F183C3D73}" type="presOf" srcId="{C01EF2F5-08DA-404B-97C8-B06C7A8C1F3C}" destId="{F91FE5C8-321D-44B4-B785-5EB24D429A88}" srcOrd="0" destOrd="0" presId="urn:microsoft.com/office/officeart/2005/8/layout/vList2"/>
    <dgm:cxn modelId="{DABEC7C5-AAD5-4CA0-B802-B0BE537CCBED}" srcId="{FF5F3885-E941-478F-9CB9-A4B69FAE8278}" destId="{F00FE811-0870-4DBD-8CE1-B6B4AFF4CFC2}" srcOrd="2" destOrd="0" parTransId="{49F296A5-8D7A-49EC-93AA-DD2EB7FD8E72}" sibTransId="{3B4984B3-997C-4234-8914-6C94BABB8D04}"/>
    <dgm:cxn modelId="{B920799E-A05F-4F70-8785-3FEE2F82C9AF}" type="presOf" srcId="{5357B2DE-2611-4586-B61E-65E175D5F0CC}" destId="{D2219B04-A8E4-418B-9ABD-6F4D261269B8}" srcOrd="0" destOrd="0" presId="urn:microsoft.com/office/officeart/2005/8/layout/vList2"/>
    <dgm:cxn modelId="{6A4CD636-5591-4663-B0C7-7A144B73B120}" srcId="{FF5F3885-E941-478F-9CB9-A4B69FAE8278}" destId="{94899BEF-B20D-4C79-B775-88E8BE27CE52}" srcOrd="4" destOrd="0" parTransId="{6E0B7CD4-1246-43E6-B516-EBAF89DEF805}" sibTransId="{50327972-1BD7-4E21-878B-9CD53959A881}"/>
    <dgm:cxn modelId="{F4FEBBB3-2515-4FBF-B9CA-CD3667B4B130}" srcId="{FF5F3885-E941-478F-9CB9-A4B69FAE8278}" destId="{5357B2DE-2611-4586-B61E-65E175D5F0CC}" srcOrd="1" destOrd="0" parTransId="{15444832-3A31-4EBA-8294-3617F45B86CD}" sibTransId="{F84EDE51-45DB-43D7-B571-21211D96726C}"/>
    <dgm:cxn modelId="{52CE13F5-F5D1-44AA-888C-B90B97134D14}" type="presOf" srcId="{94899BEF-B20D-4C79-B775-88E8BE27CE52}" destId="{BC205FCB-59DE-453F-A63A-ECCBC8E0ECB1}" srcOrd="0" destOrd="0" presId="urn:microsoft.com/office/officeart/2005/8/layout/vList2"/>
    <dgm:cxn modelId="{D92897EB-C78A-494E-9508-1E52445A43FA}" srcId="{FF5F3885-E941-478F-9CB9-A4B69FAE8278}" destId="{250D8DF9-D88B-41A6-9B0D-77493F0AB4E4}" srcOrd="0" destOrd="0" parTransId="{B642D069-6C78-474C-ABF6-4D8EF3A91059}" sibTransId="{697D979B-87D3-4C17-953E-3B0D0DB754D0}"/>
    <dgm:cxn modelId="{766FC59B-52B7-4DD9-9F61-1B9FA92BECC8}" type="presOf" srcId="{250D8DF9-D88B-41A6-9B0D-77493F0AB4E4}" destId="{D996022C-F6E1-41DF-8624-4D67B7F5A2E9}" srcOrd="0" destOrd="0" presId="urn:microsoft.com/office/officeart/2005/8/layout/vList2"/>
    <dgm:cxn modelId="{6A9081E0-87A4-4205-9AD2-4719D43A40D5}" srcId="{FF5F3885-E941-478F-9CB9-A4B69FAE8278}" destId="{C01EF2F5-08DA-404B-97C8-B06C7A8C1F3C}" srcOrd="5" destOrd="0" parTransId="{E8CEF147-81E2-4CB0-A561-79D5AE05A7FC}" sibTransId="{848F0636-E7C0-4389-B973-B71B9426B839}"/>
    <dgm:cxn modelId="{AAB8EEC1-D5B6-4AF8-AD1F-2B7F3D48C96D}" type="presOf" srcId="{ADF92CC1-9080-47D6-9D15-E82D3E1371E6}" destId="{064A8BC8-5C27-4D4C-959B-DE47E1C82DB8}" srcOrd="0" destOrd="0" presId="urn:microsoft.com/office/officeart/2005/8/layout/vList2"/>
    <dgm:cxn modelId="{75420577-6BAF-4BA7-A43F-0E44FF0A1F9B}" srcId="{FF5F3885-E941-478F-9CB9-A4B69FAE8278}" destId="{BEC76C28-B47A-46F4-9F73-6FF2AFE90B95}" srcOrd="6" destOrd="0" parTransId="{6EFAC5D0-DAC0-4A1A-96FF-B7E65D821A4F}" sibTransId="{E166015A-D17E-4C81-86E0-1C7E742DA447}"/>
    <dgm:cxn modelId="{00181653-E330-4C97-9263-B6423347345D}" type="presParOf" srcId="{04E79D93-65B1-4E80-89A3-E734FF6C9406}" destId="{D996022C-F6E1-41DF-8624-4D67B7F5A2E9}" srcOrd="0" destOrd="0" presId="urn:microsoft.com/office/officeart/2005/8/layout/vList2"/>
    <dgm:cxn modelId="{BCEEA98A-7D0D-4922-A54D-22313388E721}" type="presParOf" srcId="{04E79D93-65B1-4E80-89A3-E734FF6C9406}" destId="{0022095C-BD52-41EC-BBCA-20921071C1D0}" srcOrd="1" destOrd="0" presId="urn:microsoft.com/office/officeart/2005/8/layout/vList2"/>
    <dgm:cxn modelId="{87AC1EEB-A5F3-4550-8277-C3345C071752}" type="presParOf" srcId="{04E79D93-65B1-4E80-89A3-E734FF6C9406}" destId="{D2219B04-A8E4-418B-9ABD-6F4D261269B8}" srcOrd="2" destOrd="0" presId="urn:microsoft.com/office/officeart/2005/8/layout/vList2"/>
    <dgm:cxn modelId="{94CB22B9-9D51-4CE0-ADCC-AC51D20EE227}" type="presParOf" srcId="{04E79D93-65B1-4E80-89A3-E734FF6C9406}" destId="{86A60CB4-959B-4C58-927C-7928CEE2CFEB}" srcOrd="3" destOrd="0" presId="urn:microsoft.com/office/officeart/2005/8/layout/vList2"/>
    <dgm:cxn modelId="{C46B3D07-FF2E-45AB-89D1-54D185B989CE}" type="presParOf" srcId="{04E79D93-65B1-4E80-89A3-E734FF6C9406}" destId="{4251CA38-ED60-4A91-9303-90C0C92740C3}" srcOrd="4" destOrd="0" presId="urn:microsoft.com/office/officeart/2005/8/layout/vList2"/>
    <dgm:cxn modelId="{1D32A98B-23DF-4688-9C14-50098D8FE35F}" type="presParOf" srcId="{04E79D93-65B1-4E80-89A3-E734FF6C9406}" destId="{CF54DF1C-58F1-4E11-B0CE-CCACED1AC935}" srcOrd="5" destOrd="0" presId="urn:microsoft.com/office/officeart/2005/8/layout/vList2"/>
    <dgm:cxn modelId="{A4DC6CAD-4FE6-471B-B276-4ADC8D54D0EC}" type="presParOf" srcId="{04E79D93-65B1-4E80-89A3-E734FF6C9406}" destId="{064A8BC8-5C27-4D4C-959B-DE47E1C82DB8}" srcOrd="6" destOrd="0" presId="urn:microsoft.com/office/officeart/2005/8/layout/vList2"/>
    <dgm:cxn modelId="{1ACEF380-CBE6-4C78-8EF2-F038AF4317EE}" type="presParOf" srcId="{04E79D93-65B1-4E80-89A3-E734FF6C9406}" destId="{0821F5FC-F524-46E3-8D73-7FFFF573D1CE}" srcOrd="7" destOrd="0" presId="urn:microsoft.com/office/officeart/2005/8/layout/vList2"/>
    <dgm:cxn modelId="{2BC03F11-A308-4701-A411-DCD8D4F393CD}" type="presParOf" srcId="{04E79D93-65B1-4E80-89A3-E734FF6C9406}" destId="{BC205FCB-59DE-453F-A63A-ECCBC8E0ECB1}" srcOrd="8" destOrd="0" presId="urn:microsoft.com/office/officeart/2005/8/layout/vList2"/>
    <dgm:cxn modelId="{05E98E6B-6CC1-4248-BB6B-F366B40169AE}" type="presParOf" srcId="{04E79D93-65B1-4E80-89A3-E734FF6C9406}" destId="{D5BA88CC-D2E6-41B5-8E8E-40E7F67D34AE}" srcOrd="9" destOrd="0" presId="urn:microsoft.com/office/officeart/2005/8/layout/vList2"/>
    <dgm:cxn modelId="{CF435AFB-117D-41DB-961E-A6A9D6B657FC}" type="presParOf" srcId="{04E79D93-65B1-4E80-89A3-E734FF6C9406}" destId="{F91FE5C8-321D-44B4-B785-5EB24D429A88}" srcOrd="10" destOrd="0" presId="urn:microsoft.com/office/officeart/2005/8/layout/vList2"/>
    <dgm:cxn modelId="{95D56E73-5AF8-4FE2-8EC5-801F7D77C5D0}" type="presParOf" srcId="{04E79D93-65B1-4E80-89A3-E734FF6C9406}" destId="{BE2D6C62-3F29-40CD-B64A-835A688FBC76}" srcOrd="11" destOrd="0" presId="urn:microsoft.com/office/officeart/2005/8/layout/vList2"/>
    <dgm:cxn modelId="{4C1EAE1F-7AB0-471C-AA97-6EAD2897D043}" type="presParOf" srcId="{04E79D93-65B1-4E80-89A3-E734FF6C9406}" destId="{802623FE-402F-4414-A1DE-44A93ACEAB2F}"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BA9FB7A-801E-4594-B83C-92323C93273F}" type="doc">
      <dgm:prSet loTypeId="urn:microsoft.com/office/officeart/2009/3/layout/SubStepProcess" loCatId="process" qsTypeId="urn:microsoft.com/office/officeart/2005/8/quickstyle/3d1" qsCatId="3D" csTypeId="urn:microsoft.com/office/officeart/2005/8/colors/accent1_1" csCatId="accent1" phldr="1"/>
      <dgm:spPr/>
      <dgm:t>
        <a:bodyPr/>
        <a:lstStyle/>
        <a:p>
          <a:pPr rtl="1"/>
          <a:endParaRPr lang="ar-EG"/>
        </a:p>
      </dgm:t>
    </dgm:pt>
    <dgm:pt modelId="{993009AC-C1A0-4683-B2A6-9D433AE32318}">
      <dgm:prSet phldrT="[Text]" custT="1"/>
      <dgm:spPr/>
      <dgm:t>
        <a:bodyPr/>
        <a:lstStyle/>
        <a:p>
          <a:pPr rtl="1"/>
          <a:r>
            <a:rPr lang="ar-EG" sz="2000" b="1" dirty="0" smtClean="0">
              <a:effectLst>
                <a:outerShdw blurRad="38100" dist="38100" dir="2700000" algn="tl">
                  <a:srgbClr val="000000">
                    <a:alpha val="43137"/>
                  </a:srgbClr>
                </a:outerShdw>
              </a:effectLst>
            </a:rPr>
            <a:t>نمي وعيك</a:t>
          </a:r>
        </a:p>
      </dgm:t>
    </dgm:pt>
    <dgm:pt modelId="{D18D1FE0-BE39-491E-8557-E9763C552178}" type="parTrans" cxnId="{05105493-3DB6-4BAF-8FA7-3C23470ABDB6}">
      <dgm:prSet/>
      <dgm:spPr/>
      <dgm:t>
        <a:bodyPr/>
        <a:lstStyle/>
        <a:p>
          <a:pPr rtl="1"/>
          <a:endParaRPr lang="ar-EG"/>
        </a:p>
      </dgm:t>
    </dgm:pt>
    <dgm:pt modelId="{1195D7EC-C4EC-4BC2-81DD-8A005D3000CD}" type="sibTrans" cxnId="{05105493-3DB6-4BAF-8FA7-3C23470ABDB6}">
      <dgm:prSet/>
      <dgm:spPr/>
      <dgm:t>
        <a:bodyPr/>
        <a:lstStyle/>
        <a:p>
          <a:pPr rtl="1"/>
          <a:endParaRPr lang="ar-EG"/>
        </a:p>
      </dgm:t>
    </dgm:pt>
    <dgm:pt modelId="{98DFEF36-B1CB-416A-9790-439C9E3160C3}">
      <dgm:prSet phldrT="[Text]" custT="1"/>
      <dgm:spPr/>
      <dgm:t>
        <a:bodyPr/>
        <a:lstStyle/>
        <a:p>
          <a:pPr rtl="1"/>
          <a:r>
            <a:rPr lang="ar-EG" sz="2000" b="1" dirty="0" smtClean="0">
              <a:effectLst>
                <a:outerShdw blurRad="38100" dist="38100" dir="2700000" algn="tl">
                  <a:srgbClr val="000000">
                    <a:alpha val="43137"/>
                  </a:srgbClr>
                </a:outerShdw>
              </a:effectLst>
            </a:rPr>
            <a:t>خوض المغامرة</a:t>
          </a:r>
          <a:endParaRPr lang="ar-EG" sz="2000" b="1" dirty="0">
            <a:effectLst>
              <a:outerShdw blurRad="38100" dist="38100" dir="2700000" algn="tl">
                <a:srgbClr val="000000">
                  <a:alpha val="43137"/>
                </a:srgbClr>
              </a:outerShdw>
            </a:effectLst>
          </a:endParaRPr>
        </a:p>
      </dgm:t>
    </dgm:pt>
    <dgm:pt modelId="{1208A4FB-563F-425F-82BE-807C98B6B42D}" type="parTrans" cxnId="{1FD70B3D-58E5-4B9E-AA0F-C458C93624F6}">
      <dgm:prSet/>
      <dgm:spPr/>
      <dgm:t>
        <a:bodyPr/>
        <a:lstStyle/>
        <a:p>
          <a:pPr rtl="1"/>
          <a:endParaRPr lang="ar-EG"/>
        </a:p>
      </dgm:t>
    </dgm:pt>
    <dgm:pt modelId="{8593F3D6-AC12-4F3C-8628-A51F6358DB81}" type="sibTrans" cxnId="{1FD70B3D-58E5-4B9E-AA0F-C458C93624F6}">
      <dgm:prSet/>
      <dgm:spPr/>
      <dgm:t>
        <a:bodyPr/>
        <a:lstStyle/>
        <a:p>
          <a:pPr rtl="1"/>
          <a:endParaRPr lang="ar-EG"/>
        </a:p>
      </dgm:t>
    </dgm:pt>
    <dgm:pt modelId="{186F393B-704E-4A80-A4BE-66A95385619F}">
      <dgm:prSet phldrT="[Text]" custT="1"/>
      <dgm:spPr/>
      <dgm:t>
        <a:bodyPr/>
        <a:lstStyle/>
        <a:p>
          <a:pPr rtl="1"/>
          <a:r>
            <a:rPr lang="ar-EG" sz="2000" b="1" dirty="0" smtClean="0">
              <a:effectLst>
                <a:outerShdw blurRad="38100" dist="38100" dir="2700000" algn="tl">
                  <a:srgbClr val="000000">
                    <a:alpha val="43137"/>
                  </a:srgbClr>
                </a:outerShdw>
              </a:effectLst>
            </a:rPr>
            <a:t>كسب ولاء الأخرين</a:t>
          </a:r>
          <a:endParaRPr lang="ar-EG" sz="2000" b="1" dirty="0">
            <a:effectLst>
              <a:outerShdw blurRad="38100" dist="38100" dir="2700000" algn="tl">
                <a:srgbClr val="000000">
                  <a:alpha val="43137"/>
                </a:srgbClr>
              </a:outerShdw>
            </a:effectLst>
          </a:endParaRPr>
        </a:p>
      </dgm:t>
    </dgm:pt>
    <dgm:pt modelId="{D9BF671E-40B7-4E39-B7A2-8B13F4917DE9}" type="parTrans" cxnId="{88823337-46CC-4422-90DC-A12247797261}">
      <dgm:prSet/>
      <dgm:spPr/>
      <dgm:t>
        <a:bodyPr/>
        <a:lstStyle/>
        <a:p>
          <a:pPr rtl="1"/>
          <a:endParaRPr lang="ar-EG"/>
        </a:p>
      </dgm:t>
    </dgm:pt>
    <dgm:pt modelId="{54E42FD7-34A3-4D21-9CA0-4FD5454863F4}" type="sibTrans" cxnId="{88823337-46CC-4422-90DC-A12247797261}">
      <dgm:prSet/>
      <dgm:spPr/>
      <dgm:t>
        <a:bodyPr/>
        <a:lstStyle/>
        <a:p>
          <a:pPr rtl="1"/>
          <a:endParaRPr lang="ar-EG"/>
        </a:p>
      </dgm:t>
    </dgm:pt>
    <dgm:pt modelId="{574FDDB4-F949-43EE-97E8-4E7466015DC4}">
      <dgm:prSet phldrT="[Text]" custT="1"/>
      <dgm:spPr/>
      <dgm:t>
        <a:bodyPr/>
        <a:lstStyle/>
        <a:p>
          <a:pPr rtl="1"/>
          <a:r>
            <a:rPr lang="ar-EG" sz="2000" b="1" dirty="0" smtClean="0">
              <a:effectLst>
                <a:outerShdw blurRad="38100" dist="38100" dir="2700000" algn="tl">
                  <a:srgbClr val="000000">
                    <a:alpha val="43137"/>
                  </a:srgbClr>
                </a:outerShdw>
              </a:effectLst>
            </a:rPr>
            <a:t>حددي هدفك</a:t>
          </a:r>
          <a:endParaRPr lang="ar-EG" sz="2000" b="1" dirty="0">
            <a:effectLst>
              <a:outerShdw blurRad="38100" dist="38100" dir="2700000" algn="tl">
                <a:srgbClr val="000000">
                  <a:alpha val="43137"/>
                </a:srgbClr>
              </a:outerShdw>
            </a:effectLst>
          </a:endParaRPr>
        </a:p>
      </dgm:t>
    </dgm:pt>
    <dgm:pt modelId="{4316955C-D224-42D7-B880-E8D8C695AE32}" type="parTrans" cxnId="{E7E4B242-26AB-4E67-9775-67D431FF4216}">
      <dgm:prSet/>
      <dgm:spPr/>
      <dgm:t>
        <a:bodyPr/>
        <a:lstStyle/>
        <a:p>
          <a:pPr rtl="1"/>
          <a:endParaRPr lang="ar-EG"/>
        </a:p>
      </dgm:t>
    </dgm:pt>
    <dgm:pt modelId="{70108E1F-AD16-4325-8C3C-3DCA4E30A425}" type="sibTrans" cxnId="{E7E4B242-26AB-4E67-9775-67D431FF4216}">
      <dgm:prSet/>
      <dgm:spPr/>
      <dgm:t>
        <a:bodyPr/>
        <a:lstStyle/>
        <a:p>
          <a:pPr rtl="1"/>
          <a:endParaRPr lang="ar-EG"/>
        </a:p>
      </dgm:t>
    </dgm:pt>
    <dgm:pt modelId="{1F61F72F-7EB9-4523-A096-415B46E0C735}">
      <dgm:prSet phldrT="[Text]" custT="1"/>
      <dgm:spPr/>
      <dgm:t>
        <a:bodyPr/>
        <a:lstStyle/>
        <a:p>
          <a:pPr rtl="1"/>
          <a:r>
            <a:rPr lang="ar-EG" sz="2000" b="1" dirty="0" smtClean="0">
              <a:effectLst>
                <a:outerShdw blurRad="38100" dist="38100" dir="2700000" algn="tl">
                  <a:srgbClr val="000000">
                    <a:alpha val="43137"/>
                  </a:srgbClr>
                </a:outerShdw>
              </a:effectLst>
            </a:rPr>
            <a:t>تجنبي التعقيد</a:t>
          </a:r>
          <a:endParaRPr lang="ar-EG" sz="2000" b="1" dirty="0">
            <a:effectLst>
              <a:outerShdw blurRad="38100" dist="38100" dir="2700000" algn="tl">
                <a:srgbClr val="000000">
                  <a:alpha val="43137"/>
                </a:srgbClr>
              </a:outerShdw>
            </a:effectLst>
          </a:endParaRPr>
        </a:p>
      </dgm:t>
    </dgm:pt>
    <dgm:pt modelId="{83FE1CA4-3BD6-4F05-B214-4CDFAD9FAC41}" type="parTrans" cxnId="{A141D160-C46B-4028-B5C7-D6244C0772C6}">
      <dgm:prSet/>
      <dgm:spPr/>
      <dgm:t>
        <a:bodyPr/>
        <a:lstStyle/>
        <a:p>
          <a:pPr rtl="1"/>
          <a:endParaRPr lang="ar-EG"/>
        </a:p>
      </dgm:t>
    </dgm:pt>
    <dgm:pt modelId="{213E7801-EFCB-4719-A07D-C4C160CD7265}" type="sibTrans" cxnId="{A141D160-C46B-4028-B5C7-D6244C0772C6}">
      <dgm:prSet/>
      <dgm:spPr/>
      <dgm:t>
        <a:bodyPr/>
        <a:lstStyle/>
        <a:p>
          <a:pPr rtl="1"/>
          <a:endParaRPr lang="ar-EG"/>
        </a:p>
      </dgm:t>
    </dgm:pt>
    <dgm:pt modelId="{800B23EA-F008-499F-BD7C-F28CEFFAF251}" type="pres">
      <dgm:prSet presAssocID="{4BA9FB7A-801E-4594-B83C-92323C93273F}" presName="Name0" presStyleCnt="0">
        <dgm:presLayoutVars>
          <dgm:chMax val="7"/>
          <dgm:dir/>
          <dgm:animOne val="branch"/>
        </dgm:presLayoutVars>
      </dgm:prSet>
      <dgm:spPr/>
      <dgm:t>
        <a:bodyPr/>
        <a:lstStyle/>
        <a:p>
          <a:pPr rtl="1"/>
          <a:endParaRPr lang="ar-EG"/>
        </a:p>
      </dgm:t>
    </dgm:pt>
    <dgm:pt modelId="{9099A148-BD90-48B5-96D3-8D17DB0E97FC}" type="pres">
      <dgm:prSet presAssocID="{993009AC-C1A0-4683-B2A6-9D433AE32318}" presName="parTx1" presStyleLbl="node1" presStyleIdx="0" presStyleCnt="5"/>
      <dgm:spPr/>
      <dgm:t>
        <a:bodyPr/>
        <a:lstStyle/>
        <a:p>
          <a:pPr rtl="1"/>
          <a:endParaRPr lang="ar-EG"/>
        </a:p>
      </dgm:t>
    </dgm:pt>
    <dgm:pt modelId="{C93DB794-6114-4B9C-83AE-8914A2A4EB14}" type="pres">
      <dgm:prSet presAssocID="{98DFEF36-B1CB-416A-9790-439C9E3160C3}" presName="parTx2" presStyleLbl="node1" presStyleIdx="1" presStyleCnt="5"/>
      <dgm:spPr/>
      <dgm:t>
        <a:bodyPr/>
        <a:lstStyle/>
        <a:p>
          <a:pPr rtl="1"/>
          <a:endParaRPr lang="ar-EG"/>
        </a:p>
      </dgm:t>
    </dgm:pt>
    <dgm:pt modelId="{3DFA79B0-FA35-4435-8B80-4C14E8A4921E}" type="pres">
      <dgm:prSet presAssocID="{1F61F72F-7EB9-4523-A096-415B46E0C735}" presName="parTx3" presStyleLbl="node1" presStyleIdx="2" presStyleCnt="5"/>
      <dgm:spPr/>
      <dgm:t>
        <a:bodyPr/>
        <a:lstStyle/>
        <a:p>
          <a:pPr rtl="1"/>
          <a:endParaRPr lang="ar-EG"/>
        </a:p>
      </dgm:t>
    </dgm:pt>
    <dgm:pt modelId="{33D28489-F27F-4C5D-A2E6-75EB5FDE97D1}" type="pres">
      <dgm:prSet presAssocID="{186F393B-704E-4A80-A4BE-66A95385619F}" presName="parTx4" presStyleLbl="node1" presStyleIdx="3" presStyleCnt="5"/>
      <dgm:spPr/>
      <dgm:t>
        <a:bodyPr/>
        <a:lstStyle/>
        <a:p>
          <a:pPr rtl="1"/>
          <a:endParaRPr lang="ar-EG"/>
        </a:p>
      </dgm:t>
    </dgm:pt>
    <dgm:pt modelId="{9C4C492F-E051-47BA-B97E-5BAD40BCC352}" type="pres">
      <dgm:prSet presAssocID="{574FDDB4-F949-43EE-97E8-4E7466015DC4}" presName="parTx5" presStyleLbl="node1" presStyleIdx="4" presStyleCnt="5"/>
      <dgm:spPr/>
      <dgm:t>
        <a:bodyPr/>
        <a:lstStyle/>
        <a:p>
          <a:pPr rtl="1"/>
          <a:endParaRPr lang="ar-EG"/>
        </a:p>
      </dgm:t>
    </dgm:pt>
  </dgm:ptLst>
  <dgm:cxnLst>
    <dgm:cxn modelId="{1206D288-5BDA-4FE9-A482-D777BCF5D2E6}" type="presOf" srcId="{993009AC-C1A0-4683-B2A6-9D433AE32318}" destId="{9099A148-BD90-48B5-96D3-8D17DB0E97FC}" srcOrd="0" destOrd="0" presId="urn:microsoft.com/office/officeart/2009/3/layout/SubStepProcess"/>
    <dgm:cxn modelId="{A141D160-C46B-4028-B5C7-D6244C0772C6}" srcId="{4BA9FB7A-801E-4594-B83C-92323C93273F}" destId="{1F61F72F-7EB9-4523-A096-415B46E0C735}" srcOrd="2" destOrd="0" parTransId="{83FE1CA4-3BD6-4F05-B214-4CDFAD9FAC41}" sibTransId="{213E7801-EFCB-4719-A07D-C4C160CD7265}"/>
    <dgm:cxn modelId="{BF833A16-C404-46E9-9EF1-626D6BD791A4}" type="presOf" srcId="{186F393B-704E-4A80-A4BE-66A95385619F}" destId="{33D28489-F27F-4C5D-A2E6-75EB5FDE97D1}" srcOrd="0" destOrd="0" presId="urn:microsoft.com/office/officeart/2009/3/layout/SubStepProcess"/>
    <dgm:cxn modelId="{E7E4B242-26AB-4E67-9775-67D431FF4216}" srcId="{4BA9FB7A-801E-4594-B83C-92323C93273F}" destId="{574FDDB4-F949-43EE-97E8-4E7466015DC4}" srcOrd="4" destOrd="0" parTransId="{4316955C-D224-42D7-B880-E8D8C695AE32}" sibTransId="{70108E1F-AD16-4325-8C3C-3DCA4E30A425}"/>
    <dgm:cxn modelId="{51E3AFD0-AE80-49EE-ACA5-0A9F9F36B699}" type="presOf" srcId="{98DFEF36-B1CB-416A-9790-439C9E3160C3}" destId="{C93DB794-6114-4B9C-83AE-8914A2A4EB14}" srcOrd="0" destOrd="0" presId="urn:microsoft.com/office/officeart/2009/3/layout/SubStepProcess"/>
    <dgm:cxn modelId="{F6AE5295-0DFE-45BB-A8B4-A5255C93D68B}" type="presOf" srcId="{574FDDB4-F949-43EE-97E8-4E7466015DC4}" destId="{9C4C492F-E051-47BA-B97E-5BAD40BCC352}" srcOrd="0" destOrd="0" presId="urn:microsoft.com/office/officeart/2009/3/layout/SubStepProcess"/>
    <dgm:cxn modelId="{05105493-3DB6-4BAF-8FA7-3C23470ABDB6}" srcId="{4BA9FB7A-801E-4594-B83C-92323C93273F}" destId="{993009AC-C1A0-4683-B2A6-9D433AE32318}" srcOrd="0" destOrd="0" parTransId="{D18D1FE0-BE39-491E-8557-E9763C552178}" sibTransId="{1195D7EC-C4EC-4BC2-81DD-8A005D3000CD}"/>
    <dgm:cxn modelId="{6C112520-AACB-4FE5-967D-A17621709415}" type="presOf" srcId="{4BA9FB7A-801E-4594-B83C-92323C93273F}" destId="{800B23EA-F008-499F-BD7C-F28CEFFAF251}" srcOrd="0" destOrd="0" presId="urn:microsoft.com/office/officeart/2009/3/layout/SubStepProcess"/>
    <dgm:cxn modelId="{B141EA78-588B-446A-BA00-0D3E55187342}" type="presOf" srcId="{1F61F72F-7EB9-4523-A096-415B46E0C735}" destId="{3DFA79B0-FA35-4435-8B80-4C14E8A4921E}" srcOrd="0" destOrd="0" presId="urn:microsoft.com/office/officeart/2009/3/layout/SubStepProcess"/>
    <dgm:cxn modelId="{1FD70B3D-58E5-4B9E-AA0F-C458C93624F6}" srcId="{4BA9FB7A-801E-4594-B83C-92323C93273F}" destId="{98DFEF36-B1CB-416A-9790-439C9E3160C3}" srcOrd="1" destOrd="0" parTransId="{1208A4FB-563F-425F-82BE-807C98B6B42D}" sibTransId="{8593F3D6-AC12-4F3C-8628-A51F6358DB81}"/>
    <dgm:cxn modelId="{88823337-46CC-4422-90DC-A12247797261}" srcId="{4BA9FB7A-801E-4594-B83C-92323C93273F}" destId="{186F393B-704E-4A80-A4BE-66A95385619F}" srcOrd="3" destOrd="0" parTransId="{D9BF671E-40B7-4E39-B7A2-8B13F4917DE9}" sibTransId="{54E42FD7-34A3-4D21-9CA0-4FD5454863F4}"/>
    <dgm:cxn modelId="{5549CA44-5DBF-4EAB-9E13-7392AA7AF6D0}" type="presParOf" srcId="{800B23EA-F008-499F-BD7C-F28CEFFAF251}" destId="{9099A148-BD90-48B5-96D3-8D17DB0E97FC}" srcOrd="0" destOrd="0" presId="urn:microsoft.com/office/officeart/2009/3/layout/SubStepProcess"/>
    <dgm:cxn modelId="{90DC7429-BD7C-4305-B804-A5D8223D9D5B}" type="presParOf" srcId="{800B23EA-F008-499F-BD7C-F28CEFFAF251}" destId="{C93DB794-6114-4B9C-83AE-8914A2A4EB14}" srcOrd="1" destOrd="0" presId="urn:microsoft.com/office/officeart/2009/3/layout/SubStepProcess"/>
    <dgm:cxn modelId="{A896C2ED-DF4F-414C-A678-2BD40C277393}" type="presParOf" srcId="{800B23EA-F008-499F-BD7C-F28CEFFAF251}" destId="{3DFA79B0-FA35-4435-8B80-4C14E8A4921E}" srcOrd="2" destOrd="0" presId="urn:microsoft.com/office/officeart/2009/3/layout/SubStepProcess"/>
    <dgm:cxn modelId="{5D71E416-1E32-4CA2-883F-49EC9BC128AA}" type="presParOf" srcId="{800B23EA-F008-499F-BD7C-F28CEFFAF251}" destId="{33D28489-F27F-4C5D-A2E6-75EB5FDE97D1}" srcOrd="3" destOrd="0" presId="urn:microsoft.com/office/officeart/2009/3/layout/SubStepProcess"/>
    <dgm:cxn modelId="{492FFC64-3682-4362-A229-8A277BC4AB69}" type="presParOf" srcId="{800B23EA-F008-499F-BD7C-F28CEFFAF251}" destId="{9C4C492F-E051-47BA-B97E-5BAD40BCC352}" srcOrd="4" destOrd="0" presId="urn:microsoft.com/office/officeart/2009/3/layout/SubSte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89FE3-0088-4A7E-AD44-26CE0932E51B}">
      <dsp:nvSpPr>
        <dsp:cNvPr id="0" name=""/>
        <dsp:cNvSpPr/>
      </dsp:nvSpPr>
      <dsp:spPr>
        <a:xfrm>
          <a:off x="0" y="0"/>
          <a:ext cx="6096000" cy="455715"/>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r" defTabSz="844550" rtl="1">
            <a:lnSpc>
              <a:spcPct val="90000"/>
            </a:lnSpc>
            <a:spcBef>
              <a:spcPct val="0"/>
            </a:spcBef>
            <a:spcAft>
              <a:spcPct val="35000"/>
            </a:spcAft>
          </a:pPr>
          <a:r>
            <a:rPr lang="ar-EG" sz="1900" kern="1200" dirty="0" smtClean="0"/>
            <a:t>المرأة أشد قدرة علي تحمل الضغط</a:t>
          </a:r>
          <a:endParaRPr lang="ar-EG" sz="1900" kern="1200" dirty="0"/>
        </a:p>
      </dsp:txBody>
      <dsp:txXfrm>
        <a:off x="22246" y="22246"/>
        <a:ext cx="6051508" cy="411223"/>
      </dsp:txXfrm>
    </dsp:sp>
    <dsp:sp modelId="{5C3C7786-49A5-4938-A341-525C1BE9411F}">
      <dsp:nvSpPr>
        <dsp:cNvPr id="0" name=""/>
        <dsp:cNvSpPr/>
      </dsp:nvSpPr>
      <dsp:spPr>
        <a:xfrm>
          <a:off x="0" y="528055"/>
          <a:ext cx="6096000" cy="455715"/>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r" defTabSz="844550" rtl="1">
            <a:lnSpc>
              <a:spcPct val="90000"/>
            </a:lnSpc>
            <a:spcBef>
              <a:spcPct val="0"/>
            </a:spcBef>
            <a:spcAft>
              <a:spcPct val="35000"/>
            </a:spcAft>
          </a:pPr>
          <a:r>
            <a:rPr lang="ar-EG" sz="1900" kern="1200" dirty="0" smtClean="0"/>
            <a:t>ذاكرة المرأة أقوي من ذاكرة الرجل</a:t>
          </a:r>
          <a:endParaRPr lang="ar-EG" sz="1900" kern="1200" dirty="0"/>
        </a:p>
      </dsp:txBody>
      <dsp:txXfrm>
        <a:off x="22246" y="550301"/>
        <a:ext cx="6051508" cy="411223"/>
      </dsp:txXfrm>
    </dsp:sp>
    <dsp:sp modelId="{77047281-B0FA-4273-B8D9-ABAD8125EA59}">
      <dsp:nvSpPr>
        <dsp:cNvPr id="0" name=""/>
        <dsp:cNvSpPr/>
      </dsp:nvSpPr>
      <dsp:spPr>
        <a:xfrm>
          <a:off x="0" y="1038490"/>
          <a:ext cx="6096000" cy="455715"/>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r" defTabSz="844550" rtl="1">
            <a:lnSpc>
              <a:spcPct val="90000"/>
            </a:lnSpc>
            <a:spcBef>
              <a:spcPct val="0"/>
            </a:spcBef>
            <a:spcAft>
              <a:spcPct val="35000"/>
            </a:spcAft>
          </a:pPr>
          <a:r>
            <a:rPr lang="ar-EG" sz="1900" kern="1200" dirty="0" smtClean="0"/>
            <a:t>المرأةأشد قدرة علي الخروج من المواقف الصعبة</a:t>
          </a:r>
          <a:endParaRPr lang="ar-EG" sz="1900" kern="1200" dirty="0"/>
        </a:p>
      </dsp:txBody>
      <dsp:txXfrm>
        <a:off x="22246" y="1060736"/>
        <a:ext cx="6051508" cy="411223"/>
      </dsp:txXfrm>
    </dsp:sp>
    <dsp:sp modelId="{33999A2A-0F04-4AF1-9750-FB9E18FB864F}">
      <dsp:nvSpPr>
        <dsp:cNvPr id="0" name=""/>
        <dsp:cNvSpPr/>
      </dsp:nvSpPr>
      <dsp:spPr>
        <a:xfrm>
          <a:off x="0" y="1548925"/>
          <a:ext cx="6096000" cy="455715"/>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r" defTabSz="844550" rtl="1">
            <a:lnSpc>
              <a:spcPct val="90000"/>
            </a:lnSpc>
            <a:spcBef>
              <a:spcPct val="0"/>
            </a:spcBef>
            <a:spcAft>
              <a:spcPct val="35000"/>
            </a:spcAft>
          </a:pPr>
          <a:r>
            <a:rPr lang="ar-EG" sz="1900" kern="1200" dirty="0" smtClean="0"/>
            <a:t>المرأة أسرع في تعلم القراءة والكتابة</a:t>
          </a:r>
          <a:endParaRPr lang="ar-EG" sz="1900" kern="1200" dirty="0"/>
        </a:p>
      </dsp:txBody>
      <dsp:txXfrm>
        <a:off x="22246" y="1571171"/>
        <a:ext cx="6051508" cy="411223"/>
      </dsp:txXfrm>
    </dsp:sp>
    <dsp:sp modelId="{ADC44E9D-A6A0-4B19-902E-7B4BFA3329F3}">
      <dsp:nvSpPr>
        <dsp:cNvPr id="0" name=""/>
        <dsp:cNvSpPr/>
      </dsp:nvSpPr>
      <dsp:spPr>
        <a:xfrm>
          <a:off x="0" y="2059360"/>
          <a:ext cx="6096000" cy="455715"/>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r" defTabSz="844550" rtl="1">
            <a:lnSpc>
              <a:spcPct val="90000"/>
            </a:lnSpc>
            <a:spcBef>
              <a:spcPct val="0"/>
            </a:spcBef>
            <a:spcAft>
              <a:spcPct val="35000"/>
            </a:spcAft>
          </a:pPr>
          <a:r>
            <a:rPr lang="ar-EG" sz="1900" kern="1200" dirty="0" smtClean="0"/>
            <a:t>المرأة أكثر حذراً وأقل تهوراً من الرجل</a:t>
          </a:r>
          <a:endParaRPr lang="ar-EG" sz="1900" kern="1200" dirty="0"/>
        </a:p>
      </dsp:txBody>
      <dsp:txXfrm>
        <a:off x="22246" y="2081606"/>
        <a:ext cx="6051508" cy="411223"/>
      </dsp:txXfrm>
    </dsp:sp>
    <dsp:sp modelId="{2FC1886D-4ACC-4915-A5B1-46435E65A09F}">
      <dsp:nvSpPr>
        <dsp:cNvPr id="0" name=""/>
        <dsp:cNvSpPr/>
      </dsp:nvSpPr>
      <dsp:spPr>
        <a:xfrm>
          <a:off x="0" y="2569795"/>
          <a:ext cx="6096000" cy="455715"/>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r" defTabSz="844550" rtl="1">
            <a:lnSpc>
              <a:spcPct val="90000"/>
            </a:lnSpc>
            <a:spcBef>
              <a:spcPct val="0"/>
            </a:spcBef>
            <a:spcAft>
              <a:spcPct val="35000"/>
            </a:spcAft>
          </a:pPr>
          <a:r>
            <a:rPr lang="ar-EG" sz="1900" kern="1200" dirty="0" smtClean="0"/>
            <a:t>المرأة أكثر سرعة في الاعمال اليدوية</a:t>
          </a:r>
          <a:endParaRPr lang="ar-EG" sz="1900" kern="1200" dirty="0"/>
        </a:p>
      </dsp:txBody>
      <dsp:txXfrm>
        <a:off x="22246" y="2592041"/>
        <a:ext cx="6051508" cy="411223"/>
      </dsp:txXfrm>
    </dsp:sp>
    <dsp:sp modelId="{8F15599C-5401-47E2-959F-CBC8D3D6B8AA}">
      <dsp:nvSpPr>
        <dsp:cNvPr id="0" name=""/>
        <dsp:cNvSpPr/>
      </dsp:nvSpPr>
      <dsp:spPr>
        <a:xfrm>
          <a:off x="0" y="3080229"/>
          <a:ext cx="6096000" cy="455715"/>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r" defTabSz="844550" rtl="1">
            <a:lnSpc>
              <a:spcPct val="90000"/>
            </a:lnSpc>
            <a:spcBef>
              <a:spcPct val="0"/>
            </a:spcBef>
            <a:spcAft>
              <a:spcPct val="35000"/>
            </a:spcAft>
          </a:pPr>
          <a:r>
            <a:rPr lang="ar-EG" sz="1900" kern="1200" dirty="0" smtClean="0"/>
            <a:t>المراة تميز الالوان أكثر من الرجل</a:t>
          </a:r>
          <a:endParaRPr lang="ar-EG" sz="1900" kern="1200" dirty="0"/>
        </a:p>
      </dsp:txBody>
      <dsp:txXfrm>
        <a:off x="22246" y="3102475"/>
        <a:ext cx="6051508" cy="411223"/>
      </dsp:txXfrm>
    </dsp:sp>
    <dsp:sp modelId="{C251B2F7-370D-4443-818E-4FFF4006669E}">
      <dsp:nvSpPr>
        <dsp:cNvPr id="0" name=""/>
        <dsp:cNvSpPr/>
      </dsp:nvSpPr>
      <dsp:spPr>
        <a:xfrm>
          <a:off x="0" y="3590665"/>
          <a:ext cx="6096000" cy="455715"/>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r" defTabSz="844550" rtl="1">
            <a:lnSpc>
              <a:spcPct val="90000"/>
            </a:lnSpc>
            <a:spcBef>
              <a:spcPct val="0"/>
            </a:spcBef>
            <a:spcAft>
              <a:spcPct val="35000"/>
            </a:spcAft>
          </a:pPr>
          <a:r>
            <a:rPr lang="ar-EG" sz="1900" kern="1200" dirty="0" smtClean="0"/>
            <a:t>تتحمل المرأة المناخ القاسي اكثر من الرجل</a:t>
          </a:r>
          <a:endParaRPr lang="ar-EG" sz="1900" kern="1200" dirty="0"/>
        </a:p>
      </dsp:txBody>
      <dsp:txXfrm>
        <a:off x="22246" y="3612911"/>
        <a:ext cx="6051508" cy="4112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F4AC2B-3EFD-49D6-ABF7-0AEA6A795633}">
      <dsp:nvSpPr>
        <dsp:cNvPr id="0" name=""/>
        <dsp:cNvSpPr/>
      </dsp:nvSpPr>
      <dsp:spPr>
        <a:xfrm rot="5400000">
          <a:off x="7746697" y="112599"/>
          <a:ext cx="747414" cy="523190"/>
        </a:xfrm>
        <a:prstGeom prst="chevron">
          <a:avLst/>
        </a:prstGeom>
        <a:solidFill>
          <a:schemeClr val="accent5">
            <a:hueOff val="0"/>
            <a:satOff val="0"/>
            <a:lumOff val="0"/>
            <a:alphaOff val="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b="1" kern="1200" dirty="0">
            <a:latin typeface="Times New Roman" pitchFamily="18" charset="0"/>
            <a:cs typeface="Times New Roman" pitchFamily="18" charset="0"/>
          </a:endParaRPr>
        </a:p>
      </dsp:txBody>
      <dsp:txXfrm rot="-5400000">
        <a:off x="7858809" y="262082"/>
        <a:ext cx="523190" cy="224224"/>
      </dsp:txXfrm>
    </dsp:sp>
    <dsp:sp modelId="{91682BD9-78C1-4CAF-A764-42ECB5A9AD4C}">
      <dsp:nvSpPr>
        <dsp:cNvPr id="0" name=""/>
        <dsp:cNvSpPr/>
      </dsp:nvSpPr>
      <dsp:spPr>
        <a:xfrm rot="16200000">
          <a:off x="3686494" y="-3686494"/>
          <a:ext cx="485819" cy="7858809"/>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dirty="0" smtClean="0">
              <a:latin typeface="Times New Roman" pitchFamily="18" charset="0"/>
              <a:cs typeface="Times New Roman" pitchFamily="18" charset="0"/>
            </a:rPr>
            <a:t>مفهوم القيادة</a:t>
          </a:r>
          <a:endParaRPr lang="ar-EG" sz="2400" b="1" kern="1200" dirty="0">
            <a:latin typeface="Times New Roman" pitchFamily="18" charset="0"/>
            <a:cs typeface="Times New Roman" pitchFamily="18" charset="0"/>
          </a:endParaRPr>
        </a:p>
      </dsp:txBody>
      <dsp:txXfrm rot="5400000">
        <a:off x="23715" y="23717"/>
        <a:ext cx="7835093" cy="438387"/>
      </dsp:txXfrm>
    </dsp:sp>
    <dsp:sp modelId="{D5FFC0D5-3A34-4E55-84A9-D65181661B98}">
      <dsp:nvSpPr>
        <dsp:cNvPr id="0" name=""/>
        <dsp:cNvSpPr/>
      </dsp:nvSpPr>
      <dsp:spPr>
        <a:xfrm rot="5400000">
          <a:off x="7746697" y="775267"/>
          <a:ext cx="747414" cy="523190"/>
        </a:xfrm>
        <a:prstGeom prst="chevron">
          <a:avLst/>
        </a:prstGeom>
        <a:solidFill>
          <a:schemeClr val="accent5">
            <a:hueOff val="406404"/>
            <a:satOff val="-3241"/>
            <a:lumOff val="-2451"/>
            <a:alphaOff val="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b="1" kern="1200" dirty="0">
            <a:latin typeface="Times New Roman" pitchFamily="18" charset="0"/>
            <a:cs typeface="Times New Roman" pitchFamily="18" charset="0"/>
          </a:endParaRPr>
        </a:p>
      </dsp:txBody>
      <dsp:txXfrm rot="-5400000">
        <a:off x="7858809" y="924750"/>
        <a:ext cx="523190" cy="224224"/>
      </dsp:txXfrm>
    </dsp:sp>
    <dsp:sp modelId="{A6DDF2C4-0A69-4AC5-BBEE-2FE108AD469D}">
      <dsp:nvSpPr>
        <dsp:cNvPr id="0" name=""/>
        <dsp:cNvSpPr/>
      </dsp:nvSpPr>
      <dsp:spPr>
        <a:xfrm rot="16200000">
          <a:off x="3686494" y="-3023339"/>
          <a:ext cx="485819" cy="7858809"/>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dirty="0" smtClean="0">
              <a:latin typeface="Times New Roman" pitchFamily="18" charset="0"/>
              <a:cs typeface="Times New Roman" pitchFamily="18" charset="0"/>
            </a:rPr>
            <a:t>أهمية القيادة</a:t>
          </a:r>
          <a:endParaRPr lang="ar-EG" sz="2400" b="1" kern="1200" dirty="0">
            <a:latin typeface="Times New Roman" pitchFamily="18" charset="0"/>
            <a:cs typeface="Times New Roman" pitchFamily="18" charset="0"/>
          </a:endParaRPr>
        </a:p>
      </dsp:txBody>
      <dsp:txXfrm rot="5400000">
        <a:off x="23715" y="686872"/>
        <a:ext cx="7835093" cy="438387"/>
      </dsp:txXfrm>
    </dsp:sp>
    <dsp:sp modelId="{116CD4F4-BE19-4021-8CEE-8345C9C611D7}">
      <dsp:nvSpPr>
        <dsp:cNvPr id="0" name=""/>
        <dsp:cNvSpPr/>
      </dsp:nvSpPr>
      <dsp:spPr>
        <a:xfrm rot="5400000">
          <a:off x="7746697" y="1437936"/>
          <a:ext cx="747414" cy="523190"/>
        </a:xfrm>
        <a:prstGeom prst="chevron">
          <a:avLst/>
        </a:prstGeom>
        <a:solidFill>
          <a:schemeClr val="accent5">
            <a:hueOff val="812808"/>
            <a:satOff val="-6481"/>
            <a:lumOff val="-4902"/>
            <a:alphaOff val="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b="1" kern="1200" dirty="0">
            <a:latin typeface="Times New Roman" pitchFamily="18" charset="0"/>
            <a:cs typeface="Times New Roman" pitchFamily="18" charset="0"/>
          </a:endParaRPr>
        </a:p>
      </dsp:txBody>
      <dsp:txXfrm rot="-5400000">
        <a:off x="7858809" y="1587419"/>
        <a:ext cx="523190" cy="224224"/>
      </dsp:txXfrm>
    </dsp:sp>
    <dsp:sp modelId="{C37CCBAE-A639-4D8B-83C3-FBD3B7104FE5}">
      <dsp:nvSpPr>
        <dsp:cNvPr id="0" name=""/>
        <dsp:cNvSpPr/>
      </dsp:nvSpPr>
      <dsp:spPr>
        <a:xfrm rot="16200000">
          <a:off x="3686494" y="-2360670"/>
          <a:ext cx="485819" cy="7858809"/>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smtClean="0">
              <a:latin typeface="Times New Roman" pitchFamily="18" charset="0"/>
              <a:cs typeface="Times New Roman" pitchFamily="18" charset="0"/>
            </a:rPr>
            <a:t>متطلبات القيادة وعناصرها </a:t>
          </a:r>
          <a:endParaRPr lang="ar-EG" sz="2400" b="1" kern="1200">
            <a:latin typeface="Times New Roman" pitchFamily="18" charset="0"/>
            <a:cs typeface="Times New Roman" pitchFamily="18" charset="0"/>
          </a:endParaRPr>
        </a:p>
      </dsp:txBody>
      <dsp:txXfrm rot="5400000">
        <a:off x="23715" y="1349541"/>
        <a:ext cx="7835093" cy="438387"/>
      </dsp:txXfrm>
    </dsp:sp>
    <dsp:sp modelId="{B843A39D-9905-4F32-B7D0-FB51390F7910}">
      <dsp:nvSpPr>
        <dsp:cNvPr id="0" name=""/>
        <dsp:cNvSpPr/>
      </dsp:nvSpPr>
      <dsp:spPr>
        <a:xfrm rot="5400000">
          <a:off x="7746697" y="2100604"/>
          <a:ext cx="747414" cy="523190"/>
        </a:xfrm>
        <a:prstGeom prst="chevron">
          <a:avLst/>
        </a:prstGeom>
        <a:solidFill>
          <a:schemeClr val="accent5">
            <a:hueOff val="1219212"/>
            <a:satOff val="-9721"/>
            <a:lumOff val="-7353"/>
            <a:alphaOff val="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b="1" kern="1200" dirty="0">
            <a:latin typeface="Times New Roman" pitchFamily="18" charset="0"/>
            <a:cs typeface="Times New Roman" pitchFamily="18" charset="0"/>
          </a:endParaRPr>
        </a:p>
      </dsp:txBody>
      <dsp:txXfrm rot="-5400000">
        <a:off x="7858809" y="2250087"/>
        <a:ext cx="523190" cy="224224"/>
      </dsp:txXfrm>
    </dsp:sp>
    <dsp:sp modelId="{D724072C-5F37-4FDF-84B9-A27C0B7624DE}">
      <dsp:nvSpPr>
        <dsp:cNvPr id="0" name=""/>
        <dsp:cNvSpPr/>
      </dsp:nvSpPr>
      <dsp:spPr>
        <a:xfrm rot="16200000">
          <a:off x="3686494" y="-1698002"/>
          <a:ext cx="485819" cy="7858809"/>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dirty="0" smtClean="0">
              <a:latin typeface="Times New Roman" pitchFamily="18" charset="0"/>
              <a:cs typeface="Times New Roman" pitchFamily="18" charset="0"/>
            </a:rPr>
            <a:t>صفات لتصبحي قيادية ناجحة في عملك</a:t>
          </a:r>
          <a:endParaRPr lang="ar-EG" sz="2400" b="1" kern="1200" dirty="0">
            <a:latin typeface="Times New Roman" pitchFamily="18" charset="0"/>
            <a:cs typeface="Times New Roman" pitchFamily="18" charset="0"/>
          </a:endParaRPr>
        </a:p>
      </dsp:txBody>
      <dsp:txXfrm rot="5400000">
        <a:off x="23715" y="2012209"/>
        <a:ext cx="7835093" cy="438387"/>
      </dsp:txXfrm>
    </dsp:sp>
    <dsp:sp modelId="{6C0A5120-937A-431C-A02A-2492C5CDE728}">
      <dsp:nvSpPr>
        <dsp:cNvPr id="0" name=""/>
        <dsp:cNvSpPr/>
      </dsp:nvSpPr>
      <dsp:spPr>
        <a:xfrm rot="5400000">
          <a:off x="7746697" y="2763273"/>
          <a:ext cx="747414" cy="523190"/>
        </a:xfrm>
        <a:prstGeom prst="chevron">
          <a:avLst/>
        </a:prstGeom>
        <a:solidFill>
          <a:schemeClr val="accent5">
            <a:hueOff val="1625617"/>
            <a:satOff val="-12962"/>
            <a:lumOff val="-9803"/>
            <a:alphaOff val="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b="1" kern="1200" dirty="0">
            <a:latin typeface="Times New Roman" pitchFamily="18" charset="0"/>
            <a:cs typeface="Times New Roman" pitchFamily="18" charset="0"/>
          </a:endParaRPr>
        </a:p>
      </dsp:txBody>
      <dsp:txXfrm rot="-5400000">
        <a:off x="7858809" y="2912756"/>
        <a:ext cx="523190" cy="224224"/>
      </dsp:txXfrm>
    </dsp:sp>
    <dsp:sp modelId="{19F8B710-40CF-4792-9AF9-478BD05DB197}">
      <dsp:nvSpPr>
        <dsp:cNvPr id="0" name=""/>
        <dsp:cNvSpPr/>
      </dsp:nvSpPr>
      <dsp:spPr>
        <a:xfrm rot="16200000">
          <a:off x="3686494" y="-1035333"/>
          <a:ext cx="485819" cy="7858809"/>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dirty="0" smtClean="0">
              <a:latin typeface="Times New Roman" pitchFamily="18" charset="0"/>
              <a:cs typeface="Times New Roman" pitchFamily="18" charset="0"/>
            </a:rPr>
            <a:t>الفرق بين القائد والمدير </a:t>
          </a:r>
          <a:endParaRPr lang="ar-EG" sz="2400" b="1" kern="1200" dirty="0">
            <a:latin typeface="Times New Roman" pitchFamily="18" charset="0"/>
            <a:cs typeface="Times New Roman" pitchFamily="18" charset="0"/>
          </a:endParaRPr>
        </a:p>
      </dsp:txBody>
      <dsp:txXfrm rot="5400000">
        <a:off x="23715" y="2674878"/>
        <a:ext cx="7835093" cy="438387"/>
      </dsp:txXfrm>
    </dsp:sp>
    <dsp:sp modelId="{26B08EE1-24FA-418C-87AF-B79E3CDAF0E4}">
      <dsp:nvSpPr>
        <dsp:cNvPr id="0" name=""/>
        <dsp:cNvSpPr/>
      </dsp:nvSpPr>
      <dsp:spPr>
        <a:xfrm rot="5400000">
          <a:off x="7746697" y="3425941"/>
          <a:ext cx="747414" cy="523190"/>
        </a:xfrm>
        <a:prstGeom prst="chevron">
          <a:avLst/>
        </a:prstGeom>
        <a:solidFill>
          <a:schemeClr val="accent5">
            <a:hueOff val="2032020"/>
            <a:satOff val="-16202"/>
            <a:lumOff val="-12254"/>
            <a:alphaOff val="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b="1" kern="1200" dirty="0">
            <a:latin typeface="Times New Roman" pitchFamily="18" charset="0"/>
            <a:cs typeface="Times New Roman" pitchFamily="18" charset="0"/>
          </a:endParaRPr>
        </a:p>
      </dsp:txBody>
      <dsp:txXfrm rot="-5400000">
        <a:off x="7858809" y="3575424"/>
        <a:ext cx="523190" cy="224224"/>
      </dsp:txXfrm>
    </dsp:sp>
    <dsp:sp modelId="{56ACEE43-BF2B-482F-9007-E315AD2A4DF7}">
      <dsp:nvSpPr>
        <dsp:cNvPr id="0" name=""/>
        <dsp:cNvSpPr/>
      </dsp:nvSpPr>
      <dsp:spPr>
        <a:xfrm rot="16200000">
          <a:off x="3686494" y="-376639"/>
          <a:ext cx="485819" cy="7858809"/>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dirty="0" smtClean="0">
              <a:latin typeface="Times New Roman" pitchFamily="18" charset="0"/>
              <a:cs typeface="Times New Roman" pitchFamily="18" charset="0"/>
            </a:rPr>
            <a:t>الصفات القيادية التي تميز المرأة</a:t>
          </a:r>
          <a:endParaRPr lang="ar-EG" sz="2400" b="1" kern="1200" dirty="0">
            <a:latin typeface="Times New Roman" pitchFamily="18" charset="0"/>
            <a:cs typeface="Times New Roman" pitchFamily="18" charset="0"/>
          </a:endParaRPr>
        </a:p>
      </dsp:txBody>
      <dsp:txXfrm rot="5400000">
        <a:off x="23715" y="3333572"/>
        <a:ext cx="7835093" cy="438387"/>
      </dsp:txXfrm>
    </dsp:sp>
    <dsp:sp modelId="{E918EB2B-3F1C-40AF-BC6C-F4B7D83AF1EF}">
      <dsp:nvSpPr>
        <dsp:cNvPr id="0" name=""/>
        <dsp:cNvSpPr/>
      </dsp:nvSpPr>
      <dsp:spPr>
        <a:xfrm rot="5400000">
          <a:off x="7746697" y="4088610"/>
          <a:ext cx="747414" cy="523190"/>
        </a:xfrm>
        <a:prstGeom prst="chevron">
          <a:avLst/>
        </a:prstGeom>
        <a:solidFill>
          <a:schemeClr val="accent5">
            <a:hueOff val="2438425"/>
            <a:satOff val="-19443"/>
            <a:lumOff val="-14705"/>
            <a:alphaOff val="0"/>
          </a:schemeClr>
        </a:solidFill>
        <a:ln>
          <a:noFill/>
        </a:ln>
        <a:effectLst>
          <a:reflection blurRad="12700" stA="26000" endPos="32000" dist="12700" dir="5400000" sy="-100000" rotWithShape="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b="1" kern="1200" dirty="0">
            <a:latin typeface="Times New Roman" pitchFamily="18" charset="0"/>
            <a:cs typeface="Times New Roman" pitchFamily="18" charset="0"/>
          </a:endParaRPr>
        </a:p>
      </dsp:txBody>
      <dsp:txXfrm rot="-5400000">
        <a:off x="7858809" y="4238093"/>
        <a:ext cx="523190" cy="224224"/>
      </dsp:txXfrm>
    </dsp:sp>
    <dsp:sp modelId="{25747E9E-166C-426C-A217-AB5ED46DC00D}">
      <dsp:nvSpPr>
        <dsp:cNvPr id="0" name=""/>
        <dsp:cNvSpPr/>
      </dsp:nvSpPr>
      <dsp:spPr>
        <a:xfrm rot="16200000">
          <a:off x="3686494" y="290003"/>
          <a:ext cx="485819" cy="7858809"/>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dirty="0" smtClean="0">
              <a:latin typeface="Times New Roman" pitchFamily="18" charset="0"/>
              <a:cs typeface="Times New Roman" pitchFamily="18" charset="0"/>
            </a:rPr>
            <a:t>الصعوبات و التحديات التي تواجهها المرأة في الوظائف القيادية</a:t>
          </a:r>
          <a:endParaRPr lang="ar-EG" sz="2400" b="1" kern="1200" dirty="0">
            <a:latin typeface="Times New Roman" pitchFamily="18" charset="0"/>
            <a:cs typeface="Times New Roman" pitchFamily="18" charset="0"/>
          </a:endParaRPr>
        </a:p>
      </dsp:txBody>
      <dsp:txXfrm rot="5400000">
        <a:off x="23715" y="4000214"/>
        <a:ext cx="7835093" cy="4383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7BC5F-F82E-4837-96F9-51F232B4D518}">
      <dsp:nvSpPr>
        <dsp:cNvPr id="0" name=""/>
        <dsp:cNvSpPr/>
      </dsp:nvSpPr>
      <dsp:spPr>
        <a:xfrm>
          <a:off x="756178" y="0"/>
          <a:ext cx="6933250" cy="5257800"/>
        </a:xfrm>
        <a:prstGeom prst="triangle">
          <a:avLst/>
        </a:prstGeom>
        <a:gradFill rotWithShape="0">
          <a:gsLst>
            <a:gs pos="0">
              <a:schemeClr val="accent5">
                <a:hueOff val="0"/>
                <a:satOff val="0"/>
                <a:lumOff val="0"/>
                <a:alphaOff val="0"/>
                <a:tint val="96000"/>
                <a:lumMod val="102000"/>
              </a:schemeClr>
            </a:gs>
            <a:gs pos="100000">
              <a:schemeClr val="accent5">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2DD1644-A2D6-4C17-8A09-59D37EBD396D}">
      <dsp:nvSpPr>
        <dsp:cNvPr id="0" name=""/>
        <dsp:cNvSpPr/>
      </dsp:nvSpPr>
      <dsp:spPr>
        <a:xfrm>
          <a:off x="4172033" y="526382"/>
          <a:ext cx="3746511" cy="407747"/>
        </a:xfrm>
        <a:prstGeom prst="roundRect">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الابتسامة الدائمة</a:t>
          </a:r>
          <a:endParaRPr lang="ar-EG" sz="2000" b="1" kern="1200" dirty="0">
            <a:latin typeface="Times New Roman" pitchFamily="18" charset="0"/>
            <a:cs typeface="Times New Roman" pitchFamily="18" charset="0"/>
          </a:endParaRPr>
        </a:p>
      </dsp:txBody>
      <dsp:txXfrm>
        <a:off x="4191938" y="546287"/>
        <a:ext cx="3706701" cy="367937"/>
      </dsp:txXfrm>
    </dsp:sp>
    <dsp:sp modelId="{F81016B7-EEF6-4492-ABEF-0C849760D97C}">
      <dsp:nvSpPr>
        <dsp:cNvPr id="0" name=""/>
        <dsp:cNvSpPr/>
      </dsp:nvSpPr>
      <dsp:spPr>
        <a:xfrm>
          <a:off x="4172033" y="946885"/>
          <a:ext cx="3746511" cy="407747"/>
        </a:xfrm>
        <a:prstGeom prst="roundRect">
          <a:avLst/>
        </a:prstGeom>
        <a:solidFill>
          <a:schemeClr val="lt1">
            <a:alpha val="90000"/>
            <a:hueOff val="0"/>
            <a:satOff val="0"/>
            <a:lumOff val="0"/>
            <a:alphaOff val="0"/>
          </a:schemeClr>
        </a:solidFill>
        <a:ln w="9525" cap="rnd" cmpd="sng" algn="ctr">
          <a:solidFill>
            <a:schemeClr val="accent5">
              <a:hueOff val="270936"/>
              <a:satOff val="-2160"/>
              <a:lumOff val="-1634"/>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تقدير جهود الاخرين</a:t>
          </a:r>
          <a:endParaRPr lang="ar-EG" sz="2000" b="1" kern="1200" dirty="0">
            <a:latin typeface="Times New Roman" pitchFamily="18" charset="0"/>
            <a:cs typeface="Times New Roman" pitchFamily="18" charset="0"/>
          </a:endParaRPr>
        </a:p>
      </dsp:txBody>
      <dsp:txXfrm>
        <a:off x="4191938" y="966790"/>
        <a:ext cx="3706701" cy="367937"/>
      </dsp:txXfrm>
    </dsp:sp>
    <dsp:sp modelId="{9CCD8394-AE6E-4A06-97F2-5017FD6F9FDC}">
      <dsp:nvSpPr>
        <dsp:cNvPr id="0" name=""/>
        <dsp:cNvSpPr/>
      </dsp:nvSpPr>
      <dsp:spPr>
        <a:xfrm>
          <a:off x="4172033" y="1367389"/>
          <a:ext cx="3746511" cy="407747"/>
        </a:xfrm>
        <a:prstGeom prst="roundRect">
          <a:avLst/>
        </a:prstGeom>
        <a:solidFill>
          <a:schemeClr val="lt1">
            <a:alpha val="90000"/>
            <a:hueOff val="0"/>
            <a:satOff val="0"/>
            <a:lumOff val="0"/>
            <a:alphaOff val="0"/>
          </a:schemeClr>
        </a:solidFill>
        <a:ln w="9525" cap="rnd" cmpd="sng" algn="ctr">
          <a:solidFill>
            <a:schemeClr val="accent5">
              <a:hueOff val="541872"/>
              <a:satOff val="-4321"/>
              <a:lumOff val="-3268"/>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الاهتمام بما يشعرون به</a:t>
          </a:r>
          <a:endParaRPr lang="ar-EG" sz="2000" b="1" kern="1200" dirty="0">
            <a:latin typeface="Times New Roman" pitchFamily="18" charset="0"/>
            <a:cs typeface="Times New Roman" pitchFamily="18" charset="0"/>
          </a:endParaRPr>
        </a:p>
      </dsp:txBody>
      <dsp:txXfrm>
        <a:off x="4191938" y="1387294"/>
        <a:ext cx="3706701" cy="367937"/>
      </dsp:txXfrm>
    </dsp:sp>
    <dsp:sp modelId="{5A4BAFA4-5961-4CA5-86EA-1242A1966114}">
      <dsp:nvSpPr>
        <dsp:cNvPr id="0" name=""/>
        <dsp:cNvSpPr/>
      </dsp:nvSpPr>
      <dsp:spPr>
        <a:xfrm>
          <a:off x="4172033" y="1787892"/>
          <a:ext cx="3746511" cy="407747"/>
        </a:xfrm>
        <a:prstGeom prst="roundRect">
          <a:avLst/>
        </a:prstGeom>
        <a:solidFill>
          <a:schemeClr val="lt1">
            <a:alpha val="90000"/>
            <a:hueOff val="0"/>
            <a:satOff val="0"/>
            <a:lumOff val="0"/>
            <a:alphaOff val="0"/>
          </a:schemeClr>
        </a:solidFill>
        <a:ln w="9525" cap="rnd" cmpd="sng" algn="ctr">
          <a:solidFill>
            <a:schemeClr val="accent5">
              <a:hueOff val="812808"/>
              <a:satOff val="-6481"/>
              <a:lumOff val="-4902"/>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مارسي هواية الاستماع للأخر</a:t>
          </a:r>
          <a:endParaRPr lang="ar-EG" sz="2000" b="1" kern="1200" dirty="0">
            <a:latin typeface="Times New Roman" pitchFamily="18" charset="0"/>
            <a:cs typeface="Times New Roman" pitchFamily="18" charset="0"/>
          </a:endParaRPr>
        </a:p>
      </dsp:txBody>
      <dsp:txXfrm>
        <a:off x="4191938" y="1807797"/>
        <a:ext cx="3706701" cy="367937"/>
      </dsp:txXfrm>
    </dsp:sp>
    <dsp:sp modelId="{DD74C34D-0390-41E6-A554-E6FA61F1573A}">
      <dsp:nvSpPr>
        <dsp:cNvPr id="0" name=""/>
        <dsp:cNvSpPr/>
      </dsp:nvSpPr>
      <dsp:spPr>
        <a:xfrm>
          <a:off x="4172033" y="2208396"/>
          <a:ext cx="3746511" cy="407747"/>
        </a:xfrm>
        <a:prstGeom prst="roundRect">
          <a:avLst/>
        </a:prstGeom>
        <a:solidFill>
          <a:schemeClr val="lt1">
            <a:alpha val="90000"/>
            <a:hueOff val="0"/>
            <a:satOff val="0"/>
            <a:lumOff val="0"/>
            <a:alphaOff val="0"/>
          </a:schemeClr>
        </a:solidFill>
        <a:ln w="9525" cap="rnd" cmpd="sng" algn="ctr">
          <a:solidFill>
            <a:schemeClr val="accent5">
              <a:hueOff val="1083744"/>
              <a:satOff val="-8641"/>
              <a:lumOff val="-6536"/>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قربي زملاء عملك من بعضهم البعض</a:t>
          </a:r>
          <a:endParaRPr lang="ar-EG" sz="2000" b="1" kern="1200" dirty="0">
            <a:latin typeface="Times New Roman" pitchFamily="18" charset="0"/>
            <a:cs typeface="Times New Roman" pitchFamily="18" charset="0"/>
          </a:endParaRPr>
        </a:p>
      </dsp:txBody>
      <dsp:txXfrm>
        <a:off x="4191938" y="2228301"/>
        <a:ext cx="3706701" cy="367937"/>
      </dsp:txXfrm>
    </dsp:sp>
    <dsp:sp modelId="{2B245433-0B42-4A39-8E1B-0BCD7B7FAB79}">
      <dsp:nvSpPr>
        <dsp:cNvPr id="0" name=""/>
        <dsp:cNvSpPr/>
      </dsp:nvSpPr>
      <dsp:spPr>
        <a:xfrm>
          <a:off x="4172033" y="2628899"/>
          <a:ext cx="3746511" cy="407747"/>
        </a:xfrm>
        <a:prstGeom prst="roundRect">
          <a:avLst/>
        </a:prstGeom>
        <a:solidFill>
          <a:schemeClr val="lt1">
            <a:alpha val="90000"/>
            <a:hueOff val="0"/>
            <a:satOff val="0"/>
            <a:lumOff val="0"/>
            <a:alphaOff val="0"/>
          </a:schemeClr>
        </a:solidFill>
        <a:ln w="9525" cap="rnd" cmpd="sng" algn="ctr">
          <a:solidFill>
            <a:schemeClr val="accent5">
              <a:hueOff val="1354680"/>
              <a:satOff val="-10802"/>
              <a:lumOff val="-8169"/>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حلي مشاكلهم ان استطعت </a:t>
          </a:r>
          <a:endParaRPr lang="ar-EG" sz="2000" b="1" kern="1200" dirty="0">
            <a:latin typeface="Times New Roman" pitchFamily="18" charset="0"/>
            <a:cs typeface="Times New Roman" pitchFamily="18" charset="0"/>
          </a:endParaRPr>
        </a:p>
      </dsp:txBody>
      <dsp:txXfrm>
        <a:off x="4191938" y="2648804"/>
        <a:ext cx="3706701" cy="367937"/>
      </dsp:txXfrm>
    </dsp:sp>
    <dsp:sp modelId="{D086AF67-0D19-45B6-8459-A75208577CF2}">
      <dsp:nvSpPr>
        <dsp:cNvPr id="0" name=""/>
        <dsp:cNvSpPr/>
      </dsp:nvSpPr>
      <dsp:spPr>
        <a:xfrm>
          <a:off x="4172033" y="3049403"/>
          <a:ext cx="3746511" cy="407747"/>
        </a:xfrm>
        <a:prstGeom prst="roundRect">
          <a:avLst/>
        </a:prstGeom>
        <a:solidFill>
          <a:schemeClr val="lt1">
            <a:alpha val="90000"/>
            <a:hueOff val="0"/>
            <a:satOff val="0"/>
            <a:lumOff val="0"/>
            <a:alphaOff val="0"/>
          </a:schemeClr>
        </a:solidFill>
        <a:ln w="9525" cap="rnd" cmpd="sng" algn="ctr">
          <a:solidFill>
            <a:schemeClr val="accent5">
              <a:hueOff val="1625617"/>
              <a:satOff val="-12962"/>
              <a:lumOff val="-9803"/>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تواصلي معهم بوضوح</a:t>
          </a:r>
          <a:endParaRPr lang="ar-EG" sz="2000" b="1" kern="1200" dirty="0">
            <a:latin typeface="Times New Roman" pitchFamily="18" charset="0"/>
            <a:cs typeface="Times New Roman" pitchFamily="18" charset="0"/>
          </a:endParaRPr>
        </a:p>
      </dsp:txBody>
      <dsp:txXfrm>
        <a:off x="4191938" y="3069308"/>
        <a:ext cx="3706701" cy="367937"/>
      </dsp:txXfrm>
    </dsp:sp>
    <dsp:sp modelId="{6359DB12-2C6A-4ABE-924D-298530096249}">
      <dsp:nvSpPr>
        <dsp:cNvPr id="0" name=""/>
        <dsp:cNvSpPr/>
      </dsp:nvSpPr>
      <dsp:spPr>
        <a:xfrm>
          <a:off x="4172033" y="3469906"/>
          <a:ext cx="3746511" cy="407747"/>
        </a:xfrm>
        <a:prstGeom prst="roundRect">
          <a:avLst/>
        </a:prstGeom>
        <a:solidFill>
          <a:schemeClr val="lt1">
            <a:alpha val="90000"/>
            <a:hueOff val="0"/>
            <a:satOff val="0"/>
            <a:lumOff val="0"/>
            <a:alphaOff val="0"/>
          </a:schemeClr>
        </a:solidFill>
        <a:ln w="9525" cap="rnd" cmpd="sng" algn="ctr">
          <a:solidFill>
            <a:schemeClr val="accent5">
              <a:hueOff val="1896553"/>
              <a:satOff val="-15122"/>
              <a:lumOff val="-11437"/>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اضحكي للأخرين</a:t>
          </a:r>
          <a:endParaRPr lang="ar-EG" sz="2000" b="1" kern="1200" dirty="0">
            <a:latin typeface="Times New Roman" pitchFamily="18" charset="0"/>
            <a:cs typeface="Times New Roman" pitchFamily="18" charset="0"/>
          </a:endParaRPr>
        </a:p>
      </dsp:txBody>
      <dsp:txXfrm>
        <a:off x="4191938" y="3489811"/>
        <a:ext cx="3706701" cy="367937"/>
      </dsp:txXfrm>
    </dsp:sp>
    <dsp:sp modelId="{35E03442-7787-4BB5-9CE1-32AF3234A833}">
      <dsp:nvSpPr>
        <dsp:cNvPr id="0" name=""/>
        <dsp:cNvSpPr/>
      </dsp:nvSpPr>
      <dsp:spPr>
        <a:xfrm>
          <a:off x="4172033" y="3890410"/>
          <a:ext cx="3746511" cy="407747"/>
        </a:xfrm>
        <a:prstGeom prst="roundRect">
          <a:avLst/>
        </a:prstGeom>
        <a:solidFill>
          <a:schemeClr val="lt1">
            <a:alpha val="90000"/>
            <a:hueOff val="0"/>
            <a:satOff val="0"/>
            <a:lumOff val="0"/>
            <a:alphaOff val="0"/>
          </a:schemeClr>
        </a:solidFill>
        <a:ln w="9525" cap="rnd" cmpd="sng" algn="ctr">
          <a:solidFill>
            <a:schemeClr val="accent5">
              <a:hueOff val="2167489"/>
              <a:satOff val="-17283"/>
              <a:lumOff val="-13071"/>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أنظري لبعض الأمور من منظار أخر</a:t>
          </a:r>
          <a:endParaRPr lang="ar-EG" sz="2000" b="1" kern="1200" dirty="0">
            <a:latin typeface="Times New Roman" pitchFamily="18" charset="0"/>
            <a:cs typeface="Times New Roman" pitchFamily="18" charset="0"/>
          </a:endParaRPr>
        </a:p>
      </dsp:txBody>
      <dsp:txXfrm>
        <a:off x="4191938" y="3910315"/>
        <a:ext cx="3706701" cy="367937"/>
      </dsp:txXfrm>
    </dsp:sp>
    <dsp:sp modelId="{E3F9EE47-BC06-40A0-8CBB-7798A272A59F}">
      <dsp:nvSpPr>
        <dsp:cNvPr id="0" name=""/>
        <dsp:cNvSpPr/>
      </dsp:nvSpPr>
      <dsp:spPr>
        <a:xfrm>
          <a:off x="4210771" y="4312854"/>
          <a:ext cx="3746476" cy="407747"/>
        </a:xfrm>
        <a:prstGeom prst="roundRect">
          <a:avLst/>
        </a:prstGeom>
        <a:solidFill>
          <a:schemeClr val="lt1">
            <a:alpha val="90000"/>
            <a:hueOff val="0"/>
            <a:satOff val="0"/>
            <a:lumOff val="0"/>
            <a:alphaOff val="0"/>
          </a:schemeClr>
        </a:solidFill>
        <a:ln w="9525" cap="rnd" cmpd="sng" algn="ctr">
          <a:solidFill>
            <a:schemeClr val="accent5">
              <a:hueOff val="2438425"/>
              <a:satOff val="-19443"/>
              <a:lumOff val="-14705"/>
              <a:alphaOff val="0"/>
            </a:schemeClr>
          </a:solidFill>
          <a:prstDash val="solid"/>
        </a:ln>
        <a:effectLst>
          <a:reflection blurRad="12700" stA="26000" endPos="32000" dist="12700" dir="5400000" sy="-100000" rotWithShape="0"/>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لاتتذمري من أي شئ</a:t>
          </a:r>
          <a:endParaRPr lang="ar-EG" sz="2000" b="1" kern="1200" dirty="0">
            <a:latin typeface="Times New Roman" pitchFamily="18" charset="0"/>
            <a:cs typeface="Times New Roman" pitchFamily="18" charset="0"/>
          </a:endParaRPr>
        </a:p>
      </dsp:txBody>
      <dsp:txXfrm>
        <a:off x="4230676" y="4332759"/>
        <a:ext cx="3706666" cy="3679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823A51-C0C2-417C-8B6F-158F50E57ACB}">
      <dsp:nvSpPr>
        <dsp:cNvPr id="0" name=""/>
        <dsp:cNvSpPr/>
      </dsp:nvSpPr>
      <dsp:spPr>
        <a:xfrm rot="10800000">
          <a:off x="7564587" y="1169915"/>
          <a:ext cx="614491" cy="539754"/>
        </a:xfrm>
        <a:prstGeom prst="bentArrow">
          <a:avLst>
            <a:gd name="adj1" fmla="val 32840"/>
            <a:gd name="adj2" fmla="val 25000"/>
            <a:gd name="adj3" fmla="val 35780"/>
            <a:gd name="adj4" fmla="val 0"/>
          </a:avLst>
        </a:prstGeom>
        <a:solidFill>
          <a:schemeClr val="accent1">
            <a:tint val="50000"/>
            <a:hueOff val="0"/>
            <a:satOff val="0"/>
            <a:lumOff val="0"/>
            <a:alphaOff val="0"/>
          </a:schemeClr>
        </a:solid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A612B1B2-7EC8-418F-9DDB-E86EF6B6492F}">
      <dsp:nvSpPr>
        <dsp:cNvPr id="0" name=""/>
        <dsp:cNvSpPr/>
      </dsp:nvSpPr>
      <dsp:spPr>
        <a:xfrm>
          <a:off x="6872414" y="534217"/>
          <a:ext cx="1897009" cy="636011"/>
        </a:xfrm>
        <a:prstGeom prst="roundRect">
          <a:avLst>
            <a:gd name="adj" fmla="val 16670"/>
          </a:avLst>
        </a:prstGeom>
        <a:gradFill rotWithShape="0">
          <a:gsLst>
            <a:gs pos="0">
              <a:schemeClr val="accent2">
                <a:hueOff val="0"/>
                <a:satOff val="0"/>
                <a:lumOff val="0"/>
                <a:alphaOff val="0"/>
                <a:tint val="96000"/>
                <a:lumMod val="102000"/>
              </a:schemeClr>
            </a:gs>
            <a:gs pos="100000">
              <a:schemeClr val="accent2">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العلاقات</a:t>
          </a:r>
          <a:endParaRPr lang="ar-EG" sz="2000" b="1" kern="1200" dirty="0">
            <a:latin typeface="Times New Roman" pitchFamily="18" charset="0"/>
            <a:cs typeface="Times New Roman" pitchFamily="18" charset="0"/>
          </a:endParaRPr>
        </a:p>
      </dsp:txBody>
      <dsp:txXfrm>
        <a:off x="6903467" y="565270"/>
        <a:ext cx="1834903" cy="573905"/>
      </dsp:txXfrm>
    </dsp:sp>
    <dsp:sp modelId="{4153F155-A842-4B5A-91D2-103B247362E8}">
      <dsp:nvSpPr>
        <dsp:cNvPr id="0" name=""/>
        <dsp:cNvSpPr/>
      </dsp:nvSpPr>
      <dsp:spPr>
        <a:xfrm>
          <a:off x="6838545" y="594875"/>
          <a:ext cx="414353" cy="514052"/>
        </a:xfrm>
        <a:prstGeom prst="rect">
          <a:avLst/>
        </a:prstGeom>
        <a:noFill/>
        <a:ln>
          <a:noFill/>
        </a:ln>
        <a:effectLst/>
      </dsp:spPr>
      <dsp:style>
        <a:lnRef idx="0">
          <a:scrgbClr r="0" g="0" b="0"/>
        </a:lnRef>
        <a:fillRef idx="0">
          <a:scrgbClr r="0" g="0" b="0"/>
        </a:fillRef>
        <a:effectRef idx="0">
          <a:scrgbClr r="0" g="0" b="0"/>
        </a:effectRef>
        <a:fontRef idx="minor"/>
      </dsp:style>
    </dsp:sp>
    <dsp:sp modelId="{BB73E0F5-398F-4DA9-84E4-C9CE18DC63F9}">
      <dsp:nvSpPr>
        <dsp:cNvPr id="0" name=""/>
        <dsp:cNvSpPr/>
      </dsp:nvSpPr>
      <dsp:spPr>
        <a:xfrm rot="10800000">
          <a:off x="6686635" y="1884365"/>
          <a:ext cx="614491" cy="539754"/>
        </a:xfrm>
        <a:prstGeom prst="bentArrow">
          <a:avLst>
            <a:gd name="adj1" fmla="val 32840"/>
            <a:gd name="adj2" fmla="val 25000"/>
            <a:gd name="adj3" fmla="val 35780"/>
            <a:gd name="adj4" fmla="val 0"/>
          </a:avLst>
        </a:prstGeom>
        <a:solidFill>
          <a:schemeClr val="accent1">
            <a:tint val="50000"/>
            <a:hueOff val="148610"/>
            <a:satOff val="-2261"/>
            <a:lumOff val="1337"/>
            <a:alphaOff val="0"/>
          </a:schemeClr>
        </a:solid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7B32AF31-9102-4CB9-A8A7-7C59F821748A}">
      <dsp:nvSpPr>
        <dsp:cNvPr id="0" name=""/>
        <dsp:cNvSpPr/>
      </dsp:nvSpPr>
      <dsp:spPr>
        <a:xfrm>
          <a:off x="6043333" y="1248668"/>
          <a:ext cx="1799268" cy="636011"/>
        </a:xfrm>
        <a:prstGeom prst="roundRect">
          <a:avLst>
            <a:gd name="adj" fmla="val 16670"/>
          </a:avLst>
        </a:prstGeom>
        <a:gradFill rotWithShape="0">
          <a:gsLst>
            <a:gs pos="0">
              <a:schemeClr val="accent3">
                <a:hueOff val="0"/>
                <a:satOff val="0"/>
                <a:lumOff val="0"/>
                <a:alphaOff val="0"/>
                <a:tint val="96000"/>
                <a:lumMod val="102000"/>
              </a:schemeClr>
            </a:gs>
            <a:gs pos="100000">
              <a:schemeClr val="accent3">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الاتصال</a:t>
          </a:r>
          <a:endParaRPr lang="ar-EG" sz="2000" b="1" kern="1200" dirty="0">
            <a:latin typeface="Times New Roman" pitchFamily="18" charset="0"/>
            <a:cs typeface="Times New Roman" pitchFamily="18" charset="0"/>
          </a:endParaRPr>
        </a:p>
      </dsp:txBody>
      <dsp:txXfrm>
        <a:off x="6074386" y="1279721"/>
        <a:ext cx="1737162" cy="573905"/>
      </dsp:txXfrm>
    </dsp:sp>
    <dsp:sp modelId="{6765BCB5-E8A9-4414-9C69-2662B0C5B254}">
      <dsp:nvSpPr>
        <dsp:cNvPr id="0" name=""/>
        <dsp:cNvSpPr/>
      </dsp:nvSpPr>
      <dsp:spPr>
        <a:xfrm>
          <a:off x="5837345" y="1309326"/>
          <a:ext cx="660850" cy="514052"/>
        </a:xfrm>
        <a:prstGeom prst="rect">
          <a:avLst/>
        </a:prstGeom>
        <a:noFill/>
        <a:ln>
          <a:noFill/>
        </a:ln>
        <a:effectLst/>
      </dsp:spPr>
      <dsp:style>
        <a:lnRef idx="0">
          <a:scrgbClr r="0" g="0" b="0"/>
        </a:lnRef>
        <a:fillRef idx="0">
          <a:scrgbClr r="0" g="0" b="0"/>
        </a:fillRef>
        <a:effectRef idx="0">
          <a:scrgbClr r="0" g="0" b="0"/>
        </a:effectRef>
        <a:fontRef idx="minor"/>
      </dsp:style>
    </dsp:sp>
    <dsp:sp modelId="{7D5C2735-B119-43AE-A214-1C0E69C0396F}">
      <dsp:nvSpPr>
        <dsp:cNvPr id="0" name=""/>
        <dsp:cNvSpPr/>
      </dsp:nvSpPr>
      <dsp:spPr>
        <a:xfrm rot="10800000">
          <a:off x="5818252" y="2598816"/>
          <a:ext cx="614491" cy="539754"/>
        </a:xfrm>
        <a:prstGeom prst="bentArrow">
          <a:avLst>
            <a:gd name="adj1" fmla="val 32840"/>
            <a:gd name="adj2" fmla="val 25000"/>
            <a:gd name="adj3" fmla="val 35780"/>
            <a:gd name="adj4" fmla="val 0"/>
          </a:avLst>
        </a:prstGeom>
        <a:solidFill>
          <a:schemeClr val="accent1">
            <a:tint val="50000"/>
            <a:hueOff val="297219"/>
            <a:satOff val="-4522"/>
            <a:lumOff val="2673"/>
            <a:alphaOff val="0"/>
          </a:schemeClr>
        </a:solid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7524F68F-FF47-47A6-AC06-E114DB907487}">
      <dsp:nvSpPr>
        <dsp:cNvPr id="0" name=""/>
        <dsp:cNvSpPr/>
      </dsp:nvSpPr>
      <dsp:spPr>
        <a:xfrm>
          <a:off x="5233388" y="1963118"/>
          <a:ext cx="1682391" cy="636011"/>
        </a:xfrm>
        <a:prstGeom prst="roundRect">
          <a:avLst>
            <a:gd name="adj" fmla="val 16670"/>
          </a:avLst>
        </a:prstGeom>
        <a:gradFill rotWithShape="0">
          <a:gsLst>
            <a:gs pos="0">
              <a:schemeClr val="accent4">
                <a:hueOff val="0"/>
                <a:satOff val="0"/>
                <a:lumOff val="0"/>
                <a:alphaOff val="0"/>
                <a:tint val="96000"/>
                <a:lumMod val="102000"/>
              </a:schemeClr>
            </a:gs>
            <a:gs pos="100000">
              <a:schemeClr val="accent4">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بعد النظر</a:t>
          </a:r>
          <a:endParaRPr lang="ar-EG" sz="2000" b="1" kern="1200" dirty="0">
            <a:latin typeface="Times New Roman" pitchFamily="18" charset="0"/>
            <a:cs typeface="Times New Roman" pitchFamily="18" charset="0"/>
          </a:endParaRPr>
        </a:p>
      </dsp:txBody>
      <dsp:txXfrm>
        <a:off x="5264441" y="1994171"/>
        <a:ext cx="1620285" cy="573905"/>
      </dsp:txXfrm>
    </dsp:sp>
    <dsp:sp modelId="{E91D74B7-9E10-42D8-A3F2-224F09E472E1}">
      <dsp:nvSpPr>
        <dsp:cNvPr id="0" name=""/>
        <dsp:cNvSpPr/>
      </dsp:nvSpPr>
      <dsp:spPr>
        <a:xfrm>
          <a:off x="4968962" y="2023776"/>
          <a:ext cx="660850" cy="514052"/>
        </a:xfrm>
        <a:prstGeom prst="rect">
          <a:avLst/>
        </a:prstGeom>
        <a:noFill/>
        <a:ln>
          <a:noFill/>
        </a:ln>
        <a:effectLst/>
      </dsp:spPr>
      <dsp:style>
        <a:lnRef idx="0">
          <a:scrgbClr r="0" g="0" b="0"/>
        </a:lnRef>
        <a:fillRef idx="0">
          <a:scrgbClr r="0" g="0" b="0"/>
        </a:fillRef>
        <a:effectRef idx="0">
          <a:scrgbClr r="0" g="0" b="0"/>
        </a:effectRef>
        <a:fontRef idx="minor"/>
      </dsp:style>
    </dsp:sp>
    <dsp:sp modelId="{283F7BB8-31B8-4021-9BDB-39D2097DC367}">
      <dsp:nvSpPr>
        <dsp:cNvPr id="0" name=""/>
        <dsp:cNvSpPr/>
      </dsp:nvSpPr>
      <dsp:spPr>
        <a:xfrm rot="10800000">
          <a:off x="4740362" y="3313266"/>
          <a:ext cx="614491" cy="539754"/>
        </a:xfrm>
        <a:prstGeom prst="bentArrow">
          <a:avLst>
            <a:gd name="adj1" fmla="val 32840"/>
            <a:gd name="adj2" fmla="val 25000"/>
            <a:gd name="adj3" fmla="val 35780"/>
            <a:gd name="adj4" fmla="val 0"/>
          </a:avLst>
        </a:prstGeom>
        <a:solidFill>
          <a:schemeClr val="accent1">
            <a:tint val="50000"/>
            <a:hueOff val="445829"/>
            <a:satOff val="-6783"/>
            <a:lumOff val="4010"/>
            <a:alphaOff val="0"/>
          </a:schemeClr>
        </a:solid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297530E1-483D-444F-A231-9C9E6010EDD4}">
      <dsp:nvSpPr>
        <dsp:cNvPr id="0" name=""/>
        <dsp:cNvSpPr/>
      </dsp:nvSpPr>
      <dsp:spPr>
        <a:xfrm>
          <a:off x="4004429" y="2677569"/>
          <a:ext cx="1984528" cy="636011"/>
        </a:xfrm>
        <a:prstGeom prst="roundRect">
          <a:avLst>
            <a:gd name="adj" fmla="val 16670"/>
          </a:avLst>
        </a:prstGeom>
        <a:gradFill rotWithShape="0">
          <a:gsLst>
            <a:gs pos="0">
              <a:schemeClr val="accent5">
                <a:hueOff val="0"/>
                <a:satOff val="0"/>
                <a:lumOff val="0"/>
                <a:alphaOff val="0"/>
                <a:tint val="96000"/>
                <a:lumMod val="102000"/>
              </a:schemeClr>
            </a:gs>
            <a:gs pos="100000">
              <a:schemeClr val="accent5">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التفويض واعطاء الصلاحيات </a:t>
          </a:r>
          <a:endParaRPr lang="ar-EG" sz="2000" b="1" kern="1200" dirty="0">
            <a:latin typeface="Times New Roman" pitchFamily="18" charset="0"/>
            <a:cs typeface="Times New Roman" pitchFamily="18" charset="0"/>
          </a:endParaRPr>
        </a:p>
      </dsp:txBody>
      <dsp:txXfrm>
        <a:off x="4035482" y="2708622"/>
        <a:ext cx="1922422" cy="573905"/>
      </dsp:txXfrm>
    </dsp:sp>
    <dsp:sp modelId="{B2ED7909-9FD0-468A-8E1B-96ABB3C829DD}">
      <dsp:nvSpPr>
        <dsp:cNvPr id="0" name=""/>
        <dsp:cNvSpPr/>
      </dsp:nvSpPr>
      <dsp:spPr>
        <a:xfrm>
          <a:off x="3891071" y="2738227"/>
          <a:ext cx="660850" cy="514052"/>
        </a:xfrm>
        <a:prstGeom prst="rect">
          <a:avLst/>
        </a:prstGeom>
        <a:noFill/>
        <a:ln>
          <a:noFill/>
        </a:ln>
        <a:effectLst/>
      </dsp:spPr>
      <dsp:style>
        <a:lnRef idx="0">
          <a:scrgbClr r="0" g="0" b="0"/>
        </a:lnRef>
        <a:fillRef idx="0">
          <a:scrgbClr r="0" g="0" b="0"/>
        </a:fillRef>
        <a:effectRef idx="0">
          <a:scrgbClr r="0" g="0" b="0"/>
        </a:effectRef>
        <a:fontRef idx="minor"/>
      </dsp:style>
    </dsp:sp>
    <dsp:sp modelId="{6331EDE1-EDD0-4482-B321-3DC3B2E07618}">
      <dsp:nvSpPr>
        <dsp:cNvPr id="0" name=""/>
        <dsp:cNvSpPr/>
      </dsp:nvSpPr>
      <dsp:spPr>
        <a:xfrm rot="10800000">
          <a:off x="3867190" y="4027717"/>
          <a:ext cx="614491" cy="539754"/>
        </a:xfrm>
        <a:prstGeom prst="bentArrow">
          <a:avLst>
            <a:gd name="adj1" fmla="val 32840"/>
            <a:gd name="adj2" fmla="val 25000"/>
            <a:gd name="adj3" fmla="val 35780"/>
            <a:gd name="adj4" fmla="val 0"/>
          </a:avLst>
        </a:prstGeom>
        <a:solidFill>
          <a:schemeClr val="accent1">
            <a:tint val="50000"/>
            <a:hueOff val="594439"/>
            <a:satOff val="-9044"/>
            <a:lumOff val="5347"/>
            <a:alphaOff val="0"/>
          </a:schemeClr>
        </a:solid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98B1B04F-2FCC-4439-9DA9-2F4369E3A9AB}">
      <dsp:nvSpPr>
        <dsp:cNvPr id="0" name=""/>
        <dsp:cNvSpPr/>
      </dsp:nvSpPr>
      <dsp:spPr>
        <a:xfrm>
          <a:off x="3184907" y="3392019"/>
          <a:ext cx="1877228" cy="636011"/>
        </a:xfrm>
        <a:prstGeom prst="roundRect">
          <a:avLst>
            <a:gd name="adj" fmla="val 16670"/>
          </a:avLst>
        </a:prstGeom>
        <a:gradFill rotWithShape="0">
          <a:gsLst>
            <a:gs pos="0">
              <a:schemeClr val="accent6">
                <a:hueOff val="0"/>
                <a:satOff val="0"/>
                <a:lumOff val="0"/>
                <a:alphaOff val="0"/>
                <a:tint val="96000"/>
                <a:lumMod val="102000"/>
              </a:schemeClr>
            </a:gs>
            <a:gs pos="100000">
              <a:schemeClr val="accent6">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تفهم حاجات النساء</a:t>
          </a:r>
          <a:endParaRPr lang="ar-EG" sz="2000" b="1" kern="1200" dirty="0">
            <a:latin typeface="Times New Roman" pitchFamily="18" charset="0"/>
            <a:cs typeface="Times New Roman" pitchFamily="18" charset="0"/>
          </a:endParaRPr>
        </a:p>
      </dsp:txBody>
      <dsp:txXfrm>
        <a:off x="3215960" y="3423072"/>
        <a:ext cx="1815122" cy="573905"/>
      </dsp:txXfrm>
    </dsp:sp>
    <dsp:sp modelId="{82FECEAB-9910-48C2-802C-625BC89B92F5}">
      <dsp:nvSpPr>
        <dsp:cNvPr id="0" name=""/>
        <dsp:cNvSpPr/>
      </dsp:nvSpPr>
      <dsp:spPr>
        <a:xfrm>
          <a:off x="3017899" y="3452677"/>
          <a:ext cx="660850" cy="514052"/>
        </a:xfrm>
        <a:prstGeom prst="rect">
          <a:avLst/>
        </a:prstGeom>
        <a:noFill/>
        <a:ln>
          <a:noFill/>
        </a:ln>
        <a:effectLst/>
      </dsp:spPr>
      <dsp:style>
        <a:lnRef idx="0">
          <a:scrgbClr r="0" g="0" b="0"/>
        </a:lnRef>
        <a:fillRef idx="0">
          <a:scrgbClr r="0" g="0" b="0"/>
        </a:fillRef>
        <a:effectRef idx="0">
          <a:scrgbClr r="0" g="0" b="0"/>
        </a:effectRef>
        <a:fontRef idx="minor"/>
      </dsp:style>
    </dsp:sp>
    <dsp:sp modelId="{17185CB7-8C2B-4D4D-B78C-EB4125E71B69}">
      <dsp:nvSpPr>
        <dsp:cNvPr id="0" name=""/>
        <dsp:cNvSpPr/>
      </dsp:nvSpPr>
      <dsp:spPr>
        <a:xfrm rot="10800000">
          <a:off x="2839551" y="4742167"/>
          <a:ext cx="614491" cy="539754"/>
        </a:xfrm>
        <a:prstGeom prst="bentArrow">
          <a:avLst>
            <a:gd name="adj1" fmla="val 32840"/>
            <a:gd name="adj2" fmla="val 25000"/>
            <a:gd name="adj3" fmla="val 35780"/>
            <a:gd name="adj4" fmla="val 0"/>
          </a:avLst>
        </a:prstGeom>
        <a:solidFill>
          <a:schemeClr val="accent1">
            <a:tint val="50000"/>
            <a:hueOff val="743048"/>
            <a:satOff val="-11305"/>
            <a:lumOff val="6683"/>
            <a:alphaOff val="0"/>
          </a:schemeClr>
        </a:solid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C9865A24-5E52-45B6-8141-E94361F91ED7}">
      <dsp:nvSpPr>
        <dsp:cNvPr id="0" name=""/>
        <dsp:cNvSpPr/>
      </dsp:nvSpPr>
      <dsp:spPr>
        <a:xfrm>
          <a:off x="2056452" y="4106470"/>
          <a:ext cx="2078862" cy="636011"/>
        </a:xfrm>
        <a:prstGeom prst="roundRect">
          <a:avLst>
            <a:gd name="adj" fmla="val 16670"/>
          </a:avLst>
        </a:prstGeom>
        <a:gradFill rotWithShape="0">
          <a:gsLst>
            <a:gs pos="0">
              <a:schemeClr val="accent2">
                <a:hueOff val="0"/>
                <a:satOff val="0"/>
                <a:lumOff val="0"/>
                <a:alphaOff val="0"/>
                <a:tint val="96000"/>
                <a:lumMod val="102000"/>
              </a:schemeClr>
            </a:gs>
            <a:gs pos="100000">
              <a:schemeClr val="accent2">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الابداع</a:t>
          </a:r>
          <a:endParaRPr lang="ar-EG" sz="2000" b="1" kern="1200" dirty="0">
            <a:latin typeface="Times New Roman" pitchFamily="18" charset="0"/>
            <a:cs typeface="Times New Roman" pitchFamily="18" charset="0"/>
          </a:endParaRPr>
        </a:p>
      </dsp:txBody>
      <dsp:txXfrm>
        <a:off x="2087505" y="4137523"/>
        <a:ext cx="2016756" cy="573905"/>
      </dsp:txXfrm>
    </dsp:sp>
    <dsp:sp modelId="{70C7E2F8-571E-4273-B527-D1A43F082FB5}">
      <dsp:nvSpPr>
        <dsp:cNvPr id="0" name=""/>
        <dsp:cNvSpPr/>
      </dsp:nvSpPr>
      <dsp:spPr>
        <a:xfrm>
          <a:off x="1990260" y="4167128"/>
          <a:ext cx="660850" cy="514052"/>
        </a:xfrm>
        <a:prstGeom prst="rect">
          <a:avLst/>
        </a:prstGeom>
        <a:noFill/>
        <a:ln>
          <a:noFill/>
        </a:ln>
        <a:effectLst/>
      </dsp:spPr>
      <dsp:style>
        <a:lnRef idx="0">
          <a:scrgbClr r="0" g="0" b="0"/>
        </a:lnRef>
        <a:fillRef idx="0">
          <a:scrgbClr r="0" g="0" b="0"/>
        </a:fillRef>
        <a:effectRef idx="0">
          <a:scrgbClr r="0" g="0" b="0"/>
        </a:effectRef>
        <a:fontRef idx="minor"/>
      </dsp:style>
    </dsp:sp>
    <dsp:sp modelId="{D559FEA9-BA2C-4F58-91DE-C738DEA04C33}">
      <dsp:nvSpPr>
        <dsp:cNvPr id="0" name=""/>
        <dsp:cNvSpPr/>
      </dsp:nvSpPr>
      <dsp:spPr>
        <a:xfrm rot="10800000">
          <a:off x="1889146" y="5456618"/>
          <a:ext cx="614491" cy="539754"/>
        </a:xfrm>
        <a:prstGeom prst="bentArrow">
          <a:avLst>
            <a:gd name="adj1" fmla="val 32840"/>
            <a:gd name="adj2" fmla="val 25000"/>
            <a:gd name="adj3" fmla="val 35780"/>
            <a:gd name="adj4" fmla="val 0"/>
          </a:avLst>
        </a:prstGeom>
        <a:solidFill>
          <a:schemeClr val="accent1">
            <a:tint val="50000"/>
            <a:hueOff val="891658"/>
            <a:satOff val="-13566"/>
            <a:lumOff val="8020"/>
            <a:alphaOff val="0"/>
          </a:schemeClr>
        </a:solid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AD975AC8-E931-4749-A444-B8A5D9D2E98D}">
      <dsp:nvSpPr>
        <dsp:cNvPr id="0" name=""/>
        <dsp:cNvSpPr/>
      </dsp:nvSpPr>
      <dsp:spPr>
        <a:xfrm>
          <a:off x="1082463" y="4820920"/>
          <a:ext cx="2126029" cy="636011"/>
        </a:xfrm>
        <a:prstGeom prst="roundRect">
          <a:avLst>
            <a:gd name="adj" fmla="val 16670"/>
          </a:avLst>
        </a:prstGeom>
        <a:gradFill rotWithShape="0">
          <a:gsLst>
            <a:gs pos="0">
              <a:schemeClr val="accent3">
                <a:hueOff val="0"/>
                <a:satOff val="0"/>
                <a:lumOff val="0"/>
                <a:alphaOff val="0"/>
                <a:tint val="96000"/>
                <a:lumMod val="102000"/>
              </a:schemeClr>
            </a:gs>
            <a:gs pos="100000">
              <a:schemeClr val="accent3">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المشاركة</a:t>
          </a:r>
          <a:endParaRPr lang="ar-EG" sz="2000" b="1" kern="1200" dirty="0">
            <a:latin typeface="Times New Roman" pitchFamily="18" charset="0"/>
            <a:cs typeface="Times New Roman" pitchFamily="18" charset="0"/>
          </a:endParaRPr>
        </a:p>
      </dsp:txBody>
      <dsp:txXfrm>
        <a:off x="1113516" y="4851973"/>
        <a:ext cx="2063923" cy="573905"/>
      </dsp:txXfrm>
    </dsp:sp>
    <dsp:sp modelId="{9D7E9486-91BC-4F2B-91E6-FC1F4A5C0540}">
      <dsp:nvSpPr>
        <dsp:cNvPr id="0" name=""/>
        <dsp:cNvSpPr/>
      </dsp:nvSpPr>
      <dsp:spPr>
        <a:xfrm>
          <a:off x="1039855" y="4881578"/>
          <a:ext cx="660850" cy="514052"/>
        </a:xfrm>
        <a:prstGeom prst="rect">
          <a:avLst/>
        </a:prstGeom>
        <a:noFill/>
        <a:ln>
          <a:noFill/>
        </a:ln>
        <a:effectLst/>
      </dsp:spPr>
      <dsp:style>
        <a:lnRef idx="0">
          <a:scrgbClr r="0" g="0" b="0"/>
        </a:lnRef>
        <a:fillRef idx="0">
          <a:scrgbClr r="0" g="0" b="0"/>
        </a:fillRef>
        <a:effectRef idx="0">
          <a:scrgbClr r="0" g="0" b="0"/>
        </a:effectRef>
        <a:fontRef idx="minor"/>
      </dsp:style>
    </dsp:sp>
    <dsp:sp modelId="{124D8C2D-11E8-4522-A47B-6083D598CE6E}">
      <dsp:nvSpPr>
        <dsp:cNvPr id="0" name=""/>
        <dsp:cNvSpPr/>
      </dsp:nvSpPr>
      <dsp:spPr>
        <a:xfrm>
          <a:off x="69776" y="5535371"/>
          <a:ext cx="2211895" cy="636011"/>
        </a:xfrm>
        <a:prstGeom prst="roundRect">
          <a:avLst>
            <a:gd name="adj" fmla="val 16670"/>
          </a:avLst>
        </a:prstGeom>
        <a:gradFill rotWithShape="0">
          <a:gsLst>
            <a:gs pos="0">
              <a:schemeClr val="accent4">
                <a:hueOff val="0"/>
                <a:satOff val="0"/>
                <a:lumOff val="0"/>
                <a:alphaOff val="0"/>
                <a:tint val="96000"/>
                <a:lumMod val="102000"/>
              </a:schemeClr>
            </a:gs>
            <a:gs pos="100000">
              <a:schemeClr val="accent4">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dirty="0" smtClean="0">
              <a:latin typeface="Times New Roman" pitchFamily="18" charset="0"/>
              <a:cs typeface="Times New Roman" pitchFamily="18" charset="0"/>
            </a:rPr>
            <a:t>التعاطف </a:t>
          </a:r>
          <a:endParaRPr lang="ar-EG" sz="2000" b="1" kern="1200" dirty="0">
            <a:latin typeface="Times New Roman" pitchFamily="18" charset="0"/>
            <a:cs typeface="Times New Roman" pitchFamily="18" charset="0"/>
          </a:endParaRPr>
        </a:p>
      </dsp:txBody>
      <dsp:txXfrm>
        <a:off x="100829" y="5566424"/>
        <a:ext cx="2149789" cy="5739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E8F9D1-C7C6-4C97-B3BE-1ACDA0B13954}">
      <dsp:nvSpPr>
        <dsp:cNvPr id="0" name=""/>
        <dsp:cNvSpPr/>
      </dsp:nvSpPr>
      <dsp:spPr>
        <a:xfrm>
          <a:off x="0" y="45540"/>
          <a:ext cx="6248400" cy="767520"/>
        </a:xfrm>
        <a:prstGeom prst="roundRect">
          <a:avLst/>
        </a:prstGeom>
        <a:gradFill rotWithShape="0">
          <a:gsLst>
            <a:gs pos="0">
              <a:schemeClr val="accent4">
                <a:hueOff val="0"/>
                <a:satOff val="0"/>
                <a:lumOff val="0"/>
                <a:alphaOff val="0"/>
                <a:tint val="96000"/>
                <a:lumMod val="102000"/>
              </a:schemeClr>
            </a:gs>
            <a:gs pos="100000">
              <a:schemeClr val="accent4">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cs typeface="+mj-cs"/>
            </a:rPr>
            <a:t>كيف تعرف نقاط ضعفك</a:t>
          </a:r>
          <a:endParaRPr lang="ar-EG" sz="2400" b="1" kern="1200" dirty="0">
            <a:cs typeface="+mj-cs"/>
          </a:endParaRPr>
        </a:p>
      </dsp:txBody>
      <dsp:txXfrm>
        <a:off x="37467" y="83007"/>
        <a:ext cx="6173466" cy="692586"/>
      </dsp:txXfrm>
    </dsp:sp>
    <dsp:sp modelId="{B9A2B6FC-899D-49DF-93DC-AB119831AD15}">
      <dsp:nvSpPr>
        <dsp:cNvPr id="0" name=""/>
        <dsp:cNvSpPr/>
      </dsp:nvSpPr>
      <dsp:spPr>
        <a:xfrm>
          <a:off x="0" y="931140"/>
          <a:ext cx="6248400" cy="767520"/>
        </a:xfrm>
        <a:prstGeom prst="roundRect">
          <a:avLst/>
        </a:prstGeom>
        <a:gradFill rotWithShape="0">
          <a:gsLst>
            <a:gs pos="0">
              <a:schemeClr val="accent4">
                <a:hueOff val="2304760"/>
                <a:satOff val="657"/>
                <a:lumOff val="1895"/>
                <a:alphaOff val="0"/>
                <a:tint val="96000"/>
                <a:lumMod val="102000"/>
              </a:schemeClr>
            </a:gs>
            <a:gs pos="100000">
              <a:schemeClr val="accent4">
                <a:hueOff val="2304760"/>
                <a:satOff val="657"/>
                <a:lumOff val="1895"/>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cs typeface="+mj-cs"/>
            </a:rPr>
            <a:t>ماهي نقاط ضعفك</a:t>
          </a:r>
          <a:endParaRPr lang="ar-EG" sz="2400" b="1" kern="1200" dirty="0">
            <a:cs typeface="+mj-cs"/>
          </a:endParaRPr>
        </a:p>
      </dsp:txBody>
      <dsp:txXfrm>
        <a:off x="37467" y="968607"/>
        <a:ext cx="6173466" cy="692586"/>
      </dsp:txXfrm>
    </dsp:sp>
    <dsp:sp modelId="{4ECA9C57-81D6-4B0E-B812-C0580C851DE6}">
      <dsp:nvSpPr>
        <dsp:cNvPr id="0" name=""/>
        <dsp:cNvSpPr/>
      </dsp:nvSpPr>
      <dsp:spPr>
        <a:xfrm>
          <a:off x="0" y="1816740"/>
          <a:ext cx="6248400" cy="767520"/>
        </a:xfrm>
        <a:prstGeom prst="roundRect">
          <a:avLst/>
        </a:prstGeom>
        <a:gradFill rotWithShape="0">
          <a:gsLst>
            <a:gs pos="0">
              <a:schemeClr val="accent4">
                <a:hueOff val="4609519"/>
                <a:satOff val="1314"/>
                <a:lumOff val="3791"/>
                <a:alphaOff val="0"/>
                <a:tint val="96000"/>
                <a:lumMod val="102000"/>
              </a:schemeClr>
            </a:gs>
            <a:gs pos="100000">
              <a:schemeClr val="accent4">
                <a:hueOff val="4609519"/>
                <a:satOff val="1314"/>
                <a:lumOff val="3791"/>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cs typeface="+mj-cs"/>
            </a:rPr>
            <a:t>التعامل مع نقاط الضعف</a:t>
          </a:r>
          <a:endParaRPr lang="ar-EG" sz="2400" b="1" kern="1200" dirty="0">
            <a:cs typeface="+mj-cs"/>
          </a:endParaRPr>
        </a:p>
      </dsp:txBody>
      <dsp:txXfrm>
        <a:off x="37467" y="1854207"/>
        <a:ext cx="6173466" cy="692586"/>
      </dsp:txXfrm>
    </dsp:sp>
    <dsp:sp modelId="{C5F6CD0F-B62F-4ACC-8987-D7DF31430578}">
      <dsp:nvSpPr>
        <dsp:cNvPr id="0" name=""/>
        <dsp:cNvSpPr/>
      </dsp:nvSpPr>
      <dsp:spPr>
        <a:xfrm>
          <a:off x="0" y="2702340"/>
          <a:ext cx="6248400" cy="767520"/>
        </a:xfrm>
        <a:prstGeom prst="roundRect">
          <a:avLst/>
        </a:prstGeom>
        <a:gradFill rotWithShape="0">
          <a:gsLst>
            <a:gs pos="0">
              <a:schemeClr val="accent4">
                <a:hueOff val="6914279"/>
                <a:satOff val="1970"/>
                <a:lumOff val="5686"/>
                <a:alphaOff val="0"/>
                <a:tint val="96000"/>
                <a:lumMod val="102000"/>
              </a:schemeClr>
            </a:gs>
            <a:gs pos="100000">
              <a:schemeClr val="accent4">
                <a:hueOff val="6914279"/>
                <a:satOff val="1970"/>
                <a:lumOff val="5686"/>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cs typeface="+mj-cs"/>
            </a:rPr>
            <a:t>الاحساس بالانهزام سريعا</a:t>
          </a:r>
          <a:endParaRPr lang="ar-EG" sz="2400" b="1" kern="1200" dirty="0">
            <a:cs typeface="+mj-cs"/>
          </a:endParaRPr>
        </a:p>
      </dsp:txBody>
      <dsp:txXfrm>
        <a:off x="37467" y="2739807"/>
        <a:ext cx="6173466" cy="692586"/>
      </dsp:txXfrm>
    </dsp:sp>
    <dsp:sp modelId="{94760E7A-AAF4-4426-8661-60FD406C2D70}">
      <dsp:nvSpPr>
        <dsp:cNvPr id="0" name=""/>
        <dsp:cNvSpPr/>
      </dsp:nvSpPr>
      <dsp:spPr>
        <a:xfrm>
          <a:off x="0" y="3587940"/>
          <a:ext cx="6248400" cy="767520"/>
        </a:xfrm>
        <a:prstGeom prst="roundRect">
          <a:avLst/>
        </a:prstGeom>
        <a:gradFill rotWithShape="0">
          <a:gsLst>
            <a:gs pos="0">
              <a:schemeClr val="accent4">
                <a:hueOff val="9219038"/>
                <a:satOff val="2627"/>
                <a:lumOff val="7581"/>
                <a:alphaOff val="0"/>
                <a:tint val="96000"/>
                <a:lumMod val="102000"/>
              </a:schemeClr>
            </a:gs>
            <a:gs pos="100000">
              <a:schemeClr val="accent4">
                <a:hueOff val="9219038"/>
                <a:satOff val="2627"/>
                <a:lumOff val="7581"/>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cs typeface="+mj-cs"/>
            </a:rPr>
            <a:t>الثقة بالنفس</a:t>
          </a:r>
          <a:endParaRPr lang="ar-EG" sz="2400" b="1" kern="1200" dirty="0">
            <a:cs typeface="+mj-cs"/>
          </a:endParaRPr>
        </a:p>
      </dsp:txBody>
      <dsp:txXfrm>
        <a:off x="37467" y="3625407"/>
        <a:ext cx="6173466" cy="692586"/>
      </dsp:txXfrm>
    </dsp:sp>
    <dsp:sp modelId="{5C35A4FB-3B72-47BB-9B74-AD3910858F77}">
      <dsp:nvSpPr>
        <dsp:cNvPr id="0" name=""/>
        <dsp:cNvSpPr/>
      </dsp:nvSpPr>
      <dsp:spPr>
        <a:xfrm>
          <a:off x="0" y="4473540"/>
          <a:ext cx="6248400" cy="767520"/>
        </a:xfrm>
        <a:prstGeom prst="roundRect">
          <a:avLst/>
        </a:prstGeom>
        <a:gradFill rotWithShape="0">
          <a:gsLst>
            <a:gs pos="0">
              <a:schemeClr val="accent4">
                <a:hueOff val="11523798"/>
                <a:satOff val="3284"/>
                <a:lumOff val="9477"/>
                <a:alphaOff val="0"/>
                <a:tint val="96000"/>
                <a:lumMod val="102000"/>
              </a:schemeClr>
            </a:gs>
            <a:gs pos="100000">
              <a:schemeClr val="accent4">
                <a:hueOff val="11523798"/>
                <a:satOff val="3284"/>
                <a:lumOff val="9477"/>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smtClean="0">
              <a:cs typeface="+mj-cs"/>
            </a:rPr>
            <a:t>التحلي بالصبر </a:t>
          </a:r>
          <a:endParaRPr lang="ar-EG" sz="2400" b="1" kern="1200" dirty="0">
            <a:cs typeface="+mj-cs"/>
          </a:endParaRPr>
        </a:p>
      </dsp:txBody>
      <dsp:txXfrm>
        <a:off x="37467" y="4511007"/>
        <a:ext cx="6173466" cy="692586"/>
      </dsp:txXfrm>
    </dsp:sp>
    <dsp:sp modelId="{9C02076F-76CB-4085-A7EF-BD65D1836B11}">
      <dsp:nvSpPr>
        <dsp:cNvPr id="0" name=""/>
        <dsp:cNvSpPr/>
      </dsp:nvSpPr>
      <dsp:spPr>
        <a:xfrm>
          <a:off x="0" y="5359140"/>
          <a:ext cx="6248400" cy="767520"/>
        </a:xfrm>
        <a:prstGeom prst="roundRect">
          <a:avLst/>
        </a:prstGeom>
        <a:gradFill rotWithShape="0">
          <a:gsLst>
            <a:gs pos="0">
              <a:schemeClr val="accent4">
                <a:hueOff val="13828557"/>
                <a:satOff val="3941"/>
                <a:lumOff val="11372"/>
                <a:alphaOff val="0"/>
                <a:tint val="96000"/>
                <a:lumMod val="102000"/>
              </a:schemeClr>
            </a:gs>
            <a:gs pos="100000">
              <a:schemeClr val="accent4">
                <a:hueOff val="13828557"/>
                <a:satOff val="3941"/>
                <a:lumOff val="11372"/>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cs typeface="+mj-cs"/>
            </a:rPr>
            <a:t>نقاط القوة</a:t>
          </a:r>
          <a:endParaRPr lang="ar-EG" sz="2400" b="1" kern="1200" dirty="0">
            <a:cs typeface="+mj-cs"/>
          </a:endParaRPr>
        </a:p>
      </dsp:txBody>
      <dsp:txXfrm>
        <a:off x="37467" y="5396607"/>
        <a:ext cx="6173466" cy="692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43D99-CBEF-43FC-BF4E-030B0E6985EA}">
      <dsp:nvSpPr>
        <dsp:cNvPr id="0" name=""/>
        <dsp:cNvSpPr/>
      </dsp:nvSpPr>
      <dsp:spPr>
        <a:xfrm rot="5400000">
          <a:off x="454632" y="874547"/>
          <a:ext cx="1369040" cy="2278053"/>
        </a:xfrm>
        <a:prstGeom prst="corner">
          <a:avLst>
            <a:gd name="adj1" fmla="val 16120"/>
            <a:gd name="adj2" fmla="val 16110"/>
          </a:avLst>
        </a:prstGeom>
        <a:solidFill>
          <a:schemeClr val="accent5">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225712-9853-43A1-8B25-4CD30F3E3C98}">
      <dsp:nvSpPr>
        <dsp:cNvPr id="0" name=""/>
        <dsp:cNvSpPr/>
      </dsp:nvSpPr>
      <dsp:spPr>
        <a:xfrm>
          <a:off x="226105" y="1555195"/>
          <a:ext cx="2056639" cy="1802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1">
            <a:lnSpc>
              <a:spcPct val="90000"/>
            </a:lnSpc>
            <a:spcBef>
              <a:spcPct val="0"/>
            </a:spcBef>
            <a:spcAft>
              <a:spcPct val="35000"/>
            </a:spcAft>
          </a:pPr>
          <a:r>
            <a:rPr lang="ar-EG" sz="2800" b="1" kern="1200" dirty="0" smtClean="0">
              <a:latin typeface="Calibri" panose="020F0502020204030204" pitchFamily="34" charset="0"/>
              <a:ea typeface="Calibri" panose="020F0502020204030204" pitchFamily="34" charset="0"/>
              <a:cs typeface="Times New Roman" panose="02020603050405020304" pitchFamily="18" charset="0"/>
            </a:rPr>
            <a:t>كيفية وضع الاهداف </a:t>
          </a:r>
          <a:endParaRPr lang="ar-EG" sz="2800" kern="1200" dirty="0"/>
        </a:p>
      </dsp:txBody>
      <dsp:txXfrm>
        <a:off x="226105" y="1555195"/>
        <a:ext cx="2056639" cy="1802765"/>
      </dsp:txXfrm>
    </dsp:sp>
    <dsp:sp modelId="{60E7AC43-6902-4E08-8459-22D9CA16D88D}">
      <dsp:nvSpPr>
        <dsp:cNvPr id="0" name=""/>
        <dsp:cNvSpPr/>
      </dsp:nvSpPr>
      <dsp:spPr>
        <a:xfrm>
          <a:off x="1894699" y="706835"/>
          <a:ext cx="388045" cy="388045"/>
        </a:xfrm>
        <a:prstGeom prst="triangle">
          <a:avLst>
            <a:gd name="adj" fmla="val 100000"/>
          </a:avLst>
        </a:prstGeom>
        <a:solidFill>
          <a:schemeClr val="accent5">
            <a:hueOff val="1219212"/>
            <a:satOff val="-9721"/>
            <a:lumOff val="-7353"/>
            <a:alphaOff val="0"/>
          </a:schemeClr>
        </a:solidFill>
        <a:ln w="15875" cap="rnd" cmpd="sng" algn="ctr">
          <a:solidFill>
            <a:schemeClr val="accent5">
              <a:hueOff val="1219212"/>
              <a:satOff val="-9721"/>
              <a:lumOff val="-735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C9509C-803B-44D9-81F3-8292397D505A}">
      <dsp:nvSpPr>
        <dsp:cNvPr id="0" name=""/>
        <dsp:cNvSpPr/>
      </dsp:nvSpPr>
      <dsp:spPr>
        <a:xfrm rot="5400000">
          <a:off x="2972361" y="251533"/>
          <a:ext cx="1369040" cy="2278053"/>
        </a:xfrm>
        <a:prstGeom prst="corner">
          <a:avLst>
            <a:gd name="adj1" fmla="val 16120"/>
            <a:gd name="adj2" fmla="val 16110"/>
          </a:avLst>
        </a:prstGeom>
        <a:solidFill>
          <a:schemeClr val="accent5">
            <a:hueOff val="2438425"/>
            <a:satOff val="-19443"/>
            <a:lumOff val="-14705"/>
            <a:alphaOff val="0"/>
          </a:schemeClr>
        </a:solidFill>
        <a:ln w="15875" cap="rnd" cmpd="sng" algn="ctr">
          <a:solidFill>
            <a:schemeClr val="accent5">
              <a:hueOff val="2438425"/>
              <a:satOff val="-19443"/>
              <a:lumOff val="-1470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61407A-7ED6-4B71-8D3D-983931B3E15D}">
      <dsp:nvSpPr>
        <dsp:cNvPr id="0" name=""/>
        <dsp:cNvSpPr/>
      </dsp:nvSpPr>
      <dsp:spPr>
        <a:xfrm>
          <a:off x="2743834" y="932180"/>
          <a:ext cx="2056639" cy="1802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rtl="1">
            <a:lnSpc>
              <a:spcPct val="90000"/>
            </a:lnSpc>
            <a:spcBef>
              <a:spcPct val="0"/>
            </a:spcBef>
            <a:spcAft>
              <a:spcPct val="35000"/>
            </a:spcAft>
          </a:pPr>
          <a:r>
            <a:rPr lang="ar-EG" sz="2800" b="1" kern="1200" dirty="0" smtClean="0">
              <a:latin typeface="Calibri" panose="020F0502020204030204" pitchFamily="34" charset="0"/>
              <a:ea typeface="Calibri" panose="020F0502020204030204" pitchFamily="34" charset="0"/>
              <a:cs typeface="Times New Roman" panose="02020603050405020304" pitchFamily="18" charset="0"/>
            </a:rPr>
            <a:t>كيف تطوري ذاتك</a:t>
          </a:r>
          <a:endParaRPr lang="ar-EG" sz="2800" kern="1200" dirty="0"/>
        </a:p>
      </dsp:txBody>
      <dsp:txXfrm>
        <a:off x="2743834" y="932180"/>
        <a:ext cx="2056639" cy="180276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32939B-3F97-4626-B6AF-7E93369660FB}">
      <dsp:nvSpPr>
        <dsp:cNvPr id="0" name=""/>
        <dsp:cNvSpPr/>
      </dsp:nvSpPr>
      <dsp:spPr>
        <a:xfrm rot="5400000">
          <a:off x="5033549" y="181975"/>
          <a:ext cx="840553" cy="588387"/>
        </a:xfrm>
        <a:prstGeom prst="chevron">
          <a:avLst/>
        </a:prstGeom>
        <a:gradFill rotWithShape="0">
          <a:gsLst>
            <a:gs pos="0">
              <a:schemeClr val="accent5">
                <a:hueOff val="0"/>
                <a:satOff val="0"/>
                <a:lumOff val="0"/>
                <a:alphaOff val="0"/>
                <a:tint val="96000"/>
                <a:lumMod val="102000"/>
              </a:schemeClr>
            </a:gs>
            <a:gs pos="100000">
              <a:schemeClr val="accent5">
                <a:hueOff val="0"/>
                <a:satOff val="0"/>
                <a:lumOff val="0"/>
                <a:alphaOff val="0"/>
                <a:shade val="88000"/>
                <a:lumMod val="94000"/>
              </a:schemeClr>
            </a:gs>
          </a:gsLst>
          <a:path path="circle">
            <a:fillToRect l="50000" t="100000" r="100000" b="50000"/>
          </a:path>
        </a:gradFill>
        <a:ln w="9525" cap="rnd" cmpd="sng" algn="ctr">
          <a:solidFill>
            <a:schemeClr val="accent5">
              <a:hueOff val="0"/>
              <a:satOff val="0"/>
              <a:lumOff val="0"/>
              <a:alphaOff val="0"/>
            </a:schemeClr>
          </a:solidFill>
          <a:prstDash val="solid"/>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1">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kern="1200" dirty="0">
            <a:latin typeface="Times New Roman" pitchFamily="18" charset="0"/>
            <a:cs typeface="Times New Roman" pitchFamily="18" charset="0"/>
          </a:endParaRPr>
        </a:p>
      </dsp:txBody>
      <dsp:txXfrm rot="-5400000">
        <a:off x="5159633" y="350086"/>
        <a:ext cx="588387" cy="252166"/>
      </dsp:txXfrm>
    </dsp:sp>
    <dsp:sp modelId="{21C3C7AE-962A-4E89-8175-86A7113CFACF}">
      <dsp:nvSpPr>
        <dsp:cNvPr id="0" name=""/>
        <dsp:cNvSpPr/>
      </dsp:nvSpPr>
      <dsp:spPr>
        <a:xfrm rot="16200000">
          <a:off x="2267793" y="-2250743"/>
          <a:ext cx="624046" cy="5159632"/>
        </a:xfrm>
        <a:prstGeom prst="round2SameRect">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reflection blurRad="12700" stA="26000" endPos="32000" dist="12700" dir="5400000" sy="-100000" rotWithShape="0"/>
        </a:effectLst>
      </dsp:spPr>
      <dsp:style>
        <a:lnRef idx="1">
          <a:scrgbClr r="0" g="0" b="0"/>
        </a:lnRef>
        <a:fillRef idx="1">
          <a:scrgbClr r="0" g="0" b="0"/>
        </a:fillRef>
        <a:effectRef idx="2">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smtClean="0">
              <a:latin typeface="Times New Roman" pitchFamily="18" charset="0"/>
              <a:cs typeface="Times New Roman" pitchFamily="18" charset="0"/>
            </a:rPr>
            <a:t>وضع المواعيد النهائية. </a:t>
          </a:r>
          <a:endParaRPr lang="ar-EG" sz="2400" kern="1200">
            <a:latin typeface="Times New Roman" pitchFamily="18" charset="0"/>
            <a:cs typeface="Times New Roman" pitchFamily="18" charset="0"/>
          </a:endParaRPr>
        </a:p>
      </dsp:txBody>
      <dsp:txXfrm rot="5400000">
        <a:off x="30464" y="47512"/>
        <a:ext cx="5129169" cy="563120"/>
      </dsp:txXfrm>
    </dsp:sp>
    <dsp:sp modelId="{B7E07904-3003-4053-8E13-71BEC270D67C}">
      <dsp:nvSpPr>
        <dsp:cNvPr id="0" name=""/>
        <dsp:cNvSpPr/>
      </dsp:nvSpPr>
      <dsp:spPr>
        <a:xfrm rot="5400000">
          <a:off x="5033549" y="1023255"/>
          <a:ext cx="840553" cy="588387"/>
        </a:xfrm>
        <a:prstGeom prst="chevron">
          <a:avLst/>
        </a:prstGeom>
        <a:gradFill rotWithShape="0">
          <a:gsLst>
            <a:gs pos="0">
              <a:schemeClr val="accent5">
                <a:hueOff val="609606"/>
                <a:satOff val="-4861"/>
                <a:lumOff val="-3676"/>
                <a:alphaOff val="0"/>
                <a:tint val="96000"/>
                <a:lumMod val="102000"/>
              </a:schemeClr>
            </a:gs>
            <a:gs pos="100000">
              <a:schemeClr val="accent5">
                <a:hueOff val="609606"/>
                <a:satOff val="-4861"/>
                <a:lumOff val="-3676"/>
                <a:alphaOff val="0"/>
                <a:shade val="88000"/>
                <a:lumMod val="94000"/>
              </a:schemeClr>
            </a:gs>
          </a:gsLst>
          <a:path path="circle">
            <a:fillToRect l="50000" t="100000" r="100000" b="50000"/>
          </a:path>
        </a:gradFill>
        <a:ln w="9525" cap="rnd" cmpd="sng" algn="ctr">
          <a:solidFill>
            <a:schemeClr val="accent5">
              <a:hueOff val="609606"/>
              <a:satOff val="-4861"/>
              <a:lumOff val="-3676"/>
              <a:alphaOff val="0"/>
            </a:schemeClr>
          </a:solidFill>
          <a:prstDash val="solid"/>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1">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kern="1200" dirty="0">
            <a:latin typeface="Times New Roman" pitchFamily="18" charset="0"/>
            <a:cs typeface="Times New Roman" pitchFamily="18" charset="0"/>
          </a:endParaRPr>
        </a:p>
      </dsp:txBody>
      <dsp:txXfrm rot="-5400000">
        <a:off x="5159633" y="1191366"/>
        <a:ext cx="588387" cy="252166"/>
      </dsp:txXfrm>
    </dsp:sp>
    <dsp:sp modelId="{97AAA0C6-57E1-4AA4-A009-5E6AE43B1FB4}">
      <dsp:nvSpPr>
        <dsp:cNvPr id="0" name=""/>
        <dsp:cNvSpPr/>
      </dsp:nvSpPr>
      <dsp:spPr>
        <a:xfrm rot="16200000">
          <a:off x="2195116" y="-1409464"/>
          <a:ext cx="769400" cy="5159632"/>
        </a:xfrm>
        <a:prstGeom prst="round2SameRect">
          <a:avLst/>
        </a:prstGeom>
        <a:solidFill>
          <a:schemeClr val="lt1">
            <a:alpha val="90000"/>
            <a:hueOff val="0"/>
            <a:satOff val="0"/>
            <a:lumOff val="0"/>
            <a:alphaOff val="0"/>
          </a:schemeClr>
        </a:solidFill>
        <a:ln w="9525" cap="rnd" cmpd="sng" algn="ctr">
          <a:solidFill>
            <a:schemeClr val="accent5">
              <a:hueOff val="609606"/>
              <a:satOff val="-4861"/>
              <a:lumOff val="-3676"/>
              <a:alphaOff val="0"/>
            </a:schemeClr>
          </a:solidFill>
          <a:prstDash val="solid"/>
        </a:ln>
        <a:effectLst>
          <a:reflection blurRad="12700" stA="26000" endPos="32000" dist="12700" dir="5400000" sy="-100000" rotWithShape="0"/>
        </a:effectLst>
      </dsp:spPr>
      <dsp:style>
        <a:lnRef idx="1">
          <a:scrgbClr r="0" g="0" b="0"/>
        </a:lnRef>
        <a:fillRef idx="1">
          <a:scrgbClr r="0" g="0" b="0"/>
        </a:fillRef>
        <a:effectRef idx="2">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dirty="0" smtClean="0">
              <a:effectLst/>
              <a:latin typeface="Times New Roman" pitchFamily="18" charset="0"/>
              <a:ea typeface="Calibri" panose="020F0502020204030204" pitchFamily="34" charset="0"/>
              <a:cs typeface="Times New Roman" pitchFamily="18" charset="0"/>
            </a:rPr>
            <a:t>بعض الأهداف سوف تأخذ وقتًا أكثر لتحقيقها من غيرها. </a:t>
          </a:r>
          <a:endParaRPr lang="ar-EG" sz="2400" kern="1200" dirty="0">
            <a:latin typeface="Times New Roman" pitchFamily="18" charset="0"/>
            <a:cs typeface="Times New Roman" pitchFamily="18" charset="0"/>
          </a:endParaRPr>
        </a:p>
      </dsp:txBody>
      <dsp:txXfrm rot="5400000">
        <a:off x="37560" y="823210"/>
        <a:ext cx="5122073" cy="694282"/>
      </dsp:txXfrm>
    </dsp:sp>
    <dsp:sp modelId="{A4D4447B-9F55-4D96-B79E-26823906B732}">
      <dsp:nvSpPr>
        <dsp:cNvPr id="0" name=""/>
        <dsp:cNvSpPr/>
      </dsp:nvSpPr>
      <dsp:spPr>
        <a:xfrm rot="5400000">
          <a:off x="5033549" y="1814747"/>
          <a:ext cx="840553" cy="588387"/>
        </a:xfrm>
        <a:prstGeom prst="chevron">
          <a:avLst/>
        </a:prstGeom>
        <a:gradFill rotWithShape="0">
          <a:gsLst>
            <a:gs pos="0">
              <a:schemeClr val="accent5">
                <a:hueOff val="1219212"/>
                <a:satOff val="-9721"/>
                <a:lumOff val="-7353"/>
                <a:alphaOff val="0"/>
                <a:tint val="96000"/>
                <a:lumMod val="102000"/>
              </a:schemeClr>
            </a:gs>
            <a:gs pos="100000">
              <a:schemeClr val="accent5">
                <a:hueOff val="1219212"/>
                <a:satOff val="-9721"/>
                <a:lumOff val="-7353"/>
                <a:alphaOff val="0"/>
                <a:shade val="88000"/>
                <a:lumMod val="94000"/>
              </a:schemeClr>
            </a:gs>
          </a:gsLst>
          <a:path path="circle">
            <a:fillToRect l="50000" t="100000" r="100000" b="50000"/>
          </a:path>
        </a:gradFill>
        <a:ln w="9525" cap="rnd" cmpd="sng" algn="ctr">
          <a:solidFill>
            <a:schemeClr val="accent5">
              <a:hueOff val="1219212"/>
              <a:satOff val="-9721"/>
              <a:lumOff val="-7353"/>
              <a:alphaOff val="0"/>
            </a:schemeClr>
          </a:solidFill>
          <a:prstDash val="solid"/>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1">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kern="1200" dirty="0">
            <a:latin typeface="Times New Roman" pitchFamily="18" charset="0"/>
            <a:cs typeface="Times New Roman" pitchFamily="18" charset="0"/>
          </a:endParaRPr>
        </a:p>
      </dsp:txBody>
      <dsp:txXfrm rot="-5400000">
        <a:off x="5159633" y="1982858"/>
        <a:ext cx="588387" cy="252166"/>
      </dsp:txXfrm>
    </dsp:sp>
    <dsp:sp modelId="{40BF38B3-7DBA-486A-A6A1-B09999C4579D}">
      <dsp:nvSpPr>
        <dsp:cNvPr id="0" name=""/>
        <dsp:cNvSpPr/>
      </dsp:nvSpPr>
      <dsp:spPr>
        <a:xfrm rot="16200000">
          <a:off x="2244903" y="-617972"/>
          <a:ext cx="669826" cy="5159632"/>
        </a:xfrm>
        <a:prstGeom prst="round2SameRect">
          <a:avLst/>
        </a:prstGeom>
        <a:solidFill>
          <a:schemeClr val="lt1">
            <a:alpha val="90000"/>
            <a:hueOff val="0"/>
            <a:satOff val="0"/>
            <a:lumOff val="0"/>
            <a:alphaOff val="0"/>
          </a:schemeClr>
        </a:solidFill>
        <a:ln w="9525" cap="rnd" cmpd="sng" algn="ctr">
          <a:solidFill>
            <a:schemeClr val="accent5">
              <a:hueOff val="1219212"/>
              <a:satOff val="-9721"/>
              <a:lumOff val="-7353"/>
              <a:alphaOff val="0"/>
            </a:schemeClr>
          </a:solidFill>
          <a:prstDash val="solid"/>
        </a:ln>
        <a:effectLst>
          <a:reflection blurRad="12700" stA="26000" endPos="32000" dist="12700" dir="5400000" sy="-100000" rotWithShape="0"/>
        </a:effectLst>
      </dsp:spPr>
      <dsp:style>
        <a:lnRef idx="1">
          <a:scrgbClr r="0" g="0" b="0"/>
        </a:lnRef>
        <a:fillRef idx="1">
          <a:scrgbClr r="0" g="0" b="0"/>
        </a:fillRef>
        <a:effectRef idx="2">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dirty="0" smtClean="0">
              <a:latin typeface="Times New Roman" pitchFamily="18" charset="0"/>
              <a:cs typeface="Times New Roman" pitchFamily="18" charset="0"/>
            </a:rPr>
            <a:t>ضع أي مواعيد نهائية أو جداول زمنية خارجية في اعتبارك. </a:t>
          </a:r>
          <a:endParaRPr lang="ar-EG" sz="2400" kern="1200" dirty="0">
            <a:latin typeface="Times New Roman" pitchFamily="18" charset="0"/>
            <a:cs typeface="Times New Roman" pitchFamily="18" charset="0"/>
          </a:endParaRPr>
        </a:p>
      </dsp:txBody>
      <dsp:txXfrm rot="5400000">
        <a:off x="32698" y="1659629"/>
        <a:ext cx="5126934" cy="604430"/>
      </dsp:txXfrm>
    </dsp:sp>
    <dsp:sp modelId="{2C058A69-66AE-4E0C-BAEF-F4261A412CBE}">
      <dsp:nvSpPr>
        <dsp:cNvPr id="0" name=""/>
        <dsp:cNvSpPr/>
      </dsp:nvSpPr>
      <dsp:spPr>
        <a:xfrm rot="5400000">
          <a:off x="5033549" y="2544506"/>
          <a:ext cx="840553" cy="588387"/>
        </a:xfrm>
        <a:prstGeom prst="chevron">
          <a:avLst/>
        </a:prstGeom>
        <a:gradFill rotWithShape="0">
          <a:gsLst>
            <a:gs pos="0">
              <a:schemeClr val="accent5">
                <a:hueOff val="1828819"/>
                <a:satOff val="-14582"/>
                <a:lumOff val="-11029"/>
                <a:alphaOff val="0"/>
                <a:tint val="96000"/>
                <a:lumMod val="102000"/>
              </a:schemeClr>
            </a:gs>
            <a:gs pos="100000">
              <a:schemeClr val="accent5">
                <a:hueOff val="1828819"/>
                <a:satOff val="-14582"/>
                <a:lumOff val="-11029"/>
                <a:alphaOff val="0"/>
                <a:shade val="88000"/>
                <a:lumMod val="94000"/>
              </a:schemeClr>
            </a:gs>
          </a:gsLst>
          <a:path path="circle">
            <a:fillToRect l="50000" t="100000" r="100000" b="50000"/>
          </a:path>
        </a:gradFill>
        <a:ln w="9525" cap="rnd" cmpd="sng" algn="ctr">
          <a:solidFill>
            <a:schemeClr val="accent5">
              <a:hueOff val="1828819"/>
              <a:satOff val="-14582"/>
              <a:lumOff val="-11029"/>
              <a:alphaOff val="0"/>
            </a:schemeClr>
          </a:solidFill>
          <a:prstDash val="solid"/>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1">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ar-EG" sz="2400" kern="1200" dirty="0">
            <a:latin typeface="Times New Roman" pitchFamily="18" charset="0"/>
            <a:cs typeface="Times New Roman" pitchFamily="18" charset="0"/>
          </a:endParaRPr>
        </a:p>
      </dsp:txBody>
      <dsp:txXfrm rot="-5400000">
        <a:off x="5159633" y="2712617"/>
        <a:ext cx="588387" cy="252166"/>
      </dsp:txXfrm>
    </dsp:sp>
    <dsp:sp modelId="{C89866C8-7F1B-467F-9EB0-6115E99FC758}">
      <dsp:nvSpPr>
        <dsp:cNvPr id="0" name=""/>
        <dsp:cNvSpPr/>
      </dsp:nvSpPr>
      <dsp:spPr>
        <a:xfrm rot="16200000">
          <a:off x="2306636" y="111787"/>
          <a:ext cx="546359" cy="5159632"/>
        </a:xfrm>
        <a:prstGeom prst="round2SameRect">
          <a:avLst/>
        </a:prstGeom>
        <a:solidFill>
          <a:schemeClr val="lt1">
            <a:alpha val="90000"/>
            <a:hueOff val="0"/>
            <a:satOff val="0"/>
            <a:lumOff val="0"/>
            <a:alphaOff val="0"/>
          </a:schemeClr>
        </a:solidFill>
        <a:ln w="9525" cap="rnd" cmpd="sng" algn="ctr">
          <a:solidFill>
            <a:schemeClr val="accent5">
              <a:hueOff val="1828819"/>
              <a:satOff val="-14582"/>
              <a:lumOff val="-11029"/>
              <a:alphaOff val="0"/>
            </a:schemeClr>
          </a:solidFill>
          <a:prstDash val="solid"/>
        </a:ln>
        <a:effectLst>
          <a:reflection blurRad="12700" stA="26000" endPos="32000" dist="12700" dir="5400000" sy="-100000" rotWithShape="0"/>
        </a:effectLst>
      </dsp:spPr>
      <dsp:style>
        <a:lnRef idx="1">
          <a:scrgbClr r="0" g="0" b="0"/>
        </a:lnRef>
        <a:fillRef idx="1">
          <a:scrgbClr r="0" g="0" b="0"/>
        </a:fillRef>
        <a:effectRef idx="2">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dirty="0" smtClean="0">
              <a:latin typeface="Times New Roman" pitchFamily="18" charset="0"/>
              <a:cs typeface="Times New Roman" pitchFamily="18" charset="0"/>
            </a:rPr>
            <a:t>ضع لنفسك نظامًا للمكافآت.</a:t>
          </a:r>
          <a:endParaRPr lang="en-US" sz="2400" kern="1200" dirty="0">
            <a:latin typeface="Times New Roman" pitchFamily="18" charset="0"/>
            <a:cs typeface="Times New Roman" pitchFamily="18" charset="0"/>
          </a:endParaRPr>
        </a:p>
      </dsp:txBody>
      <dsp:txXfrm rot="5400000">
        <a:off x="26671" y="2445095"/>
        <a:ext cx="5132961" cy="493017"/>
      </dsp:txXfrm>
    </dsp:sp>
    <dsp:sp modelId="{8BA207F6-68AE-46EB-A6A7-1BE7B7511B9E}">
      <dsp:nvSpPr>
        <dsp:cNvPr id="0" name=""/>
        <dsp:cNvSpPr/>
      </dsp:nvSpPr>
      <dsp:spPr>
        <a:xfrm rot="5400000">
          <a:off x="5033549" y="3332480"/>
          <a:ext cx="840553" cy="588387"/>
        </a:xfrm>
        <a:prstGeom prst="chevron">
          <a:avLst/>
        </a:prstGeom>
        <a:gradFill rotWithShape="0">
          <a:gsLst>
            <a:gs pos="0">
              <a:schemeClr val="accent5">
                <a:hueOff val="2438425"/>
                <a:satOff val="-19443"/>
                <a:lumOff val="-14705"/>
                <a:alphaOff val="0"/>
                <a:tint val="96000"/>
                <a:lumMod val="102000"/>
              </a:schemeClr>
            </a:gs>
            <a:gs pos="100000">
              <a:schemeClr val="accent5">
                <a:hueOff val="2438425"/>
                <a:satOff val="-19443"/>
                <a:lumOff val="-14705"/>
                <a:alphaOff val="0"/>
                <a:shade val="88000"/>
                <a:lumMod val="94000"/>
              </a:schemeClr>
            </a:gs>
          </a:gsLst>
          <a:path path="circle">
            <a:fillToRect l="50000" t="100000" r="100000" b="50000"/>
          </a:path>
        </a:gradFill>
        <a:ln w="9525" cap="rnd" cmpd="sng" algn="ctr">
          <a:solidFill>
            <a:schemeClr val="accent5">
              <a:hueOff val="2438425"/>
              <a:satOff val="-19443"/>
              <a:lumOff val="-14705"/>
              <a:alphaOff val="0"/>
            </a:schemeClr>
          </a:solidFill>
          <a:prstDash val="solid"/>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dsp:spPr>
      <dsp:style>
        <a:lnRef idx="1">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r" defTabSz="1066800" rtl="1">
            <a:lnSpc>
              <a:spcPct val="90000"/>
            </a:lnSpc>
            <a:spcBef>
              <a:spcPct val="0"/>
            </a:spcBef>
            <a:spcAft>
              <a:spcPct val="35000"/>
            </a:spcAft>
          </a:pPr>
          <a:endParaRPr lang="en-US" sz="2400" kern="1200" dirty="0">
            <a:latin typeface="Times New Roman" pitchFamily="18" charset="0"/>
            <a:cs typeface="Times New Roman" pitchFamily="18" charset="0"/>
          </a:endParaRPr>
        </a:p>
      </dsp:txBody>
      <dsp:txXfrm rot="-5400000">
        <a:off x="5159633" y="3500591"/>
        <a:ext cx="588387" cy="252166"/>
      </dsp:txXfrm>
    </dsp:sp>
    <dsp:sp modelId="{5AE996ED-4D64-4C29-B647-4A24063EFCA3}">
      <dsp:nvSpPr>
        <dsp:cNvPr id="0" name=""/>
        <dsp:cNvSpPr/>
      </dsp:nvSpPr>
      <dsp:spPr>
        <a:xfrm rot="16200000">
          <a:off x="2248421" y="899760"/>
          <a:ext cx="662788" cy="5159632"/>
        </a:xfrm>
        <a:prstGeom prst="round2SameRect">
          <a:avLst/>
        </a:prstGeom>
        <a:solidFill>
          <a:schemeClr val="lt1">
            <a:alpha val="90000"/>
            <a:hueOff val="0"/>
            <a:satOff val="0"/>
            <a:lumOff val="0"/>
            <a:alphaOff val="0"/>
          </a:schemeClr>
        </a:solidFill>
        <a:ln w="9525" cap="rnd" cmpd="sng" algn="ctr">
          <a:solidFill>
            <a:schemeClr val="accent5">
              <a:hueOff val="2438425"/>
              <a:satOff val="-19443"/>
              <a:lumOff val="-14705"/>
              <a:alphaOff val="0"/>
            </a:schemeClr>
          </a:solidFill>
          <a:prstDash val="solid"/>
        </a:ln>
        <a:effectLst>
          <a:reflection blurRad="12700" stA="26000" endPos="32000" dist="12700" dir="5400000" sy="-100000" rotWithShape="0"/>
        </a:effectLst>
      </dsp:spPr>
      <dsp:style>
        <a:lnRef idx="1">
          <a:scrgbClr r="0" g="0" b="0"/>
        </a:lnRef>
        <a:fillRef idx="1">
          <a:scrgbClr r="0" g="0" b="0"/>
        </a:fillRef>
        <a:effectRef idx="2">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EG" sz="2400" b="1" kern="1200" dirty="0" smtClean="0">
              <a:latin typeface="Times New Roman" pitchFamily="18" charset="0"/>
              <a:cs typeface="Times New Roman" pitchFamily="18" charset="0"/>
            </a:rPr>
            <a:t>ابتعد عن عقاب نفسك،حتى إذا كنت لا تحقق أهدافك.</a:t>
          </a:r>
          <a:endParaRPr lang="ar-EG" sz="2400" kern="1200" dirty="0">
            <a:latin typeface="Times New Roman" pitchFamily="18" charset="0"/>
            <a:cs typeface="Times New Roman" pitchFamily="18" charset="0"/>
          </a:endParaRPr>
        </a:p>
      </dsp:txBody>
      <dsp:txXfrm rot="5400000">
        <a:off x="32355" y="3180537"/>
        <a:ext cx="5127277" cy="5980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96022C-F6E1-41DF-8624-4D67B7F5A2E9}">
      <dsp:nvSpPr>
        <dsp:cNvPr id="0" name=""/>
        <dsp:cNvSpPr/>
      </dsp:nvSpPr>
      <dsp:spPr>
        <a:xfrm>
          <a:off x="0" y="0"/>
          <a:ext cx="7239000" cy="553410"/>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القدوة الحسنة</a:t>
          </a:r>
          <a:endParaRPr lang="ar-EG" sz="2400" b="1" kern="1200" dirty="0">
            <a:latin typeface="Times New Roman" pitchFamily="18" charset="0"/>
            <a:cs typeface="Times New Roman" pitchFamily="18" charset="0"/>
          </a:endParaRPr>
        </a:p>
      </dsp:txBody>
      <dsp:txXfrm>
        <a:off x="27015" y="27015"/>
        <a:ext cx="7184970" cy="499380"/>
      </dsp:txXfrm>
    </dsp:sp>
    <dsp:sp modelId="{D2219B04-A8E4-418B-9ABD-6F4D261269B8}">
      <dsp:nvSpPr>
        <dsp:cNvPr id="0" name=""/>
        <dsp:cNvSpPr/>
      </dsp:nvSpPr>
      <dsp:spPr>
        <a:xfrm>
          <a:off x="0" y="585114"/>
          <a:ext cx="7239000" cy="553410"/>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قوة الشخصية</a:t>
          </a:r>
          <a:endParaRPr lang="ar-EG" sz="2400" b="1" kern="1200" dirty="0">
            <a:latin typeface="Times New Roman" pitchFamily="18" charset="0"/>
            <a:cs typeface="Times New Roman" pitchFamily="18" charset="0"/>
          </a:endParaRPr>
        </a:p>
      </dsp:txBody>
      <dsp:txXfrm>
        <a:off x="27015" y="612129"/>
        <a:ext cx="7184970" cy="499380"/>
      </dsp:txXfrm>
    </dsp:sp>
    <dsp:sp modelId="{4251CA38-ED60-4A91-9303-90C0C92740C3}">
      <dsp:nvSpPr>
        <dsp:cNvPr id="0" name=""/>
        <dsp:cNvSpPr/>
      </dsp:nvSpPr>
      <dsp:spPr>
        <a:xfrm>
          <a:off x="0" y="1170205"/>
          <a:ext cx="7239000" cy="553410"/>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الصبر</a:t>
          </a:r>
          <a:endParaRPr lang="ar-EG" sz="2400" b="1" kern="1200" dirty="0">
            <a:latin typeface="Times New Roman" pitchFamily="18" charset="0"/>
            <a:cs typeface="Times New Roman" pitchFamily="18" charset="0"/>
          </a:endParaRPr>
        </a:p>
      </dsp:txBody>
      <dsp:txXfrm>
        <a:off x="27015" y="1197220"/>
        <a:ext cx="7184970" cy="499380"/>
      </dsp:txXfrm>
    </dsp:sp>
    <dsp:sp modelId="{064A8BC8-5C27-4D4C-959B-DE47E1C82DB8}">
      <dsp:nvSpPr>
        <dsp:cNvPr id="0" name=""/>
        <dsp:cNvSpPr/>
      </dsp:nvSpPr>
      <dsp:spPr>
        <a:xfrm>
          <a:off x="0" y="1755295"/>
          <a:ext cx="7239000" cy="553410"/>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احترام وتقدير الموظفين</a:t>
          </a:r>
          <a:endParaRPr lang="ar-EG" sz="2400" b="1" kern="1200" dirty="0">
            <a:latin typeface="Times New Roman" pitchFamily="18" charset="0"/>
            <a:cs typeface="Times New Roman" pitchFamily="18" charset="0"/>
          </a:endParaRPr>
        </a:p>
      </dsp:txBody>
      <dsp:txXfrm>
        <a:off x="27015" y="1782310"/>
        <a:ext cx="7184970" cy="499380"/>
      </dsp:txXfrm>
    </dsp:sp>
    <dsp:sp modelId="{BC205FCB-59DE-453F-A63A-ECCBC8E0ECB1}">
      <dsp:nvSpPr>
        <dsp:cNvPr id="0" name=""/>
        <dsp:cNvSpPr/>
      </dsp:nvSpPr>
      <dsp:spPr>
        <a:xfrm>
          <a:off x="0" y="2340385"/>
          <a:ext cx="7239000" cy="553410"/>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فهم الحاجات الانسانية</a:t>
          </a:r>
          <a:endParaRPr lang="ar-EG" sz="2400" b="1" kern="1200" dirty="0">
            <a:latin typeface="Times New Roman" pitchFamily="18" charset="0"/>
            <a:cs typeface="Times New Roman" pitchFamily="18" charset="0"/>
          </a:endParaRPr>
        </a:p>
      </dsp:txBody>
      <dsp:txXfrm>
        <a:off x="27015" y="2367400"/>
        <a:ext cx="7184970" cy="499380"/>
      </dsp:txXfrm>
    </dsp:sp>
    <dsp:sp modelId="{F91FE5C8-321D-44B4-B785-5EB24D429A88}">
      <dsp:nvSpPr>
        <dsp:cNvPr id="0" name=""/>
        <dsp:cNvSpPr/>
      </dsp:nvSpPr>
      <dsp:spPr>
        <a:xfrm>
          <a:off x="0" y="2925475"/>
          <a:ext cx="7239000" cy="553410"/>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مراعاة الظروف المعرفية والخبرات</a:t>
          </a:r>
          <a:endParaRPr lang="ar-EG" sz="2400" b="1" kern="1200" dirty="0">
            <a:latin typeface="Times New Roman" pitchFamily="18" charset="0"/>
            <a:cs typeface="Times New Roman" pitchFamily="18" charset="0"/>
          </a:endParaRPr>
        </a:p>
      </dsp:txBody>
      <dsp:txXfrm>
        <a:off x="27015" y="2952490"/>
        <a:ext cx="7184970" cy="499380"/>
      </dsp:txXfrm>
    </dsp:sp>
    <dsp:sp modelId="{802623FE-402F-4414-A1DE-44A93ACEAB2F}">
      <dsp:nvSpPr>
        <dsp:cNvPr id="0" name=""/>
        <dsp:cNvSpPr/>
      </dsp:nvSpPr>
      <dsp:spPr>
        <a:xfrm>
          <a:off x="0" y="3510565"/>
          <a:ext cx="7239000" cy="553410"/>
        </a:xfrm>
        <a:prstGeom prst="roundRect">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خلق الثقة وتقديم الدعم</a:t>
          </a:r>
          <a:endParaRPr lang="ar-EG" sz="2400" b="1" kern="1200" dirty="0">
            <a:latin typeface="Times New Roman" pitchFamily="18" charset="0"/>
            <a:cs typeface="Times New Roman" pitchFamily="18" charset="0"/>
          </a:endParaRPr>
        </a:p>
      </dsp:txBody>
      <dsp:txXfrm>
        <a:off x="27015" y="3537580"/>
        <a:ext cx="7184970" cy="4993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99A148-BD90-48B5-96D3-8D17DB0E97FC}">
      <dsp:nvSpPr>
        <dsp:cNvPr id="0" name=""/>
        <dsp:cNvSpPr/>
      </dsp:nvSpPr>
      <dsp:spPr>
        <a:xfrm>
          <a:off x="995" y="1216859"/>
          <a:ext cx="1630281" cy="1630281"/>
        </a:xfrm>
        <a:prstGeom prst="ellipse">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r>
            <a:rPr lang="ar-EG" sz="2000" b="1" kern="1200" dirty="0" smtClean="0">
              <a:effectLst>
                <a:outerShdw blurRad="38100" dist="38100" dir="2700000" algn="tl">
                  <a:srgbClr val="000000">
                    <a:alpha val="43137"/>
                  </a:srgbClr>
                </a:outerShdw>
              </a:effectLst>
            </a:rPr>
            <a:t>نمي وعيك</a:t>
          </a:r>
        </a:p>
      </dsp:txBody>
      <dsp:txXfrm>
        <a:off x="239744" y="1455608"/>
        <a:ext cx="1152783" cy="1152783"/>
      </dsp:txXfrm>
    </dsp:sp>
    <dsp:sp modelId="{C93DB794-6114-4B9C-83AE-8914A2A4EB14}">
      <dsp:nvSpPr>
        <dsp:cNvPr id="0" name=""/>
        <dsp:cNvSpPr/>
      </dsp:nvSpPr>
      <dsp:spPr>
        <a:xfrm>
          <a:off x="1631277" y="1216859"/>
          <a:ext cx="1630281" cy="1630281"/>
        </a:xfrm>
        <a:prstGeom prst="ellipse">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r>
            <a:rPr lang="ar-EG" sz="2000" b="1" kern="1200" dirty="0" smtClean="0">
              <a:effectLst>
                <a:outerShdw blurRad="38100" dist="38100" dir="2700000" algn="tl">
                  <a:srgbClr val="000000">
                    <a:alpha val="43137"/>
                  </a:srgbClr>
                </a:outerShdw>
              </a:effectLst>
            </a:rPr>
            <a:t>خوض المغامرة</a:t>
          </a:r>
          <a:endParaRPr lang="ar-EG" sz="2000" b="1" kern="1200" dirty="0">
            <a:effectLst>
              <a:outerShdw blurRad="38100" dist="38100" dir="2700000" algn="tl">
                <a:srgbClr val="000000">
                  <a:alpha val="43137"/>
                </a:srgbClr>
              </a:outerShdw>
            </a:effectLst>
          </a:endParaRPr>
        </a:p>
      </dsp:txBody>
      <dsp:txXfrm>
        <a:off x="1870026" y="1455608"/>
        <a:ext cx="1152783" cy="1152783"/>
      </dsp:txXfrm>
    </dsp:sp>
    <dsp:sp modelId="{3DFA79B0-FA35-4435-8B80-4C14E8A4921E}">
      <dsp:nvSpPr>
        <dsp:cNvPr id="0" name=""/>
        <dsp:cNvSpPr/>
      </dsp:nvSpPr>
      <dsp:spPr>
        <a:xfrm>
          <a:off x="3261559" y="1216859"/>
          <a:ext cx="1630281" cy="1630281"/>
        </a:xfrm>
        <a:prstGeom prst="ellipse">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r>
            <a:rPr lang="ar-EG" sz="2000" b="1" kern="1200" dirty="0" smtClean="0">
              <a:effectLst>
                <a:outerShdw blurRad="38100" dist="38100" dir="2700000" algn="tl">
                  <a:srgbClr val="000000">
                    <a:alpha val="43137"/>
                  </a:srgbClr>
                </a:outerShdw>
              </a:effectLst>
            </a:rPr>
            <a:t>تجنبي التعقيد</a:t>
          </a:r>
          <a:endParaRPr lang="ar-EG" sz="2000" b="1" kern="1200" dirty="0">
            <a:effectLst>
              <a:outerShdw blurRad="38100" dist="38100" dir="2700000" algn="tl">
                <a:srgbClr val="000000">
                  <a:alpha val="43137"/>
                </a:srgbClr>
              </a:outerShdw>
            </a:effectLst>
          </a:endParaRPr>
        </a:p>
      </dsp:txBody>
      <dsp:txXfrm>
        <a:off x="3500308" y="1455608"/>
        <a:ext cx="1152783" cy="1152783"/>
      </dsp:txXfrm>
    </dsp:sp>
    <dsp:sp modelId="{33D28489-F27F-4C5D-A2E6-75EB5FDE97D1}">
      <dsp:nvSpPr>
        <dsp:cNvPr id="0" name=""/>
        <dsp:cNvSpPr/>
      </dsp:nvSpPr>
      <dsp:spPr>
        <a:xfrm>
          <a:off x="4891840" y="1216859"/>
          <a:ext cx="1630281" cy="1630281"/>
        </a:xfrm>
        <a:prstGeom prst="ellipse">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r>
            <a:rPr lang="ar-EG" sz="2000" b="1" kern="1200" dirty="0" smtClean="0">
              <a:effectLst>
                <a:outerShdw blurRad="38100" dist="38100" dir="2700000" algn="tl">
                  <a:srgbClr val="000000">
                    <a:alpha val="43137"/>
                  </a:srgbClr>
                </a:outerShdw>
              </a:effectLst>
            </a:rPr>
            <a:t>كسب ولاء الأخرين</a:t>
          </a:r>
          <a:endParaRPr lang="ar-EG" sz="2000" b="1" kern="1200" dirty="0">
            <a:effectLst>
              <a:outerShdw blurRad="38100" dist="38100" dir="2700000" algn="tl">
                <a:srgbClr val="000000">
                  <a:alpha val="43137"/>
                </a:srgbClr>
              </a:outerShdw>
            </a:effectLst>
          </a:endParaRPr>
        </a:p>
      </dsp:txBody>
      <dsp:txXfrm>
        <a:off x="5130589" y="1455608"/>
        <a:ext cx="1152783" cy="1152783"/>
      </dsp:txXfrm>
    </dsp:sp>
    <dsp:sp modelId="{9C4C492F-E051-47BA-B97E-5BAD40BCC352}">
      <dsp:nvSpPr>
        <dsp:cNvPr id="0" name=""/>
        <dsp:cNvSpPr/>
      </dsp:nvSpPr>
      <dsp:spPr>
        <a:xfrm>
          <a:off x="6522122" y="1216859"/>
          <a:ext cx="1630281" cy="1630281"/>
        </a:xfrm>
        <a:prstGeom prst="ellipse">
          <a:avLst/>
        </a:prstGeom>
        <a:gradFill rotWithShape="0">
          <a:gsLst>
            <a:gs pos="0">
              <a:schemeClr val="lt1">
                <a:hueOff val="0"/>
                <a:satOff val="0"/>
                <a:lumOff val="0"/>
                <a:alphaOff val="0"/>
                <a:tint val="96000"/>
                <a:lumMod val="102000"/>
              </a:schemeClr>
            </a:gs>
            <a:gs pos="100000">
              <a:schemeClr val="l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r>
            <a:rPr lang="ar-EG" sz="2000" b="1" kern="1200" dirty="0" smtClean="0">
              <a:effectLst>
                <a:outerShdw blurRad="38100" dist="38100" dir="2700000" algn="tl">
                  <a:srgbClr val="000000">
                    <a:alpha val="43137"/>
                  </a:srgbClr>
                </a:outerShdw>
              </a:effectLst>
            </a:rPr>
            <a:t>حددي هدفك</a:t>
          </a:r>
          <a:endParaRPr lang="ar-EG" sz="2000" b="1" kern="1200" dirty="0">
            <a:effectLst>
              <a:outerShdw blurRad="38100" dist="38100" dir="2700000" algn="tl">
                <a:srgbClr val="000000">
                  <a:alpha val="43137"/>
                </a:srgbClr>
              </a:outerShdw>
            </a:effectLst>
          </a:endParaRPr>
        </a:p>
      </dsp:txBody>
      <dsp:txXfrm>
        <a:off x="6760871" y="1455608"/>
        <a:ext cx="1152783" cy="1152783"/>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77DA176-AF8A-4BB5-88C7-A9F506F5238B}" type="datetimeFigureOut">
              <a:rPr lang="ar-EG" smtClean="0"/>
              <a:t>10/15/1439</a:t>
            </a:fld>
            <a:endParaRPr lang="ar-E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7550E80-81DF-49CF-B79A-EAB031E8EFF1}" type="slidenum">
              <a:rPr lang="ar-EG" smtClean="0"/>
              <a:t>‹#›</a:t>
            </a:fld>
            <a:endParaRPr lang="ar-EG"/>
          </a:p>
        </p:txBody>
      </p:sp>
    </p:spTree>
    <p:extLst>
      <p:ext uri="{BB962C8B-B14F-4D97-AF65-F5344CB8AC3E}">
        <p14:creationId xmlns:p14="http://schemas.microsoft.com/office/powerpoint/2010/main" val="75428853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25</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34</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124</a:t>
            </a:fld>
            <a:endParaRPr lang="ar-EG"/>
          </a:p>
        </p:txBody>
      </p:sp>
    </p:spTree>
    <p:extLst>
      <p:ext uri="{BB962C8B-B14F-4D97-AF65-F5344CB8AC3E}">
        <p14:creationId xmlns:p14="http://schemas.microsoft.com/office/powerpoint/2010/main" val="55885546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125</a:t>
            </a:fld>
            <a:endParaRPr lang="ar-EG"/>
          </a:p>
        </p:txBody>
      </p:sp>
    </p:spTree>
    <p:extLst>
      <p:ext uri="{BB962C8B-B14F-4D97-AF65-F5344CB8AC3E}">
        <p14:creationId xmlns:p14="http://schemas.microsoft.com/office/powerpoint/2010/main" val="382688588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126</a:t>
            </a:fld>
            <a:endParaRPr lang="ar-EG"/>
          </a:p>
        </p:txBody>
      </p:sp>
    </p:spTree>
    <p:extLst>
      <p:ext uri="{BB962C8B-B14F-4D97-AF65-F5344CB8AC3E}">
        <p14:creationId xmlns:p14="http://schemas.microsoft.com/office/powerpoint/2010/main" val="12008950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127</a:t>
            </a:fld>
            <a:endParaRPr lang="ar-EG"/>
          </a:p>
        </p:txBody>
      </p:sp>
    </p:spTree>
    <p:extLst>
      <p:ext uri="{BB962C8B-B14F-4D97-AF65-F5344CB8AC3E}">
        <p14:creationId xmlns:p14="http://schemas.microsoft.com/office/powerpoint/2010/main" val="309080018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128</a:t>
            </a:fld>
            <a:endParaRPr lang="ar-EG"/>
          </a:p>
        </p:txBody>
      </p:sp>
    </p:spTree>
    <p:extLst>
      <p:ext uri="{BB962C8B-B14F-4D97-AF65-F5344CB8AC3E}">
        <p14:creationId xmlns:p14="http://schemas.microsoft.com/office/powerpoint/2010/main" val="45592156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129</a:t>
            </a:fld>
            <a:endParaRPr lang="ar-EG"/>
          </a:p>
        </p:txBody>
      </p:sp>
    </p:spTree>
    <p:extLst>
      <p:ext uri="{BB962C8B-B14F-4D97-AF65-F5344CB8AC3E}">
        <p14:creationId xmlns:p14="http://schemas.microsoft.com/office/powerpoint/2010/main" val="178988003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130</a:t>
            </a:fld>
            <a:endParaRPr lang="ar-EG"/>
          </a:p>
        </p:txBody>
      </p:sp>
    </p:spTree>
    <p:extLst>
      <p:ext uri="{BB962C8B-B14F-4D97-AF65-F5344CB8AC3E}">
        <p14:creationId xmlns:p14="http://schemas.microsoft.com/office/powerpoint/2010/main" val="233611764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131</a:t>
            </a:fld>
            <a:endParaRPr lang="ar-EG"/>
          </a:p>
        </p:txBody>
      </p:sp>
    </p:spTree>
    <p:extLst>
      <p:ext uri="{BB962C8B-B14F-4D97-AF65-F5344CB8AC3E}">
        <p14:creationId xmlns:p14="http://schemas.microsoft.com/office/powerpoint/2010/main" val="228861254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132</a:t>
            </a:fld>
            <a:endParaRPr lang="ar-EG"/>
          </a:p>
        </p:txBody>
      </p:sp>
    </p:spTree>
    <p:extLst>
      <p:ext uri="{BB962C8B-B14F-4D97-AF65-F5344CB8AC3E}">
        <p14:creationId xmlns:p14="http://schemas.microsoft.com/office/powerpoint/2010/main" val="11863953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133</a:t>
            </a:fld>
            <a:endParaRPr lang="ar-EG"/>
          </a:p>
        </p:txBody>
      </p:sp>
    </p:spTree>
    <p:extLst>
      <p:ext uri="{BB962C8B-B14F-4D97-AF65-F5344CB8AC3E}">
        <p14:creationId xmlns:p14="http://schemas.microsoft.com/office/powerpoint/2010/main" val="2503109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35</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134</a:t>
            </a:fld>
            <a:endParaRPr lang="ar-EG"/>
          </a:p>
        </p:txBody>
      </p:sp>
    </p:spTree>
    <p:extLst>
      <p:ext uri="{BB962C8B-B14F-4D97-AF65-F5344CB8AC3E}">
        <p14:creationId xmlns:p14="http://schemas.microsoft.com/office/powerpoint/2010/main" val="99904107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135</a:t>
            </a:fld>
            <a:endParaRPr lang="ar-EG"/>
          </a:p>
        </p:txBody>
      </p:sp>
    </p:spTree>
    <p:extLst>
      <p:ext uri="{BB962C8B-B14F-4D97-AF65-F5344CB8AC3E}">
        <p14:creationId xmlns:p14="http://schemas.microsoft.com/office/powerpoint/2010/main" val="303425405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136</a:t>
            </a:fld>
            <a:endParaRPr lang="ar-EG"/>
          </a:p>
        </p:txBody>
      </p:sp>
    </p:spTree>
    <p:extLst>
      <p:ext uri="{BB962C8B-B14F-4D97-AF65-F5344CB8AC3E}">
        <p14:creationId xmlns:p14="http://schemas.microsoft.com/office/powerpoint/2010/main" val="269774061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137</a:t>
            </a:fld>
            <a:endParaRPr lang="ar-EG"/>
          </a:p>
        </p:txBody>
      </p:sp>
    </p:spTree>
    <p:extLst>
      <p:ext uri="{BB962C8B-B14F-4D97-AF65-F5344CB8AC3E}">
        <p14:creationId xmlns:p14="http://schemas.microsoft.com/office/powerpoint/2010/main" val="189498789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138</a:t>
            </a:fld>
            <a:endParaRPr lang="ar-EG"/>
          </a:p>
        </p:txBody>
      </p:sp>
    </p:spTree>
    <p:extLst>
      <p:ext uri="{BB962C8B-B14F-4D97-AF65-F5344CB8AC3E}">
        <p14:creationId xmlns:p14="http://schemas.microsoft.com/office/powerpoint/2010/main" val="236748298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139</a:t>
            </a:fld>
            <a:endParaRPr lang="ar-EG"/>
          </a:p>
        </p:txBody>
      </p:sp>
    </p:spTree>
    <p:extLst>
      <p:ext uri="{BB962C8B-B14F-4D97-AF65-F5344CB8AC3E}">
        <p14:creationId xmlns:p14="http://schemas.microsoft.com/office/powerpoint/2010/main" val="116234346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140</a:t>
            </a:fld>
            <a:endParaRPr lang="ar-EG"/>
          </a:p>
        </p:txBody>
      </p:sp>
    </p:spTree>
    <p:extLst>
      <p:ext uri="{BB962C8B-B14F-4D97-AF65-F5344CB8AC3E}">
        <p14:creationId xmlns:p14="http://schemas.microsoft.com/office/powerpoint/2010/main" val="369890127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141</a:t>
            </a:fld>
            <a:endParaRPr lang="ar-EG"/>
          </a:p>
        </p:txBody>
      </p:sp>
    </p:spTree>
    <p:extLst>
      <p:ext uri="{BB962C8B-B14F-4D97-AF65-F5344CB8AC3E}">
        <p14:creationId xmlns:p14="http://schemas.microsoft.com/office/powerpoint/2010/main" val="12106565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142</a:t>
            </a:fld>
            <a:endParaRPr lang="ar-EG"/>
          </a:p>
        </p:txBody>
      </p:sp>
    </p:spTree>
    <p:extLst>
      <p:ext uri="{BB962C8B-B14F-4D97-AF65-F5344CB8AC3E}">
        <p14:creationId xmlns:p14="http://schemas.microsoft.com/office/powerpoint/2010/main" val="1126128148"/>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143</a:t>
            </a:fld>
            <a:endParaRPr lang="ar-EG"/>
          </a:p>
        </p:txBody>
      </p:sp>
    </p:spTree>
    <p:extLst>
      <p:ext uri="{BB962C8B-B14F-4D97-AF65-F5344CB8AC3E}">
        <p14:creationId xmlns:p14="http://schemas.microsoft.com/office/powerpoint/2010/main" val="1793223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36</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144</a:t>
            </a:fld>
            <a:endParaRPr lang="ar-EG"/>
          </a:p>
        </p:txBody>
      </p:sp>
    </p:spTree>
    <p:extLst>
      <p:ext uri="{BB962C8B-B14F-4D97-AF65-F5344CB8AC3E}">
        <p14:creationId xmlns:p14="http://schemas.microsoft.com/office/powerpoint/2010/main" val="108897932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145</a:t>
            </a:fld>
            <a:endParaRPr lang="ar-EG"/>
          </a:p>
        </p:txBody>
      </p:sp>
    </p:spTree>
    <p:extLst>
      <p:ext uri="{BB962C8B-B14F-4D97-AF65-F5344CB8AC3E}">
        <p14:creationId xmlns:p14="http://schemas.microsoft.com/office/powerpoint/2010/main" val="339140577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146</a:t>
            </a:fld>
            <a:endParaRPr lang="ar-EG"/>
          </a:p>
        </p:txBody>
      </p:sp>
    </p:spTree>
    <p:extLst>
      <p:ext uri="{BB962C8B-B14F-4D97-AF65-F5344CB8AC3E}">
        <p14:creationId xmlns:p14="http://schemas.microsoft.com/office/powerpoint/2010/main" val="17505808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147</a:t>
            </a:fld>
            <a:endParaRPr lang="ar-EG"/>
          </a:p>
        </p:txBody>
      </p:sp>
    </p:spTree>
    <p:extLst>
      <p:ext uri="{BB962C8B-B14F-4D97-AF65-F5344CB8AC3E}">
        <p14:creationId xmlns:p14="http://schemas.microsoft.com/office/powerpoint/2010/main" val="381691325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148</a:t>
            </a:fld>
            <a:endParaRPr lang="ar-EG"/>
          </a:p>
        </p:txBody>
      </p:sp>
    </p:spTree>
    <p:extLst>
      <p:ext uri="{BB962C8B-B14F-4D97-AF65-F5344CB8AC3E}">
        <p14:creationId xmlns:p14="http://schemas.microsoft.com/office/powerpoint/2010/main" val="1895846840"/>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149</a:t>
            </a:fld>
            <a:endParaRPr lang="ar-EG"/>
          </a:p>
        </p:txBody>
      </p:sp>
    </p:spTree>
    <p:extLst>
      <p:ext uri="{BB962C8B-B14F-4D97-AF65-F5344CB8AC3E}">
        <p14:creationId xmlns:p14="http://schemas.microsoft.com/office/powerpoint/2010/main" val="184961456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150</a:t>
            </a:fld>
            <a:endParaRPr lang="ar-EG"/>
          </a:p>
        </p:txBody>
      </p:sp>
    </p:spTree>
    <p:extLst>
      <p:ext uri="{BB962C8B-B14F-4D97-AF65-F5344CB8AC3E}">
        <p14:creationId xmlns:p14="http://schemas.microsoft.com/office/powerpoint/2010/main" val="189652091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151</a:t>
            </a:fld>
            <a:endParaRPr lang="ar-EG"/>
          </a:p>
        </p:txBody>
      </p:sp>
    </p:spTree>
    <p:extLst>
      <p:ext uri="{BB962C8B-B14F-4D97-AF65-F5344CB8AC3E}">
        <p14:creationId xmlns:p14="http://schemas.microsoft.com/office/powerpoint/2010/main" val="64506478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152</a:t>
            </a:fld>
            <a:endParaRPr lang="ar-EG"/>
          </a:p>
        </p:txBody>
      </p:sp>
    </p:spTree>
    <p:extLst>
      <p:ext uri="{BB962C8B-B14F-4D97-AF65-F5344CB8AC3E}">
        <p14:creationId xmlns:p14="http://schemas.microsoft.com/office/powerpoint/2010/main" val="104373963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153</a:t>
            </a:fld>
            <a:endParaRPr lang="ar-EG"/>
          </a:p>
        </p:txBody>
      </p:sp>
    </p:spTree>
    <p:extLst>
      <p:ext uri="{BB962C8B-B14F-4D97-AF65-F5344CB8AC3E}">
        <p14:creationId xmlns:p14="http://schemas.microsoft.com/office/powerpoint/2010/main" val="4187305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37</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154</a:t>
            </a:fld>
            <a:endParaRPr lang="ar-EG"/>
          </a:p>
        </p:txBody>
      </p:sp>
    </p:spTree>
    <p:extLst>
      <p:ext uri="{BB962C8B-B14F-4D97-AF65-F5344CB8AC3E}">
        <p14:creationId xmlns:p14="http://schemas.microsoft.com/office/powerpoint/2010/main" val="330901435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155</a:t>
            </a:fld>
            <a:endParaRPr lang="ar-EG"/>
          </a:p>
        </p:txBody>
      </p:sp>
    </p:spTree>
    <p:extLst>
      <p:ext uri="{BB962C8B-B14F-4D97-AF65-F5344CB8AC3E}">
        <p14:creationId xmlns:p14="http://schemas.microsoft.com/office/powerpoint/2010/main" val="186254082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156</a:t>
            </a:fld>
            <a:endParaRPr lang="ar-EG"/>
          </a:p>
        </p:txBody>
      </p:sp>
    </p:spTree>
    <p:extLst>
      <p:ext uri="{BB962C8B-B14F-4D97-AF65-F5344CB8AC3E}">
        <p14:creationId xmlns:p14="http://schemas.microsoft.com/office/powerpoint/2010/main" val="3306495243"/>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157</a:t>
            </a:fld>
            <a:endParaRPr lang="ar-EG"/>
          </a:p>
        </p:txBody>
      </p:sp>
    </p:spTree>
    <p:extLst>
      <p:ext uri="{BB962C8B-B14F-4D97-AF65-F5344CB8AC3E}">
        <p14:creationId xmlns:p14="http://schemas.microsoft.com/office/powerpoint/2010/main" val="3229574175"/>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158</a:t>
            </a:fld>
            <a:endParaRPr lang="ar-EG"/>
          </a:p>
        </p:txBody>
      </p:sp>
    </p:spTree>
    <p:extLst>
      <p:ext uri="{BB962C8B-B14F-4D97-AF65-F5344CB8AC3E}">
        <p14:creationId xmlns:p14="http://schemas.microsoft.com/office/powerpoint/2010/main" val="2936526963"/>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159</a:t>
            </a:fld>
            <a:endParaRPr lang="ar-EG"/>
          </a:p>
        </p:txBody>
      </p:sp>
    </p:spTree>
    <p:extLst>
      <p:ext uri="{BB962C8B-B14F-4D97-AF65-F5344CB8AC3E}">
        <p14:creationId xmlns:p14="http://schemas.microsoft.com/office/powerpoint/2010/main" val="422349942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160</a:t>
            </a:fld>
            <a:endParaRPr lang="ar-EG"/>
          </a:p>
        </p:txBody>
      </p:sp>
    </p:spTree>
    <p:extLst>
      <p:ext uri="{BB962C8B-B14F-4D97-AF65-F5344CB8AC3E}">
        <p14:creationId xmlns:p14="http://schemas.microsoft.com/office/powerpoint/2010/main" val="1875736253"/>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161</a:t>
            </a:fld>
            <a:endParaRPr lang="ar-EG"/>
          </a:p>
        </p:txBody>
      </p:sp>
    </p:spTree>
    <p:extLst>
      <p:ext uri="{BB962C8B-B14F-4D97-AF65-F5344CB8AC3E}">
        <p14:creationId xmlns:p14="http://schemas.microsoft.com/office/powerpoint/2010/main" val="133101488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162</a:t>
            </a:fld>
            <a:endParaRPr lang="ar-EG"/>
          </a:p>
        </p:txBody>
      </p:sp>
    </p:spTree>
    <p:extLst>
      <p:ext uri="{BB962C8B-B14F-4D97-AF65-F5344CB8AC3E}">
        <p14:creationId xmlns:p14="http://schemas.microsoft.com/office/powerpoint/2010/main" val="133435672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163</a:t>
            </a:fld>
            <a:endParaRPr lang="ar-EG"/>
          </a:p>
        </p:txBody>
      </p:sp>
    </p:spTree>
    <p:extLst>
      <p:ext uri="{BB962C8B-B14F-4D97-AF65-F5344CB8AC3E}">
        <p14:creationId xmlns:p14="http://schemas.microsoft.com/office/powerpoint/2010/main" val="3101889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38</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164</a:t>
            </a:fld>
            <a:endParaRPr lang="ar-EG"/>
          </a:p>
        </p:txBody>
      </p:sp>
    </p:spTree>
    <p:extLst>
      <p:ext uri="{BB962C8B-B14F-4D97-AF65-F5344CB8AC3E}">
        <p14:creationId xmlns:p14="http://schemas.microsoft.com/office/powerpoint/2010/main" val="281178392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165</a:t>
            </a:fld>
            <a:endParaRPr lang="ar-EG"/>
          </a:p>
        </p:txBody>
      </p:sp>
    </p:spTree>
    <p:extLst>
      <p:ext uri="{BB962C8B-B14F-4D97-AF65-F5344CB8AC3E}">
        <p14:creationId xmlns:p14="http://schemas.microsoft.com/office/powerpoint/2010/main" val="3906013024"/>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166</a:t>
            </a:fld>
            <a:endParaRPr lang="ar-EG"/>
          </a:p>
        </p:txBody>
      </p:sp>
    </p:spTree>
    <p:extLst>
      <p:ext uri="{BB962C8B-B14F-4D97-AF65-F5344CB8AC3E}">
        <p14:creationId xmlns:p14="http://schemas.microsoft.com/office/powerpoint/2010/main" val="295486997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167</a:t>
            </a:fld>
            <a:endParaRPr lang="ar-EG"/>
          </a:p>
        </p:txBody>
      </p:sp>
    </p:spTree>
    <p:extLst>
      <p:ext uri="{BB962C8B-B14F-4D97-AF65-F5344CB8AC3E}">
        <p14:creationId xmlns:p14="http://schemas.microsoft.com/office/powerpoint/2010/main" val="3446578753"/>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168</a:t>
            </a:fld>
            <a:endParaRPr lang="ar-EG"/>
          </a:p>
        </p:txBody>
      </p:sp>
    </p:spTree>
    <p:extLst>
      <p:ext uri="{BB962C8B-B14F-4D97-AF65-F5344CB8AC3E}">
        <p14:creationId xmlns:p14="http://schemas.microsoft.com/office/powerpoint/2010/main" val="2155304196"/>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169</a:t>
            </a:fld>
            <a:endParaRPr lang="ar-EG"/>
          </a:p>
        </p:txBody>
      </p:sp>
    </p:spTree>
    <p:extLst>
      <p:ext uri="{BB962C8B-B14F-4D97-AF65-F5344CB8AC3E}">
        <p14:creationId xmlns:p14="http://schemas.microsoft.com/office/powerpoint/2010/main" val="2493604448"/>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170</a:t>
            </a:fld>
            <a:endParaRPr lang="ar-EG"/>
          </a:p>
        </p:txBody>
      </p:sp>
    </p:spTree>
    <p:extLst>
      <p:ext uri="{BB962C8B-B14F-4D97-AF65-F5344CB8AC3E}">
        <p14:creationId xmlns:p14="http://schemas.microsoft.com/office/powerpoint/2010/main" val="284856403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171</a:t>
            </a:fld>
            <a:endParaRPr lang="ar-EG"/>
          </a:p>
        </p:txBody>
      </p:sp>
    </p:spTree>
    <p:extLst>
      <p:ext uri="{BB962C8B-B14F-4D97-AF65-F5344CB8AC3E}">
        <p14:creationId xmlns:p14="http://schemas.microsoft.com/office/powerpoint/2010/main" val="112572372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172</a:t>
            </a:fld>
            <a:endParaRPr lang="ar-EG"/>
          </a:p>
        </p:txBody>
      </p:sp>
    </p:spTree>
    <p:extLst>
      <p:ext uri="{BB962C8B-B14F-4D97-AF65-F5344CB8AC3E}">
        <p14:creationId xmlns:p14="http://schemas.microsoft.com/office/powerpoint/2010/main" val="825093097"/>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173</a:t>
            </a:fld>
            <a:endParaRPr lang="ar-EG"/>
          </a:p>
        </p:txBody>
      </p:sp>
    </p:spTree>
    <p:extLst>
      <p:ext uri="{BB962C8B-B14F-4D97-AF65-F5344CB8AC3E}">
        <p14:creationId xmlns:p14="http://schemas.microsoft.com/office/powerpoint/2010/main" val="14400391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39</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174</a:t>
            </a:fld>
            <a:endParaRPr lang="ar-EG"/>
          </a:p>
        </p:txBody>
      </p:sp>
    </p:spTree>
    <p:extLst>
      <p:ext uri="{BB962C8B-B14F-4D97-AF65-F5344CB8AC3E}">
        <p14:creationId xmlns:p14="http://schemas.microsoft.com/office/powerpoint/2010/main" val="1381339964"/>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175</a:t>
            </a:fld>
            <a:endParaRPr lang="ar-EG"/>
          </a:p>
        </p:txBody>
      </p:sp>
    </p:spTree>
    <p:extLst>
      <p:ext uri="{BB962C8B-B14F-4D97-AF65-F5344CB8AC3E}">
        <p14:creationId xmlns:p14="http://schemas.microsoft.com/office/powerpoint/2010/main" val="707190973"/>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176</a:t>
            </a:fld>
            <a:endParaRPr lang="ar-EG"/>
          </a:p>
        </p:txBody>
      </p:sp>
    </p:spTree>
    <p:extLst>
      <p:ext uri="{BB962C8B-B14F-4D97-AF65-F5344CB8AC3E}">
        <p14:creationId xmlns:p14="http://schemas.microsoft.com/office/powerpoint/2010/main" val="248327876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177</a:t>
            </a:fld>
            <a:endParaRPr lang="ar-EG"/>
          </a:p>
        </p:txBody>
      </p:sp>
    </p:spTree>
    <p:extLst>
      <p:ext uri="{BB962C8B-B14F-4D97-AF65-F5344CB8AC3E}">
        <p14:creationId xmlns:p14="http://schemas.microsoft.com/office/powerpoint/2010/main" val="4069848934"/>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178</a:t>
            </a:fld>
            <a:endParaRPr lang="ar-EG"/>
          </a:p>
        </p:txBody>
      </p:sp>
    </p:spTree>
    <p:extLst>
      <p:ext uri="{BB962C8B-B14F-4D97-AF65-F5344CB8AC3E}">
        <p14:creationId xmlns:p14="http://schemas.microsoft.com/office/powerpoint/2010/main" val="1459222546"/>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179</a:t>
            </a:fld>
            <a:endParaRPr lang="ar-EG"/>
          </a:p>
        </p:txBody>
      </p:sp>
    </p:spTree>
    <p:extLst>
      <p:ext uri="{BB962C8B-B14F-4D97-AF65-F5344CB8AC3E}">
        <p14:creationId xmlns:p14="http://schemas.microsoft.com/office/powerpoint/2010/main" val="2134632068"/>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180</a:t>
            </a:fld>
            <a:endParaRPr lang="ar-EG"/>
          </a:p>
        </p:txBody>
      </p:sp>
    </p:spTree>
    <p:extLst>
      <p:ext uri="{BB962C8B-B14F-4D97-AF65-F5344CB8AC3E}">
        <p14:creationId xmlns:p14="http://schemas.microsoft.com/office/powerpoint/2010/main" val="3653692640"/>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181</a:t>
            </a:fld>
            <a:endParaRPr lang="ar-EG"/>
          </a:p>
        </p:txBody>
      </p:sp>
    </p:spTree>
    <p:extLst>
      <p:ext uri="{BB962C8B-B14F-4D97-AF65-F5344CB8AC3E}">
        <p14:creationId xmlns:p14="http://schemas.microsoft.com/office/powerpoint/2010/main" val="3720086144"/>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182</a:t>
            </a:fld>
            <a:endParaRPr lang="ar-EG"/>
          </a:p>
        </p:txBody>
      </p:sp>
    </p:spTree>
    <p:extLst>
      <p:ext uri="{BB962C8B-B14F-4D97-AF65-F5344CB8AC3E}">
        <p14:creationId xmlns:p14="http://schemas.microsoft.com/office/powerpoint/2010/main" val="2677002855"/>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183</a:t>
            </a:fld>
            <a:endParaRPr lang="ar-EG"/>
          </a:p>
        </p:txBody>
      </p:sp>
    </p:spTree>
    <p:extLst>
      <p:ext uri="{BB962C8B-B14F-4D97-AF65-F5344CB8AC3E}">
        <p14:creationId xmlns:p14="http://schemas.microsoft.com/office/powerpoint/2010/main" val="1452660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40</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184</a:t>
            </a:fld>
            <a:endParaRPr lang="ar-EG"/>
          </a:p>
        </p:txBody>
      </p:sp>
    </p:spTree>
    <p:extLst>
      <p:ext uri="{BB962C8B-B14F-4D97-AF65-F5344CB8AC3E}">
        <p14:creationId xmlns:p14="http://schemas.microsoft.com/office/powerpoint/2010/main" val="81269460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185</a:t>
            </a:fld>
            <a:endParaRPr lang="ar-EG"/>
          </a:p>
        </p:txBody>
      </p:sp>
    </p:spTree>
    <p:extLst>
      <p:ext uri="{BB962C8B-B14F-4D97-AF65-F5344CB8AC3E}">
        <p14:creationId xmlns:p14="http://schemas.microsoft.com/office/powerpoint/2010/main" val="3506451629"/>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186</a:t>
            </a:fld>
            <a:endParaRPr lang="ar-EG"/>
          </a:p>
        </p:txBody>
      </p:sp>
    </p:spTree>
    <p:extLst>
      <p:ext uri="{BB962C8B-B14F-4D97-AF65-F5344CB8AC3E}">
        <p14:creationId xmlns:p14="http://schemas.microsoft.com/office/powerpoint/2010/main" val="659653916"/>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187</a:t>
            </a:fld>
            <a:endParaRPr lang="ar-EG"/>
          </a:p>
        </p:txBody>
      </p:sp>
    </p:spTree>
    <p:extLst>
      <p:ext uri="{BB962C8B-B14F-4D97-AF65-F5344CB8AC3E}">
        <p14:creationId xmlns:p14="http://schemas.microsoft.com/office/powerpoint/2010/main" val="402722933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188</a:t>
            </a:fld>
            <a:endParaRPr lang="ar-EG"/>
          </a:p>
        </p:txBody>
      </p:sp>
    </p:spTree>
    <p:extLst>
      <p:ext uri="{BB962C8B-B14F-4D97-AF65-F5344CB8AC3E}">
        <p14:creationId xmlns:p14="http://schemas.microsoft.com/office/powerpoint/2010/main" val="3090799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41</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42</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43</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26</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44</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45</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46</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47</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48</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49</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50</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51</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52</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53</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27</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54</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55</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56</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57</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58</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59</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60</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61</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62</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63</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28</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64</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65</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66</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67</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68</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69</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70</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71</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72</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73</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29</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74</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75</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76</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77</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78</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79</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80</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81</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82</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83</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30</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84</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85</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86</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87</a:t>
            </a:fld>
            <a:endParaRPr lang="ar-EG"/>
          </a:p>
        </p:txBody>
      </p:sp>
    </p:spTree>
    <p:extLst>
      <p:ext uri="{BB962C8B-B14F-4D97-AF65-F5344CB8AC3E}">
        <p14:creationId xmlns:p14="http://schemas.microsoft.com/office/powerpoint/2010/main" val="39568354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88</a:t>
            </a:fld>
            <a:endParaRPr lang="ar-EG"/>
          </a:p>
        </p:txBody>
      </p:sp>
    </p:spTree>
    <p:extLst>
      <p:ext uri="{BB962C8B-B14F-4D97-AF65-F5344CB8AC3E}">
        <p14:creationId xmlns:p14="http://schemas.microsoft.com/office/powerpoint/2010/main" val="270993459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89</a:t>
            </a:fld>
            <a:endParaRPr lang="ar-EG"/>
          </a:p>
        </p:txBody>
      </p:sp>
    </p:spTree>
    <p:extLst>
      <p:ext uri="{BB962C8B-B14F-4D97-AF65-F5344CB8AC3E}">
        <p14:creationId xmlns:p14="http://schemas.microsoft.com/office/powerpoint/2010/main" val="6855036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90</a:t>
            </a:fld>
            <a:endParaRPr lang="ar-EG"/>
          </a:p>
        </p:txBody>
      </p:sp>
    </p:spTree>
    <p:extLst>
      <p:ext uri="{BB962C8B-B14F-4D97-AF65-F5344CB8AC3E}">
        <p14:creationId xmlns:p14="http://schemas.microsoft.com/office/powerpoint/2010/main" val="22308805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91</a:t>
            </a:fld>
            <a:endParaRPr lang="ar-EG"/>
          </a:p>
        </p:txBody>
      </p:sp>
    </p:spTree>
    <p:extLst>
      <p:ext uri="{BB962C8B-B14F-4D97-AF65-F5344CB8AC3E}">
        <p14:creationId xmlns:p14="http://schemas.microsoft.com/office/powerpoint/2010/main" val="202933347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92</a:t>
            </a:fld>
            <a:endParaRPr lang="ar-EG"/>
          </a:p>
        </p:txBody>
      </p:sp>
    </p:spTree>
    <p:extLst>
      <p:ext uri="{BB962C8B-B14F-4D97-AF65-F5344CB8AC3E}">
        <p14:creationId xmlns:p14="http://schemas.microsoft.com/office/powerpoint/2010/main" val="326424067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93</a:t>
            </a:fld>
            <a:endParaRPr lang="ar-EG"/>
          </a:p>
        </p:txBody>
      </p:sp>
    </p:spTree>
    <p:extLst>
      <p:ext uri="{BB962C8B-B14F-4D97-AF65-F5344CB8AC3E}">
        <p14:creationId xmlns:p14="http://schemas.microsoft.com/office/powerpoint/2010/main" val="3398321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31</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94</a:t>
            </a:fld>
            <a:endParaRPr lang="ar-EG"/>
          </a:p>
        </p:txBody>
      </p:sp>
    </p:spTree>
    <p:extLst>
      <p:ext uri="{BB962C8B-B14F-4D97-AF65-F5344CB8AC3E}">
        <p14:creationId xmlns:p14="http://schemas.microsoft.com/office/powerpoint/2010/main" val="121896715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95</a:t>
            </a:fld>
            <a:endParaRPr lang="ar-EG"/>
          </a:p>
        </p:txBody>
      </p:sp>
    </p:spTree>
    <p:extLst>
      <p:ext uri="{BB962C8B-B14F-4D97-AF65-F5344CB8AC3E}">
        <p14:creationId xmlns:p14="http://schemas.microsoft.com/office/powerpoint/2010/main" val="353632332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96</a:t>
            </a:fld>
            <a:endParaRPr lang="ar-EG"/>
          </a:p>
        </p:txBody>
      </p:sp>
    </p:spTree>
    <p:extLst>
      <p:ext uri="{BB962C8B-B14F-4D97-AF65-F5344CB8AC3E}">
        <p14:creationId xmlns:p14="http://schemas.microsoft.com/office/powerpoint/2010/main" val="396285342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97</a:t>
            </a:fld>
            <a:endParaRPr lang="ar-EG"/>
          </a:p>
        </p:txBody>
      </p:sp>
    </p:spTree>
    <p:extLst>
      <p:ext uri="{BB962C8B-B14F-4D97-AF65-F5344CB8AC3E}">
        <p14:creationId xmlns:p14="http://schemas.microsoft.com/office/powerpoint/2010/main" val="366146183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98</a:t>
            </a:fld>
            <a:endParaRPr lang="ar-EG"/>
          </a:p>
        </p:txBody>
      </p:sp>
    </p:spTree>
    <p:extLst>
      <p:ext uri="{BB962C8B-B14F-4D97-AF65-F5344CB8AC3E}">
        <p14:creationId xmlns:p14="http://schemas.microsoft.com/office/powerpoint/2010/main" val="275237273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99</a:t>
            </a:fld>
            <a:endParaRPr lang="ar-EG"/>
          </a:p>
        </p:txBody>
      </p:sp>
    </p:spTree>
    <p:extLst>
      <p:ext uri="{BB962C8B-B14F-4D97-AF65-F5344CB8AC3E}">
        <p14:creationId xmlns:p14="http://schemas.microsoft.com/office/powerpoint/2010/main" val="283568934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100</a:t>
            </a:fld>
            <a:endParaRPr lang="ar-EG"/>
          </a:p>
        </p:txBody>
      </p:sp>
    </p:spTree>
    <p:extLst>
      <p:ext uri="{BB962C8B-B14F-4D97-AF65-F5344CB8AC3E}">
        <p14:creationId xmlns:p14="http://schemas.microsoft.com/office/powerpoint/2010/main" val="251107564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101</a:t>
            </a:fld>
            <a:endParaRPr lang="ar-EG"/>
          </a:p>
        </p:txBody>
      </p:sp>
    </p:spTree>
    <p:extLst>
      <p:ext uri="{BB962C8B-B14F-4D97-AF65-F5344CB8AC3E}">
        <p14:creationId xmlns:p14="http://schemas.microsoft.com/office/powerpoint/2010/main" val="60744836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102</a:t>
            </a:fld>
            <a:endParaRPr lang="ar-EG"/>
          </a:p>
        </p:txBody>
      </p:sp>
    </p:spTree>
    <p:extLst>
      <p:ext uri="{BB962C8B-B14F-4D97-AF65-F5344CB8AC3E}">
        <p14:creationId xmlns:p14="http://schemas.microsoft.com/office/powerpoint/2010/main" val="421913563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103</a:t>
            </a:fld>
            <a:endParaRPr lang="ar-EG"/>
          </a:p>
        </p:txBody>
      </p:sp>
    </p:spTree>
    <p:extLst>
      <p:ext uri="{BB962C8B-B14F-4D97-AF65-F5344CB8AC3E}">
        <p14:creationId xmlns:p14="http://schemas.microsoft.com/office/powerpoint/2010/main" val="642224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32</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104</a:t>
            </a:fld>
            <a:endParaRPr lang="ar-EG"/>
          </a:p>
        </p:txBody>
      </p:sp>
    </p:spTree>
    <p:extLst>
      <p:ext uri="{BB962C8B-B14F-4D97-AF65-F5344CB8AC3E}">
        <p14:creationId xmlns:p14="http://schemas.microsoft.com/office/powerpoint/2010/main" val="386021918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105</a:t>
            </a:fld>
            <a:endParaRPr lang="ar-EG"/>
          </a:p>
        </p:txBody>
      </p:sp>
    </p:spTree>
    <p:extLst>
      <p:ext uri="{BB962C8B-B14F-4D97-AF65-F5344CB8AC3E}">
        <p14:creationId xmlns:p14="http://schemas.microsoft.com/office/powerpoint/2010/main" val="81327636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106</a:t>
            </a:fld>
            <a:endParaRPr lang="ar-EG"/>
          </a:p>
        </p:txBody>
      </p:sp>
    </p:spTree>
    <p:extLst>
      <p:ext uri="{BB962C8B-B14F-4D97-AF65-F5344CB8AC3E}">
        <p14:creationId xmlns:p14="http://schemas.microsoft.com/office/powerpoint/2010/main" val="400454020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107</a:t>
            </a:fld>
            <a:endParaRPr lang="ar-EG"/>
          </a:p>
        </p:txBody>
      </p:sp>
    </p:spTree>
    <p:extLst>
      <p:ext uri="{BB962C8B-B14F-4D97-AF65-F5344CB8AC3E}">
        <p14:creationId xmlns:p14="http://schemas.microsoft.com/office/powerpoint/2010/main" val="61786021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108</a:t>
            </a:fld>
            <a:endParaRPr lang="ar-EG"/>
          </a:p>
        </p:txBody>
      </p:sp>
    </p:spTree>
    <p:extLst>
      <p:ext uri="{BB962C8B-B14F-4D97-AF65-F5344CB8AC3E}">
        <p14:creationId xmlns:p14="http://schemas.microsoft.com/office/powerpoint/2010/main" val="5498134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109</a:t>
            </a:fld>
            <a:endParaRPr lang="ar-EG"/>
          </a:p>
        </p:txBody>
      </p:sp>
    </p:spTree>
    <p:extLst>
      <p:ext uri="{BB962C8B-B14F-4D97-AF65-F5344CB8AC3E}">
        <p14:creationId xmlns:p14="http://schemas.microsoft.com/office/powerpoint/2010/main" val="352508542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110</a:t>
            </a:fld>
            <a:endParaRPr lang="ar-EG"/>
          </a:p>
        </p:txBody>
      </p:sp>
    </p:spTree>
    <p:extLst>
      <p:ext uri="{BB962C8B-B14F-4D97-AF65-F5344CB8AC3E}">
        <p14:creationId xmlns:p14="http://schemas.microsoft.com/office/powerpoint/2010/main" val="420442716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111</a:t>
            </a:fld>
            <a:endParaRPr lang="ar-EG"/>
          </a:p>
        </p:txBody>
      </p:sp>
    </p:spTree>
    <p:extLst>
      <p:ext uri="{BB962C8B-B14F-4D97-AF65-F5344CB8AC3E}">
        <p14:creationId xmlns:p14="http://schemas.microsoft.com/office/powerpoint/2010/main" val="17293070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112</a:t>
            </a:fld>
            <a:endParaRPr lang="ar-EG"/>
          </a:p>
        </p:txBody>
      </p:sp>
    </p:spTree>
    <p:extLst>
      <p:ext uri="{BB962C8B-B14F-4D97-AF65-F5344CB8AC3E}">
        <p14:creationId xmlns:p14="http://schemas.microsoft.com/office/powerpoint/2010/main" val="280852109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113</a:t>
            </a:fld>
            <a:endParaRPr lang="ar-EG"/>
          </a:p>
        </p:txBody>
      </p:sp>
    </p:spTree>
    <p:extLst>
      <p:ext uri="{BB962C8B-B14F-4D97-AF65-F5344CB8AC3E}">
        <p14:creationId xmlns:p14="http://schemas.microsoft.com/office/powerpoint/2010/main" val="723914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33</a:t>
            </a:fld>
            <a:endParaRPr lang="ar-EG"/>
          </a:p>
        </p:txBody>
      </p:sp>
    </p:spTree>
    <p:extLst>
      <p:ext uri="{BB962C8B-B14F-4D97-AF65-F5344CB8AC3E}">
        <p14:creationId xmlns:p14="http://schemas.microsoft.com/office/powerpoint/2010/main" val="296575213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114</a:t>
            </a:fld>
            <a:endParaRPr lang="ar-EG"/>
          </a:p>
        </p:txBody>
      </p:sp>
    </p:spTree>
    <p:extLst>
      <p:ext uri="{BB962C8B-B14F-4D97-AF65-F5344CB8AC3E}">
        <p14:creationId xmlns:p14="http://schemas.microsoft.com/office/powerpoint/2010/main" val="183666542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115</a:t>
            </a:fld>
            <a:endParaRPr lang="ar-EG"/>
          </a:p>
        </p:txBody>
      </p:sp>
    </p:spTree>
    <p:extLst>
      <p:ext uri="{BB962C8B-B14F-4D97-AF65-F5344CB8AC3E}">
        <p14:creationId xmlns:p14="http://schemas.microsoft.com/office/powerpoint/2010/main" val="336471555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116</a:t>
            </a:fld>
            <a:endParaRPr lang="ar-EG"/>
          </a:p>
        </p:txBody>
      </p:sp>
    </p:spTree>
    <p:extLst>
      <p:ext uri="{BB962C8B-B14F-4D97-AF65-F5344CB8AC3E}">
        <p14:creationId xmlns:p14="http://schemas.microsoft.com/office/powerpoint/2010/main" val="251428003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117</a:t>
            </a:fld>
            <a:endParaRPr lang="ar-EG"/>
          </a:p>
        </p:txBody>
      </p:sp>
    </p:spTree>
    <p:extLst>
      <p:ext uri="{BB962C8B-B14F-4D97-AF65-F5344CB8AC3E}">
        <p14:creationId xmlns:p14="http://schemas.microsoft.com/office/powerpoint/2010/main" val="79651992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118</a:t>
            </a:fld>
            <a:endParaRPr lang="ar-EG"/>
          </a:p>
        </p:txBody>
      </p:sp>
    </p:spTree>
    <p:extLst>
      <p:ext uri="{BB962C8B-B14F-4D97-AF65-F5344CB8AC3E}">
        <p14:creationId xmlns:p14="http://schemas.microsoft.com/office/powerpoint/2010/main" val="393115327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119</a:t>
            </a:fld>
            <a:endParaRPr lang="ar-EG"/>
          </a:p>
        </p:txBody>
      </p:sp>
    </p:spTree>
    <p:extLst>
      <p:ext uri="{BB962C8B-B14F-4D97-AF65-F5344CB8AC3E}">
        <p14:creationId xmlns:p14="http://schemas.microsoft.com/office/powerpoint/2010/main" val="161599386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120</a:t>
            </a:fld>
            <a:endParaRPr lang="ar-EG"/>
          </a:p>
        </p:txBody>
      </p:sp>
    </p:spTree>
    <p:extLst>
      <p:ext uri="{BB962C8B-B14F-4D97-AF65-F5344CB8AC3E}">
        <p14:creationId xmlns:p14="http://schemas.microsoft.com/office/powerpoint/2010/main" val="242380673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121</a:t>
            </a:fld>
            <a:endParaRPr lang="ar-EG"/>
          </a:p>
        </p:txBody>
      </p:sp>
    </p:spTree>
    <p:extLst>
      <p:ext uri="{BB962C8B-B14F-4D97-AF65-F5344CB8AC3E}">
        <p14:creationId xmlns:p14="http://schemas.microsoft.com/office/powerpoint/2010/main" val="44022442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122</a:t>
            </a:fld>
            <a:endParaRPr lang="ar-EG"/>
          </a:p>
        </p:txBody>
      </p:sp>
    </p:spTree>
    <p:extLst>
      <p:ext uri="{BB962C8B-B14F-4D97-AF65-F5344CB8AC3E}">
        <p14:creationId xmlns:p14="http://schemas.microsoft.com/office/powerpoint/2010/main" val="44134878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57550E80-81DF-49CF-B79A-EAB031E8EFF1}" type="slidenum">
              <a:rPr lang="ar-EG" smtClean="0"/>
              <a:t>123</a:t>
            </a:fld>
            <a:endParaRPr lang="ar-EG"/>
          </a:p>
        </p:txBody>
      </p:sp>
    </p:spTree>
    <p:extLst>
      <p:ext uri="{BB962C8B-B14F-4D97-AF65-F5344CB8AC3E}">
        <p14:creationId xmlns:p14="http://schemas.microsoft.com/office/powerpoint/2010/main" val="3257169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1D8BD707-D9CF-40AE-B4C6-C98DA3205C09}" type="datetimeFigureOut">
              <a:rPr lang="en-US" smtClean="0"/>
              <a:pPr/>
              <a:t>6/28/2018</a:t>
            </a:fld>
            <a:endParaRPr lang="en-US"/>
          </a:p>
        </p:txBody>
      </p:sp>
      <p:sp>
        <p:nvSpPr>
          <p:cNvPr id="5" name="Footer Placeholder 4"/>
          <p:cNvSpPr>
            <a:spLocks noGrp="1"/>
          </p:cNvSpPr>
          <p:nvPr>
            <p:ph type="ftr" sz="quarter" idx="11"/>
          </p:nvPr>
        </p:nvSpPr>
        <p:spPr>
          <a:xfrm>
            <a:off x="3623733" y="6117336"/>
            <a:ext cx="3609438" cy="365125"/>
          </a:xfrm>
        </p:spPr>
        <p:txBody>
          <a:bodyPr/>
          <a:lstStyle/>
          <a:p>
            <a:endParaRPr lang="en-US"/>
          </a:p>
        </p:txBody>
      </p:sp>
      <p:sp>
        <p:nvSpPr>
          <p:cNvPr id="6" name="Slide Number Placeholder 5"/>
          <p:cNvSpPr>
            <a:spLocks noGrp="1"/>
          </p:cNvSpPr>
          <p:nvPr>
            <p:ph type="sldNum" sz="quarter" idx="12"/>
          </p:nvPr>
        </p:nvSpPr>
        <p:spPr>
          <a:xfrm>
            <a:off x="8275320" y="6117336"/>
            <a:ext cx="411480" cy="365125"/>
          </a:xfrm>
        </p:spPr>
        <p:txBody>
          <a:bodyPr/>
          <a:lstStyle/>
          <a:p>
            <a:fld id="{B6F15528-21DE-4FAA-801E-634DDDAF4B2B}" type="slidenum">
              <a:rPr lang="en-US" smtClean="0"/>
              <a:pPr/>
              <a:t>‹#›</a:t>
            </a:fld>
            <a:endParaRPr lang="en-U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1004115699"/>
      </p:ext>
    </p:extLst>
  </p:cSld>
  <p:clrMapOvr>
    <a:masterClrMapping/>
  </p:clrMapOvr>
  <p:extLst mod="1">
    <p:ext uri="{DCECCB84-F9BA-43D5-87BE-67443E8EF086}">
      <p15:sldGuideLst xmlns:p15="http://schemas.microsoft.com/office/powerpoint/2012/main" xmlns=""/>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22292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85843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15841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06485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083135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171484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48177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75839244"/>
      </p:ext>
    </p:extLst>
  </p:cSld>
  <p:clrMapOvr>
    <a:masterClrMapping/>
  </p:clrMapOvr>
  <p:extLst mod="1">
    <p:ext uri="{DCECCB84-F9BA-43D5-87BE-67443E8EF086}">
      <p15:sldGuideLst xmlns:p15="http://schemas.microsoft.com/office/powerpoint/2012/main" xmlns=""/>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1D8BD707-D9CF-40AE-B4C6-C98DA3205C09}" type="datetimeFigureOut">
              <a:rPr lang="en-US" smtClean="0"/>
              <a:pPr/>
              <a:t>6/28/2018</a:t>
            </a:fld>
            <a:endParaRPr lang="en-US"/>
          </a:p>
        </p:txBody>
      </p:sp>
      <p:sp>
        <p:nvSpPr>
          <p:cNvPr id="5" name="Footer Placeholder 4"/>
          <p:cNvSpPr>
            <a:spLocks noGrp="1"/>
          </p:cNvSpPr>
          <p:nvPr>
            <p:ph type="ftr" sz="quarter" idx="11"/>
          </p:nvPr>
        </p:nvSpPr>
        <p:spPr>
          <a:xfrm>
            <a:off x="1972647" y="6108173"/>
            <a:ext cx="5314517" cy="365125"/>
          </a:xfrm>
        </p:spPr>
        <p:txBody>
          <a:bodyPr/>
          <a:lstStyle/>
          <a:p>
            <a:endParaRPr lang="en-US"/>
          </a:p>
        </p:txBody>
      </p:sp>
      <p:sp>
        <p:nvSpPr>
          <p:cNvPr id="6" name="Slide Number Placeholder 5"/>
          <p:cNvSpPr>
            <a:spLocks noGrp="1"/>
          </p:cNvSpPr>
          <p:nvPr>
            <p:ph type="sldNum" sz="quarter" idx="12"/>
          </p:nvPr>
        </p:nvSpPr>
        <p:spPr>
          <a:xfrm>
            <a:off x="8258967" y="6108173"/>
            <a:ext cx="427833"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3632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273317" y="6116070"/>
            <a:ext cx="413483"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83012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6/28/2018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314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6/28/2018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58486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6/28/2018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32322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15700274"/>
      </p:ext>
    </p:extLst>
  </p:cSld>
  <p:clrMapOvr>
    <a:masterClrMapping/>
  </p:clrMapOvr>
  <p:extLst mod="1">
    <p:ext uri="{DCECCB84-F9BA-43D5-87BE-67443E8EF086}">
      <p15:sldGuideLst xmlns:p15="http://schemas.microsoft.com/office/powerpoint/2012/main" xmlns=""/>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72679190"/>
      </p:ext>
    </p:extLst>
  </p:cSld>
  <p:clrMapOvr>
    <a:masterClrMapping/>
  </p:clrMapOvr>
  <p:extLst mod="1">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09862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8BD707-D9CF-40AE-B4C6-C98DA3205C09}" type="datetimeFigureOut">
              <a:rPr lang="en-US" smtClean="0"/>
              <a:pPr/>
              <a:t>6/28/2018</a:t>
            </a:fld>
            <a:endParaRPr lang="en-U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907822309"/>
      </p:ext>
    </p:extLst>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 id="2147484212" r:id="rId12"/>
    <p:sldLayoutId id="2147484213" r:id="rId13"/>
    <p:sldLayoutId id="2147484214" r:id="rId14"/>
    <p:sldLayoutId id="2147484215" r:id="rId15"/>
    <p:sldLayoutId id="2147484216" r:id="rId16"/>
    <p:sldLayoutId id="2147484217" r:id="rId17"/>
  </p:sldLayoutIdLst>
  <p:txStyles>
    <p:titleStyle>
      <a:lvl1pPr algn="ctr" defTabSz="457200" rtl="1" eaLnBrk="1" latinLnBrk="0" hangingPunct="1">
        <a:spcBef>
          <a:spcPct val="0"/>
        </a:spcBef>
        <a:buNone/>
        <a:defRPr sz="4000" kern="1200" cap="none">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85750" indent="-285750" algn="r" defTabSz="457200" rtl="1"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r" defTabSz="457200" rtl="1"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r" defTabSz="457200" rtl="1"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r" defTabSz="457200" rtl="1"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0.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33.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7.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9.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53.xml"/><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54.xml"/><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15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156.xml"/><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58.xml"/><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notesSlide" Target="../notesSlides/notesSlide163.xml"/><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8" Type="http://schemas.openxmlformats.org/officeDocument/2006/relationships/image" Target="../media/image46.jp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59.png"/><Relationship Id="rId7" Type="http://schemas.openxmlformats.org/officeDocument/2006/relationships/diagramColors" Target="../diagrams/colors7.xml"/><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ooo\Desktop\المرأة القيادية الناجحة\الصور\301458_130383257045788500482_Original.jpg"/>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447800"/>
            <a:ext cx="3663778" cy="40155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3599295" y="702086"/>
            <a:ext cx="3352800" cy="556434"/>
          </a:xfrm>
          <a:prstGeom prst="rect">
            <a:avLst/>
          </a:prstGeom>
        </p:spPr>
        <p:txBody>
          <a:bodyPr wrap="square">
            <a:spAutoFit/>
          </a:bodyPr>
          <a:lstStyle/>
          <a:p>
            <a:pPr algn="ctr" rtl="1">
              <a:lnSpc>
                <a:spcPct val="115000"/>
              </a:lnSpc>
              <a:spcAft>
                <a:spcPts val="1000"/>
              </a:spcAft>
            </a:pPr>
            <a:r>
              <a:rPr lang="ar-EG" sz="2800" b="1" dirty="0">
                <a:solidFill>
                  <a:srgbClr val="D60093"/>
                </a:solidFill>
                <a:ea typeface="Calibri"/>
                <a:cs typeface="Times New Roman"/>
              </a:rPr>
              <a:t>المرأة القيادية الناجحة</a:t>
            </a:r>
            <a:endParaRPr lang="en-US" sz="2800" dirty="0">
              <a:solidFill>
                <a:srgbClr val="D60093"/>
              </a:solidFill>
              <a:ea typeface="Calibri"/>
              <a:cs typeface="Arial"/>
            </a:endParaRPr>
          </a:p>
        </p:txBody>
      </p:sp>
      <p:sp>
        <p:nvSpPr>
          <p:cNvPr id="6" name="Rectangle 5"/>
          <p:cNvSpPr/>
          <p:nvPr/>
        </p:nvSpPr>
        <p:spPr>
          <a:xfrm>
            <a:off x="4495800" y="5867400"/>
            <a:ext cx="2714205" cy="523220"/>
          </a:xfrm>
          <a:prstGeom prst="rect">
            <a:avLst/>
          </a:prstGeom>
        </p:spPr>
        <p:txBody>
          <a:bodyPr wrap="none">
            <a:spAutoFit/>
          </a:bodyPr>
          <a:lstStyle/>
          <a:p>
            <a:pPr rtl="1"/>
            <a:r>
              <a:rPr lang="ar-EG" sz="2800" b="1" dirty="0">
                <a:solidFill>
                  <a:srgbClr val="D60093"/>
                </a:solidFill>
                <a:cs typeface="+mj-cs"/>
              </a:rPr>
              <a:t>بقياده </a:t>
            </a:r>
            <a:r>
              <a:rPr lang="ar-EG" sz="2800" b="1" dirty="0" smtClean="0">
                <a:solidFill>
                  <a:srgbClr val="D60093"/>
                </a:solidFill>
                <a:cs typeface="+mj-cs"/>
              </a:rPr>
              <a:t>المدربة:</a:t>
            </a:r>
            <a:r>
              <a:rPr lang="ar-EG" sz="2800" dirty="0" smtClean="0">
                <a:solidFill>
                  <a:srgbClr val="D60093"/>
                </a:solidFill>
                <a:cs typeface="+mj-cs"/>
              </a:rPr>
              <a:t> </a:t>
            </a:r>
            <a:endParaRPr lang="en-US" sz="2800" dirty="0">
              <a:solidFill>
                <a:srgbClr val="D60093"/>
              </a:solidFill>
              <a:cs typeface="+mj-cs"/>
            </a:endParaRPr>
          </a:p>
        </p:txBody>
      </p:sp>
    </p:spTree>
    <p:extLst>
      <p:ext uri="{BB962C8B-B14F-4D97-AF65-F5344CB8AC3E}">
        <p14:creationId xmlns:p14="http://schemas.microsoft.com/office/powerpoint/2010/main" val="3155861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0" y="1600200"/>
            <a:ext cx="9372600" cy="2862322"/>
          </a:xfrm>
          <a:prstGeom prst="rect">
            <a:avLst/>
          </a:prstGeom>
        </p:spPr>
        <p:txBody>
          <a:bodyPr wrap="square">
            <a:spAutoFit/>
          </a:bodyPr>
          <a:lstStyle/>
          <a:p>
            <a:pPr lvl="1" algn="r" rtl="1">
              <a:lnSpc>
                <a:spcPct val="150000"/>
              </a:lnSpc>
              <a:spcAft>
                <a:spcPts val="0"/>
              </a:spcAft>
              <a:tabLst>
                <a:tab pos="262890" algn="l"/>
                <a:tab pos="532765" algn="l"/>
              </a:tabLst>
            </a:pPr>
            <a:r>
              <a:rPr lang="ar-EG" sz="2400" b="1" dirty="0" smtClean="0">
                <a:latin typeface="Times New Roman" pitchFamily="18" charset="0"/>
                <a:ea typeface="Times New Roman"/>
                <a:cs typeface="Times New Roman" pitchFamily="18" charset="0"/>
              </a:rPr>
              <a:t>1-</a:t>
            </a:r>
            <a:r>
              <a:rPr lang="ar-SA" sz="2400" b="1" dirty="0" smtClean="0">
                <a:latin typeface="Times New Roman" pitchFamily="18" charset="0"/>
                <a:ea typeface="Times New Roman"/>
                <a:cs typeface="Times New Roman" pitchFamily="18" charset="0"/>
              </a:rPr>
              <a:t>أنها </a:t>
            </a:r>
            <a:r>
              <a:rPr lang="ar-SA" sz="2400" b="1" dirty="0">
                <a:latin typeface="Times New Roman" pitchFamily="18" charset="0"/>
                <a:ea typeface="Times New Roman"/>
                <a:cs typeface="Times New Roman" pitchFamily="18" charset="0"/>
              </a:rPr>
              <a:t>حلقة الوصل المتمثلة في القوة التي تتدفق لتوجيه الطاقات بأسلوب متناسق يضمن عمل العاملين وبين خطط المنظمة وتصوراتها المستقبلية </a:t>
            </a:r>
            <a:r>
              <a:rPr lang="ar-SA" sz="2400" b="1" dirty="0" smtClean="0">
                <a:latin typeface="Times New Roman" pitchFamily="18" charset="0"/>
                <a:ea typeface="Times New Roman"/>
                <a:cs typeface="Times New Roman" pitchFamily="18" charset="0"/>
              </a:rPr>
              <a:t>.</a:t>
            </a:r>
            <a:endParaRPr lang="ar-EG" sz="2400" b="1" dirty="0" smtClean="0">
              <a:latin typeface="Times New Roman" pitchFamily="18" charset="0"/>
              <a:ea typeface="Times New Roman"/>
              <a:cs typeface="Times New Roman" pitchFamily="18" charset="0"/>
            </a:endParaRPr>
          </a:p>
          <a:p>
            <a:pPr lvl="1" algn="r" rtl="1">
              <a:lnSpc>
                <a:spcPct val="150000"/>
              </a:lnSpc>
              <a:spcAft>
                <a:spcPts val="0"/>
              </a:spcAft>
              <a:tabLst>
                <a:tab pos="262890" algn="l"/>
                <a:tab pos="532765" algn="l"/>
              </a:tabLst>
            </a:pPr>
            <a:r>
              <a:rPr lang="ar-EG" sz="2400" b="1" dirty="0" smtClean="0">
                <a:latin typeface="Times New Roman" pitchFamily="18" charset="0"/>
                <a:ea typeface="Times New Roman"/>
                <a:cs typeface="Times New Roman" pitchFamily="18" charset="0"/>
              </a:rPr>
              <a:t>2</a:t>
            </a:r>
            <a:r>
              <a:rPr lang="ar-EG" sz="2400" dirty="0" smtClean="0">
                <a:latin typeface="Times New Roman" pitchFamily="18" charset="0"/>
                <a:ea typeface="Times New Roman"/>
                <a:cs typeface="Times New Roman" pitchFamily="18" charset="0"/>
              </a:rPr>
              <a:t>-</a:t>
            </a:r>
            <a:r>
              <a:rPr lang="ar-SA" sz="2400" b="1" dirty="0" smtClean="0">
                <a:latin typeface="Times New Roman" pitchFamily="18" charset="0"/>
                <a:ea typeface="Times New Roman"/>
                <a:cs typeface="Times New Roman" pitchFamily="18" charset="0"/>
              </a:rPr>
              <a:t> </a:t>
            </a:r>
            <a:r>
              <a:rPr lang="ar-SA" sz="2400" b="1" dirty="0">
                <a:latin typeface="Times New Roman" pitchFamily="18" charset="0"/>
                <a:ea typeface="Times New Roman"/>
                <a:cs typeface="Times New Roman" pitchFamily="18" charset="0"/>
              </a:rPr>
              <a:t>أنها البوتقة التي تنصهر داخلها كافة المفاهيم والاستراتيجيات  و السياسات .</a:t>
            </a:r>
            <a:endParaRPr lang="en-US" sz="2400" dirty="0">
              <a:latin typeface="Times New Roman" pitchFamily="18" charset="0"/>
              <a:ea typeface="Calibri"/>
              <a:cs typeface="Times New Roman" pitchFamily="18" charset="0"/>
            </a:endParaRPr>
          </a:p>
          <a:p>
            <a:pPr lvl="1" algn="r" rtl="1">
              <a:lnSpc>
                <a:spcPct val="150000"/>
              </a:lnSpc>
              <a:spcAft>
                <a:spcPts val="0"/>
              </a:spcAft>
              <a:tabLst>
                <a:tab pos="262890" algn="l"/>
                <a:tab pos="532765" algn="l"/>
              </a:tabLst>
            </a:pPr>
            <a:r>
              <a:rPr lang="ar-EG" sz="2400" b="1" dirty="0" smtClean="0">
                <a:latin typeface="Times New Roman" pitchFamily="18" charset="0"/>
                <a:ea typeface="Times New Roman"/>
                <a:cs typeface="Times New Roman" pitchFamily="18" charset="0"/>
              </a:rPr>
              <a:t>3-</a:t>
            </a:r>
            <a:r>
              <a:rPr lang="ar-SA" sz="2400" b="1" dirty="0" smtClean="0">
                <a:latin typeface="Times New Roman" pitchFamily="18" charset="0"/>
                <a:ea typeface="Times New Roman"/>
                <a:cs typeface="Times New Roman" pitchFamily="18" charset="0"/>
              </a:rPr>
              <a:t>تدعيم </a:t>
            </a:r>
            <a:r>
              <a:rPr lang="ar-SA" sz="2400" b="1" dirty="0">
                <a:latin typeface="Times New Roman" pitchFamily="18" charset="0"/>
                <a:ea typeface="Times New Roman"/>
                <a:cs typeface="Times New Roman" pitchFamily="18" charset="0"/>
              </a:rPr>
              <a:t>السلوك الايجابي في المؤسسة وتقليص الجوانب السلبية قدر الإمكان .</a:t>
            </a:r>
            <a:endParaRPr lang="en-US" sz="2400" dirty="0">
              <a:latin typeface="Times New Roman" pitchFamily="18" charset="0"/>
              <a:ea typeface="Calibri"/>
              <a:cs typeface="Times New Roman" pitchFamily="18" charset="0"/>
            </a:endParaRPr>
          </a:p>
          <a:p>
            <a:pPr lvl="1" algn="r" rtl="1">
              <a:lnSpc>
                <a:spcPct val="150000"/>
              </a:lnSpc>
              <a:spcAft>
                <a:spcPts val="0"/>
              </a:spcAft>
              <a:tabLst>
                <a:tab pos="262890" algn="l"/>
                <a:tab pos="532765" algn="l"/>
              </a:tabLst>
            </a:pPr>
            <a:r>
              <a:rPr lang="ar-EG" sz="2400" b="1" dirty="0" smtClean="0">
                <a:latin typeface="Times New Roman" pitchFamily="18" charset="0"/>
                <a:ea typeface="Times New Roman"/>
                <a:cs typeface="Times New Roman" pitchFamily="18" charset="0"/>
              </a:rPr>
              <a:t>4-</a:t>
            </a:r>
            <a:r>
              <a:rPr lang="ar-SA" sz="2400" b="1" dirty="0" smtClean="0">
                <a:latin typeface="Times New Roman" pitchFamily="18" charset="0"/>
                <a:ea typeface="Times New Roman"/>
                <a:cs typeface="Times New Roman" pitchFamily="18" charset="0"/>
              </a:rPr>
              <a:t>السيطرة </a:t>
            </a:r>
            <a:r>
              <a:rPr lang="ar-SA" sz="2400" b="1" dirty="0">
                <a:latin typeface="Times New Roman" pitchFamily="18" charset="0"/>
                <a:ea typeface="Times New Roman"/>
                <a:cs typeface="Times New Roman" pitchFamily="18" charset="0"/>
              </a:rPr>
              <a:t>على مشكلات العمل وحلها ، وحسم الخلافات و الترجيح بين الآراء .</a:t>
            </a:r>
            <a:endParaRPr lang="en-US" sz="2400" dirty="0">
              <a:latin typeface="Times New Roman" pitchFamily="18" charset="0"/>
              <a:ea typeface="Calibri"/>
              <a:cs typeface="Times New Roman" pitchFamily="18" charset="0"/>
            </a:endParaRPr>
          </a:p>
        </p:txBody>
      </p:sp>
      <p:sp>
        <p:nvSpPr>
          <p:cNvPr id="4" name="Pentagon 3"/>
          <p:cNvSpPr/>
          <p:nvPr/>
        </p:nvSpPr>
        <p:spPr>
          <a:xfrm>
            <a:off x="5410200" y="624114"/>
            <a:ext cx="3276600" cy="762000"/>
          </a:xfrm>
          <a:prstGeom prst="homePlate">
            <a:avLst/>
          </a:prstGeom>
        </p:spPr>
        <p:style>
          <a:lnRef idx="1">
            <a:schemeClr val="accent1"/>
          </a:lnRef>
          <a:fillRef idx="3">
            <a:schemeClr val="accent1"/>
          </a:fillRef>
          <a:effectRef idx="2">
            <a:schemeClr val="accent1"/>
          </a:effectRef>
          <a:fontRef idx="minor">
            <a:schemeClr val="lt1"/>
          </a:fontRef>
        </p:style>
        <p:txBody>
          <a:bodyPr rtlCol="1" anchor="ctr"/>
          <a:lstStyle/>
          <a:p>
            <a:pPr algn="ctr"/>
            <a:r>
              <a:rPr lang="ar-EG" sz="2400" dirty="0" smtClean="0"/>
              <a:t>اهمية القيادة</a:t>
            </a:r>
            <a:endParaRPr lang="ar-EG" sz="2400" dirty="0"/>
          </a:p>
        </p:txBody>
      </p:sp>
    </p:spTree>
    <p:extLst>
      <p:ext uri="{BB962C8B-B14F-4D97-AF65-F5344CB8AC3E}">
        <p14:creationId xmlns:p14="http://schemas.microsoft.com/office/powerpoint/2010/main" val="227197860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04800"/>
            <a:ext cx="8839199" cy="2361672"/>
          </a:xfrm>
          <a:prstGeom prst="rect">
            <a:avLst/>
          </a:prstGeom>
        </p:spPr>
        <p:txBody>
          <a:bodyPr wrap="square">
            <a:spAutoFit/>
          </a:bodyPr>
          <a:lstStyle/>
          <a:p>
            <a:pPr marL="457200" algn="ctr" rtl="1">
              <a:lnSpc>
                <a:spcPct val="115000"/>
              </a:lnSpc>
              <a:spcAft>
                <a:spcPts val="0"/>
              </a:spcAft>
            </a:pPr>
            <a:r>
              <a:rPr lang="ar-EG" sz="2400" b="1" dirty="0">
                <a:solidFill>
                  <a:srgbClr val="C00000"/>
                </a:solidFill>
                <a:latin typeface="Times New Roman" pitchFamily="18" charset="0"/>
                <a:ea typeface="Calibri"/>
                <a:cs typeface="Times New Roman" pitchFamily="18" charset="0"/>
              </a:rPr>
              <a:t>نشاط</a:t>
            </a:r>
            <a:endParaRPr lang="en-US" sz="2400" dirty="0">
              <a:latin typeface="Times New Roman" pitchFamily="18" charset="0"/>
              <a:ea typeface="Calibri"/>
              <a:cs typeface="Times New Roman" pitchFamily="18" charset="0"/>
            </a:endParaRPr>
          </a:p>
          <a:p>
            <a:pPr marL="457200" algn="ctr" rtl="1">
              <a:lnSpc>
                <a:spcPct val="115000"/>
              </a:lnSpc>
              <a:spcAft>
                <a:spcPts val="1000"/>
              </a:spcAft>
            </a:pPr>
            <a:r>
              <a:rPr lang="ar-EG" sz="2400" b="1" dirty="0">
                <a:solidFill>
                  <a:srgbClr val="0D0D0D"/>
                </a:solidFill>
                <a:latin typeface="Times New Roman" pitchFamily="18" charset="0"/>
                <a:ea typeface="Calibri"/>
                <a:cs typeface="Times New Roman" pitchFamily="18" charset="0"/>
              </a:rPr>
              <a:t>فردي-ابداء رأي</a:t>
            </a:r>
            <a:endParaRPr lang="en-US" sz="2400" dirty="0">
              <a:latin typeface="Times New Roman" pitchFamily="18" charset="0"/>
              <a:ea typeface="Calibri"/>
              <a:cs typeface="Times New Roman" pitchFamily="18" charset="0"/>
            </a:endParaRPr>
          </a:p>
          <a:p>
            <a:pPr marL="228600" algn="ctr">
              <a:lnSpc>
                <a:spcPct val="115000"/>
              </a:lnSpc>
              <a:spcAft>
                <a:spcPts val="1000"/>
              </a:spcAft>
            </a:pPr>
            <a:r>
              <a:rPr lang="ar-EG" sz="2400" b="1" dirty="0">
                <a:solidFill>
                  <a:srgbClr val="C00000"/>
                </a:solidFill>
                <a:latin typeface="Times New Roman" pitchFamily="18" charset="0"/>
                <a:ea typeface="Calibri"/>
                <a:cs typeface="Times New Roman" pitchFamily="18" charset="0"/>
              </a:rPr>
              <a:t>عزيزتي المتدربة </a:t>
            </a:r>
            <a:r>
              <a:rPr lang="ar-EG" sz="2400" b="1" dirty="0">
                <a:solidFill>
                  <a:srgbClr val="002060"/>
                </a:solidFill>
                <a:latin typeface="Times New Roman" pitchFamily="18" charset="0"/>
                <a:ea typeface="Calibri"/>
                <a:cs typeface="Times New Roman" pitchFamily="18" charset="0"/>
              </a:rPr>
              <a:t>اذكري ماتعرفيه من خلال ماتم شرحه كيف تتم مراجعة قائمة اهدافك </a:t>
            </a:r>
            <a:r>
              <a:rPr lang="ar-EG" sz="2400" b="1" dirty="0">
                <a:solidFill>
                  <a:srgbClr val="C00000"/>
                </a:solidFill>
                <a:latin typeface="Times New Roman" pitchFamily="18" charset="0"/>
                <a:ea typeface="Calibri"/>
                <a:cs typeface="Times New Roman" pitchFamily="18" charset="0"/>
              </a:rPr>
              <a:t>؟</a:t>
            </a:r>
            <a:endParaRPr lang="en-US" sz="2400" dirty="0">
              <a:latin typeface="Times New Roman" pitchFamily="18" charset="0"/>
              <a:ea typeface="Calibri"/>
              <a:cs typeface="Times New Roman" pitchFamily="18" charset="0"/>
            </a:endParaRPr>
          </a:p>
          <a:p>
            <a:r>
              <a:rPr lang="ar-EG" sz="2400" b="1" dirty="0" smtClean="0">
                <a:solidFill>
                  <a:srgbClr val="0D0D0D"/>
                </a:solidFill>
                <a:latin typeface="Times New Roman" pitchFamily="18" charset="0"/>
                <a:ea typeface="Calibri"/>
                <a:cs typeface="Times New Roman" pitchFamily="18" charset="0"/>
              </a:rPr>
              <a:t>..........................................................................................................................................................................................................................</a:t>
            </a:r>
            <a:endParaRPr lang="ar-EG" sz="2400" dirty="0">
              <a:latin typeface="Times New Roman" pitchFamily="18" charset="0"/>
              <a:cs typeface="Times New Roman" pitchFamily="18" charset="0"/>
            </a:endParaRPr>
          </a:p>
        </p:txBody>
      </p:sp>
      <p:pic>
        <p:nvPicPr>
          <p:cNvPr id="3" name="Picture 2" descr="Related image"/>
          <p:cNvPicPr/>
          <p:nvPr/>
        </p:nvPicPr>
        <p:blipFill>
          <a:blip r:embed="rId3">
            <a:extLst>
              <a:ext uri="{28A0092B-C50C-407E-A947-70E740481C1C}">
                <a14:useLocalDpi xmlns:a14="http://schemas.microsoft.com/office/drawing/2010/main" val="0"/>
              </a:ext>
            </a:extLst>
          </a:blip>
          <a:srcRect/>
          <a:stretch>
            <a:fillRect/>
          </a:stretch>
        </p:blipFill>
        <p:spPr bwMode="auto">
          <a:xfrm>
            <a:off x="3107734" y="2971800"/>
            <a:ext cx="2863215"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134113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895600" y="813455"/>
            <a:ext cx="4525278" cy="622799"/>
          </a:xfrm>
          <a:prstGeom prst="rect">
            <a:avLst/>
          </a:prstGeom>
        </p:spPr>
        <p:txBody>
          <a:bodyPr wrap="none">
            <a:spAutoFit/>
          </a:bodyPr>
          <a:lstStyle/>
          <a:p>
            <a:pPr algn="r" rtl="1">
              <a:lnSpc>
                <a:spcPct val="115000"/>
              </a:lnSpc>
              <a:spcAft>
                <a:spcPts val="1000"/>
              </a:spcAft>
              <a:tabLst>
                <a:tab pos="1455420" algn="l"/>
                <a:tab pos="3236595" algn="ctr"/>
                <a:tab pos="5918835" algn="l"/>
              </a:tabLst>
            </a:pPr>
            <a:r>
              <a:rPr lang="ar-SA" sz="3200" b="1" dirty="0">
                <a:solidFill>
                  <a:srgbClr val="FF0000"/>
                </a:solidFill>
                <a:latin typeface="Arial"/>
                <a:ea typeface="Calibri"/>
                <a:cs typeface="Times New Roman"/>
              </a:rPr>
              <a:t>		إستراحة تدريبية</a:t>
            </a:r>
            <a:endParaRPr lang="en-US" sz="3200" dirty="0">
              <a:effectLst/>
              <a:latin typeface="Calibri"/>
              <a:ea typeface="Calibri"/>
              <a:cs typeface="Arial"/>
            </a:endParaRPr>
          </a:p>
        </p:txBody>
      </p:sp>
      <p:pic>
        <p:nvPicPr>
          <p:cNvPr id="2050" name="Picture 2" descr="C:\Users\ooo\Desktop\المرأة القيادية الناجحة2\الصور\تنزيل (2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894114"/>
            <a:ext cx="4648200" cy="3124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37583116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Magnetic Disk 1"/>
          <p:cNvSpPr/>
          <p:nvPr/>
        </p:nvSpPr>
        <p:spPr>
          <a:xfrm>
            <a:off x="5580743" y="740229"/>
            <a:ext cx="3200400" cy="4267200"/>
          </a:xfrm>
          <a:prstGeom prst="flowChartMagneticDisk">
            <a:avLst/>
          </a:prstGeom>
          <a:ln>
            <a:solidFill>
              <a:schemeClr val="tx1"/>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2400" b="1" dirty="0" smtClean="0">
                <a:latin typeface="Times New Roman" pitchFamily="18" charset="0"/>
                <a:cs typeface="Times New Roman" pitchFamily="18" charset="0"/>
              </a:rPr>
              <a:t>موضوعات الجلسة الثانية </a:t>
            </a:r>
          </a:p>
          <a:p>
            <a:pPr algn="ctr"/>
            <a:r>
              <a:rPr lang="ar-EG" sz="2400" b="1" dirty="0" smtClean="0">
                <a:latin typeface="Times New Roman" pitchFamily="18" charset="0"/>
                <a:cs typeface="Times New Roman" pitchFamily="18" charset="0"/>
              </a:rPr>
              <a:t>المستويات الخمسة للقيادة التربوية</a:t>
            </a:r>
            <a:endParaRPr lang="ar-EG" sz="2400" b="1" dirty="0">
              <a:latin typeface="Times New Roman" pitchFamily="18" charset="0"/>
              <a:cs typeface="Times New Roman" pitchFamily="18" charset="0"/>
            </a:endParaRPr>
          </a:p>
        </p:txBody>
      </p:sp>
      <p:sp>
        <p:nvSpPr>
          <p:cNvPr id="3" name="Rectangle 2"/>
          <p:cNvSpPr/>
          <p:nvPr/>
        </p:nvSpPr>
        <p:spPr>
          <a:xfrm>
            <a:off x="181429" y="2667000"/>
            <a:ext cx="5275943" cy="941796"/>
          </a:xfrm>
          <a:prstGeom prst="rect">
            <a:avLst/>
          </a:prstGeom>
        </p:spPr>
        <p:txBody>
          <a:bodyPr wrap="square">
            <a:spAutoFit/>
          </a:bodyPr>
          <a:lstStyle/>
          <a:p>
            <a:pPr marL="342900" lvl="0" indent="-342900" algn="r" rtl="1">
              <a:lnSpc>
                <a:spcPct val="115000"/>
              </a:lnSpc>
              <a:spcAft>
                <a:spcPts val="0"/>
              </a:spcAft>
              <a:buClr>
                <a:srgbClr val="C00000"/>
              </a:buClr>
              <a:buFont typeface="Symbol"/>
              <a:buChar char=""/>
            </a:pPr>
            <a:r>
              <a:rPr lang="ar-EG" sz="2400" b="1" dirty="0">
                <a:latin typeface="Times New Roman" pitchFamily="18" charset="0"/>
                <a:ea typeface="Calibri"/>
                <a:cs typeface="Times New Roman" pitchFamily="18" charset="0"/>
              </a:rPr>
              <a:t>7اسرار لتكوني مديرة ناجحة وقيادية متميزة</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1000"/>
              </a:spcAft>
              <a:buClr>
                <a:srgbClr val="C00000"/>
              </a:buClr>
              <a:buFont typeface="Symbol"/>
              <a:buChar char=""/>
            </a:pPr>
            <a:r>
              <a:rPr lang="ar-EG" sz="2400" b="1" dirty="0">
                <a:latin typeface="Times New Roman" pitchFamily="18" charset="0"/>
                <a:ea typeface="Calibri"/>
                <a:cs typeface="Times New Roman" pitchFamily="18" charset="0"/>
              </a:rPr>
              <a:t>المستويات الخمسة للقيادة التربوية الناجحة</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6838656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304800"/>
            <a:ext cx="8763000" cy="2412968"/>
          </a:xfrm>
          <a:prstGeom prst="rect">
            <a:avLst/>
          </a:prstGeom>
        </p:spPr>
        <p:txBody>
          <a:bodyPr wrap="square">
            <a:spAutoFit/>
          </a:bodyPr>
          <a:lstStyle/>
          <a:p>
            <a:pPr algn="ctr" rtl="1">
              <a:lnSpc>
                <a:spcPct val="115000"/>
              </a:lnSpc>
              <a:spcAft>
                <a:spcPts val="800"/>
              </a:spcAft>
              <a:tabLst>
                <a:tab pos="2174240" algn="l"/>
                <a:tab pos="3236595" algn="ctr"/>
              </a:tabLst>
            </a:pPr>
            <a:r>
              <a:rPr lang="ar-EG" sz="2400" b="1" dirty="0" smtClean="0">
                <a:solidFill>
                  <a:srgbClr val="C00000"/>
                </a:solidFill>
                <a:latin typeface="Times New Roman" pitchFamily="18" charset="0"/>
                <a:ea typeface="Times New Roman"/>
                <a:cs typeface="Times New Roman" pitchFamily="18" charset="0"/>
              </a:rPr>
              <a:t>نشاط    </a:t>
            </a:r>
            <a:endParaRPr lang="en-US" sz="2400" dirty="0">
              <a:latin typeface="Times New Roman" pitchFamily="18" charset="0"/>
              <a:ea typeface="Calibri"/>
              <a:cs typeface="Times New Roman" pitchFamily="18" charset="0"/>
            </a:endParaRPr>
          </a:p>
          <a:p>
            <a:pPr algn="ctr" rtl="1">
              <a:lnSpc>
                <a:spcPct val="115000"/>
              </a:lnSpc>
              <a:spcAft>
                <a:spcPts val="800"/>
              </a:spcAft>
            </a:pPr>
            <a:r>
              <a:rPr lang="ar-EG" sz="2400" b="1" dirty="0">
                <a:solidFill>
                  <a:srgbClr val="C00000"/>
                </a:solidFill>
                <a:latin typeface="Times New Roman" pitchFamily="18" charset="0"/>
                <a:ea typeface="Times New Roman"/>
                <a:cs typeface="Times New Roman" pitchFamily="18" charset="0"/>
              </a:rPr>
              <a:t>عصف ذهني-جماعي</a:t>
            </a:r>
            <a:endParaRPr lang="en-US" sz="2400" dirty="0">
              <a:latin typeface="Times New Roman" pitchFamily="18" charset="0"/>
              <a:ea typeface="Calibri"/>
              <a:cs typeface="Times New Roman" pitchFamily="18" charset="0"/>
            </a:endParaRPr>
          </a:p>
          <a:p>
            <a:pPr algn="ctr" rtl="1">
              <a:lnSpc>
                <a:spcPct val="115000"/>
              </a:lnSpc>
              <a:spcAft>
                <a:spcPts val="800"/>
              </a:spcAft>
            </a:pPr>
            <a:r>
              <a:rPr lang="ar-EG" sz="2400" b="1" dirty="0">
                <a:solidFill>
                  <a:srgbClr val="C00000"/>
                </a:solidFill>
                <a:latin typeface="Times New Roman" pitchFamily="18" charset="0"/>
                <a:ea typeface="Times New Roman"/>
                <a:cs typeface="Times New Roman" pitchFamily="18" charset="0"/>
              </a:rPr>
              <a:t>عزيزتي المتدربة:</a:t>
            </a:r>
            <a:r>
              <a:rPr lang="ar-EG" sz="2400" b="1" dirty="0">
                <a:solidFill>
                  <a:srgbClr val="002060"/>
                </a:solidFill>
                <a:latin typeface="Times New Roman" pitchFamily="18" charset="0"/>
                <a:ea typeface="Times New Roman"/>
                <a:cs typeface="Times New Roman" pitchFamily="18" charset="0"/>
              </a:rPr>
              <a:t>هل تتوقعي انك هناك اسرار لتكوني مديرة ناجحة؟</a:t>
            </a:r>
            <a:endParaRPr lang="en-US" sz="2400" dirty="0">
              <a:latin typeface="Times New Roman" pitchFamily="18" charset="0"/>
              <a:ea typeface="Calibri"/>
              <a:cs typeface="Times New Roman" pitchFamily="18" charset="0"/>
            </a:endParaRPr>
          </a:p>
          <a:p>
            <a:r>
              <a:rPr lang="ar-EG" sz="2400" b="1" dirty="0" smtClean="0">
                <a:solidFill>
                  <a:srgbClr val="0D0D0D"/>
                </a:solidFill>
                <a:latin typeface="Times New Roman" pitchFamily="18" charset="0"/>
                <a:ea typeface="Times New Roman"/>
                <a:cs typeface="Times New Roman" pitchFamily="18" charset="0"/>
              </a:rPr>
              <a:t>................................................................................................................................................................................................................................</a:t>
            </a:r>
            <a:endParaRPr lang="ar-EG" sz="2400" dirty="0">
              <a:latin typeface="Times New Roman" pitchFamily="18" charset="0"/>
              <a:cs typeface="Times New Roman" pitchFamily="18" charset="0"/>
            </a:endParaRPr>
          </a:p>
        </p:txBody>
      </p:sp>
      <p:pic>
        <p:nvPicPr>
          <p:cNvPr id="3" name="Picture 2" descr="D:\حقايب\حقائب شهر 5\صور الازمة\images (18).jpg"/>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200400"/>
            <a:ext cx="3962399" cy="2296795"/>
          </a:xfrm>
          <a:prstGeom prst="rect">
            <a:avLst/>
          </a:prstGeom>
          <a:noFill/>
          <a:ln>
            <a:noFill/>
          </a:ln>
        </p:spPr>
      </p:pic>
    </p:spTree>
    <p:extLst>
      <p:ext uri="{BB962C8B-B14F-4D97-AF65-F5344CB8AC3E}">
        <p14:creationId xmlns:p14="http://schemas.microsoft.com/office/powerpoint/2010/main" val="179643075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lowchart: Decision 2"/>
          <p:cNvSpPr/>
          <p:nvPr/>
        </p:nvSpPr>
        <p:spPr>
          <a:xfrm>
            <a:off x="518886" y="381000"/>
            <a:ext cx="8001000" cy="914400"/>
          </a:xfrm>
          <a:prstGeom prst="flowChartDecision">
            <a:avLst/>
          </a:prstGeom>
        </p:spPr>
        <p:style>
          <a:lnRef idx="1">
            <a:schemeClr val="accent1"/>
          </a:lnRef>
          <a:fillRef idx="3">
            <a:schemeClr val="accent1"/>
          </a:fillRef>
          <a:effectRef idx="2">
            <a:schemeClr val="accent1"/>
          </a:effectRef>
          <a:fontRef idx="minor">
            <a:schemeClr val="lt1"/>
          </a:fontRef>
        </p:style>
        <p:txBody>
          <a:bodyPr rtlCol="1" anchor="ctr"/>
          <a:lstStyle/>
          <a:p>
            <a:pPr lvl="0" algn="r" rtl="1">
              <a:lnSpc>
                <a:spcPct val="115000"/>
              </a:lnSpc>
              <a:spcAft>
                <a:spcPts val="1000"/>
              </a:spcAft>
            </a:pPr>
            <a:r>
              <a:rPr lang="ar-EG" sz="2000" b="1" dirty="0">
                <a:solidFill>
                  <a:schemeClr val="bg1"/>
                </a:solidFill>
                <a:latin typeface="Calibri"/>
                <a:ea typeface="Calibri"/>
                <a:cs typeface="Times New Roman"/>
              </a:rPr>
              <a:t>7اسرار لتكوني مديرة ناجحة وقيادية متميزة:</a:t>
            </a:r>
            <a:endParaRPr lang="en-US" sz="1200" dirty="0">
              <a:solidFill>
                <a:schemeClr val="bg1"/>
              </a:solidFill>
              <a:latin typeface="Calibri"/>
              <a:ea typeface="Calibri"/>
              <a:cs typeface="Arial"/>
            </a:endParaRPr>
          </a:p>
        </p:txBody>
      </p:sp>
      <p:graphicFrame>
        <p:nvGraphicFramePr>
          <p:cNvPr id="6" name="Diagram 5"/>
          <p:cNvGraphicFramePr/>
          <p:nvPr>
            <p:extLst>
              <p:ext uri="{D42A27DB-BD31-4B8C-83A1-F6EECF244321}">
                <p14:modId xmlns:p14="http://schemas.microsoft.com/office/powerpoint/2010/main" val="1237527728"/>
              </p:ext>
            </p:extLst>
          </p:nvPr>
        </p:nvGraphicFramePr>
        <p:xfrm>
          <a:off x="907143" y="1828800"/>
          <a:ext cx="7239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288557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28386" y="2209800"/>
            <a:ext cx="8382000" cy="1494768"/>
          </a:xfrm>
          <a:prstGeom prst="rect">
            <a:avLst/>
          </a:prstGeom>
        </p:spPr>
        <p:txBody>
          <a:bodyPr wrap="square">
            <a:spAutoFit/>
          </a:bodyPr>
          <a:lstStyle/>
          <a:p>
            <a:pPr marL="116840" algn="ctr" rtl="1">
              <a:lnSpc>
                <a:spcPct val="115000"/>
              </a:lnSpc>
              <a:spcAft>
                <a:spcPts val="1000"/>
              </a:spcAft>
            </a:pPr>
            <a:r>
              <a:rPr lang="ar-EG" sz="2400" b="1" dirty="0" smtClean="0">
                <a:latin typeface="Times New Roman" pitchFamily="18" charset="0"/>
                <a:ea typeface="Calibri"/>
                <a:cs typeface="Times New Roman" pitchFamily="18" charset="0"/>
              </a:rPr>
              <a:t>القيادة </a:t>
            </a:r>
            <a:r>
              <a:rPr lang="ar-EG" sz="2400" b="1" dirty="0">
                <a:latin typeface="Times New Roman" pitchFamily="18" charset="0"/>
                <a:ea typeface="Calibri"/>
                <a:cs typeface="Times New Roman" pitchFamily="18" charset="0"/>
              </a:rPr>
              <a:t>والإدارة ليست مهمة سهلة على الإطلاق، وإنما تحتاج للكثير من الأساليب والطرق وحتى الصفات لتحقيق التميز الإداري</a:t>
            </a:r>
            <a:r>
              <a:rPr lang="ar-EG" sz="2400" b="1" dirty="0" smtClean="0">
                <a:latin typeface="Times New Roman" pitchFamily="18" charset="0"/>
                <a:ea typeface="Calibri"/>
                <a:cs typeface="Times New Roman" pitchFamily="18" charset="0"/>
              </a:rPr>
              <a:t>.</a:t>
            </a:r>
          </a:p>
          <a:p>
            <a:pPr marL="116840" algn="ctr" rtl="1">
              <a:lnSpc>
                <a:spcPct val="115000"/>
              </a:lnSpc>
              <a:spcAft>
                <a:spcPts val="1000"/>
              </a:spcAft>
            </a:pPr>
            <a:r>
              <a:rPr lang="ar-EG" sz="2400" b="1" dirty="0" smtClean="0">
                <a:latin typeface="Times New Roman" pitchFamily="18" charset="0"/>
                <a:ea typeface="Calibri"/>
                <a:cs typeface="Times New Roman" pitchFamily="18" charset="0"/>
              </a:rPr>
              <a:t>أهم </a:t>
            </a:r>
            <a:r>
              <a:rPr lang="ar-EG" sz="2400" b="1" dirty="0">
                <a:latin typeface="Times New Roman" pitchFamily="18" charset="0"/>
                <a:ea typeface="Calibri"/>
                <a:cs typeface="Times New Roman" pitchFamily="18" charset="0"/>
              </a:rPr>
              <a:t>الطرق كي تكوني مديرة متميزة وهي:</a:t>
            </a:r>
            <a:endParaRPr lang="en-US" sz="2400" dirty="0">
              <a:effectLst/>
              <a:latin typeface="Times New Roman" pitchFamily="18" charset="0"/>
              <a:ea typeface="Calibri"/>
              <a:cs typeface="Times New Roman" pitchFamily="18" charset="0"/>
            </a:endParaRPr>
          </a:p>
        </p:txBody>
      </p:sp>
      <p:sp>
        <p:nvSpPr>
          <p:cNvPr id="4" name="Flowchart: Decision 3"/>
          <p:cNvSpPr/>
          <p:nvPr/>
        </p:nvSpPr>
        <p:spPr>
          <a:xfrm>
            <a:off x="533400" y="344714"/>
            <a:ext cx="8085364" cy="1219200"/>
          </a:xfrm>
          <a:prstGeom prst="flowChartDecision">
            <a:avLst/>
          </a:prstGeom>
        </p:spPr>
        <p:style>
          <a:lnRef idx="1">
            <a:schemeClr val="accent1"/>
          </a:lnRef>
          <a:fillRef idx="3">
            <a:schemeClr val="accent1"/>
          </a:fillRef>
          <a:effectRef idx="2">
            <a:schemeClr val="accent1"/>
          </a:effectRef>
          <a:fontRef idx="minor">
            <a:schemeClr val="lt1"/>
          </a:fontRef>
        </p:style>
        <p:txBody>
          <a:bodyPr rtlCol="1" anchor="ctr"/>
          <a:lstStyle/>
          <a:p>
            <a:pPr lvl="0" algn="r" rtl="1">
              <a:lnSpc>
                <a:spcPct val="115000"/>
              </a:lnSpc>
              <a:spcAft>
                <a:spcPts val="1000"/>
              </a:spcAft>
            </a:pPr>
            <a:r>
              <a:rPr lang="ar-EG" sz="2000" b="1" dirty="0">
                <a:solidFill>
                  <a:schemeClr val="bg1"/>
                </a:solidFill>
                <a:latin typeface="Calibri"/>
                <a:ea typeface="Calibri"/>
                <a:cs typeface="Times New Roman"/>
              </a:rPr>
              <a:t>7اسرار لتكوني مديرة ناجحة وقيادية متميزة:</a:t>
            </a:r>
            <a:endParaRPr lang="en-US" sz="2000" dirty="0">
              <a:solidFill>
                <a:schemeClr val="bg1"/>
              </a:solidFill>
              <a:latin typeface="Calibri"/>
              <a:ea typeface="Calibri"/>
              <a:cs typeface="Arial"/>
            </a:endParaRPr>
          </a:p>
        </p:txBody>
      </p:sp>
    </p:spTree>
    <p:extLst>
      <p:ext uri="{BB962C8B-B14F-4D97-AF65-F5344CB8AC3E}">
        <p14:creationId xmlns:p14="http://schemas.microsoft.com/office/powerpoint/2010/main" val="230937218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6200" y="457200"/>
            <a:ext cx="8915400" cy="1383969"/>
          </a:xfrm>
          <a:prstGeom prst="rect">
            <a:avLst/>
          </a:prstGeom>
        </p:spPr>
        <p:txBody>
          <a:bodyPr wrap="square">
            <a:spAutoFit/>
          </a:bodyPr>
          <a:lstStyle/>
          <a:p>
            <a:pPr marL="116840" algn="ctr" rtl="1">
              <a:lnSpc>
                <a:spcPct val="115000"/>
              </a:lnSpc>
              <a:spcAft>
                <a:spcPts val="1000"/>
              </a:spcAft>
            </a:pPr>
            <a:r>
              <a:rPr lang="ar-EG" sz="2400" b="1" dirty="0" smtClean="0">
                <a:solidFill>
                  <a:srgbClr val="0000FF"/>
                </a:solidFill>
                <a:latin typeface="Times New Roman" pitchFamily="18" charset="0"/>
                <a:ea typeface="Calibri"/>
                <a:cs typeface="Times New Roman" pitchFamily="18" charset="0"/>
              </a:rPr>
              <a:t>1- </a:t>
            </a:r>
            <a:r>
              <a:rPr lang="ar-EG" sz="2400" b="1" dirty="0">
                <a:solidFill>
                  <a:srgbClr val="0000FF"/>
                </a:solidFill>
                <a:latin typeface="Times New Roman" pitchFamily="18" charset="0"/>
                <a:ea typeface="Calibri"/>
                <a:cs typeface="Times New Roman" pitchFamily="18" charset="0"/>
              </a:rPr>
              <a:t>القدوة الحسنة:</a:t>
            </a:r>
            <a:endParaRPr lang="en-US" sz="2400" dirty="0">
              <a:solidFill>
                <a:srgbClr val="0000FF"/>
              </a:solidFill>
              <a:latin typeface="Times New Roman" pitchFamily="18" charset="0"/>
              <a:ea typeface="Calibri"/>
              <a:cs typeface="Times New Roman" pitchFamily="18" charset="0"/>
            </a:endParaRPr>
          </a:p>
          <a:p>
            <a:pPr algn="ctr"/>
            <a:r>
              <a:rPr lang="ar-EG" sz="2400" b="1" dirty="0">
                <a:latin typeface="Times New Roman" pitchFamily="18" charset="0"/>
                <a:ea typeface="Calibri"/>
                <a:cs typeface="Times New Roman" pitchFamily="18" charset="0"/>
              </a:rPr>
              <a:t> القدوة هي أهم صفة للمديرة المتميزة، فإن لم تكوني كذلك فلن يكون هنالك إدارة ناجحة للموظفين، فمثلا إن لم تكوني ملتزمة، فلن يقتنع الموظفون بأهمية الإلتزام.</a:t>
            </a:r>
            <a:endParaRPr lang="ar-EG" sz="2400" dirty="0">
              <a:latin typeface="Times New Roman" pitchFamily="18" charset="0"/>
              <a:cs typeface="Times New Roman" pitchFamily="18" charset="0"/>
            </a:endParaRPr>
          </a:p>
        </p:txBody>
      </p:sp>
      <p:pic>
        <p:nvPicPr>
          <p:cNvPr id="4098" name="Picture 2" descr="D:\حقايب\حقائب شهر 5\صور التميز الوظيفي\تنزيل (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286000"/>
            <a:ext cx="3547609"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42600824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228600"/>
            <a:ext cx="8686800" cy="1366528"/>
          </a:xfrm>
          <a:prstGeom prst="rect">
            <a:avLst/>
          </a:prstGeom>
        </p:spPr>
        <p:txBody>
          <a:bodyPr wrap="square">
            <a:spAutoFit/>
          </a:bodyPr>
          <a:lstStyle/>
          <a:p>
            <a:pPr marL="116840" algn="ctr" rtl="1">
              <a:lnSpc>
                <a:spcPct val="115000"/>
              </a:lnSpc>
              <a:spcAft>
                <a:spcPts val="0"/>
              </a:spcAft>
            </a:pPr>
            <a:r>
              <a:rPr lang="ar-EG" sz="2400" b="1" dirty="0">
                <a:solidFill>
                  <a:srgbClr val="0000FF"/>
                </a:solidFill>
                <a:latin typeface="Times New Roman" pitchFamily="18" charset="0"/>
                <a:ea typeface="Calibri"/>
                <a:cs typeface="Times New Roman" pitchFamily="18" charset="0"/>
              </a:rPr>
              <a:t>2- قوة الشخصية:</a:t>
            </a:r>
            <a:endParaRPr lang="en-US" sz="2400" dirty="0">
              <a:solidFill>
                <a:srgbClr val="0000FF"/>
              </a:solidFill>
              <a:latin typeface="Times New Roman" pitchFamily="18" charset="0"/>
              <a:ea typeface="Calibri"/>
              <a:cs typeface="Times New Roman" pitchFamily="18" charset="0"/>
            </a:endParaRPr>
          </a:p>
          <a:p>
            <a:pPr marL="116840" algn="ctr" rtl="1">
              <a:lnSpc>
                <a:spcPct val="115000"/>
              </a:lnSpc>
              <a:spcAft>
                <a:spcPts val="1000"/>
              </a:spcAft>
            </a:pPr>
            <a:r>
              <a:rPr lang="ar-EG" sz="2400" b="1" dirty="0">
                <a:latin typeface="Times New Roman" pitchFamily="18" charset="0"/>
                <a:ea typeface="Calibri"/>
                <a:cs typeface="Times New Roman" pitchFamily="18" charset="0"/>
              </a:rPr>
              <a:t> وقد تكون صفة وطبع ولكن يمكن إكتسابها من خلال إتخاذ القرارات السليمة ومواجهة الأمور بشكل مباشر، وتحمل الأخطاء وتدارك المشكلات.</a:t>
            </a:r>
            <a:endParaRPr lang="en-US" sz="2400" dirty="0">
              <a:effectLst/>
              <a:latin typeface="Times New Roman" pitchFamily="18" charset="0"/>
              <a:ea typeface="Calibri"/>
              <a:cs typeface="Times New Roman" pitchFamily="18" charset="0"/>
            </a:endParaRPr>
          </a:p>
        </p:txBody>
      </p:sp>
      <p:pic>
        <p:nvPicPr>
          <p:cNvPr id="5122" name="Picture 2" descr="C:\Users\ooo\Desktop\المرأة القيادية الناجحة\الصور\تنزيل (2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362200"/>
            <a:ext cx="4295775" cy="241458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688723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99571" y="228600"/>
            <a:ext cx="8763000" cy="1791260"/>
          </a:xfrm>
          <a:prstGeom prst="rect">
            <a:avLst/>
          </a:prstGeom>
        </p:spPr>
        <p:txBody>
          <a:bodyPr wrap="square">
            <a:spAutoFit/>
          </a:bodyPr>
          <a:lstStyle/>
          <a:p>
            <a:pPr marL="116840" algn="ctr" rtl="1">
              <a:lnSpc>
                <a:spcPct val="115000"/>
              </a:lnSpc>
              <a:spcAft>
                <a:spcPts val="0"/>
              </a:spcAft>
            </a:pPr>
            <a:r>
              <a:rPr lang="ar-EG" sz="2400" b="1" dirty="0">
                <a:solidFill>
                  <a:srgbClr val="0000FF"/>
                </a:solidFill>
                <a:latin typeface="Times New Roman" pitchFamily="18" charset="0"/>
                <a:ea typeface="Calibri"/>
                <a:cs typeface="Times New Roman" pitchFamily="18" charset="0"/>
              </a:rPr>
              <a:t>3- الصبر:</a:t>
            </a:r>
            <a:endParaRPr lang="en-US" sz="2400" dirty="0">
              <a:solidFill>
                <a:srgbClr val="0000FF"/>
              </a:solidFill>
              <a:latin typeface="Times New Roman" pitchFamily="18" charset="0"/>
              <a:ea typeface="Calibri"/>
              <a:cs typeface="Times New Roman" pitchFamily="18" charset="0"/>
            </a:endParaRPr>
          </a:p>
          <a:p>
            <a:pPr marL="116840" algn="ctr" rtl="1">
              <a:lnSpc>
                <a:spcPct val="115000"/>
              </a:lnSpc>
              <a:spcAft>
                <a:spcPts val="1000"/>
              </a:spcAft>
            </a:pPr>
            <a:r>
              <a:rPr lang="ar-EG" sz="2400" b="1" dirty="0">
                <a:latin typeface="Times New Roman" pitchFamily="18" charset="0"/>
                <a:ea typeface="Calibri"/>
                <a:cs typeface="Times New Roman" pitchFamily="18" charset="0"/>
              </a:rPr>
              <a:t> ليست كل الأمور تؤدى بسرعة، وليست السرعة مقياس للإنجاز، والتغيير لا يأتي بسرعة أيضاً، لذلك لابد من الصبر الحكيم في كل الأمور، وهنالك خيط رفيع بين الصبر والكسل.</a:t>
            </a:r>
            <a:endParaRPr lang="en-US" sz="2400" dirty="0">
              <a:effectLst/>
              <a:latin typeface="Times New Roman" pitchFamily="18" charset="0"/>
              <a:ea typeface="Calibri"/>
              <a:cs typeface="Times New Roman" pitchFamily="18" charset="0"/>
            </a:endParaRPr>
          </a:p>
        </p:txBody>
      </p:sp>
      <p:pic>
        <p:nvPicPr>
          <p:cNvPr id="6146" name="Picture 2" descr="D:\حقايب\حقائب شهر 5\صور التميز الوظيفي\images (6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2628900"/>
            <a:ext cx="3409950" cy="2095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84841622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34257" y="304800"/>
            <a:ext cx="8839200" cy="1366528"/>
          </a:xfrm>
          <a:prstGeom prst="rect">
            <a:avLst/>
          </a:prstGeom>
        </p:spPr>
        <p:txBody>
          <a:bodyPr wrap="square">
            <a:spAutoFit/>
          </a:bodyPr>
          <a:lstStyle/>
          <a:p>
            <a:pPr marL="116840" algn="ctr" rtl="1">
              <a:lnSpc>
                <a:spcPct val="115000"/>
              </a:lnSpc>
              <a:spcAft>
                <a:spcPts val="0"/>
              </a:spcAft>
            </a:pPr>
            <a:r>
              <a:rPr lang="ar-EG" sz="2400" b="1" dirty="0">
                <a:solidFill>
                  <a:srgbClr val="0000FF"/>
                </a:solidFill>
                <a:latin typeface="Times New Roman" pitchFamily="18" charset="0"/>
                <a:ea typeface="Calibri"/>
                <a:cs typeface="Times New Roman" pitchFamily="18" charset="0"/>
              </a:rPr>
              <a:t>4- احترام وتقدير الموظفين:</a:t>
            </a:r>
            <a:endParaRPr lang="en-US" sz="2400" dirty="0">
              <a:solidFill>
                <a:srgbClr val="0000FF"/>
              </a:solidFill>
              <a:latin typeface="Times New Roman" pitchFamily="18" charset="0"/>
              <a:ea typeface="Calibri"/>
              <a:cs typeface="Times New Roman" pitchFamily="18" charset="0"/>
            </a:endParaRPr>
          </a:p>
          <a:p>
            <a:pPr marL="116840" algn="r" rtl="1">
              <a:lnSpc>
                <a:spcPct val="115000"/>
              </a:lnSpc>
              <a:spcAft>
                <a:spcPts val="1000"/>
              </a:spcAft>
            </a:pPr>
            <a:r>
              <a:rPr lang="ar-EG" sz="2400" b="1" dirty="0">
                <a:latin typeface="Times New Roman" pitchFamily="18" charset="0"/>
                <a:ea typeface="Calibri"/>
                <a:cs typeface="Times New Roman" pitchFamily="18" charset="0"/>
              </a:rPr>
              <a:t> المعاملة الحسنة والإحترام والتقدير هي أساس العلاقات الإجتماعية الناجحة ولقد ثبت تأثيرها الكبير على علاقة المدير بالموظفين وبالتالي لها تأثير على بيئة العمل.</a:t>
            </a:r>
            <a:endParaRPr lang="en-US" sz="2400" dirty="0">
              <a:effectLst/>
              <a:latin typeface="Times New Roman" pitchFamily="18" charset="0"/>
              <a:ea typeface="Calibri"/>
              <a:cs typeface="Times New Roman" pitchFamily="18" charset="0"/>
            </a:endParaRPr>
          </a:p>
        </p:txBody>
      </p:sp>
      <p:pic>
        <p:nvPicPr>
          <p:cNvPr id="7170" name="Picture 2" descr="C:\Users\ooo\Desktop\المرأة القيادية الناجحة\الصور\تنزيل (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2257" y="2347912"/>
            <a:ext cx="2743199" cy="30622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729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Multidocument 1"/>
          <p:cNvSpPr/>
          <p:nvPr/>
        </p:nvSpPr>
        <p:spPr>
          <a:xfrm>
            <a:off x="5181600" y="533400"/>
            <a:ext cx="3276600" cy="1447800"/>
          </a:xfrm>
          <a:prstGeom prst="flowChartMultidocument">
            <a:avLst/>
          </a:prstGeom>
          <a:ln>
            <a:solidFill>
              <a:schemeClr val="accent4">
                <a:lumMod val="75000"/>
              </a:schemeClr>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متطلبات القيادةوعناصرها</a:t>
            </a:r>
            <a:endParaRPr lang="ar-EG" sz="2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Rectangle 2"/>
          <p:cNvSpPr/>
          <p:nvPr/>
        </p:nvSpPr>
        <p:spPr>
          <a:xfrm>
            <a:off x="457200" y="2438400"/>
            <a:ext cx="8458200" cy="1366528"/>
          </a:xfrm>
          <a:prstGeom prst="rect">
            <a:avLst/>
          </a:prstGeom>
        </p:spPr>
        <p:txBody>
          <a:bodyPr wrap="square">
            <a:spAutoFit/>
          </a:bodyPr>
          <a:lstStyle/>
          <a:p>
            <a:pPr marL="342900" lvl="0" indent="-342900" algn="r" rtl="1">
              <a:lnSpc>
                <a:spcPct val="115000"/>
              </a:lnSpc>
              <a:spcAft>
                <a:spcPts val="0"/>
              </a:spcAft>
              <a:buFont typeface="+mj-cs"/>
              <a:buAutoNum type="arabic1Minus"/>
              <a:tabLst>
                <a:tab pos="533400" algn="l"/>
              </a:tabLst>
            </a:pPr>
            <a:r>
              <a:rPr lang="ar-SA" sz="2400" b="1" dirty="0">
                <a:solidFill>
                  <a:srgbClr val="00B0F0"/>
                </a:solidFill>
                <a:latin typeface="Times New Roman" pitchFamily="18" charset="0"/>
                <a:ea typeface="Times New Roman"/>
                <a:cs typeface="Times New Roman" pitchFamily="18" charset="0"/>
              </a:rPr>
              <a:t>التأثير الشخصي : </a:t>
            </a:r>
            <a:endParaRPr lang="ar-EG" sz="2400" dirty="0" smtClean="0">
              <a:latin typeface="Times New Roman" pitchFamily="18" charset="0"/>
              <a:ea typeface="Times New Roman"/>
              <a:cs typeface="Times New Roman" pitchFamily="18" charset="0"/>
            </a:endParaRPr>
          </a:p>
          <a:p>
            <a:pPr lvl="0" algn="r" rtl="1">
              <a:lnSpc>
                <a:spcPct val="115000"/>
              </a:lnSpc>
              <a:spcAft>
                <a:spcPts val="0"/>
              </a:spcAft>
              <a:tabLst>
                <a:tab pos="533400" algn="l"/>
              </a:tabLst>
            </a:pPr>
            <a:r>
              <a:rPr lang="ar-SA" sz="2400" b="1" dirty="0" smtClean="0">
                <a:latin typeface="Times New Roman" pitchFamily="18" charset="0"/>
                <a:ea typeface="Times New Roman"/>
                <a:cs typeface="Times New Roman" pitchFamily="18" charset="0"/>
              </a:rPr>
              <a:t>القدرة </a:t>
            </a:r>
            <a:r>
              <a:rPr lang="ar-SA" sz="2400" b="1" dirty="0">
                <a:latin typeface="Times New Roman" pitchFamily="18" charset="0"/>
                <a:ea typeface="Times New Roman"/>
                <a:cs typeface="Times New Roman" pitchFamily="18" charset="0"/>
              </a:rPr>
              <a:t>على إحداث تغيير ما أو </a:t>
            </a:r>
            <a:r>
              <a:rPr lang="ar-SA" sz="2400" b="1" dirty="0" smtClean="0">
                <a:latin typeface="Times New Roman" pitchFamily="18" charset="0"/>
                <a:ea typeface="Times New Roman"/>
                <a:cs typeface="Times New Roman" pitchFamily="18" charset="0"/>
              </a:rPr>
              <a:t>إيجاد </a:t>
            </a:r>
            <a:r>
              <a:rPr lang="ar-SA" sz="2400" b="1" dirty="0">
                <a:latin typeface="Times New Roman" pitchFamily="18" charset="0"/>
                <a:ea typeface="Times New Roman"/>
                <a:cs typeface="Times New Roman" pitchFamily="18" charset="0"/>
              </a:rPr>
              <a:t>قناعة ما </a:t>
            </a:r>
            <a:r>
              <a:rPr lang="ar-SA" sz="2400" b="1" dirty="0" smtClean="0">
                <a:latin typeface="Times New Roman" pitchFamily="18" charset="0"/>
                <a:ea typeface="Times New Roman"/>
                <a:cs typeface="Times New Roman" pitchFamily="18" charset="0"/>
              </a:rPr>
              <a:t>.</a:t>
            </a:r>
            <a:endParaRPr lang="ar-EG" sz="2400" dirty="0" smtClean="0">
              <a:latin typeface="Times New Roman" pitchFamily="18" charset="0"/>
              <a:ea typeface="Times New Roman"/>
              <a:cs typeface="Times New Roman" pitchFamily="18" charset="0"/>
            </a:endParaRPr>
          </a:p>
          <a:p>
            <a:pPr lvl="0" algn="r" rtl="1">
              <a:lnSpc>
                <a:spcPct val="115000"/>
              </a:lnSpc>
              <a:spcAft>
                <a:spcPts val="0"/>
              </a:spcAft>
              <a:tabLst>
                <a:tab pos="533400" algn="l"/>
              </a:tabLst>
            </a:pPr>
            <a:r>
              <a:rPr lang="ar-SA" sz="2400" b="1" dirty="0" smtClean="0">
                <a:latin typeface="Times New Roman" pitchFamily="18" charset="0"/>
                <a:ea typeface="Times New Roman"/>
                <a:cs typeface="Times New Roman" pitchFamily="18" charset="0"/>
              </a:rPr>
              <a:t> </a:t>
            </a:r>
            <a:r>
              <a:rPr lang="ar-SA" sz="2400" b="1" dirty="0">
                <a:latin typeface="Times New Roman" pitchFamily="18" charset="0"/>
                <a:ea typeface="Times New Roman"/>
                <a:cs typeface="Times New Roman" pitchFamily="18" charset="0"/>
              </a:rPr>
              <a:t>وهذا التأثير يكون مصدر إجماع ولاء مرؤوسيه وحبهم واحترامهم وتقديرهم له . </a:t>
            </a:r>
            <a:endParaRPr lang="en-US" sz="2400" dirty="0">
              <a:latin typeface="Times New Roman" pitchFamily="18" charset="0"/>
              <a:ea typeface="Calibri"/>
              <a:cs typeface="Times New Roman" pitchFamily="18" charset="0"/>
            </a:endParaRPr>
          </a:p>
        </p:txBody>
      </p:sp>
      <p:pic>
        <p:nvPicPr>
          <p:cNvPr id="2051" name="Picture 3" descr="D:\حقايب\حقائب شهر 5\الادارة والقيادة\images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4114800"/>
            <a:ext cx="2219325" cy="20574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9786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01600" y="70121"/>
            <a:ext cx="8890000" cy="2215991"/>
          </a:xfrm>
          <a:prstGeom prst="rect">
            <a:avLst/>
          </a:prstGeom>
        </p:spPr>
        <p:txBody>
          <a:bodyPr wrap="square">
            <a:spAutoFit/>
          </a:bodyPr>
          <a:lstStyle/>
          <a:p>
            <a:pPr marL="116840" algn="ctr" rtl="1">
              <a:lnSpc>
                <a:spcPct val="115000"/>
              </a:lnSpc>
              <a:spcAft>
                <a:spcPts val="0"/>
              </a:spcAft>
            </a:pPr>
            <a:r>
              <a:rPr lang="ar-EG" sz="2400" b="1" dirty="0">
                <a:solidFill>
                  <a:srgbClr val="0000FF"/>
                </a:solidFill>
                <a:latin typeface="Times New Roman" pitchFamily="18" charset="0"/>
                <a:ea typeface="Calibri"/>
                <a:cs typeface="Times New Roman" pitchFamily="18" charset="0"/>
              </a:rPr>
              <a:t>5- فهم الحاجات الإنسانية: </a:t>
            </a:r>
            <a:endParaRPr lang="en-US" sz="2400" dirty="0">
              <a:solidFill>
                <a:srgbClr val="0000FF"/>
              </a:solidFill>
              <a:latin typeface="Times New Roman" pitchFamily="18" charset="0"/>
              <a:ea typeface="Calibri"/>
              <a:cs typeface="Times New Roman" pitchFamily="18" charset="0"/>
            </a:endParaRPr>
          </a:p>
          <a:p>
            <a:pPr marL="116840" algn="ctr" rtl="1">
              <a:lnSpc>
                <a:spcPct val="115000"/>
              </a:lnSpc>
              <a:spcAft>
                <a:spcPts val="0"/>
              </a:spcAft>
            </a:pPr>
            <a:r>
              <a:rPr lang="ar-EG" sz="2400" b="1" dirty="0">
                <a:latin typeface="Times New Roman" pitchFamily="18" charset="0"/>
                <a:ea typeface="Calibri"/>
                <a:cs typeface="Times New Roman" pitchFamily="18" charset="0"/>
              </a:rPr>
              <a:t>لكل منا ظروفه الإجتماعية الخاصة سواء كانت ميسرة أو صعبة، ومن المهم التعامل مع الموظفين على أساس ذلك من خلال التقرب منهم وفهم ظروفهم الإنسانية ومساعدتهم على تخطيها أو منح المساحة الكافية لهم للتغلب عليها أو معالجتها.</a:t>
            </a:r>
            <a:endParaRPr lang="en-US" sz="2400" dirty="0">
              <a:latin typeface="Times New Roman" pitchFamily="18" charset="0"/>
              <a:ea typeface="Calibri"/>
              <a:cs typeface="Times New Roman" pitchFamily="18" charset="0"/>
            </a:endParaRPr>
          </a:p>
          <a:p>
            <a:pPr marL="116840" algn="ctr" rtl="1">
              <a:lnSpc>
                <a:spcPct val="115000"/>
              </a:lnSpc>
              <a:spcAft>
                <a:spcPts val="1000"/>
              </a:spcAft>
            </a:pPr>
            <a:r>
              <a:rPr lang="ar-EG" sz="2400" b="1" dirty="0">
                <a:latin typeface="Times New Roman" pitchFamily="18" charset="0"/>
                <a:ea typeface="Calibri"/>
                <a:cs typeface="Times New Roman" pitchFamily="18" charset="0"/>
              </a:rPr>
              <a:t> </a:t>
            </a:r>
            <a:endParaRPr lang="en-US" sz="2400" dirty="0">
              <a:effectLst/>
              <a:latin typeface="Times New Roman" pitchFamily="18" charset="0"/>
              <a:ea typeface="Calibri"/>
              <a:cs typeface="Times New Roman" pitchFamily="18" charset="0"/>
            </a:endParaRPr>
          </a:p>
        </p:txBody>
      </p:sp>
      <p:sp>
        <p:nvSpPr>
          <p:cNvPr id="3" name="Rectangle 2"/>
          <p:cNvSpPr/>
          <p:nvPr/>
        </p:nvSpPr>
        <p:spPr>
          <a:xfrm>
            <a:off x="228600" y="2586462"/>
            <a:ext cx="8763000" cy="1791260"/>
          </a:xfrm>
          <a:prstGeom prst="rect">
            <a:avLst/>
          </a:prstGeom>
        </p:spPr>
        <p:txBody>
          <a:bodyPr wrap="square">
            <a:spAutoFit/>
          </a:bodyPr>
          <a:lstStyle/>
          <a:p>
            <a:pPr marL="116840" algn="ctr" rtl="1">
              <a:lnSpc>
                <a:spcPct val="115000"/>
              </a:lnSpc>
              <a:spcAft>
                <a:spcPts val="0"/>
              </a:spcAft>
            </a:pPr>
            <a:r>
              <a:rPr lang="ar-EG" sz="2400" b="1" dirty="0">
                <a:solidFill>
                  <a:srgbClr val="0000FF"/>
                </a:solidFill>
                <a:latin typeface="Times New Roman" pitchFamily="18" charset="0"/>
                <a:ea typeface="Calibri"/>
                <a:cs typeface="Times New Roman" pitchFamily="18" charset="0"/>
              </a:rPr>
              <a:t>6</a:t>
            </a:r>
            <a:r>
              <a:rPr lang="ar-EG" sz="2400" b="1" dirty="0" smtClean="0">
                <a:solidFill>
                  <a:srgbClr val="0000FF"/>
                </a:solidFill>
                <a:latin typeface="Times New Roman" pitchFamily="18" charset="0"/>
                <a:ea typeface="Calibri"/>
                <a:cs typeface="Times New Roman" pitchFamily="18" charset="0"/>
              </a:rPr>
              <a:t>- </a:t>
            </a:r>
            <a:r>
              <a:rPr lang="ar-EG" sz="2400" b="1" dirty="0">
                <a:solidFill>
                  <a:srgbClr val="0000FF"/>
                </a:solidFill>
                <a:latin typeface="Times New Roman" pitchFamily="18" charset="0"/>
                <a:ea typeface="Calibri"/>
                <a:cs typeface="Times New Roman" pitchFamily="18" charset="0"/>
              </a:rPr>
              <a:t>مراعات الفروق المعرفية والخبرات: </a:t>
            </a:r>
            <a:endParaRPr lang="en-US" sz="2400" dirty="0">
              <a:solidFill>
                <a:srgbClr val="0000FF"/>
              </a:solidFill>
              <a:latin typeface="Times New Roman" pitchFamily="18" charset="0"/>
              <a:ea typeface="Calibri"/>
              <a:cs typeface="Times New Roman" pitchFamily="18" charset="0"/>
            </a:endParaRPr>
          </a:p>
          <a:p>
            <a:pPr marL="116840" algn="ctr" rtl="1">
              <a:lnSpc>
                <a:spcPct val="115000"/>
              </a:lnSpc>
              <a:spcAft>
                <a:spcPts val="0"/>
              </a:spcAft>
            </a:pPr>
            <a:r>
              <a:rPr lang="ar-EG" sz="2400" b="1" dirty="0">
                <a:latin typeface="Times New Roman" pitchFamily="18" charset="0"/>
                <a:ea typeface="Calibri"/>
                <a:cs typeface="Times New Roman" pitchFamily="18" charset="0"/>
              </a:rPr>
              <a:t>بمعنى أن يقوم كل شخص بمهمة حسب خبراته وحسب قدراته، بأن يكون العمل يسير وفي حدود المعقول، ولقد قالوا لكي تطاع أطلب ما يستطاع.</a:t>
            </a:r>
            <a:endParaRPr lang="en-US" sz="2400" dirty="0">
              <a:latin typeface="Times New Roman" pitchFamily="18" charset="0"/>
              <a:ea typeface="Calibri"/>
              <a:cs typeface="Times New Roman" pitchFamily="18" charset="0"/>
            </a:endParaRPr>
          </a:p>
          <a:p>
            <a:pPr marL="116840" algn="ctr" rtl="1">
              <a:lnSpc>
                <a:spcPct val="115000"/>
              </a:lnSpc>
              <a:spcAft>
                <a:spcPts val="1000"/>
              </a:spcAft>
            </a:pPr>
            <a:r>
              <a:rPr lang="ar-EG" sz="2400" b="1" dirty="0">
                <a:latin typeface="Times New Roman" pitchFamily="18" charset="0"/>
                <a:ea typeface="Calibri"/>
                <a:cs typeface="Times New Roman" pitchFamily="18" charset="0"/>
              </a:rPr>
              <a:t> </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01514070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16114" y="228600"/>
            <a:ext cx="8839200" cy="1791260"/>
          </a:xfrm>
          <a:prstGeom prst="rect">
            <a:avLst/>
          </a:prstGeom>
        </p:spPr>
        <p:txBody>
          <a:bodyPr wrap="square">
            <a:spAutoFit/>
          </a:bodyPr>
          <a:lstStyle/>
          <a:p>
            <a:pPr marL="116840" algn="ctr" rtl="1">
              <a:lnSpc>
                <a:spcPct val="115000"/>
              </a:lnSpc>
              <a:spcAft>
                <a:spcPts val="0"/>
              </a:spcAft>
            </a:pPr>
            <a:r>
              <a:rPr lang="ar-EG" sz="2400" b="1" dirty="0">
                <a:solidFill>
                  <a:srgbClr val="0000FF"/>
                </a:solidFill>
                <a:latin typeface="Times New Roman" pitchFamily="18" charset="0"/>
                <a:ea typeface="Calibri"/>
                <a:cs typeface="Times New Roman" pitchFamily="18" charset="0"/>
              </a:rPr>
              <a:t>7- خلق الثقة وتقديم الدعم:</a:t>
            </a:r>
            <a:endParaRPr lang="en-US" sz="2400" dirty="0">
              <a:solidFill>
                <a:srgbClr val="0000FF"/>
              </a:solidFill>
              <a:latin typeface="Times New Roman" pitchFamily="18" charset="0"/>
              <a:ea typeface="Calibri"/>
              <a:cs typeface="Times New Roman" pitchFamily="18" charset="0"/>
            </a:endParaRPr>
          </a:p>
          <a:p>
            <a:pPr marL="116840" algn="ctr" rtl="1">
              <a:lnSpc>
                <a:spcPct val="115000"/>
              </a:lnSpc>
              <a:spcAft>
                <a:spcPts val="1000"/>
              </a:spcAft>
            </a:pPr>
            <a:r>
              <a:rPr lang="ar-EG" sz="2400" b="1" dirty="0">
                <a:latin typeface="Times New Roman" pitchFamily="18" charset="0"/>
                <a:ea typeface="Calibri"/>
                <a:cs typeface="Times New Roman" pitchFamily="18" charset="0"/>
              </a:rPr>
              <a:t> جميع المرؤوسين مهما كانت خبراتهم يحتاجون الشعور بثقة مدرائهم وكذلك يحتاجون الدعم المعنوي والمادي، فلا تبخلي على موظفيك بذلك، لأن عدم الثقة وعدم الدعم يحبط النفي ويهدم المعنويات.</a:t>
            </a:r>
            <a:endParaRPr lang="en-US" sz="2400" dirty="0">
              <a:effectLst/>
              <a:latin typeface="Times New Roman" pitchFamily="18" charset="0"/>
              <a:ea typeface="Calibri"/>
              <a:cs typeface="Times New Roman" pitchFamily="18" charset="0"/>
            </a:endParaRPr>
          </a:p>
        </p:txBody>
      </p:sp>
      <p:pic>
        <p:nvPicPr>
          <p:cNvPr id="8194" name="Picture 2" descr="C:\Users\ooo\Desktop\المرأة القيادية الناجحة\الصور\images (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2557463"/>
            <a:ext cx="3533775" cy="20907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37122338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Horizontal Scroll 1"/>
          <p:cNvSpPr/>
          <p:nvPr/>
        </p:nvSpPr>
        <p:spPr>
          <a:xfrm>
            <a:off x="4953000" y="228600"/>
            <a:ext cx="3657600" cy="1828800"/>
          </a:xfrm>
          <a:prstGeom prst="horizontalScroll">
            <a:avLst/>
          </a:prstGeom>
        </p:spPr>
        <p:style>
          <a:lnRef idx="1">
            <a:schemeClr val="accent1"/>
          </a:lnRef>
          <a:fillRef idx="3">
            <a:schemeClr val="accent1"/>
          </a:fillRef>
          <a:effectRef idx="2">
            <a:schemeClr val="accent1"/>
          </a:effectRef>
          <a:fontRef idx="minor">
            <a:schemeClr val="lt1"/>
          </a:fontRef>
        </p:style>
        <p:txBody>
          <a:bodyPr rtlCol="1" anchor="ctr"/>
          <a:lstStyle/>
          <a:p>
            <a:pPr algn="ctr"/>
            <a:r>
              <a:rPr lang="ar-EG" sz="2400" b="1" dirty="0" smtClean="0">
                <a:latin typeface="Times New Roman" pitchFamily="18" charset="0"/>
                <a:cs typeface="Times New Roman" pitchFamily="18" charset="0"/>
              </a:rPr>
              <a:t>المستويات الخمسة للقيادة التربوية الناجحة</a:t>
            </a:r>
            <a:endParaRPr lang="ar-EG" sz="2400" b="1" dirty="0">
              <a:latin typeface="Times New Roman" pitchFamily="18" charset="0"/>
              <a:cs typeface="Times New Roman" pitchFamily="18" charset="0"/>
            </a:endParaRPr>
          </a:p>
        </p:txBody>
      </p:sp>
      <p:sp>
        <p:nvSpPr>
          <p:cNvPr id="3" name="Rectangle 2"/>
          <p:cNvSpPr/>
          <p:nvPr/>
        </p:nvSpPr>
        <p:spPr>
          <a:xfrm>
            <a:off x="3200400" y="2667000"/>
            <a:ext cx="5715000" cy="3052118"/>
          </a:xfrm>
          <a:prstGeom prst="rect">
            <a:avLst/>
          </a:prstGeom>
        </p:spPr>
        <p:txBody>
          <a:bodyPr wrap="square">
            <a:spAutoFit/>
          </a:bodyPr>
          <a:lstStyle/>
          <a:p>
            <a:pPr algn="r" fontAlgn="base">
              <a:lnSpc>
                <a:spcPts val="2400"/>
              </a:lnSpc>
              <a:spcAft>
                <a:spcPts val="1000"/>
              </a:spcAft>
              <a:tabLst>
                <a:tab pos="3405505" algn="l"/>
                <a:tab pos="5427980" algn="r"/>
              </a:tabLst>
            </a:pPr>
            <a:r>
              <a:rPr lang="ar-SA" sz="2400" b="1" dirty="0">
                <a:solidFill>
                  <a:srgbClr val="00B0F0"/>
                </a:solidFill>
                <a:latin typeface="Times New Roman" pitchFamily="18" charset="0"/>
                <a:ea typeface="Times New Roman"/>
                <a:cs typeface="Times New Roman" pitchFamily="18" charset="0"/>
              </a:rPr>
              <a:t>		المستوى الأول: المنصب</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en-US" sz="2400" b="1" dirty="0">
                <a:latin typeface="Times New Roman" pitchFamily="18" charset="0"/>
                <a:ea typeface="Times New Roman"/>
                <a:cs typeface="Times New Roman" pitchFamily="18" charset="0"/>
              </a:rPr>
              <a:t>  </a:t>
            </a:r>
            <a:r>
              <a:rPr lang="ar-SA" sz="2400" b="1" dirty="0">
                <a:latin typeface="Times New Roman" pitchFamily="18" charset="0"/>
                <a:ea typeface="Times New Roman"/>
                <a:cs typeface="Times New Roman" pitchFamily="18" charset="0"/>
              </a:rPr>
              <a:t>وهو المستوى الذي يمتلك فيه القائد حقوق القيادة من سلطة ورئاسة والتي لا تجعل منه قائداً حقيقياً ولكنها تدفع بالعاملين في المؤسسة لإنجاز الأعمال المطلوبة واتباع </a:t>
            </a:r>
            <a:r>
              <a:rPr lang="en-US" sz="2400" b="1" dirty="0" smtClean="0">
                <a:latin typeface="Times New Roman" pitchFamily="18" charset="0"/>
                <a:ea typeface="Times New Roman"/>
                <a:cs typeface="Times New Roman" pitchFamily="18" charset="0"/>
              </a:rPr>
              <a:t>.</a:t>
            </a:r>
            <a:r>
              <a:rPr lang="ar-SA" sz="2400" b="1" dirty="0" smtClean="0">
                <a:latin typeface="Times New Roman" pitchFamily="18" charset="0"/>
                <a:ea typeface="Times New Roman"/>
                <a:cs typeface="Times New Roman" pitchFamily="18" charset="0"/>
              </a:rPr>
              <a:t>التعليمات </a:t>
            </a:r>
            <a:r>
              <a:rPr lang="ar-SA" sz="2400" b="1" dirty="0">
                <a:latin typeface="Times New Roman" pitchFamily="18" charset="0"/>
                <a:ea typeface="Times New Roman"/>
                <a:cs typeface="Times New Roman" pitchFamily="18" charset="0"/>
              </a:rPr>
              <a:t>ولكن بأقل جهد </a:t>
            </a:r>
            <a:r>
              <a:rPr lang="ar-SA" sz="2400" b="1" dirty="0" smtClean="0">
                <a:latin typeface="Times New Roman" pitchFamily="18" charset="0"/>
                <a:ea typeface="Times New Roman"/>
                <a:cs typeface="Times New Roman" pitchFamily="18" charset="0"/>
              </a:rPr>
              <a:t>ووقت</a:t>
            </a:r>
            <a:endParaRPr lang="en-US" sz="2400" dirty="0">
              <a:effectLst/>
              <a:latin typeface="Times New Roman" pitchFamily="18" charset="0"/>
              <a:ea typeface="Calibri"/>
              <a:cs typeface="Times New Roman" pitchFamily="18" charset="0"/>
            </a:endParaRPr>
          </a:p>
        </p:txBody>
      </p:sp>
      <p:pic>
        <p:nvPicPr>
          <p:cNvPr id="9219" name="Picture 3" descr="D:\حقايب\حقائب شهر 5\صور التميز الوظيفي\images (7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276600"/>
            <a:ext cx="2619375" cy="2590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15556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81000"/>
            <a:ext cx="8763000" cy="4791055"/>
          </a:xfrm>
          <a:prstGeom prst="rect">
            <a:avLst/>
          </a:prstGeom>
        </p:spPr>
        <p:txBody>
          <a:bodyPr wrap="square">
            <a:spAutoFit/>
          </a:bodyPr>
          <a:lstStyle/>
          <a:p>
            <a:pPr algn="r" fontAlgn="base">
              <a:lnSpc>
                <a:spcPts val="2400"/>
              </a:lnSpc>
              <a:spcAft>
                <a:spcPts val="1000"/>
              </a:spcAft>
              <a:tabLst>
                <a:tab pos="3602990" algn="l"/>
                <a:tab pos="6473825" algn="r"/>
              </a:tabLst>
            </a:pPr>
            <a:r>
              <a:rPr lang="ar-SA" sz="2400" b="1" dirty="0">
                <a:solidFill>
                  <a:srgbClr val="CC0099"/>
                </a:solidFill>
                <a:latin typeface="Times New Roman" pitchFamily="18" charset="0"/>
                <a:ea typeface="Times New Roman"/>
                <a:cs typeface="Times New Roman" pitchFamily="18" charset="0"/>
              </a:rPr>
              <a:t>		يتميز هذا المستوى بعدة ايجابيات وهي</a:t>
            </a:r>
            <a:endParaRPr lang="en-US" sz="2400" dirty="0">
              <a:latin typeface="Times New Roman" pitchFamily="18" charset="0"/>
              <a:ea typeface="Calibri"/>
              <a:cs typeface="Times New Roman" pitchFamily="18" charset="0"/>
            </a:endParaRPr>
          </a:p>
          <a:p>
            <a:pPr algn="r" rtl="1" fontAlgn="base">
              <a:lnSpc>
                <a:spcPct val="150000"/>
              </a:lnSpc>
              <a:spcAft>
                <a:spcPts val="1000"/>
              </a:spcAft>
            </a:pPr>
            <a:r>
              <a:rPr lang="ar-EG" sz="2400" b="1" dirty="0">
                <a:latin typeface="Times New Roman" pitchFamily="18" charset="0"/>
                <a:ea typeface="Times New Roman"/>
                <a:cs typeface="Times New Roman" pitchFamily="18" charset="0"/>
              </a:rPr>
              <a:t>1-</a:t>
            </a:r>
            <a:r>
              <a:rPr lang="ar-SA" sz="2400" b="1" dirty="0">
                <a:latin typeface="Times New Roman" pitchFamily="18" charset="0"/>
                <a:ea typeface="Times New Roman"/>
                <a:cs typeface="Times New Roman" pitchFamily="18" charset="0"/>
              </a:rPr>
              <a:t>في الغالب لا يمنح المنصب القيادي إلا للأشخاص الذي يمتلكون المهارات اللازمة للقيادة</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2-يمنح المنصب للقائد القوة والسلطة التي تساعده في إنجاز وأداء عمله والتي يجب عليه أن يستخدمها بوعي وحكمة</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3-يمكن المنصب القائد من تطوير مهاراته القيادية</a:t>
            </a:r>
            <a:endParaRPr lang="en-US" sz="2400" dirty="0">
              <a:latin typeface="Times New Roman" pitchFamily="18" charset="0"/>
              <a:ea typeface="Calibri"/>
              <a:cs typeface="Times New Roman" pitchFamily="18" charset="0"/>
            </a:endParaRPr>
          </a:p>
          <a:p>
            <a:pPr algn="r">
              <a:lnSpc>
                <a:spcPct val="150000"/>
              </a:lnSpc>
            </a:pPr>
            <a:r>
              <a:rPr lang="ar-SA" sz="2400" b="1" dirty="0">
                <a:latin typeface="Times New Roman" pitchFamily="18" charset="0"/>
                <a:ea typeface="Times New Roman"/>
                <a:cs typeface="Times New Roman" pitchFamily="18" charset="0"/>
              </a:rPr>
              <a:t>4-يمكن المنصب القائد الذي يمتلك مهارات القيادة الحقيقية من تحديد النمط القيادي الذي ينتهجه والذي يمكنه من إحداث التغيير الذي يسعى إليه</a:t>
            </a:r>
            <a:endParaRPr lang="ar-EG" sz="2400" dirty="0">
              <a:latin typeface="Times New Roman" pitchFamily="18" charset="0"/>
              <a:cs typeface="Times New Roman" pitchFamily="18" charset="0"/>
            </a:endParaRPr>
          </a:p>
        </p:txBody>
      </p:sp>
    </p:spTree>
    <p:extLst>
      <p:ext uri="{BB962C8B-B14F-4D97-AF65-F5344CB8AC3E}">
        <p14:creationId xmlns:p14="http://schemas.microsoft.com/office/powerpoint/2010/main" val="179800989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04800"/>
            <a:ext cx="8839200" cy="5832687"/>
          </a:xfrm>
          <a:prstGeom prst="rect">
            <a:avLst/>
          </a:prstGeom>
        </p:spPr>
        <p:txBody>
          <a:bodyPr wrap="square">
            <a:spAutoFit/>
          </a:bodyPr>
          <a:lstStyle/>
          <a:p>
            <a:pPr algn="r" fontAlgn="base">
              <a:lnSpc>
                <a:spcPts val="2400"/>
              </a:lnSpc>
              <a:spcAft>
                <a:spcPts val="1000"/>
              </a:spcAft>
            </a:pPr>
            <a:r>
              <a:rPr lang="ar-SA" sz="2400" b="1" dirty="0">
                <a:solidFill>
                  <a:srgbClr val="CC0099"/>
                </a:solidFill>
                <a:latin typeface="Times New Roman" pitchFamily="18" charset="0"/>
                <a:ea typeface="Times New Roman"/>
                <a:cs typeface="Times New Roman" pitchFamily="18" charset="0"/>
              </a:rPr>
              <a:t>وللمنصب عدة سلبيات منها</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1-إن المنصب قد يكون خادعاً, بمعنى أنه قد يفرض احتراماً زائفاً وتقديراً مصطنعاً, وأكبر دليل على ذلك شكوى الكثير من أصحاب المناصب من تغير الناس بعد زوال المنصب </a:t>
            </a:r>
            <a:r>
              <a:rPr lang="en-US" sz="2400" b="1" dirty="0" smtClean="0">
                <a:latin typeface="Times New Roman" pitchFamily="18" charset="0"/>
                <a:ea typeface="Times New Roman"/>
                <a:cs typeface="Times New Roman" pitchFamily="18" charset="0"/>
              </a:rPr>
              <a:t>.</a:t>
            </a:r>
            <a:r>
              <a:rPr lang="ar-SA" sz="2400" b="1" dirty="0" smtClean="0">
                <a:latin typeface="Times New Roman" pitchFamily="18" charset="0"/>
                <a:ea typeface="Times New Roman"/>
                <a:cs typeface="Times New Roman" pitchFamily="18" charset="0"/>
              </a:rPr>
              <a:t>باستقالة </a:t>
            </a:r>
            <a:r>
              <a:rPr lang="ar-SA" sz="2400" b="1" dirty="0">
                <a:latin typeface="Times New Roman" pitchFamily="18" charset="0"/>
                <a:ea typeface="Times New Roman"/>
                <a:cs typeface="Times New Roman" pitchFamily="18" charset="0"/>
              </a:rPr>
              <a:t>أو </a:t>
            </a:r>
            <a:r>
              <a:rPr lang="ar-SA" sz="2400" b="1" dirty="0" smtClean="0">
                <a:latin typeface="Times New Roman" pitchFamily="18" charset="0"/>
                <a:ea typeface="Times New Roman"/>
                <a:cs typeface="Times New Roman" pitchFamily="18" charset="0"/>
              </a:rPr>
              <a:t>تقاعد</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2-القائد الذي يعتمد على المنصب في إدارته للعمل يقلل من قيمة العاملين في المؤسسة, ويخلق بيئة عمل تعاني من خلل في منظومة القيم والأخلاق</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3-قائد المنصب يحول بيئة العمل إلى بيئة سياسية قائمة على القدرة في التحكم والسيطرة وعلى الصراعات</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4-قائد المنصب يرجح كفة الحقوق على الواجبات والمسؤوليات, يهتم بخدمة الأخرين له لا بما يمكن أن يقدمه لهم ويخدمهم به</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89460949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09600" y="381000"/>
            <a:ext cx="8229600" cy="3801041"/>
          </a:xfrm>
          <a:prstGeom prst="rect">
            <a:avLst/>
          </a:prstGeom>
        </p:spPr>
        <p:txBody>
          <a:bodyPr wrap="square">
            <a:spAutoFit/>
          </a:bodyPr>
          <a:lstStyle/>
          <a:p>
            <a:pPr algn="r" fontAlgn="base">
              <a:lnSpc>
                <a:spcPct val="150000"/>
              </a:lnSpc>
              <a:spcAft>
                <a:spcPts val="1000"/>
              </a:spcAft>
            </a:pPr>
            <a:r>
              <a:rPr lang="en-US" sz="2400" b="1" dirty="0">
                <a:solidFill>
                  <a:srgbClr val="00B0F0"/>
                </a:solidFill>
                <a:latin typeface="Times New Roman" pitchFamily="18" charset="0"/>
                <a:ea typeface="Times New Roman"/>
                <a:cs typeface="Times New Roman" pitchFamily="18" charset="0"/>
              </a:rPr>
              <a:t> </a:t>
            </a:r>
            <a:r>
              <a:rPr lang="ar-SA" sz="2400" b="1" dirty="0">
                <a:solidFill>
                  <a:srgbClr val="00B0F0"/>
                </a:solidFill>
                <a:latin typeface="Times New Roman" pitchFamily="18" charset="0"/>
                <a:ea typeface="Times New Roman"/>
                <a:cs typeface="Times New Roman" pitchFamily="18" charset="0"/>
              </a:rPr>
              <a:t>المستوى الثاني: القبول</a:t>
            </a:r>
            <a:r>
              <a:rPr lang="en-US" sz="2400" b="1" dirty="0">
                <a:solidFill>
                  <a:srgbClr val="00B0F0"/>
                </a:solidFill>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algn="r" rtl="1" fontAlgn="base">
              <a:lnSpc>
                <a:spcPct val="150000"/>
              </a:lnSpc>
              <a:spcAft>
                <a:spcPts val="1000"/>
              </a:spcAft>
            </a:pPr>
            <a:r>
              <a:rPr lang="ar-SA" sz="2400" b="1" dirty="0">
                <a:latin typeface="Times New Roman" pitchFamily="18" charset="0"/>
                <a:ea typeface="Times New Roman"/>
                <a:cs typeface="Times New Roman" pitchFamily="18" charset="0"/>
              </a:rPr>
              <a:t>ويمثل الانتقال من المنصب إلى القبول أول خطوة في القيادة الحقيقية حيث يبدأ القائد بالتأثير على العاملين لإنجاز الأعمال ليس لأن عليهم انجازها بل لرغبتهم في انجازها. </a:t>
            </a:r>
            <a:endParaRPr lang="ar-EG" sz="2400" b="1" dirty="0" smtClean="0">
              <a:latin typeface="Times New Roman" pitchFamily="18" charset="0"/>
              <a:ea typeface="Times New Roman"/>
              <a:cs typeface="Times New Roman" pitchFamily="18" charset="0"/>
            </a:endParaRPr>
          </a:p>
          <a:p>
            <a:pPr algn="r" rtl="1" fontAlgn="base">
              <a:lnSpc>
                <a:spcPct val="150000"/>
              </a:lnSpc>
              <a:spcAft>
                <a:spcPts val="1000"/>
              </a:spcAft>
            </a:pPr>
            <a:r>
              <a:rPr lang="ar-SA" sz="2400" b="1" dirty="0" smtClean="0">
                <a:latin typeface="Times New Roman" pitchFamily="18" charset="0"/>
                <a:ea typeface="Times New Roman"/>
                <a:cs typeface="Times New Roman" pitchFamily="18" charset="0"/>
              </a:rPr>
              <a:t>ولن </a:t>
            </a:r>
            <a:r>
              <a:rPr lang="ar-SA" sz="2400" b="1" dirty="0">
                <a:latin typeface="Times New Roman" pitchFamily="18" charset="0"/>
                <a:ea typeface="Times New Roman"/>
                <a:cs typeface="Times New Roman" pitchFamily="18" charset="0"/>
              </a:rPr>
              <a:t>يتمكن القائد من التأثير إلا عندما يتمكن من بناء علاقات جيدة مع العاملين. </a:t>
            </a:r>
            <a:endParaRPr lang="ar-EG" sz="2400" b="1" dirty="0" smtClean="0">
              <a:latin typeface="Times New Roman" pitchFamily="18" charset="0"/>
              <a:ea typeface="Times New Roman"/>
              <a:cs typeface="Times New Roman" pitchFamily="18" charset="0"/>
            </a:endParaRPr>
          </a:p>
          <a:p>
            <a:pPr algn="r" rtl="1" fontAlgn="base">
              <a:lnSpc>
                <a:spcPct val="150000"/>
              </a:lnSpc>
              <a:spcAft>
                <a:spcPts val="1000"/>
              </a:spcAft>
            </a:pPr>
            <a:r>
              <a:rPr lang="ar-SA" sz="2400" b="1" dirty="0" smtClean="0">
                <a:latin typeface="Times New Roman" pitchFamily="18" charset="0"/>
                <a:ea typeface="Times New Roman"/>
                <a:cs typeface="Times New Roman" pitchFamily="18" charset="0"/>
              </a:rPr>
              <a:t>إنه </a:t>
            </a:r>
            <a:r>
              <a:rPr lang="ar-SA" sz="2400" b="1" dirty="0">
                <a:latin typeface="Times New Roman" pitchFamily="18" charset="0"/>
                <a:ea typeface="Times New Roman"/>
                <a:cs typeface="Times New Roman" pitchFamily="18" charset="0"/>
              </a:rPr>
              <a:t>المستوى الذي يمنح العاملين في المؤسسة قائدهم القبول بأن يقود</a:t>
            </a:r>
            <a:r>
              <a:rPr lang="en-US" sz="2400" b="1" dirty="0">
                <a:latin typeface="Times New Roman" pitchFamily="18" charset="0"/>
                <a:ea typeface="Times New Roman"/>
                <a:cs typeface="Times New Roman" pitchFamily="18" charset="0"/>
              </a:rPr>
              <a:t>.</a:t>
            </a:r>
            <a:endParaRPr lang="en-US" sz="2400" dirty="0">
              <a:effectLst/>
              <a:latin typeface="Times New Roman" pitchFamily="18" charset="0"/>
              <a:ea typeface="Calibri"/>
              <a:cs typeface="Times New Roman" pitchFamily="18" charset="0"/>
            </a:endParaRPr>
          </a:p>
        </p:txBody>
      </p:sp>
      <p:pic>
        <p:nvPicPr>
          <p:cNvPr id="10242" name="Picture 2" descr="D:\حقايب\حقائب شهر 5\صور الازمة\images (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3700" y="4352925"/>
            <a:ext cx="3581400" cy="18478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761154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04800"/>
            <a:ext cx="8763000" cy="5037276"/>
          </a:xfrm>
          <a:prstGeom prst="rect">
            <a:avLst/>
          </a:prstGeom>
        </p:spPr>
        <p:txBody>
          <a:bodyPr wrap="square">
            <a:spAutoFit/>
          </a:bodyPr>
          <a:lstStyle/>
          <a:p>
            <a:pPr algn="r" fontAlgn="base">
              <a:lnSpc>
                <a:spcPct val="150000"/>
              </a:lnSpc>
              <a:spcAft>
                <a:spcPts val="1000"/>
              </a:spcAft>
              <a:tabLst>
                <a:tab pos="2242185" algn="l"/>
                <a:tab pos="6473825" algn="r"/>
              </a:tabLst>
            </a:pPr>
            <a:r>
              <a:rPr lang="ar-SA" sz="2400" b="1" dirty="0">
                <a:solidFill>
                  <a:srgbClr val="C00000"/>
                </a:solidFill>
                <a:latin typeface="Times New Roman" pitchFamily="18" charset="0"/>
                <a:ea typeface="Times New Roman"/>
                <a:cs typeface="Times New Roman" pitchFamily="18" charset="0"/>
              </a:rPr>
              <a:t>		ومن الممارسات الايجابية للقائد التربوي في هذا المستوى</a:t>
            </a:r>
            <a:endParaRPr lang="en-US" sz="2400" dirty="0">
              <a:solidFill>
                <a:srgbClr val="C00000"/>
              </a:solidFill>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1-أن يتعرف على نفسه ويتواصل معها قبل أن يتعرف على الأخرين ويتواصل معهم</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2-أن يتبنى القائد نمط قيادي مبني على العلاقات الإنسانية, نمط قيادي لا تدار فيه المؤسسة بالأنظمة والعقوبات بل باللمسات الإنسانية, نمط قيادي لا يتبنى فقط سياسة الباب المفتوح بل يفتح القائد الباب ليخرج منه إلى أماكن العمل ويلتقي بالعاملين يستمع لهم, يتعلم ثم يقود</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3-أن يعمل بالقاعدة الذهبية في التعامل: “عامل الأخرين كما تحب أن يعاملوك</a:t>
            </a:r>
            <a:endParaRPr lang="en-US" sz="2400" dirty="0">
              <a:latin typeface="Times New Roman" pitchFamily="18" charset="0"/>
              <a:ea typeface="Calibri"/>
              <a:cs typeface="Times New Roman" pitchFamily="18" charset="0"/>
            </a:endParaRPr>
          </a:p>
          <a:p>
            <a:pPr algn="r">
              <a:lnSpc>
                <a:spcPct val="150000"/>
              </a:lnSpc>
            </a:pPr>
            <a:r>
              <a:rPr lang="ar-SA" sz="2400" b="1" dirty="0">
                <a:latin typeface="Times New Roman" pitchFamily="18" charset="0"/>
                <a:ea typeface="Times New Roman"/>
                <a:cs typeface="Times New Roman" pitchFamily="18" charset="0"/>
              </a:rPr>
              <a:t>4-أن يكون محفزاً وملهماً للعاملين</a:t>
            </a:r>
            <a:endParaRPr lang="ar-EG" sz="2400" dirty="0">
              <a:latin typeface="Times New Roman" pitchFamily="18" charset="0"/>
              <a:cs typeface="Times New Roman" pitchFamily="18" charset="0"/>
            </a:endParaRPr>
          </a:p>
        </p:txBody>
      </p:sp>
    </p:spTree>
    <p:extLst>
      <p:ext uri="{BB962C8B-B14F-4D97-AF65-F5344CB8AC3E}">
        <p14:creationId xmlns:p14="http://schemas.microsoft.com/office/powerpoint/2010/main" val="244493078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228600"/>
            <a:ext cx="8763000" cy="3052439"/>
          </a:xfrm>
          <a:prstGeom prst="rect">
            <a:avLst/>
          </a:prstGeom>
        </p:spPr>
        <p:txBody>
          <a:bodyPr wrap="square">
            <a:spAutoFit/>
          </a:bodyPr>
          <a:lstStyle/>
          <a:p>
            <a:pPr algn="r" fontAlgn="base">
              <a:lnSpc>
                <a:spcPct val="150000"/>
              </a:lnSpc>
              <a:spcAft>
                <a:spcPts val="1000"/>
              </a:spcAft>
            </a:pPr>
            <a:r>
              <a:rPr lang="en-US" sz="2400" b="1" dirty="0">
                <a:solidFill>
                  <a:srgbClr val="00B0F0"/>
                </a:solidFill>
                <a:latin typeface="Times New Roman" pitchFamily="18" charset="0"/>
                <a:ea typeface="Times New Roman"/>
                <a:cs typeface="Times New Roman" pitchFamily="18" charset="0"/>
              </a:rPr>
              <a:t> </a:t>
            </a:r>
            <a:r>
              <a:rPr lang="ar-SA" sz="2400" b="1" dirty="0">
                <a:solidFill>
                  <a:srgbClr val="00B0F0"/>
                </a:solidFill>
                <a:latin typeface="Times New Roman" pitchFamily="18" charset="0"/>
                <a:ea typeface="Times New Roman"/>
                <a:cs typeface="Times New Roman" pitchFamily="18" charset="0"/>
              </a:rPr>
              <a:t>المستوى الثالث: الإنتاج</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القائد التربوي الحقيقي هو القائد القادر على صنع التغيير, على الوصول للنتائج وتحقيق الأهداف, على النهوض بالمؤسسة التعليمية, بل وقادر أيضاً على جعل العاملين في المؤسسة أفراد منتجين.</a:t>
            </a:r>
            <a:endParaRPr lang="en-US" sz="2400" dirty="0">
              <a:latin typeface="Times New Roman" pitchFamily="18" charset="0"/>
              <a:ea typeface="Calibri"/>
              <a:cs typeface="Times New Roman" pitchFamily="18" charset="0"/>
            </a:endParaRPr>
          </a:p>
          <a:p>
            <a:pPr algn="r">
              <a:lnSpc>
                <a:spcPct val="150000"/>
              </a:lnSpc>
            </a:pPr>
            <a:r>
              <a:rPr lang="ar-SA" sz="2400" b="1" dirty="0">
                <a:latin typeface="Times New Roman" pitchFamily="18" charset="0"/>
                <a:ea typeface="Times New Roman"/>
                <a:cs typeface="Times New Roman" pitchFamily="18" charset="0"/>
              </a:rPr>
              <a:t> إنه المستوى الذي يصبح فيه القائد أكثر ثقة بنفسه, يعتمد عليه, وأكثر تأثيرا</a:t>
            </a:r>
            <a:endParaRPr lang="ar-EG" sz="2400" dirty="0">
              <a:latin typeface="Times New Roman" pitchFamily="18" charset="0"/>
              <a:cs typeface="Times New Roman" pitchFamily="18" charset="0"/>
            </a:endParaRPr>
          </a:p>
        </p:txBody>
      </p:sp>
      <p:pic>
        <p:nvPicPr>
          <p:cNvPr id="11266" name="Picture 2" descr="C:\Users\ooo\Desktop\المرأة القيادية الناجحة\الصور\تنزيل (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1325" y="3657600"/>
            <a:ext cx="3105150" cy="228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81476922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993572" y="304800"/>
            <a:ext cx="6019800" cy="5037276"/>
          </a:xfrm>
          <a:prstGeom prst="rect">
            <a:avLst/>
          </a:prstGeom>
        </p:spPr>
        <p:txBody>
          <a:bodyPr wrap="square">
            <a:spAutoFit/>
          </a:bodyPr>
          <a:lstStyle/>
          <a:p>
            <a:pPr algn="r" fontAlgn="base">
              <a:lnSpc>
                <a:spcPct val="150000"/>
              </a:lnSpc>
              <a:spcAft>
                <a:spcPts val="1000"/>
              </a:spcAft>
            </a:pPr>
            <a:r>
              <a:rPr lang="ar-SA" sz="2400" b="1" dirty="0" smtClean="0">
                <a:solidFill>
                  <a:schemeClr val="accent6">
                    <a:lumMod val="75000"/>
                  </a:schemeClr>
                </a:solidFill>
                <a:latin typeface="Times New Roman" pitchFamily="18" charset="0"/>
                <a:ea typeface="Times New Roman"/>
                <a:cs typeface="Times New Roman" pitchFamily="18" charset="0"/>
              </a:rPr>
              <a:t>قوانين </a:t>
            </a:r>
            <a:r>
              <a:rPr lang="ar-SA" sz="2400" b="1" dirty="0">
                <a:solidFill>
                  <a:schemeClr val="accent6">
                    <a:lumMod val="75000"/>
                  </a:schemeClr>
                </a:solidFill>
                <a:latin typeface="Times New Roman" pitchFamily="18" charset="0"/>
                <a:ea typeface="Times New Roman"/>
                <a:cs typeface="Times New Roman" pitchFamily="18" charset="0"/>
              </a:rPr>
              <a:t>المستوى الثالث من القيادة</a:t>
            </a:r>
            <a:endParaRPr lang="en-US" sz="2400" dirty="0">
              <a:solidFill>
                <a:schemeClr val="accent6">
                  <a:lumMod val="75000"/>
                </a:schemeClr>
              </a:solidFill>
              <a:latin typeface="Times New Roman" pitchFamily="18" charset="0"/>
              <a:ea typeface="Calibri"/>
              <a:cs typeface="Times New Roman" pitchFamily="18" charset="0"/>
            </a:endParaRPr>
          </a:p>
          <a:p>
            <a:pPr algn="r" fontAlgn="base">
              <a:lnSpc>
                <a:spcPct val="150000"/>
              </a:lnSpc>
              <a:spcAft>
                <a:spcPts val="1000"/>
              </a:spcAft>
            </a:pPr>
            <a:r>
              <a:rPr lang="ar-SA" sz="2400" b="1" dirty="0">
                <a:solidFill>
                  <a:schemeClr val="accent1">
                    <a:lumMod val="75000"/>
                  </a:schemeClr>
                </a:solidFill>
                <a:latin typeface="Times New Roman" pitchFamily="18" charset="0"/>
                <a:ea typeface="Times New Roman"/>
                <a:cs typeface="Times New Roman" pitchFamily="18" charset="0"/>
              </a:rPr>
              <a:t>1-قانون الاحترام:</a:t>
            </a:r>
            <a:endParaRPr lang="en-US" sz="2400" dirty="0">
              <a:solidFill>
                <a:schemeClr val="accent1">
                  <a:lumMod val="75000"/>
                </a:schemeClr>
              </a:solidFill>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 لن يحصل القائد على الاحترام فقط لأنه يعامل العاملين باحترام, بل لأنه يستحقه على ما انجزه وما قدمه للمؤسسة</a:t>
            </a:r>
            <a:endParaRPr lang="en-US" sz="2400" dirty="0">
              <a:latin typeface="Times New Roman" pitchFamily="18" charset="0"/>
              <a:ea typeface="Calibri"/>
              <a:cs typeface="Times New Roman" pitchFamily="18" charset="0"/>
            </a:endParaRPr>
          </a:p>
          <a:p>
            <a:pPr algn="r" rtl="1" fontAlgn="base">
              <a:lnSpc>
                <a:spcPct val="150000"/>
              </a:lnSpc>
              <a:spcAft>
                <a:spcPts val="1000"/>
              </a:spcAft>
              <a:tabLst>
                <a:tab pos="2446020" algn="l"/>
              </a:tabLst>
            </a:pPr>
            <a:r>
              <a:rPr lang="ar-EG" sz="2400" b="1" dirty="0">
                <a:solidFill>
                  <a:schemeClr val="accent1">
                    <a:lumMod val="75000"/>
                  </a:schemeClr>
                </a:solidFill>
                <a:latin typeface="Times New Roman" pitchFamily="18" charset="0"/>
                <a:ea typeface="Times New Roman"/>
                <a:cs typeface="Times New Roman" pitchFamily="18" charset="0"/>
              </a:rPr>
              <a:t>2-</a:t>
            </a:r>
            <a:r>
              <a:rPr lang="ar-SA" sz="2400" b="1" dirty="0">
                <a:solidFill>
                  <a:schemeClr val="accent1">
                    <a:lumMod val="75000"/>
                  </a:schemeClr>
                </a:solidFill>
                <a:latin typeface="Times New Roman" pitchFamily="18" charset="0"/>
                <a:ea typeface="Times New Roman"/>
                <a:cs typeface="Times New Roman" pitchFamily="18" charset="0"/>
              </a:rPr>
              <a:t>قانون الجذب: 	</a:t>
            </a:r>
            <a:endParaRPr lang="en-US" sz="2400" dirty="0">
              <a:solidFill>
                <a:schemeClr val="accent1">
                  <a:lumMod val="75000"/>
                </a:schemeClr>
              </a:solidFill>
              <a:latin typeface="Times New Roman" pitchFamily="18" charset="0"/>
              <a:ea typeface="Calibri"/>
              <a:cs typeface="Times New Roman" pitchFamily="18" charset="0"/>
            </a:endParaRPr>
          </a:p>
          <a:p>
            <a:pPr algn="r" rtl="1" fontAlgn="base">
              <a:lnSpc>
                <a:spcPct val="150000"/>
              </a:lnSpc>
              <a:spcAft>
                <a:spcPts val="1000"/>
              </a:spcAft>
            </a:pPr>
            <a:r>
              <a:rPr lang="ar-SA" sz="2400" b="1" dirty="0">
                <a:latin typeface="Times New Roman" pitchFamily="18" charset="0"/>
                <a:ea typeface="Times New Roman"/>
                <a:cs typeface="Times New Roman" pitchFamily="18" charset="0"/>
              </a:rPr>
              <a:t>القائد المنتج سيجذب حتماً العاملين المنتجين, حتى وإن لم يكن لديه في فريقه أفراد منتجين فإنه سيجذب أخرين منتجين ليسعوا للإنضمام لفريقه</a:t>
            </a:r>
            <a:endParaRPr lang="en-US" sz="2400" dirty="0">
              <a:effectLst/>
              <a:latin typeface="Times New Roman" pitchFamily="18" charset="0"/>
              <a:ea typeface="Calibri"/>
              <a:cs typeface="Times New Roman" pitchFamily="18" charset="0"/>
            </a:endParaRPr>
          </a:p>
        </p:txBody>
      </p:sp>
      <p:pic>
        <p:nvPicPr>
          <p:cNvPr id="12290" name="Picture 2" descr="C:\Users\ooo\Desktop\المرأة القيادية الناجحة\الصور\تنزيل (2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172" y="685800"/>
            <a:ext cx="2819400" cy="324031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25711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304800"/>
            <a:ext cx="8610600" cy="2323713"/>
          </a:xfrm>
          <a:prstGeom prst="rect">
            <a:avLst/>
          </a:prstGeom>
        </p:spPr>
        <p:txBody>
          <a:bodyPr wrap="square">
            <a:spAutoFit/>
          </a:bodyPr>
          <a:lstStyle/>
          <a:p>
            <a:pPr algn="r" rtl="1" fontAlgn="base">
              <a:spcAft>
                <a:spcPts val="1000"/>
              </a:spcAft>
            </a:pPr>
            <a:r>
              <a:rPr lang="ar-SA" sz="2400" b="1" dirty="0">
                <a:solidFill>
                  <a:schemeClr val="accent1">
                    <a:lumMod val="75000"/>
                  </a:schemeClr>
                </a:solidFill>
                <a:latin typeface="Times New Roman" pitchFamily="18" charset="0"/>
                <a:ea typeface="Times New Roman"/>
                <a:cs typeface="Times New Roman" pitchFamily="18" charset="0"/>
              </a:rPr>
              <a:t>3-قانون الصورة: </a:t>
            </a:r>
            <a:endParaRPr lang="en-US" sz="2400" dirty="0">
              <a:solidFill>
                <a:schemeClr val="accent1">
                  <a:lumMod val="75000"/>
                </a:schemeClr>
              </a:solidFill>
              <a:latin typeface="Times New Roman" pitchFamily="18" charset="0"/>
              <a:ea typeface="Calibri"/>
              <a:cs typeface="Times New Roman" pitchFamily="18" charset="0"/>
            </a:endParaRPr>
          </a:p>
          <a:p>
            <a:pPr algn="r" fontAlgn="base">
              <a:spcAft>
                <a:spcPts val="1000"/>
              </a:spcAft>
            </a:pPr>
            <a:r>
              <a:rPr lang="ar-SA" sz="2400" b="1" dirty="0">
                <a:latin typeface="Times New Roman" pitchFamily="18" charset="0"/>
                <a:ea typeface="Times New Roman"/>
                <a:cs typeface="Times New Roman" pitchFamily="18" charset="0"/>
              </a:rPr>
              <a:t>يكون القائد دائماً محط الانظار, لذلك القائد المنتج يشكل نموذجاً يحتذى به, مما يزيد من انتاجية العاملين معه</a:t>
            </a:r>
            <a:endParaRPr lang="en-US" sz="2400" dirty="0">
              <a:latin typeface="Times New Roman" pitchFamily="18" charset="0"/>
              <a:ea typeface="Calibri"/>
              <a:cs typeface="Times New Roman" pitchFamily="18" charset="0"/>
            </a:endParaRPr>
          </a:p>
          <a:p>
            <a:pPr algn="r" fontAlgn="base">
              <a:spcAft>
                <a:spcPts val="1000"/>
              </a:spcAft>
            </a:pPr>
            <a:r>
              <a:rPr lang="ar-EG" sz="2400" b="1" dirty="0">
                <a:solidFill>
                  <a:schemeClr val="accent1">
                    <a:lumMod val="75000"/>
                  </a:schemeClr>
                </a:solidFill>
                <a:latin typeface="Times New Roman" pitchFamily="18" charset="0"/>
                <a:ea typeface="Times New Roman"/>
                <a:cs typeface="Times New Roman" pitchFamily="18" charset="0"/>
              </a:rPr>
              <a:t>4-</a:t>
            </a:r>
            <a:r>
              <a:rPr lang="ar-SA" sz="2400" b="1" dirty="0">
                <a:solidFill>
                  <a:schemeClr val="accent1">
                    <a:lumMod val="75000"/>
                  </a:schemeClr>
                </a:solidFill>
                <a:latin typeface="Times New Roman" pitchFamily="18" charset="0"/>
                <a:ea typeface="Times New Roman"/>
                <a:cs typeface="Times New Roman" pitchFamily="18" charset="0"/>
              </a:rPr>
              <a:t>قانون النصر:</a:t>
            </a:r>
            <a:endParaRPr lang="en-US" sz="2400" dirty="0">
              <a:solidFill>
                <a:schemeClr val="accent1">
                  <a:lumMod val="75000"/>
                </a:schemeClr>
              </a:solidFill>
              <a:latin typeface="Times New Roman" pitchFamily="18" charset="0"/>
              <a:ea typeface="Calibri"/>
              <a:cs typeface="Times New Roman" pitchFamily="18" charset="0"/>
            </a:endParaRPr>
          </a:p>
          <a:p>
            <a:pPr algn="r" fontAlgn="base">
              <a:spcAft>
                <a:spcPts val="1000"/>
              </a:spcAft>
            </a:pPr>
            <a:r>
              <a:rPr lang="ar-SA" sz="2400" b="1" dirty="0">
                <a:latin typeface="Times New Roman" pitchFamily="18" charset="0"/>
                <a:ea typeface="Times New Roman"/>
                <a:cs typeface="Times New Roman" pitchFamily="18" charset="0"/>
              </a:rPr>
              <a:t> القائد المنتج يجلب النصر والفوز والنجاح لفريقه وللمؤسسة</a:t>
            </a:r>
            <a:endParaRPr lang="en-US" sz="2400" dirty="0">
              <a:effectLst/>
              <a:latin typeface="Times New Roman" pitchFamily="18" charset="0"/>
              <a:ea typeface="Calibri"/>
              <a:cs typeface="Times New Roman" pitchFamily="18" charset="0"/>
            </a:endParaRPr>
          </a:p>
        </p:txBody>
      </p:sp>
      <p:pic>
        <p:nvPicPr>
          <p:cNvPr id="13314" name="Picture 2" descr="D:\حقايب\حقائب شهر 5\الادارة والقيادة\تنزيل (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3200400"/>
            <a:ext cx="3581400" cy="228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945764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384320"/>
            <a:ext cx="8763000" cy="1680460"/>
          </a:xfrm>
          <a:prstGeom prst="rect">
            <a:avLst/>
          </a:prstGeom>
        </p:spPr>
        <p:txBody>
          <a:bodyPr wrap="square">
            <a:spAutoFit/>
          </a:bodyPr>
          <a:lstStyle/>
          <a:p>
            <a:pPr lvl="0" algn="ctr" rtl="1">
              <a:lnSpc>
                <a:spcPct val="115000"/>
              </a:lnSpc>
              <a:spcAft>
                <a:spcPts val="0"/>
              </a:spcAft>
              <a:tabLst>
                <a:tab pos="533400" algn="l"/>
              </a:tabLst>
            </a:pPr>
            <a:r>
              <a:rPr lang="ar-EG" sz="2400" b="1" dirty="0" smtClean="0">
                <a:solidFill>
                  <a:srgbClr val="00B0F0"/>
                </a:solidFill>
                <a:latin typeface="Times New Roman" pitchFamily="18" charset="0"/>
                <a:ea typeface="Times New Roman"/>
                <a:cs typeface="Times New Roman" pitchFamily="18" charset="0"/>
              </a:rPr>
              <a:t>ب-</a:t>
            </a:r>
            <a:r>
              <a:rPr lang="ar-SA" sz="2400" b="1" dirty="0" smtClean="0">
                <a:solidFill>
                  <a:srgbClr val="00B0F0"/>
                </a:solidFill>
                <a:latin typeface="Times New Roman" pitchFamily="18" charset="0"/>
                <a:ea typeface="Times New Roman"/>
                <a:cs typeface="Times New Roman" pitchFamily="18" charset="0"/>
              </a:rPr>
              <a:t>النفوذ </a:t>
            </a:r>
            <a:r>
              <a:rPr lang="ar-SA" sz="2400" b="1" dirty="0">
                <a:solidFill>
                  <a:srgbClr val="00B0F0"/>
                </a:solidFill>
                <a:latin typeface="Times New Roman" pitchFamily="18" charset="0"/>
                <a:ea typeface="Times New Roman"/>
                <a:cs typeface="Times New Roman" pitchFamily="18" charset="0"/>
              </a:rPr>
              <a:t>: </a:t>
            </a:r>
            <a:endParaRPr lang="ar-EG" sz="2400" dirty="0" smtClean="0">
              <a:latin typeface="Times New Roman" pitchFamily="18" charset="0"/>
              <a:ea typeface="Times New Roman"/>
              <a:cs typeface="Times New Roman" pitchFamily="18" charset="0"/>
            </a:endParaRPr>
          </a:p>
          <a:p>
            <a:pPr lvl="0" algn="ctr" rtl="1">
              <a:lnSpc>
                <a:spcPct val="115000"/>
              </a:lnSpc>
              <a:spcAft>
                <a:spcPts val="0"/>
              </a:spcAft>
              <a:tabLst>
                <a:tab pos="533400" algn="l"/>
              </a:tabLst>
            </a:pPr>
            <a:r>
              <a:rPr lang="ar-SA" sz="2400" b="1" dirty="0" smtClean="0">
                <a:latin typeface="Times New Roman" pitchFamily="18" charset="0"/>
                <a:ea typeface="Times New Roman"/>
                <a:cs typeface="Times New Roman" pitchFamily="18" charset="0"/>
              </a:rPr>
              <a:t>القدرة </a:t>
            </a:r>
            <a:r>
              <a:rPr lang="ar-SA" sz="2400" b="1" dirty="0">
                <a:latin typeface="Times New Roman" pitchFamily="18" charset="0"/>
                <a:ea typeface="Times New Roman"/>
                <a:cs typeface="Times New Roman" pitchFamily="18" charset="0"/>
              </a:rPr>
              <a:t>على إحداث أمر أو متعه ، وهو مرتبط بالقدرات الذاتية وليس بالمركز الوظيفي .</a:t>
            </a:r>
            <a:endParaRPr lang="en-US" sz="2400" dirty="0">
              <a:latin typeface="Times New Roman" pitchFamily="18" charset="0"/>
              <a:ea typeface="Calibri"/>
              <a:cs typeface="Times New Roman" pitchFamily="18" charset="0"/>
            </a:endParaRPr>
          </a:p>
          <a:p>
            <a:pPr algn="ctr"/>
            <a:r>
              <a:rPr lang="ar-SA" sz="2400" b="1" dirty="0">
                <a:latin typeface="Times New Roman" pitchFamily="18" charset="0"/>
                <a:ea typeface="Times New Roman"/>
                <a:cs typeface="Times New Roman" pitchFamily="18" charset="0"/>
              </a:rPr>
              <a:t> وهذا التأثير قد يكون مصدره الخبرة  و المهارة لدى القائد حيث يفترض أن يكون أعلى من مرؤوسيه خبرة ومهارة لكي يكسب احترامهم ويبح له قوة التأثير عليهم .</a:t>
            </a:r>
            <a:endParaRPr lang="ar-EG" sz="2400" dirty="0">
              <a:latin typeface="Times New Roman" pitchFamily="18" charset="0"/>
              <a:cs typeface="Times New Roman" pitchFamily="18" charset="0"/>
            </a:endParaRPr>
          </a:p>
        </p:txBody>
      </p:sp>
      <p:pic>
        <p:nvPicPr>
          <p:cNvPr id="3074" name="Picture 2" descr="D:\حقايب\حقائب شهر 5\الادارة والقيادة\أهمية_الإدارة_الاستراتيجية.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200400"/>
            <a:ext cx="4648201" cy="28575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97860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35857" y="381000"/>
            <a:ext cx="8763000" cy="3801041"/>
          </a:xfrm>
          <a:prstGeom prst="rect">
            <a:avLst/>
          </a:prstGeom>
        </p:spPr>
        <p:txBody>
          <a:bodyPr wrap="square">
            <a:spAutoFit/>
          </a:bodyPr>
          <a:lstStyle/>
          <a:p>
            <a:pPr algn="r" fontAlgn="base">
              <a:lnSpc>
                <a:spcPct val="150000"/>
              </a:lnSpc>
              <a:spcAft>
                <a:spcPts val="1000"/>
              </a:spcAft>
              <a:tabLst>
                <a:tab pos="5018405" algn="l"/>
                <a:tab pos="6473825" algn="r"/>
              </a:tabLst>
            </a:pPr>
            <a:r>
              <a:rPr lang="ar-SA" sz="2400" b="1" dirty="0">
                <a:solidFill>
                  <a:schemeClr val="accent1">
                    <a:lumMod val="75000"/>
                  </a:schemeClr>
                </a:solidFill>
                <a:latin typeface="Times New Roman" pitchFamily="18" charset="0"/>
                <a:ea typeface="Times New Roman"/>
                <a:cs typeface="Times New Roman" pitchFamily="18" charset="0"/>
              </a:rPr>
              <a:t>		5-قانون الزخم:</a:t>
            </a:r>
            <a:endParaRPr lang="en-US" sz="2400" dirty="0">
              <a:solidFill>
                <a:schemeClr val="accent1">
                  <a:lumMod val="75000"/>
                </a:schemeClr>
              </a:solidFill>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 إنه قانون زخم النجاح الذي يتبعه نجاح, إنه سلسلة الانجازات التي تخلق المزيد من الانجازات, إنه زخم من النجاحات والمنجزات وتحقيق الغايات والذي يساعد المؤسسة في </a:t>
            </a:r>
            <a:r>
              <a:rPr lang="en-US" sz="2400" b="1" dirty="0" smtClean="0">
                <a:latin typeface="Times New Roman" pitchFamily="18" charset="0"/>
                <a:ea typeface="Times New Roman"/>
                <a:cs typeface="Times New Roman" pitchFamily="18" charset="0"/>
              </a:rPr>
              <a:t>.</a:t>
            </a:r>
            <a:r>
              <a:rPr lang="ar-SA" sz="2400" b="1" dirty="0" smtClean="0">
                <a:latin typeface="Times New Roman" pitchFamily="18" charset="0"/>
                <a:ea typeface="Times New Roman"/>
                <a:cs typeface="Times New Roman" pitchFamily="18" charset="0"/>
              </a:rPr>
              <a:t>التغلب </a:t>
            </a:r>
            <a:r>
              <a:rPr lang="ar-SA" sz="2400" b="1" dirty="0">
                <a:latin typeface="Times New Roman" pitchFamily="18" charset="0"/>
                <a:ea typeface="Times New Roman"/>
                <a:cs typeface="Times New Roman" pitchFamily="18" charset="0"/>
              </a:rPr>
              <a:t>على التحديات ونقاط </a:t>
            </a:r>
            <a:r>
              <a:rPr lang="ar-SA" sz="2400" b="1" dirty="0" smtClean="0">
                <a:latin typeface="Times New Roman" pitchFamily="18" charset="0"/>
                <a:ea typeface="Times New Roman"/>
                <a:cs typeface="Times New Roman" pitchFamily="18" charset="0"/>
              </a:rPr>
              <a:t>الضعف</a:t>
            </a:r>
            <a:endParaRPr lang="en-US" sz="2400" dirty="0">
              <a:latin typeface="Times New Roman" pitchFamily="18" charset="0"/>
              <a:ea typeface="Calibri"/>
              <a:cs typeface="Times New Roman" pitchFamily="18" charset="0"/>
            </a:endParaRPr>
          </a:p>
          <a:p>
            <a:pPr algn="r" rtl="1" fontAlgn="base">
              <a:lnSpc>
                <a:spcPct val="150000"/>
              </a:lnSpc>
              <a:spcAft>
                <a:spcPts val="1000"/>
              </a:spcAft>
            </a:pPr>
            <a:r>
              <a:rPr lang="ar-SA" sz="2400" b="1" dirty="0">
                <a:solidFill>
                  <a:schemeClr val="accent1">
                    <a:lumMod val="75000"/>
                  </a:schemeClr>
                </a:solidFill>
                <a:latin typeface="Times New Roman" pitchFamily="18" charset="0"/>
                <a:ea typeface="Times New Roman"/>
                <a:cs typeface="Times New Roman" pitchFamily="18" charset="0"/>
              </a:rPr>
              <a:t>6-قانون الأولويات:</a:t>
            </a:r>
            <a:endParaRPr lang="en-US" sz="2400" dirty="0">
              <a:solidFill>
                <a:schemeClr val="accent1">
                  <a:lumMod val="75000"/>
                </a:schemeClr>
              </a:solidFill>
              <a:latin typeface="Times New Roman" pitchFamily="18" charset="0"/>
              <a:ea typeface="Calibri"/>
              <a:cs typeface="Times New Roman" pitchFamily="18" charset="0"/>
            </a:endParaRPr>
          </a:p>
          <a:p>
            <a:pPr algn="r">
              <a:lnSpc>
                <a:spcPct val="150000"/>
              </a:lnSpc>
            </a:pPr>
            <a:r>
              <a:rPr lang="ar-SA" sz="2400" b="1" dirty="0">
                <a:latin typeface="Times New Roman" pitchFamily="18" charset="0"/>
                <a:ea typeface="Times New Roman"/>
                <a:cs typeface="Times New Roman" pitchFamily="18" charset="0"/>
              </a:rPr>
              <a:t> القائد المنتج يعرف ماذا ينجز وكيف ومتى ولماذا</a:t>
            </a:r>
            <a:endParaRPr lang="ar-EG" sz="2400" dirty="0">
              <a:latin typeface="Times New Roman" pitchFamily="18" charset="0"/>
              <a:cs typeface="Times New Roman" pitchFamily="18" charset="0"/>
            </a:endParaRPr>
          </a:p>
        </p:txBody>
      </p:sp>
    </p:spTree>
    <p:extLst>
      <p:ext uri="{BB962C8B-B14F-4D97-AF65-F5344CB8AC3E}">
        <p14:creationId xmlns:p14="http://schemas.microsoft.com/office/powerpoint/2010/main" val="353102206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228600"/>
            <a:ext cx="8763000" cy="3559949"/>
          </a:xfrm>
          <a:prstGeom prst="rect">
            <a:avLst/>
          </a:prstGeom>
        </p:spPr>
        <p:txBody>
          <a:bodyPr wrap="square">
            <a:spAutoFit/>
          </a:bodyPr>
          <a:lstStyle/>
          <a:p>
            <a:pPr algn="r" rtl="1" fontAlgn="base">
              <a:spcAft>
                <a:spcPts val="1000"/>
              </a:spcAft>
            </a:pPr>
            <a:r>
              <a:rPr lang="ar-SA" sz="2400" b="1" dirty="0">
                <a:solidFill>
                  <a:schemeClr val="accent1">
                    <a:lumMod val="75000"/>
                  </a:schemeClr>
                </a:solidFill>
                <a:latin typeface="Times New Roman" pitchFamily="18" charset="0"/>
                <a:ea typeface="Times New Roman"/>
                <a:cs typeface="Times New Roman" pitchFamily="18" charset="0"/>
              </a:rPr>
              <a:t>7-قانون التضحية:</a:t>
            </a:r>
            <a:endParaRPr lang="en-US" sz="2400" dirty="0">
              <a:solidFill>
                <a:schemeClr val="accent1">
                  <a:lumMod val="75000"/>
                </a:schemeClr>
              </a:solidFill>
              <a:latin typeface="Times New Roman" pitchFamily="18" charset="0"/>
              <a:ea typeface="Calibri"/>
              <a:cs typeface="Times New Roman" pitchFamily="18" charset="0"/>
            </a:endParaRPr>
          </a:p>
          <a:p>
            <a:pPr algn="r" rtl="1" fontAlgn="base">
              <a:spcAft>
                <a:spcPts val="1000"/>
              </a:spcAft>
            </a:pPr>
            <a:r>
              <a:rPr lang="ar-SA" sz="2400" b="1" dirty="0">
                <a:latin typeface="Times New Roman" pitchFamily="18" charset="0"/>
                <a:ea typeface="Times New Roman"/>
                <a:cs typeface="Times New Roman" pitchFamily="18" charset="0"/>
              </a:rPr>
              <a:t> القائد المنتج هو الذي يتعلم كيف يتخلى عن الكثير من المميزات, أن يقدم تنازلات في سبيل الوصول بالمؤسسة إلى القمة</a:t>
            </a:r>
            <a:r>
              <a:rPr lang="en-US" sz="2400" b="1" dirty="0">
                <a:latin typeface="Times New Roman" pitchFamily="18" charset="0"/>
                <a:ea typeface="Times New Roman"/>
                <a:cs typeface="Times New Roman" pitchFamily="18" charset="0"/>
              </a:rPr>
              <a:t>.</a:t>
            </a:r>
            <a:endParaRPr lang="en-US" sz="2400" dirty="0">
              <a:latin typeface="Times New Roman" pitchFamily="18" charset="0"/>
              <a:ea typeface="Calibri"/>
              <a:cs typeface="Times New Roman" pitchFamily="18" charset="0"/>
            </a:endParaRPr>
          </a:p>
          <a:p>
            <a:pPr algn="r" fontAlgn="base">
              <a:spcAft>
                <a:spcPts val="1000"/>
              </a:spcAft>
            </a:pPr>
            <a:r>
              <a:rPr lang="ar-EG" sz="2400" b="1" dirty="0">
                <a:solidFill>
                  <a:schemeClr val="accent1">
                    <a:lumMod val="75000"/>
                  </a:schemeClr>
                </a:solidFill>
                <a:latin typeface="Times New Roman" pitchFamily="18" charset="0"/>
                <a:ea typeface="Times New Roman"/>
                <a:cs typeface="Times New Roman" pitchFamily="18" charset="0"/>
              </a:rPr>
              <a:t>8-</a:t>
            </a:r>
            <a:r>
              <a:rPr lang="ar-SA" sz="2400" b="1" dirty="0">
                <a:solidFill>
                  <a:schemeClr val="accent1">
                    <a:lumMod val="75000"/>
                  </a:schemeClr>
                </a:solidFill>
                <a:latin typeface="Times New Roman" pitchFamily="18" charset="0"/>
                <a:ea typeface="Times New Roman"/>
                <a:cs typeface="Times New Roman" pitchFamily="18" charset="0"/>
              </a:rPr>
              <a:t>قانون الشراء: </a:t>
            </a:r>
            <a:endParaRPr lang="en-US" sz="2400" dirty="0">
              <a:solidFill>
                <a:schemeClr val="accent1">
                  <a:lumMod val="75000"/>
                </a:schemeClr>
              </a:solidFill>
              <a:latin typeface="Times New Roman" pitchFamily="18" charset="0"/>
              <a:ea typeface="Calibri"/>
              <a:cs typeface="Times New Roman" pitchFamily="18" charset="0"/>
            </a:endParaRPr>
          </a:p>
          <a:p>
            <a:pPr algn="r" fontAlgn="base">
              <a:spcAft>
                <a:spcPts val="1000"/>
              </a:spcAft>
            </a:pPr>
            <a:r>
              <a:rPr lang="ar-SA" sz="2400" b="1" dirty="0">
                <a:latin typeface="Times New Roman" pitchFamily="18" charset="0"/>
                <a:ea typeface="Times New Roman"/>
                <a:cs typeface="Times New Roman" pitchFamily="18" charset="0"/>
              </a:rPr>
              <a:t>القائد الذي يجمع بين علاقات جيدة مع العاملين ومستوى عالي من الإنتاجية والانجاز في العمل مقدم “كقيمة يحرص عليها العاملين” على أي أمر أخر</a:t>
            </a:r>
            <a:endParaRPr lang="en-US" sz="2400" dirty="0">
              <a:latin typeface="Times New Roman" pitchFamily="18" charset="0"/>
              <a:ea typeface="Calibri"/>
              <a:cs typeface="Times New Roman" pitchFamily="18" charset="0"/>
            </a:endParaRPr>
          </a:p>
          <a:p>
            <a:pPr algn="r" rtl="1" fontAlgn="base">
              <a:spcAft>
                <a:spcPts val="500"/>
              </a:spcAft>
            </a:pPr>
            <a:r>
              <a:rPr lang="ar-SA" sz="2400" b="1" dirty="0">
                <a:latin typeface="Times New Roman" pitchFamily="18" charset="0"/>
                <a:ea typeface="Times New Roman"/>
                <a:cs typeface="Times New Roman" pitchFamily="18" charset="0"/>
              </a:rPr>
              <a:t>ما يميز هذا المستوى بأنه لا يمكن تصنعه, إما أن يكون القائد منتجاً ومنجزاً “ ويضيف للمؤسسة أو لا يكون</a:t>
            </a:r>
            <a:r>
              <a:rPr lang="en-US" sz="2400" b="1" dirty="0">
                <a:latin typeface="Times New Roman" pitchFamily="18" charset="0"/>
                <a:ea typeface="Times New Roman"/>
                <a:cs typeface="Times New Roman" pitchFamily="18" charset="0"/>
              </a:rPr>
              <a:t>.”</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17978927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9029" y="381000"/>
            <a:ext cx="8839200" cy="1636345"/>
          </a:xfrm>
          <a:prstGeom prst="rect">
            <a:avLst/>
          </a:prstGeom>
        </p:spPr>
        <p:txBody>
          <a:bodyPr wrap="square">
            <a:spAutoFit/>
          </a:bodyPr>
          <a:lstStyle/>
          <a:p>
            <a:pPr algn="ctr" fontAlgn="base">
              <a:lnSpc>
                <a:spcPts val="2400"/>
              </a:lnSpc>
              <a:spcAft>
                <a:spcPts val="1000"/>
              </a:spcAft>
            </a:pPr>
            <a:r>
              <a:rPr lang="en-US" sz="2400" b="1" dirty="0">
                <a:solidFill>
                  <a:schemeClr val="accent1">
                    <a:lumMod val="75000"/>
                  </a:schemeClr>
                </a:solidFill>
                <a:latin typeface="Times New Roman" pitchFamily="18" charset="0"/>
                <a:ea typeface="Times New Roman"/>
                <a:cs typeface="Times New Roman" pitchFamily="18" charset="0"/>
              </a:rPr>
              <a:t> </a:t>
            </a:r>
            <a:r>
              <a:rPr lang="ar-SA" sz="2400" b="1" dirty="0">
                <a:solidFill>
                  <a:schemeClr val="accent1">
                    <a:lumMod val="75000"/>
                  </a:schemeClr>
                </a:solidFill>
                <a:latin typeface="Times New Roman" pitchFamily="18" charset="0"/>
                <a:ea typeface="Times New Roman"/>
                <a:cs typeface="Times New Roman" pitchFamily="18" charset="0"/>
              </a:rPr>
              <a:t>المستوى الرابع: تطوير العاملين</a:t>
            </a:r>
            <a:endParaRPr lang="en-US" sz="2400" dirty="0">
              <a:solidFill>
                <a:schemeClr val="accent1">
                  <a:lumMod val="75000"/>
                </a:schemeClr>
              </a:solidFill>
              <a:latin typeface="Times New Roman" pitchFamily="18" charset="0"/>
              <a:ea typeface="Calibri"/>
              <a:cs typeface="Times New Roman" pitchFamily="18" charset="0"/>
            </a:endParaRPr>
          </a:p>
          <a:p>
            <a:pPr algn="ctr"/>
            <a:r>
              <a:rPr lang="ar-SA" sz="2400" b="1" dirty="0">
                <a:latin typeface="Times New Roman" pitchFamily="18" charset="0"/>
                <a:ea typeface="Times New Roman"/>
                <a:cs typeface="Times New Roman" pitchFamily="18" charset="0"/>
              </a:rPr>
              <a:t>القائد التربوي الناجح هو الذي يستثمر الوقت والجهد والمال لتطوير العاملين في المؤسسة التعليمية وتنمية أفضل المهارات التي يمتلكونها لكي يصبحوا بدورهم قادة فاعلين</a:t>
            </a:r>
            <a:endParaRPr lang="ar-EG" sz="2400" dirty="0">
              <a:latin typeface="Times New Roman" pitchFamily="18" charset="0"/>
              <a:cs typeface="Times New Roman" pitchFamily="18" charset="0"/>
            </a:endParaRPr>
          </a:p>
        </p:txBody>
      </p:sp>
      <p:pic>
        <p:nvPicPr>
          <p:cNvPr id="14338" name="Picture 2" descr="D:\حقايب\حقائب شهر 5\الادارة والقيادة\aradb.com-managemen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529" y="2514600"/>
            <a:ext cx="6172200" cy="34713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33847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57200" y="381000"/>
            <a:ext cx="8305800" cy="5052986"/>
          </a:xfrm>
          <a:prstGeom prst="rect">
            <a:avLst/>
          </a:prstGeom>
        </p:spPr>
        <p:txBody>
          <a:bodyPr wrap="square">
            <a:spAutoFit/>
          </a:bodyPr>
          <a:lstStyle/>
          <a:p>
            <a:pPr algn="r" rtl="1" fontAlgn="base">
              <a:lnSpc>
                <a:spcPct val="200000"/>
              </a:lnSpc>
              <a:spcAft>
                <a:spcPts val="1000"/>
              </a:spcAft>
            </a:pPr>
            <a:r>
              <a:rPr lang="ar-SA" sz="2400" b="1" dirty="0">
                <a:latin typeface="Times New Roman" pitchFamily="18" charset="0"/>
                <a:ea typeface="Times New Roman"/>
                <a:cs typeface="Times New Roman" pitchFamily="18" charset="0"/>
              </a:rPr>
              <a:t> إن تنمية العاملين في المؤسسة يساهم بالتالي في تنمية المؤسسة. </a:t>
            </a:r>
            <a:endParaRPr lang="ar-EG" sz="2400" b="1" dirty="0" smtClean="0">
              <a:latin typeface="Times New Roman" pitchFamily="18" charset="0"/>
              <a:ea typeface="Times New Roman"/>
              <a:cs typeface="Times New Roman" pitchFamily="18" charset="0"/>
            </a:endParaRPr>
          </a:p>
          <a:p>
            <a:pPr algn="r" rtl="1" fontAlgn="base">
              <a:lnSpc>
                <a:spcPct val="200000"/>
              </a:lnSpc>
              <a:spcAft>
                <a:spcPts val="1000"/>
              </a:spcAft>
            </a:pPr>
            <a:r>
              <a:rPr lang="ar-SA" sz="2400" b="1" dirty="0" smtClean="0">
                <a:latin typeface="Times New Roman" pitchFamily="18" charset="0"/>
                <a:ea typeface="Times New Roman"/>
                <a:cs typeface="Times New Roman" pitchFamily="18" charset="0"/>
              </a:rPr>
              <a:t>ويعتمد </a:t>
            </a:r>
            <a:r>
              <a:rPr lang="ar-SA" sz="2400" b="1" dirty="0">
                <a:latin typeface="Times New Roman" pitchFamily="18" charset="0"/>
                <a:ea typeface="Times New Roman"/>
                <a:cs typeface="Times New Roman" pitchFamily="18" charset="0"/>
              </a:rPr>
              <a:t>تطوير القائد للعاملين في </a:t>
            </a:r>
            <a:r>
              <a:rPr lang="ar-SA" sz="2400" b="1" dirty="0" smtClean="0">
                <a:latin typeface="Times New Roman" pitchFamily="18" charset="0"/>
                <a:ea typeface="Times New Roman"/>
                <a:cs typeface="Times New Roman" pitchFamily="18" charset="0"/>
              </a:rPr>
              <a:t>المؤسسة</a:t>
            </a:r>
            <a:endParaRPr lang="ar-EG" sz="2400" b="1" dirty="0" smtClean="0">
              <a:latin typeface="Times New Roman" pitchFamily="18" charset="0"/>
              <a:ea typeface="Times New Roman"/>
              <a:cs typeface="Times New Roman" pitchFamily="18" charset="0"/>
            </a:endParaRPr>
          </a:p>
          <a:p>
            <a:pPr algn="r" rtl="1" fontAlgn="base">
              <a:lnSpc>
                <a:spcPct val="200000"/>
              </a:lnSpc>
              <a:spcAft>
                <a:spcPts val="1000"/>
              </a:spcAft>
            </a:pPr>
            <a:r>
              <a:rPr lang="ar-SA" sz="2400" b="1" dirty="0" smtClean="0">
                <a:solidFill>
                  <a:schemeClr val="accent1">
                    <a:lumMod val="75000"/>
                  </a:schemeClr>
                </a:solidFill>
                <a:latin typeface="Times New Roman" pitchFamily="18" charset="0"/>
                <a:ea typeface="Times New Roman"/>
                <a:cs typeface="Times New Roman" pitchFamily="18" charset="0"/>
              </a:rPr>
              <a:t> </a:t>
            </a:r>
            <a:r>
              <a:rPr lang="ar-SA" sz="2400" b="1" dirty="0">
                <a:solidFill>
                  <a:schemeClr val="accent1">
                    <a:lumMod val="75000"/>
                  </a:schemeClr>
                </a:solidFill>
                <a:latin typeface="Times New Roman" pitchFamily="18" charset="0"/>
                <a:ea typeface="Times New Roman"/>
                <a:cs typeface="Times New Roman" pitchFamily="18" charset="0"/>
              </a:rPr>
              <a:t>على ثلاثة نقاط هامة</a:t>
            </a:r>
            <a:endParaRPr lang="en-US" sz="2400" dirty="0">
              <a:solidFill>
                <a:schemeClr val="accent1">
                  <a:lumMod val="75000"/>
                </a:schemeClr>
              </a:solidFill>
              <a:latin typeface="Times New Roman" pitchFamily="18" charset="0"/>
              <a:ea typeface="Calibri"/>
              <a:cs typeface="Times New Roman" pitchFamily="18" charset="0"/>
            </a:endParaRPr>
          </a:p>
          <a:p>
            <a:pPr algn="r" fontAlgn="base">
              <a:lnSpc>
                <a:spcPct val="200000"/>
              </a:lnSpc>
              <a:spcAft>
                <a:spcPts val="1000"/>
              </a:spcAft>
            </a:pPr>
            <a:r>
              <a:rPr lang="ar-SA" sz="2400" b="1" dirty="0">
                <a:latin typeface="Times New Roman" pitchFamily="18" charset="0"/>
                <a:ea typeface="Times New Roman"/>
                <a:cs typeface="Times New Roman" pitchFamily="18" charset="0"/>
              </a:rPr>
              <a:t>1-استقطاب العاملين المنتجين الذين يمتلكون المهارات من البداية</a:t>
            </a:r>
            <a:endParaRPr lang="en-US" sz="2400" dirty="0">
              <a:latin typeface="Times New Roman" pitchFamily="18" charset="0"/>
              <a:ea typeface="Calibri"/>
              <a:cs typeface="Times New Roman" pitchFamily="18" charset="0"/>
            </a:endParaRPr>
          </a:p>
          <a:p>
            <a:pPr algn="r" fontAlgn="base">
              <a:lnSpc>
                <a:spcPct val="200000"/>
              </a:lnSpc>
              <a:spcAft>
                <a:spcPts val="1000"/>
              </a:spcAft>
            </a:pPr>
            <a:r>
              <a:rPr lang="ar-SA" sz="2400" b="1" dirty="0">
                <a:latin typeface="Times New Roman" pitchFamily="18" charset="0"/>
                <a:ea typeface="Times New Roman"/>
                <a:cs typeface="Times New Roman" pitchFamily="18" charset="0"/>
              </a:rPr>
              <a:t>2-تعيين العاملين في الوظائف الملائمة لمهاراتهم وامكاناتهم</a:t>
            </a:r>
            <a:endParaRPr lang="en-US" sz="2400" dirty="0">
              <a:latin typeface="Times New Roman" pitchFamily="18" charset="0"/>
              <a:ea typeface="Calibri"/>
              <a:cs typeface="Times New Roman" pitchFamily="18" charset="0"/>
            </a:endParaRPr>
          </a:p>
          <a:p>
            <a:pPr algn="r" rtl="1" fontAlgn="base">
              <a:lnSpc>
                <a:spcPct val="200000"/>
              </a:lnSpc>
              <a:spcAft>
                <a:spcPts val="1000"/>
              </a:spcAft>
            </a:pPr>
            <a:r>
              <a:rPr lang="ar-SA" sz="2400" b="1" dirty="0">
                <a:latin typeface="Times New Roman" pitchFamily="18" charset="0"/>
                <a:ea typeface="Times New Roman"/>
                <a:cs typeface="Times New Roman" pitchFamily="18" charset="0"/>
              </a:rPr>
              <a:t>3-استثمار الوقت والمال والجهد لتطويرهم وتنميتهم مهنياً مع تقديم الدعم لهم</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29765791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33400" y="512931"/>
            <a:ext cx="8382000" cy="3247043"/>
          </a:xfrm>
          <a:prstGeom prst="rect">
            <a:avLst/>
          </a:prstGeom>
        </p:spPr>
        <p:txBody>
          <a:bodyPr wrap="square">
            <a:spAutoFit/>
          </a:bodyPr>
          <a:lstStyle/>
          <a:p>
            <a:pPr algn="r" fontAlgn="base">
              <a:lnSpc>
                <a:spcPct val="150000"/>
              </a:lnSpc>
              <a:spcAft>
                <a:spcPts val="1000"/>
              </a:spcAft>
            </a:pPr>
            <a:r>
              <a:rPr lang="ar-SA" sz="2400" b="1" dirty="0">
                <a:solidFill>
                  <a:srgbClr val="0070C0"/>
                </a:solidFill>
                <a:latin typeface="Times New Roman" pitchFamily="18" charset="0"/>
                <a:ea typeface="Times New Roman"/>
                <a:cs typeface="Times New Roman" pitchFamily="18" charset="0"/>
              </a:rPr>
              <a:t>إن وصول القائد للمستوى الرابع يعني بأنه وصل إلى مستوى متقدم في القيادة, وقد تساعده عدة أمور في هذا المستوى للوصول للمستوى الخامس وهي ما يلي</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1-أن يجعل القائد أحد أهم أهدافه هو أن يصنع قادة لا اتباع</a:t>
            </a:r>
            <a:endParaRPr lang="en-US" sz="2400" dirty="0">
              <a:latin typeface="Times New Roman" pitchFamily="18" charset="0"/>
              <a:ea typeface="Calibri"/>
              <a:cs typeface="Times New Roman" pitchFamily="18" charset="0"/>
            </a:endParaRPr>
          </a:p>
          <a:p>
            <a:pPr algn="r" rtl="1" fontAlgn="base">
              <a:lnSpc>
                <a:spcPct val="150000"/>
              </a:lnSpc>
              <a:spcAft>
                <a:spcPts val="1000"/>
              </a:spcAft>
            </a:pPr>
            <a:r>
              <a:rPr lang="ar-SA" sz="2400" b="1" dirty="0">
                <a:latin typeface="Times New Roman" pitchFamily="18" charset="0"/>
                <a:ea typeface="Times New Roman"/>
                <a:cs typeface="Times New Roman" pitchFamily="18" charset="0"/>
              </a:rPr>
              <a:t>2-نشر ثقافة القيادة في المؤسسة</a:t>
            </a:r>
            <a:endParaRPr lang="en-US" sz="2400" dirty="0">
              <a:latin typeface="Times New Roman" pitchFamily="18" charset="0"/>
              <a:ea typeface="Calibri"/>
              <a:cs typeface="Times New Roman" pitchFamily="18" charset="0"/>
            </a:endParaRPr>
          </a:p>
          <a:p>
            <a:pPr algn="r" rtl="1" fontAlgn="base">
              <a:lnSpc>
                <a:spcPct val="150000"/>
              </a:lnSpc>
              <a:spcAft>
                <a:spcPts val="1000"/>
              </a:spcAft>
            </a:pPr>
            <a:r>
              <a:rPr lang="ar-SA" sz="2400" b="1" dirty="0">
                <a:latin typeface="Times New Roman" pitchFamily="18" charset="0"/>
                <a:ea typeface="Times New Roman"/>
                <a:cs typeface="Times New Roman" pitchFamily="18" charset="0"/>
              </a:rPr>
              <a:t>3-أن يجعل القائد من تطوير الأخرين التزام حياة لا التزام عمل</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13409651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152400"/>
            <a:ext cx="8991600" cy="4288675"/>
          </a:xfrm>
          <a:prstGeom prst="rect">
            <a:avLst/>
          </a:prstGeom>
        </p:spPr>
        <p:txBody>
          <a:bodyPr wrap="square">
            <a:spAutoFit/>
          </a:bodyPr>
          <a:lstStyle/>
          <a:p>
            <a:pPr algn="r" fontAlgn="base">
              <a:lnSpc>
                <a:spcPct val="150000"/>
              </a:lnSpc>
              <a:spcAft>
                <a:spcPts val="1000"/>
              </a:spcAft>
            </a:pPr>
            <a:r>
              <a:rPr lang="en-US" sz="2400" b="1" dirty="0">
                <a:solidFill>
                  <a:srgbClr val="00B0F0"/>
                </a:solidFill>
                <a:latin typeface="Times New Roman" pitchFamily="18" charset="0"/>
                <a:ea typeface="Times New Roman"/>
                <a:cs typeface="Times New Roman" pitchFamily="18" charset="0"/>
              </a:rPr>
              <a:t> </a:t>
            </a:r>
            <a:r>
              <a:rPr lang="ar-SA" sz="2400" b="1" dirty="0">
                <a:solidFill>
                  <a:srgbClr val="00B0F0"/>
                </a:solidFill>
                <a:latin typeface="Times New Roman" pitchFamily="18" charset="0"/>
                <a:ea typeface="Times New Roman"/>
                <a:cs typeface="Times New Roman" pitchFamily="18" charset="0"/>
              </a:rPr>
              <a:t>المستوى الخامس: القمة</a:t>
            </a:r>
            <a:r>
              <a:rPr lang="en-US" sz="2400" b="1" dirty="0">
                <a:solidFill>
                  <a:srgbClr val="00B0F0"/>
                </a:solidFill>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لا يصل إلى هذا المستوى إلا من تميز في المستويات السابقة واتقنها, إنه القائد الذي يمتلك مهارات القيادة والقدرة على التأثير, إنه القائد الذي يجلب النجاح معه أينما حل وفي أي مؤسسة, بل يتجاوز تأثيره إلى خارج المؤسسة.</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 إن القمة لا تعني له الراحة أو الاحتفال بالانجاز بل تعني المزيد من النجاح والإنجاز والانتاج.</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 قائد القمة يتأثر به الأخرين لما يمتلكه من مهارات وصفات تميزه عن الأخرين</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57573814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81000" y="457200"/>
            <a:ext cx="8382000" cy="5101397"/>
          </a:xfrm>
          <a:prstGeom prst="rect">
            <a:avLst/>
          </a:prstGeom>
        </p:spPr>
        <p:txBody>
          <a:bodyPr wrap="square">
            <a:spAutoFit/>
          </a:bodyPr>
          <a:lstStyle/>
          <a:p>
            <a:pPr algn="r" fontAlgn="base">
              <a:lnSpc>
                <a:spcPct val="150000"/>
              </a:lnSpc>
              <a:spcAft>
                <a:spcPts val="500"/>
              </a:spcAft>
            </a:pPr>
            <a:r>
              <a:rPr lang="en-US" sz="2400" b="1" u="dash" dirty="0">
                <a:solidFill>
                  <a:srgbClr val="00B050"/>
                </a:solidFill>
                <a:latin typeface="Times New Roman" pitchFamily="18" charset="0"/>
                <a:ea typeface="Times New Roman"/>
                <a:cs typeface="Times New Roman" pitchFamily="18" charset="0"/>
              </a:rPr>
              <a:t>” </a:t>
            </a:r>
            <a:r>
              <a:rPr lang="ar-SA" sz="2400" b="1" u="dash" dirty="0">
                <a:solidFill>
                  <a:srgbClr val="00B050"/>
                </a:solidFill>
                <a:latin typeface="Times New Roman" pitchFamily="18" charset="0"/>
                <a:ea typeface="Times New Roman"/>
                <a:cs typeface="Times New Roman" pitchFamily="18" charset="0"/>
              </a:rPr>
              <a:t>القيادة عملية متنامية ومستمرة</a:t>
            </a:r>
            <a:r>
              <a:rPr lang="en-US" sz="2400" b="1" u="dash" dirty="0">
                <a:solidFill>
                  <a:srgbClr val="00B050"/>
                </a:solidFill>
                <a:latin typeface="Times New Roman" pitchFamily="18" charset="0"/>
                <a:ea typeface="Times New Roman"/>
                <a:cs typeface="Times New Roman" pitchFamily="18" charset="0"/>
              </a:rPr>
              <a:t>”</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بعض التوجيهات لقائد المستوى الخامس ليحافظ على ما حققه من نجاح وتميز</a:t>
            </a:r>
            <a:endParaRPr lang="en-US" sz="2400" dirty="0">
              <a:latin typeface="Times New Roman" pitchFamily="18" charset="0"/>
              <a:ea typeface="Calibri"/>
              <a:cs typeface="Times New Roman" pitchFamily="18" charset="0"/>
            </a:endParaRPr>
          </a:p>
          <a:p>
            <a:pPr algn="r" rtl="1" fontAlgn="base">
              <a:lnSpc>
                <a:spcPct val="150000"/>
              </a:lnSpc>
              <a:spcAft>
                <a:spcPts val="1000"/>
              </a:spcAft>
            </a:pPr>
            <a:r>
              <a:rPr lang="ar-EG" sz="2400" b="1" dirty="0">
                <a:latin typeface="Times New Roman" pitchFamily="18" charset="0"/>
                <a:ea typeface="Times New Roman"/>
                <a:cs typeface="Times New Roman" pitchFamily="18" charset="0"/>
              </a:rPr>
              <a:t>1- </a:t>
            </a:r>
            <a:r>
              <a:rPr lang="ar-SA" sz="2400" b="1" dirty="0">
                <a:latin typeface="Times New Roman" pitchFamily="18" charset="0"/>
                <a:ea typeface="Times New Roman"/>
                <a:cs typeface="Times New Roman" pitchFamily="18" charset="0"/>
              </a:rPr>
              <a:t>التواضع وإدراك أن ما زال أمامه الكثير ليتعلمه</a:t>
            </a:r>
            <a:endParaRPr lang="en-US" sz="2400" dirty="0">
              <a:latin typeface="Times New Roman" pitchFamily="18" charset="0"/>
              <a:ea typeface="Calibri"/>
              <a:cs typeface="Times New Roman" pitchFamily="18" charset="0"/>
            </a:endParaRPr>
          </a:p>
          <a:p>
            <a:pPr algn="r" rtl="1" fontAlgn="base">
              <a:lnSpc>
                <a:spcPct val="150000"/>
              </a:lnSpc>
              <a:spcAft>
                <a:spcPts val="1000"/>
              </a:spcAft>
            </a:pPr>
            <a:r>
              <a:rPr lang="ar-SA" sz="2400" b="1" dirty="0">
                <a:latin typeface="Times New Roman" pitchFamily="18" charset="0"/>
                <a:ea typeface="Times New Roman"/>
                <a:cs typeface="Times New Roman" pitchFamily="18" charset="0"/>
              </a:rPr>
              <a:t>2-المحافظة على نقاط القوة والتركيز عليها وتعزيزها</a:t>
            </a:r>
            <a:r>
              <a:rPr lang="ar-EG" sz="2400" b="1" dirty="0">
                <a:latin typeface="Times New Roman" pitchFamily="18" charset="0"/>
                <a:ea typeface="Times New Roman"/>
                <a:cs typeface="Times New Roman" pitchFamily="18" charset="0"/>
              </a:rPr>
              <a:t>.</a:t>
            </a:r>
            <a:endParaRPr lang="en-US" sz="2400" dirty="0">
              <a:latin typeface="Times New Roman" pitchFamily="18" charset="0"/>
              <a:ea typeface="Calibri"/>
              <a:cs typeface="Times New Roman" pitchFamily="18" charset="0"/>
            </a:endParaRPr>
          </a:p>
          <a:p>
            <a:pPr algn="r" fontAlgn="base">
              <a:lnSpc>
                <a:spcPct val="150000"/>
              </a:lnSpc>
              <a:spcAft>
                <a:spcPts val="1000"/>
              </a:spcAft>
            </a:pPr>
            <a:r>
              <a:rPr lang="ar-SA" sz="2400" b="1" dirty="0">
                <a:latin typeface="Times New Roman" pitchFamily="18" charset="0"/>
                <a:ea typeface="Times New Roman"/>
                <a:cs typeface="Times New Roman" pitchFamily="18" charset="0"/>
              </a:rPr>
              <a:t>3-اختيار الدائرة الأقرب بعناية لكي يشاركوه رؤيته وتحقيق أهدافه.</a:t>
            </a:r>
            <a:endParaRPr lang="en-US" sz="2400" dirty="0">
              <a:latin typeface="Times New Roman" pitchFamily="18" charset="0"/>
              <a:ea typeface="Calibri"/>
              <a:cs typeface="Times New Roman" pitchFamily="18" charset="0"/>
            </a:endParaRPr>
          </a:p>
          <a:p>
            <a:pPr algn="r" rtl="1">
              <a:lnSpc>
                <a:spcPct val="150000"/>
              </a:lnSpc>
            </a:pPr>
            <a:r>
              <a:rPr lang="ar-SA" sz="2400" b="1" dirty="0">
                <a:latin typeface="Times New Roman" pitchFamily="18" charset="0"/>
                <a:ea typeface="Times New Roman"/>
                <a:cs typeface="Times New Roman" pitchFamily="18" charset="0"/>
              </a:rPr>
              <a:t>4-انجاز ما يمكن انجازه للمؤسسة, فهناك مجموعة من المنجزات التي يستطيع أن يحققها القائد للمؤسسة وبما يخدم غاياتها ويحقق أهدافها, ويجب أن </a:t>
            </a:r>
            <a:r>
              <a:rPr lang="ar-SA" sz="2400" b="1" dirty="0" smtClean="0">
                <a:latin typeface="Times New Roman" pitchFamily="18" charset="0"/>
                <a:ea typeface="Times New Roman"/>
                <a:cs typeface="Times New Roman" pitchFamily="18" charset="0"/>
              </a:rPr>
              <a:t>يكون</a:t>
            </a:r>
            <a:r>
              <a:rPr lang="ar-EG" sz="2400" b="1" dirty="0" smtClean="0">
                <a:latin typeface="Times New Roman" pitchFamily="18" charset="0"/>
                <a:ea typeface="Times New Roman"/>
                <a:cs typeface="Times New Roman" pitchFamily="18" charset="0"/>
              </a:rPr>
              <a:t> </a:t>
            </a:r>
            <a:r>
              <a:rPr lang="ar-SA" sz="2400" b="1" dirty="0" smtClean="0">
                <a:latin typeface="Times New Roman" pitchFamily="18" charset="0"/>
                <a:ea typeface="Times New Roman"/>
                <a:cs typeface="Times New Roman" pitchFamily="18" charset="0"/>
              </a:rPr>
              <a:t>التركيز عليه</a:t>
            </a:r>
            <a:r>
              <a:rPr lang="ar-EG" sz="2400" b="1" dirty="0" smtClean="0">
                <a:latin typeface="Times New Roman" pitchFamily="18" charset="0"/>
                <a:ea typeface="Times New Roman"/>
                <a:cs typeface="Times New Roman" pitchFamily="18" charset="0"/>
              </a:rPr>
              <a:t>ا.</a:t>
            </a:r>
            <a:endParaRPr lang="ar-EG" sz="2400" dirty="0">
              <a:latin typeface="Times New Roman" pitchFamily="18" charset="0"/>
              <a:cs typeface="Times New Roman" pitchFamily="18" charset="0"/>
            </a:endParaRPr>
          </a:p>
        </p:txBody>
      </p:sp>
    </p:spTree>
    <p:extLst>
      <p:ext uri="{BB962C8B-B14F-4D97-AF65-F5344CB8AC3E}">
        <p14:creationId xmlns:p14="http://schemas.microsoft.com/office/powerpoint/2010/main" val="68097750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74171" y="533400"/>
            <a:ext cx="8737600" cy="3373231"/>
          </a:xfrm>
          <a:prstGeom prst="rect">
            <a:avLst/>
          </a:prstGeom>
        </p:spPr>
        <p:txBody>
          <a:bodyPr wrap="square">
            <a:spAutoFit/>
          </a:bodyPr>
          <a:lstStyle/>
          <a:p>
            <a:pPr algn="ctr" rtl="1">
              <a:lnSpc>
                <a:spcPct val="115000"/>
              </a:lnSpc>
              <a:spcAft>
                <a:spcPts val="800"/>
              </a:spcAft>
              <a:tabLst>
                <a:tab pos="2174240" algn="l"/>
                <a:tab pos="3236595" algn="ctr"/>
              </a:tabLst>
            </a:pPr>
            <a:r>
              <a:rPr lang="ar-EG" sz="2400" b="1" dirty="0" smtClean="0">
                <a:solidFill>
                  <a:srgbClr val="C00000"/>
                </a:solidFill>
                <a:latin typeface="Times New Roman" pitchFamily="18" charset="0"/>
                <a:ea typeface="Times New Roman"/>
                <a:cs typeface="Times New Roman" pitchFamily="18" charset="0"/>
              </a:rPr>
              <a:t>نشاط </a:t>
            </a:r>
            <a:endParaRPr lang="en-US" sz="2400" dirty="0">
              <a:latin typeface="Times New Roman" pitchFamily="18" charset="0"/>
              <a:ea typeface="Calibri"/>
              <a:cs typeface="Times New Roman" pitchFamily="18" charset="0"/>
            </a:endParaRPr>
          </a:p>
          <a:p>
            <a:pPr algn="ctr" rtl="1">
              <a:lnSpc>
                <a:spcPct val="115000"/>
              </a:lnSpc>
              <a:spcAft>
                <a:spcPts val="800"/>
              </a:spcAft>
            </a:pPr>
            <a:r>
              <a:rPr lang="ar-EG" sz="2400" b="1" dirty="0">
                <a:solidFill>
                  <a:srgbClr val="C00000"/>
                </a:solidFill>
                <a:latin typeface="Times New Roman" pitchFamily="18" charset="0"/>
                <a:ea typeface="Times New Roman"/>
                <a:cs typeface="Times New Roman" pitchFamily="18" charset="0"/>
              </a:rPr>
              <a:t>عصف ذهني-جماعي</a:t>
            </a:r>
            <a:endParaRPr lang="en-US" sz="2400" dirty="0">
              <a:latin typeface="Times New Roman" pitchFamily="18" charset="0"/>
              <a:ea typeface="Calibri"/>
              <a:cs typeface="Times New Roman" pitchFamily="18" charset="0"/>
            </a:endParaRPr>
          </a:p>
          <a:p>
            <a:pPr algn="ctr" rtl="1">
              <a:lnSpc>
                <a:spcPct val="115000"/>
              </a:lnSpc>
              <a:spcAft>
                <a:spcPts val="800"/>
              </a:spcAft>
            </a:pPr>
            <a:r>
              <a:rPr lang="ar-EG" sz="2400" b="1" dirty="0">
                <a:solidFill>
                  <a:srgbClr val="C00000"/>
                </a:solidFill>
                <a:latin typeface="Times New Roman" pitchFamily="18" charset="0"/>
                <a:ea typeface="Times New Roman"/>
                <a:cs typeface="Times New Roman" pitchFamily="18" charset="0"/>
              </a:rPr>
              <a:t>عزيزتي المتدربة:</a:t>
            </a:r>
            <a:r>
              <a:rPr lang="ar-EG" sz="2400" b="1" dirty="0">
                <a:solidFill>
                  <a:srgbClr val="002060"/>
                </a:solidFill>
                <a:latin typeface="Times New Roman" pitchFamily="18" charset="0"/>
                <a:ea typeface="Times New Roman"/>
                <a:cs typeface="Times New Roman" pitchFamily="18" charset="0"/>
              </a:rPr>
              <a:t>اذكري مما تم شرحه بعض الاسرار لتكوني مديرة ناجحة وقيادية متميزة؟</a:t>
            </a:r>
            <a:endParaRPr lang="en-US" sz="2400" dirty="0">
              <a:latin typeface="Times New Roman" pitchFamily="18" charset="0"/>
              <a:ea typeface="Calibri"/>
              <a:cs typeface="Times New Roman" pitchFamily="18" charset="0"/>
            </a:endParaRPr>
          </a:p>
          <a:p>
            <a:pPr algn="ctr" rtl="1">
              <a:lnSpc>
                <a:spcPct val="115000"/>
              </a:lnSpc>
              <a:spcAft>
                <a:spcPts val="1000"/>
              </a:spcAft>
              <a:tabLst>
                <a:tab pos="1416685" algn="l"/>
              </a:tabLst>
            </a:pPr>
            <a:r>
              <a:rPr lang="ar-EG" sz="2400" b="1" dirty="0" smtClean="0">
                <a:solidFill>
                  <a:srgbClr val="0D0D0D"/>
                </a:solidFill>
                <a:latin typeface="Times New Roman" pitchFamily="18" charset="0"/>
                <a:ea typeface="Times New Roman"/>
                <a:cs typeface="Times New Roman" pitchFamily="18" charset="0"/>
              </a:rPr>
              <a:t>..........................................................................................................................................................................................................................................................................................................................................</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92912950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triped Right Arrow 1"/>
          <p:cNvSpPr/>
          <p:nvPr/>
        </p:nvSpPr>
        <p:spPr>
          <a:xfrm>
            <a:off x="609600" y="36286"/>
            <a:ext cx="4579484" cy="3352800"/>
          </a:xfrm>
          <a:prstGeom prst="stripedRightArrow">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2000" b="1">
                <a:solidFill>
                  <a:srgbClr val="002060"/>
                </a:solidFill>
                <a:effectLst/>
                <a:latin typeface="Calibri"/>
                <a:ea typeface="Calibri"/>
                <a:cs typeface="Times New Roman"/>
              </a:rPr>
              <a:t>الوحده التدريبية الرابعة </a:t>
            </a:r>
            <a:endParaRPr lang="en-US" sz="1100">
              <a:effectLst/>
              <a:latin typeface="Calibri"/>
              <a:ea typeface="Calibri"/>
              <a:cs typeface="Arial"/>
            </a:endParaRPr>
          </a:p>
          <a:p>
            <a:pPr algn="ctr" rtl="1">
              <a:lnSpc>
                <a:spcPct val="115000"/>
              </a:lnSpc>
              <a:spcAft>
                <a:spcPts val="1000"/>
              </a:spcAft>
            </a:pPr>
            <a:r>
              <a:rPr lang="ar-EG" sz="1800" b="1">
                <a:solidFill>
                  <a:srgbClr val="C00000"/>
                </a:solidFill>
                <a:effectLst/>
                <a:latin typeface="Calibri"/>
                <a:ea typeface="Calibri"/>
                <a:cs typeface="Times New Roman"/>
              </a:rPr>
              <a:t>كوني إمرأة مؤثرة في مجتمعك؟</a:t>
            </a:r>
            <a:endParaRPr lang="en-US" sz="1100">
              <a:effectLst/>
              <a:latin typeface="Calibri"/>
              <a:ea typeface="Calibri"/>
              <a:cs typeface="Arial"/>
            </a:endParaRPr>
          </a:p>
        </p:txBody>
      </p:sp>
      <p:pic>
        <p:nvPicPr>
          <p:cNvPr id="3" name="Picture 2" descr="Related image"/>
          <p:cNvPicPr/>
          <p:nvPr/>
        </p:nvPicPr>
        <p:blipFill>
          <a:blip r:embed="rId3">
            <a:extLst>
              <a:ext uri="{28A0092B-C50C-407E-A947-70E740481C1C}">
                <a14:useLocalDpi xmlns:a14="http://schemas.microsoft.com/office/drawing/2010/main" val="0"/>
              </a:ext>
            </a:extLst>
          </a:blip>
          <a:srcRect/>
          <a:stretch>
            <a:fillRect/>
          </a:stretch>
        </p:blipFill>
        <p:spPr bwMode="auto">
          <a:xfrm>
            <a:off x="5189084" y="3389085"/>
            <a:ext cx="3196771" cy="28695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02522669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Multidocument 1"/>
          <p:cNvSpPr/>
          <p:nvPr/>
        </p:nvSpPr>
        <p:spPr>
          <a:xfrm>
            <a:off x="3733800" y="228600"/>
            <a:ext cx="4800600" cy="2133600"/>
          </a:xfrm>
          <a:prstGeom prst="flowChartMultidocument">
            <a:avLst/>
          </a:prstGeom>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2400"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موضوعات الجلسة الاولي</a:t>
            </a:r>
          </a:p>
          <a:p>
            <a:pPr algn="ctr"/>
            <a:r>
              <a:rPr lang="ar-EG" sz="2400"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التحديات التي تواجه المرأة القيادية</a:t>
            </a:r>
            <a:endParaRPr lang="ar-EG" sz="24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Rectangle 2"/>
          <p:cNvSpPr/>
          <p:nvPr/>
        </p:nvSpPr>
        <p:spPr>
          <a:xfrm>
            <a:off x="1676400" y="2819400"/>
            <a:ext cx="6705600" cy="2074414"/>
          </a:xfrm>
          <a:prstGeom prst="rect">
            <a:avLst/>
          </a:prstGeom>
        </p:spPr>
        <p:txBody>
          <a:bodyPr wrap="square">
            <a:spAutoFit/>
          </a:bodyPr>
          <a:lstStyle/>
          <a:p>
            <a:pPr marL="342900" lvl="0" indent="-342900" algn="r" rtl="1">
              <a:lnSpc>
                <a:spcPct val="115000"/>
              </a:lnSpc>
              <a:spcAft>
                <a:spcPts val="0"/>
              </a:spcAft>
              <a:buClr>
                <a:schemeClr val="accent1">
                  <a:lumMod val="75000"/>
                </a:schemeClr>
              </a:buClr>
              <a:buFont typeface="Wingdings" pitchFamily="2" charset="2"/>
              <a:buChar char="Ø"/>
            </a:pPr>
            <a:r>
              <a:rPr lang="ar-SA" sz="2800" b="1" kern="1800" dirty="0">
                <a:solidFill>
                  <a:srgbClr val="0D0D0D"/>
                </a:solidFill>
                <a:latin typeface="Times New Roman" pitchFamily="18" charset="0"/>
                <a:ea typeface="Times New Roman"/>
                <a:cs typeface="Times New Roman" pitchFamily="18" charset="0"/>
              </a:rPr>
              <a:t>فن القيادة الناجحة</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Clr>
                <a:schemeClr val="accent1">
                  <a:lumMod val="75000"/>
                </a:schemeClr>
              </a:buClr>
              <a:buFont typeface="Wingdings" pitchFamily="2" charset="2"/>
              <a:buChar char="Ø"/>
            </a:pPr>
            <a:r>
              <a:rPr lang="ar-SA" sz="2800" b="1" kern="1800" dirty="0">
                <a:solidFill>
                  <a:srgbClr val="0D0D0D"/>
                </a:solidFill>
                <a:latin typeface="Times New Roman" pitchFamily="18" charset="0"/>
                <a:ea typeface="Times New Roman"/>
                <a:cs typeface="Times New Roman" pitchFamily="18" charset="0"/>
              </a:rPr>
              <a:t>التحديات التي تواجهة المرأة القيادية</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Clr>
                <a:schemeClr val="accent1">
                  <a:lumMod val="75000"/>
                </a:schemeClr>
              </a:buClr>
              <a:buFont typeface="Wingdings" pitchFamily="2" charset="2"/>
              <a:buChar char="Ø"/>
            </a:pPr>
            <a:r>
              <a:rPr lang="ar-SA" sz="2800" b="1" kern="1800" dirty="0">
                <a:solidFill>
                  <a:srgbClr val="0D0D0D"/>
                </a:solidFill>
                <a:latin typeface="Times New Roman" pitchFamily="18" charset="0"/>
                <a:ea typeface="Times New Roman"/>
                <a:cs typeface="Times New Roman" pitchFamily="18" charset="0"/>
              </a:rPr>
              <a:t>كوني إمرأة مؤثرة في مجتمعك؟</a:t>
            </a:r>
            <a:endParaRPr lang="en-US" sz="2800" dirty="0">
              <a:latin typeface="Times New Roman" pitchFamily="18" charset="0"/>
              <a:ea typeface="Calibri"/>
              <a:cs typeface="Times New Roman" pitchFamily="18" charset="0"/>
            </a:endParaRPr>
          </a:p>
          <a:p>
            <a:pPr marL="457200" algn="r" rtl="1">
              <a:lnSpc>
                <a:spcPct val="115000"/>
              </a:lnSpc>
              <a:spcAft>
                <a:spcPts val="0"/>
              </a:spcAft>
            </a:pPr>
            <a:r>
              <a:rPr lang="ar-SA" sz="2800" b="1" kern="1800" dirty="0">
                <a:solidFill>
                  <a:srgbClr val="0D0D0D"/>
                </a:solidFill>
                <a:latin typeface="Times New Roman" pitchFamily="18" charset="0"/>
                <a:ea typeface="Times New Roman"/>
                <a:cs typeface="Times New Roman" pitchFamily="18" charset="0"/>
              </a:rPr>
              <a:t> </a:t>
            </a:r>
            <a:endParaRPr lang="en-US" sz="28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70745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41514" y="304800"/>
            <a:ext cx="9002486" cy="2215991"/>
          </a:xfrm>
          <a:prstGeom prst="rect">
            <a:avLst/>
          </a:prstGeom>
        </p:spPr>
        <p:txBody>
          <a:bodyPr wrap="square">
            <a:spAutoFit/>
          </a:bodyPr>
          <a:lstStyle/>
          <a:p>
            <a:pPr lvl="0" algn="ctr" rtl="1">
              <a:lnSpc>
                <a:spcPct val="115000"/>
              </a:lnSpc>
              <a:spcAft>
                <a:spcPts val="0"/>
              </a:spcAft>
              <a:tabLst>
                <a:tab pos="768350" algn="l"/>
              </a:tabLst>
            </a:pPr>
            <a:r>
              <a:rPr lang="ar-EG" sz="2400" b="1" dirty="0" smtClean="0">
                <a:solidFill>
                  <a:srgbClr val="00B0F0"/>
                </a:solidFill>
                <a:latin typeface="Times New Roman" pitchFamily="18" charset="0"/>
                <a:ea typeface="Times New Roman"/>
                <a:cs typeface="Times New Roman" pitchFamily="18" charset="0"/>
              </a:rPr>
              <a:t>د-</a:t>
            </a:r>
            <a:r>
              <a:rPr lang="ar-SA" sz="2400" b="1" dirty="0" smtClean="0">
                <a:solidFill>
                  <a:srgbClr val="00B0F0"/>
                </a:solidFill>
                <a:latin typeface="Times New Roman" pitchFamily="18" charset="0"/>
                <a:ea typeface="Times New Roman"/>
                <a:cs typeface="Times New Roman" pitchFamily="18" charset="0"/>
              </a:rPr>
              <a:t>السلطة </a:t>
            </a:r>
            <a:r>
              <a:rPr lang="ar-SA" sz="2400" b="1" dirty="0">
                <a:solidFill>
                  <a:srgbClr val="00B0F0"/>
                </a:solidFill>
                <a:latin typeface="Times New Roman" pitchFamily="18" charset="0"/>
                <a:ea typeface="Times New Roman"/>
                <a:cs typeface="Times New Roman" pitchFamily="18" charset="0"/>
              </a:rPr>
              <a:t>القانونية :</a:t>
            </a:r>
            <a:endParaRPr lang="en-US" sz="2400" dirty="0">
              <a:latin typeface="Times New Roman" pitchFamily="18" charset="0"/>
              <a:ea typeface="Calibri"/>
              <a:cs typeface="Times New Roman" pitchFamily="18" charset="0"/>
            </a:endParaRPr>
          </a:p>
          <a:p>
            <a:pPr marL="533400" algn="ctr" rtl="1">
              <a:lnSpc>
                <a:spcPct val="115000"/>
              </a:lnSpc>
              <a:spcAft>
                <a:spcPts val="0"/>
              </a:spcAft>
            </a:pPr>
            <a:r>
              <a:rPr lang="ar-SA" sz="2400" b="1" dirty="0">
                <a:latin typeface="Times New Roman" pitchFamily="18" charset="0"/>
                <a:ea typeface="Times New Roman"/>
                <a:cs typeface="Times New Roman" pitchFamily="18" charset="0"/>
              </a:rPr>
              <a:t> الحق المعطى للقائد في أن يتصرف ويطاع . </a:t>
            </a:r>
            <a:endParaRPr lang="ar-EG" sz="2400" dirty="0" smtClean="0">
              <a:latin typeface="Times New Roman" pitchFamily="18" charset="0"/>
              <a:ea typeface="Times New Roman"/>
              <a:cs typeface="Times New Roman" pitchFamily="18" charset="0"/>
            </a:endParaRPr>
          </a:p>
          <a:p>
            <a:pPr marL="533400" algn="ctr" rtl="1">
              <a:lnSpc>
                <a:spcPct val="115000"/>
              </a:lnSpc>
              <a:spcAft>
                <a:spcPts val="0"/>
              </a:spcAft>
            </a:pPr>
            <a:r>
              <a:rPr lang="ar-SA" sz="2400" b="1" dirty="0" smtClean="0">
                <a:latin typeface="Times New Roman" pitchFamily="18" charset="0"/>
                <a:ea typeface="Times New Roman"/>
                <a:cs typeface="Times New Roman" pitchFamily="18" charset="0"/>
              </a:rPr>
              <a:t>أو </a:t>
            </a:r>
            <a:r>
              <a:rPr lang="ar-SA" sz="2400" b="1" dirty="0">
                <a:latin typeface="Times New Roman" pitchFamily="18" charset="0"/>
                <a:ea typeface="Times New Roman"/>
                <a:cs typeface="Times New Roman" pitchFamily="18" charset="0"/>
              </a:rPr>
              <a:t>هي السلطة الممنوحة للمدير بحكم العمل الإداري الذي يحتله في الهيكل التنظيمي وهي سلطة  رسمية شرعية يستطيع المدير من خلالها توجيه الأوامر و اتخاذ القرارت التي تحدث التأثير وتحقق الانجاز المطلوب .</a:t>
            </a:r>
            <a:endParaRPr lang="ar-EG" sz="2400" dirty="0">
              <a:latin typeface="Times New Roman" pitchFamily="18" charset="0"/>
              <a:cs typeface="Times New Roman" pitchFamily="18" charset="0"/>
            </a:endParaRPr>
          </a:p>
        </p:txBody>
      </p:sp>
      <p:pic>
        <p:nvPicPr>
          <p:cNvPr id="4098" name="Picture 2" descr="C:\Users\ooo\Desktop\المرأة القيادية الناجحة\الصور\images (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3200400"/>
            <a:ext cx="2143125" cy="21431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97860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68514" y="457200"/>
            <a:ext cx="8686800" cy="2105192"/>
          </a:xfrm>
          <a:prstGeom prst="rect">
            <a:avLst/>
          </a:prstGeom>
        </p:spPr>
        <p:txBody>
          <a:bodyPr wrap="square">
            <a:spAutoFit/>
          </a:bodyPr>
          <a:lstStyle/>
          <a:p>
            <a:pPr marL="228600" algn="ctr" rtl="1">
              <a:lnSpc>
                <a:spcPct val="115000"/>
              </a:lnSpc>
              <a:spcAft>
                <a:spcPts val="0"/>
              </a:spcAft>
            </a:pPr>
            <a:r>
              <a:rPr lang="ar-SA" sz="2400" b="1" kern="1800" dirty="0">
                <a:solidFill>
                  <a:srgbClr val="C00000"/>
                </a:solidFill>
                <a:latin typeface="Times New Roman" pitchFamily="18" charset="0"/>
                <a:ea typeface="Times New Roman"/>
                <a:cs typeface="Times New Roman" pitchFamily="18" charset="0"/>
              </a:rPr>
              <a:t>نشاط</a:t>
            </a:r>
            <a:endParaRPr lang="en-US" sz="2400" dirty="0">
              <a:latin typeface="Times New Roman" pitchFamily="18" charset="0"/>
              <a:ea typeface="Calibri"/>
              <a:cs typeface="Times New Roman" pitchFamily="18" charset="0"/>
            </a:endParaRPr>
          </a:p>
          <a:p>
            <a:pPr marL="228600" algn="ctr" rtl="1">
              <a:lnSpc>
                <a:spcPct val="115000"/>
              </a:lnSpc>
              <a:spcAft>
                <a:spcPts val="0"/>
              </a:spcAft>
            </a:pPr>
            <a:r>
              <a:rPr lang="ar-SA" sz="2400" b="1" kern="1800" dirty="0">
                <a:solidFill>
                  <a:srgbClr val="C00000"/>
                </a:solidFill>
                <a:latin typeface="Times New Roman" pitchFamily="18" charset="0"/>
                <a:ea typeface="Times New Roman"/>
                <a:cs typeface="Times New Roman" pitchFamily="18" charset="0"/>
              </a:rPr>
              <a:t>عصف ذهني-جماعي</a:t>
            </a:r>
            <a:endParaRPr lang="en-US" sz="2400" dirty="0">
              <a:latin typeface="Times New Roman" pitchFamily="18" charset="0"/>
              <a:ea typeface="Calibri"/>
              <a:cs typeface="Times New Roman" pitchFamily="18" charset="0"/>
            </a:endParaRPr>
          </a:p>
          <a:p>
            <a:pPr marL="228600" algn="ctr" rtl="1">
              <a:lnSpc>
                <a:spcPct val="115000"/>
              </a:lnSpc>
              <a:spcAft>
                <a:spcPts val="0"/>
              </a:spcAft>
            </a:pPr>
            <a:r>
              <a:rPr lang="ar-SA" sz="2400" b="1" kern="1800" dirty="0">
                <a:solidFill>
                  <a:srgbClr val="C00000"/>
                </a:solidFill>
                <a:latin typeface="Times New Roman" pitchFamily="18" charset="0"/>
                <a:ea typeface="Times New Roman"/>
                <a:cs typeface="Times New Roman" pitchFamily="18" charset="0"/>
              </a:rPr>
              <a:t>عزيزتي المتدربة :</a:t>
            </a:r>
            <a:r>
              <a:rPr lang="ar-SA" sz="2400" b="1" kern="1800" dirty="0">
                <a:solidFill>
                  <a:srgbClr val="0070C0"/>
                </a:solidFill>
                <a:latin typeface="Times New Roman" pitchFamily="18" charset="0"/>
                <a:ea typeface="Times New Roman"/>
                <a:cs typeface="Times New Roman" pitchFamily="18" charset="0"/>
              </a:rPr>
              <a:t>اذكري من خلال وجهة نظرك كيف تكون القيادة ناجحة؟</a:t>
            </a:r>
            <a:endParaRPr lang="en-US" sz="2400" dirty="0">
              <a:latin typeface="Times New Roman" pitchFamily="18" charset="0"/>
              <a:ea typeface="Calibri"/>
              <a:cs typeface="Times New Roman" pitchFamily="18" charset="0"/>
            </a:endParaRPr>
          </a:p>
          <a:p>
            <a:pPr algn="ctr"/>
            <a:r>
              <a:rPr lang="ar-SA" sz="2400" b="1" kern="1800" dirty="0" smtClean="0">
                <a:solidFill>
                  <a:srgbClr val="1D1B11"/>
                </a:solidFill>
                <a:latin typeface="Times New Roman" pitchFamily="18" charset="0"/>
                <a:ea typeface="Times New Roman"/>
                <a:cs typeface="Times New Roman" pitchFamily="18" charset="0"/>
              </a:rPr>
              <a:t>..................................................................................................................................................................................................................</a:t>
            </a:r>
            <a:endParaRPr lang="ar-EG" sz="2400" dirty="0">
              <a:latin typeface="Times New Roman" pitchFamily="18" charset="0"/>
              <a:cs typeface="Times New Roman" pitchFamily="18" charset="0"/>
            </a:endParaRPr>
          </a:p>
        </p:txBody>
      </p:sp>
      <p:pic>
        <p:nvPicPr>
          <p:cNvPr id="3" name="Picture 2" descr="Image result for â«ÙØ¬Ø§Ø­ Ø§ÙÙØ±Ø§Ø© Ø§ÙÙÙØ§Ø¯ÙØ©â¬â"/>
          <p:cNvPicPr/>
          <p:nvPr/>
        </p:nvPicPr>
        <p:blipFill>
          <a:blip r:embed="rId3">
            <a:extLst>
              <a:ext uri="{28A0092B-C50C-407E-A947-70E740481C1C}">
                <a14:useLocalDpi xmlns:a14="http://schemas.microsoft.com/office/drawing/2010/main" val="0"/>
              </a:ext>
            </a:extLst>
          </a:blip>
          <a:srcRect/>
          <a:stretch>
            <a:fillRect/>
          </a:stretch>
        </p:blipFill>
        <p:spPr bwMode="auto">
          <a:xfrm>
            <a:off x="3335564" y="2672624"/>
            <a:ext cx="2552700" cy="26504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3710771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57200" y="304800"/>
            <a:ext cx="8229600" cy="2308324"/>
          </a:xfrm>
          <a:prstGeom prst="rect">
            <a:avLst/>
          </a:prstGeom>
        </p:spPr>
        <p:txBody>
          <a:bodyPr wrap="square">
            <a:spAutoFit/>
          </a:bodyPr>
          <a:lstStyle/>
          <a:p>
            <a:pPr marL="228600" algn="ctr" rtl="1">
              <a:lnSpc>
                <a:spcPct val="150000"/>
              </a:lnSpc>
              <a:spcAft>
                <a:spcPts val="0"/>
              </a:spcAft>
            </a:pPr>
            <a:r>
              <a:rPr lang="ar-SA" sz="2400" b="1" u="sng" kern="1800" dirty="0">
                <a:solidFill>
                  <a:schemeClr val="accent6"/>
                </a:solidFill>
                <a:latin typeface="Times New Roman" pitchFamily="18" charset="0"/>
                <a:ea typeface="Times New Roman"/>
                <a:cs typeface="Times New Roman" pitchFamily="18" charset="0"/>
              </a:rPr>
              <a:t>فن القيادة الناجحة:</a:t>
            </a:r>
            <a:endParaRPr lang="en-US" sz="2400" dirty="0">
              <a:solidFill>
                <a:schemeClr val="accent6"/>
              </a:solidFill>
              <a:latin typeface="Times New Roman" pitchFamily="18" charset="0"/>
              <a:ea typeface="Calibri"/>
              <a:cs typeface="Times New Roman" pitchFamily="18" charset="0"/>
            </a:endParaRPr>
          </a:p>
          <a:p>
            <a:pPr marL="228600" algn="ctr" rtl="1">
              <a:lnSpc>
                <a:spcPct val="150000"/>
              </a:lnSpc>
              <a:spcAft>
                <a:spcPts val="0"/>
              </a:spcAft>
            </a:pPr>
            <a:r>
              <a:rPr lang="ar-SA" sz="2400" b="1" kern="1800" dirty="0">
                <a:latin typeface="Times New Roman" pitchFamily="18" charset="0"/>
                <a:ea typeface="Times New Roman"/>
                <a:cs typeface="Times New Roman" pitchFamily="18" charset="0"/>
              </a:rPr>
              <a:t>إذا كنت تتقلَّدين منصباً قيادياً؛ فإليك بعضَ القواعد في فنِّ القيادة الناجحة التي تجعلك تملكين زمام الناس دون أن تسيئي إليهم، أو تستثيري عِنادهم: </a:t>
            </a:r>
            <a:endParaRPr lang="en-US" sz="2400" dirty="0">
              <a:latin typeface="Times New Roman" pitchFamily="18" charset="0"/>
              <a:ea typeface="Calibri"/>
              <a:cs typeface="Times New Roman" pitchFamily="18" charset="0"/>
            </a:endParaRPr>
          </a:p>
          <a:p>
            <a:pPr marL="228600" algn="ctr" rtl="1">
              <a:lnSpc>
                <a:spcPct val="150000"/>
              </a:lnSpc>
              <a:spcAft>
                <a:spcPts val="0"/>
              </a:spcAft>
            </a:pPr>
            <a:r>
              <a:rPr lang="ar-SA" sz="2400" b="1" kern="1800" dirty="0">
                <a:solidFill>
                  <a:srgbClr val="4F6228"/>
                </a:solidFill>
                <a:latin typeface="Times New Roman" pitchFamily="18" charset="0"/>
                <a:ea typeface="Times New Roman"/>
                <a:cs typeface="Times New Roman" pitchFamily="18" charset="0"/>
              </a:rPr>
              <a:t> </a:t>
            </a:r>
            <a:endParaRPr lang="en-US" sz="2400" dirty="0">
              <a:effectLst/>
              <a:latin typeface="Times New Roman" pitchFamily="18" charset="0"/>
              <a:ea typeface="Calibri"/>
              <a:cs typeface="Times New Roman" pitchFamily="18" charset="0"/>
            </a:endParaRPr>
          </a:p>
        </p:txBody>
      </p:sp>
      <p:pic>
        <p:nvPicPr>
          <p:cNvPr id="15362" name="Picture 2" descr="D:\حقايب\حقائب شهر 5\الادارة والقيادة\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2456544"/>
            <a:ext cx="3962399"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56893237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57200" y="228600"/>
            <a:ext cx="8305800" cy="2677656"/>
          </a:xfrm>
          <a:prstGeom prst="rect">
            <a:avLst/>
          </a:prstGeom>
        </p:spPr>
        <p:txBody>
          <a:bodyPr wrap="square">
            <a:spAutoFit/>
          </a:bodyPr>
          <a:lstStyle/>
          <a:p>
            <a:pPr marL="228600" algn="ctr" rtl="1">
              <a:spcAft>
                <a:spcPts val="0"/>
              </a:spcAft>
            </a:pPr>
            <a:r>
              <a:rPr lang="ar-SA" sz="2400" b="1" u="sng" kern="1800" dirty="0">
                <a:solidFill>
                  <a:srgbClr val="C00000"/>
                </a:solidFill>
                <a:latin typeface="Times New Roman" pitchFamily="18" charset="0"/>
                <a:ea typeface="Times New Roman"/>
                <a:cs typeface="Times New Roman" pitchFamily="18" charset="0"/>
              </a:rPr>
              <a:t>(1) الثناء على المرؤوسين:</a:t>
            </a:r>
            <a:endParaRPr lang="en-US" sz="2400" dirty="0">
              <a:latin typeface="Times New Roman" pitchFamily="18" charset="0"/>
              <a:ea typeface="Calibri"/>
              <a:cs typeface="Times New Roman" pitchFamily="18" charset="0"/>
            </a:endParaRPr>
          </a:p>
          <a:p>
            <a:pPr marL="228600" algn="ctr" rtl="1">
              <a:spcAft>
                <a:spcPts val="0"/>
              </a:spcAft>
            </a:pPr>
            <a:r>
              <a:rPr lang="ar-SA" sz="2400" b="1" kern="1800" dirty="0">
                <a:solidFill>
                  <a:srgbClr val="0D0D0D"/>
                </a:solidFill>
                <a:latin typeface="Times New Roman" pitchFamily="18" charset="0"/>
                <a:ea typeface="Times New Roman"/>
                <a:cs typeface="Times New Roman" pitchFamily="18" charset="0"/>
              </a:rPr>
              <a:t>حتى تكسبي ثقة مرؤوسيك ومحبتهم؛ عليك بالثناء عليهم والتشجيع المستمر لهم ودعمهم، مما يجعلهم يبذلون أقصى جهدهم ويقدِّمون أفضل ما لديهم، فإذا كنت مديرة لمستشفىً مثلاً وجاءتك طبيبة من جهة أخرى تعلمين أنها مقصرة فلا تخبريها بذلك؛ بل عليك أن تثني عليها بما تعلمينه عنها من صفات جيدة وسترين النتيجة، فربما جعلها ذلك تبدأ صفحة جديدة في مؤسستك تتخلَّص فيها من الصفات السلبية التي نمت إلى علمك.</a:t>
            </a:r>
            <a:endParaRPr lang="en-US" sz="2400" dirty="0">
              <a:effectLst/>
              <a:latin typeface="Times New Roman" pitchFamily="18" charset="0"/>
              <a:ea typeface="Calibri"/>
              <a:cs typeface="Times New Roman" pitchFamily="18" charset="0"/>
            </a:endParaRPr>
          </a:p>
        </p:txBody>
      </p:sp>
      <p:pic>
        <p:nvPicPr>
          <p:cNvPr id="16386" name="Picture 2" descr="C:\Users\ooo\Desktop\المرأة القيادية الناجحة\الصور\تنزيل (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1300" y="3048000"/>
            <a:ext cx="3657600" cy="2275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41546604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1219200"/>
            <a:ext cx="8839200" cy="2215991"/>
          </a:xfrm>
          <a:prstGeom prst="rect">
            <a:avLst/>
          </a:prstGeom>
        </p:spPr>
        <p:txBody>
          <a:bodyPr wrap="square">
            <a:spAutoFit/>
          </a:bodyPr>
          <a:lstStyle/>
          <a:p>
            <a:pPr marL="228600" algn="ctr" rtl="1">
              <a:lnSpc>
                <a:spcPct val="115000"/>
              </a:lnSpc>
              <a:spcAft>
                <a:spcPts val="0"/>
              </a:spcAft>
            </a:pPr>
            <a:r>
              <a:rPr lang="ar-SA" sz="2400" b="1" kern="1800" dirty="0">
                <a:solidFill>
                  <a:srgbClr val="0D0D0D"/>
                </a:solidFill>
                <a:latin typeface="Times New Roman" pitchFamily="18" charset="0"/>
                <a:ea typeface="Times New Roman"/>
                <a:cs typeface="Times New Roman" pitchFamily="18" charset="0"/>
              </a:rPr>
              <a:t>النصيحة على رؤوس الأشهاد فضيحة، فإذا كان هناك خطأ فلا تعنفي في الحال، ومن الأفضل أن ترسلي للمخطئ خطاباً موثقاً، فذلك أدعى في ردعه وأحفظ لماء وجهه، ويمكنك أيضاً ألا تشيري إليه مطلقاً، ووتكتفي بإصدار تعميم عام يتناول السلوك الذي رأيته من مرؤوسك، وقد كان من هديه - صلى الله عليه وسلم - عدم مواجهة بعض المخطئين بالخطأ والاكتفاء بالبيان </a:t>
            </a:r>
            <a:r>
              <a:rPr lang="ar-SA" sz="2400" b="1" kern="1800" dirty="0" smtClean="0">
                <a:solidFill>
                  <a:srgbClr val="0D0D0D"/>
                </a:solidFill>
                <a:latin typeface="Times New Roman" pitchFamily="18" charset="0"/>
                <a:ea typeface="Times New Roman"/>
                <a:cs typeface="Times New Roman" pitchFamily="18" charset="0"/>
              </a:rPr>
              <a:t>العام</a:t>
            </a:r>
            <a:endParaRPr lang="en-US" sz="2400" dirty="0">
              <a:effectLst/>
              <a:latin typeface="Times New Roman" pitchFamily="18" charset="0"/>
              <a:ea typeface="Calibri"/>
              <a:cs typeface="Times New Roman" pitchFamily="18" charset="0"/>
            </a:endParaRPr>
          </a:p>
        </p:txBody>
      </p:sp>
      <p:sp>
        <p:nvSpPr>
          <p:cNvPr id="3" name="Rectangle 2"/>
          <p:cNvSpPr/>
          <p:nvPr/>
        </p:nvSpPr>
        <p:spPr>
          <a:xfrm>
            <a:off x="2549466" y="624114"/>
            <a:ext cx="4653838" cy="483017"/>
          </a:xfrm>
          <a:prstGeom prst="rect">
            <a:avLst/>
          </a:prstGeom>
        </p:spPr>
        <p:txBody>
          <a:bodyPr wrap="none">
            <a:spAutoFit/>
          </a:bodyPr>
          <a:lstStyle/>
          <a:p>
            <a:pPr marL="228600" algn="ctr" rtl="1">
              <a:lnSpc>
                <a:spcPct val="115000"/>
              </a:lnSpc>
              <a:spcAft>
                <a:spcPts val="0"/>
              </a:spcAft>
            </a:pPr>
            <a:r>
              <a:rPr lang="ar-SA" sz="2400" b="1" u="sng" kern="1800" dirty="0">
                <a:solidFill>
                  <a:srgbClr val="C00000"/>
                </a:solidFill>
                <a:latin typeface="Times New Roman" pitchFamily="18" charset="0"/>
                <a:ea typeface="Times New Roman"/>
                <a:cs typeface="Times New Roman" pitchFamily="18" charset="0"/>
              </a:rPr>
              <a:t>(2) لفت النظر إلى الأخطاء من طرف خفي:</a:t>
            </a:r>
            <a:endParaRPr lang="en-US" sz="2400" dirty="0">
              <a:effectLst/>
              <a:latin typeface="Times New Roman" pitchFamily="18" charset="0"/>
              <a:ea typeface="Calibri"/>
              <a:cs typeface="Times New Roman" pitchFamily="18" charset="0"/>
            </a:endParaRPr>
          </a:p>
        </p:txBody>
      </p:sp>
      <p:pic>
        <p:nvPicPr>
          <p:cNvPr id="17410" name="Picture 2" descr="D:\حقايب\حقائب شهر 5\الادارة والقيادة\images (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733800"/>
            <a:ext cx="3962400" cy="21336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80046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381000"/>
            <a:ext cx="8610600" cy="3970318"/>
          </a:xfrm>
          <a:prstGeom prst="rect">
            <a:avLst/>
          </a:prstGeom>
        </p:spPr>
        <p:txBody>
          <a:bodyPr wrap="square">
            <a:spAutoFit/>
          </a:bodyPr>
          <a:lstStyle/>
          <a:p>
            <a:pPr marL="228600" algn="ctr" rtl="1">
              <a:lnSpc>
                <a:spcPct val="150000"/>
              </a:lnSpc>
              <a:spcAft>
                <a:spcPts val="0"/>
              </a:spcAft>
            </a:pPr>
            <a:r>
              <a:rPr lang="ar-SA" sz="2400" b="1" u="sng" kern="1800" dirty="0">
                <a:solidFill>
                  <a:srgbClr val="C00000"/>
                </a:solidFill>
                <a:latin typeface="Times New Roman" pitchFamily="18" charset="0"/>
                <a:ea typeface="Times New Roman"/>
                <a:cs typeface="Times New Roman" pitchFamily="18" charset="0"/>
              </a:rPr>
              <a:t>(3) ضعي نفسك مكان الآخر:</a:t>
            </a:r>
            <a:endParaRPr lang="en-US" sz="2400" dirty="0">
              <a:latin typeface="Times New Roman" pitchFamily="18" charset="0"/>
              <a:ea typeface="Calibri"/>
              <a:cs typeface="Times New Roman" pitchFamily="18" charset="0"/>
            </a:endParaRPr>
          </a:p>
          <a:p>
            <a:pPr algn="ctr">
              <a:lnSpc>
                <a:spcPct val="150000"/>
              </a:lnSpc>
            </a:pPr>
            <a:r>
              <a:rPr lang="ar-SA" sz="2400" b="1" kern="1800" dirty="0">
                <a:solidFill>
                  <a:srgbClr val="0D0D0D"/>
                </a:solidFill>
                <a:latin typeface="Times New Roman" pitchFamily="18" charset="0"/>
                <a:ea typeface="Times New Roman"/>
                <a:cs typeface="Times New Roman" pitchFamily="18" charset="0"/>
              </a:rPr>
              <a:t>لا شك أنك مررت بمراحل الوظيفة التي تعيشها مرؤوساتك؛ ولذا من المهمِّ أن تضعي نفسك مكانهن فذلك أدعى للحكم الصحيح عليهن، لكن ذلك لا يعني أن يكون نسخةً مكررةً منك، ولا تقيسي الأخريات على نفسك، فمن المهم أن تستدعي الظروف التي وقع فيها أي فعل منهن، فالإنسان ليس معصوماً من الخطأ، فحينما علم رسول الله - صلى الله عليه وسلم - أنَّ حاطب بن أبي بلتعة - رضي الله عنه - أرسل إلى كفار قريش يخبرهم بنية المسلمين في التوجه إلى مكة لفتحها؛</a:t>
            </a:r>
            <a:endParaRPr lang="ar-EG" sz="2400" dirty="0">
              <a:latin typeface="Times New Roman" pitchFamily="18" charset="0"/>
              <a:cs typeface="Times New Roman" pitchFamily="18" charset="0"/>
            </a:endParaRPr>
          </a:p>
        </p:txBody>
      </p:sp>
    </p:spTree>
    <p:extLst>
      <p:ext uri="{BB962C8B-B14F-4D97-AF65-F5344CB8AC3E}">
        <p14:creationId xmlns:p14="http://schemas.microsoft.com/office/powerpoint/2010/main" val="16920716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66486" y="381000"/>
            <a:ext cx="8763000" cy="4524315"/>
          </a:xfrm>
          <a:prstGeom prst="rect">
            <a:avLst/>
          </a:prstGeom>
        </p:spPr>
        <p:txBody>
          <a:bodyPr wrap="square">
            <a:spAutoFit/>
          </a:bodyPr>
          <a:lstStyle/>
          <a:p>
            <a:pPr marL="228600" algn="ctr" rtl="1">
              <a:lnSpc>
                <a:spcPct val="150000"/>
              </a:lnSpc>
              <a:spcAft>
                <a:spcPts val="0"/>
              </a:spcAft>
            </a:pPr>
            <a:r>
              <a:rPr lang="ar-SA" sz="2400" b="1" kern="1800" dirty="0">
                <a:solidFill>
                  <a:srgbClr val="0D0D0D"/>
                </a:solidFill>
                <a:latin typeface="Times New Roman" pitchFamily="18" charset="0"/>
                <a:ea typeface="Times New Roman"/>
                <a:cs typeface="Times New Roman" pitchFamily="18" charset="0"/>
              </a:rPr>
              <a:t>قال له: "ما حملك يا حاطب على ما صنعت؟" قال: ما بي إلا أن أكون مؤمناً بالله ورسوله وما غيرت ولا بدلت، أردت أن تكون لي عند القوم يدٌ يدفع الله بها عن أهلي ومالي، وليس من أصحابك هناك إلا وله من يدفع الله به عن أهله وماله، قال: "صدق فلا تقولوا له إلا خيراً". فقال عمر بن الخطاب - رضي الله عنه -: إنَّه قد خان الله ورسوله والمؤمنين؛ فدعني أضرب عنقه، فقال : "يا عمر، وما يدريك لعل الله قد اطلع على أهل بدر فقال اعملوا ما شئتم فقد غفرت لكم"، فدمعت عينا عمر وقال: الله ورسوله أعلم. [صحيح البخاري].  </a:t>
            </a:r>
            <a:endParaRPr lang="en-US" sz="2400" dirty="0">
              <a:latin typeface="Times New Roman" pitchFamily="18" charset="0"/>
              <a:ea typeface="Calibri"/>
              <a:cs typeface="Times New Roman" pitchFamily="18" charset="0"/>
            </a:endParaRPr>
          </a:p>
          <a:p>
            <a:pPr marL="228600" algn="ctr" rtl="1">
              <a:lnSpc>
                <a:spcPct val="150000"/>
              </a:lnSpc>
              <a:spcAft>
                <a:spcPts val="0"/>
              </a:spcAft>
            </a:pPr>
            <a:r>
              <a:rPr lang="ar-SA" sz="2400" b="1" kern="1800" dirty="0">
                <a:solidFill>
                  <a:srgbClr val="0D0D0D"/>
                </a:solidFill>
                <a:latin typeface="Times New Roman" pitchFamily="18" charset="0"/>
                <a:ea typeface="Times New Roman"/>
                <a:cs typeface="Times New Roman" pitchFamily="18" charset="0"/>
              </a:rPr>
              <a:t> </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61735282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81000"/>
            <a:ext cx="8839200" cy="5078313"/>
          </a:xfrm>
          <a:prstGeom prst="rect">
            <a:avLst/>
          </a:prstGeom>
        </p:spPr>
        <p:txBody>
          <a:bodyPr wrap="square">
            <a:spAutoFit/>
          </a:bodyPr>
          <a:lstStyle/>
          <a:p>
            <a:pPr marL="228600" algn="r" rtl="1">
              <a:lnSpc>
                <a:spcPct val="150000"/>
              </a:lnSpc>
              <a:spcAft>
                <a:spcPts val="0"/>
              </a:spcAft>
            </a:pPr>
            <a:r>
              <a:rPr lang="ar-SA" sz="2400" b="1" kern="1800" dirty="0">
                <a:solidFill>
                  <a:schemeClr val="accent6"/>
                </a:solidFill>
                <a:latin typeface="Times New Roman" pitchFamily="18" charset="0"/>
                <a:ea typeface="Times New Roman"/>
                <a:cs typeface="Times New Roman" pitchFamily="18" charset="0"/>
              </a:rPr>
              <a:t>والفوائد التي يمكن أن نستخلصها من القصة</a:t>
            </a:r>
            <a:r>
              <a:rPr lang="ar-SA" sz="2400" b="1" kern="1800" dirty="0" smtClean="0">
                <a:solidFill>
                  <a:schemeClr val="accent6"/>
                </a:solidFill>
                <a:latin typeface="Times New Roman" pitchFamily="18" charset="0"/>
                <a:ea typeface="Times New Roman"/>
                <a:cs typeface="Times New Roman" pitchFamily="18" charset="0"/>
              </a:rPr>
              <a:t>:</a:t>
            </a:r>
            <a:endParaRPr lang="en-US" sz="2400" dirty="0">
              <a:solidFill>
                <a:schemeClr val="accent6"/>
              </a:solidFill>
              <a:latin typeface="Times New Roman" pitchFamily="18" charset="0"/>
              <a:ea typeface="Calibri"/>
              <a:cs typeface="Times New Roman" pitchFamily="18" charset="0"/>
            </a:endParaRPr>
          </a:p>
          <a:p>
            <a:pPr marL="342900" lvl="0" indent="-342900" algn="r" rtl="1">
              <a:lnSpc>
                <a:spcPct val="150000"/>
              </a:lnSpc>
              <a:spcAft>
                <a:spcPts val="0"/>
              </a:spcAft>
              <a:buClr>
                <a:schemeClr val="accent1"/>
              </a:buClr>
              <a:buFont typeface="Wingdings" pitchFamily="2" charset="2"/>
              <a:buChar char="Ø"/>
            </a:pPr>
            <a:r>
              <a:rPr lang="ar-SA" sz="2400" b="1" kern="1800" dirty="0">
                <a:solidFill>
                  <a:srgbClr val="0D0D0D"/>
                </a:solidFill>
                <a:latin typeface="Times New Roman" pitchFamily="18" charset="0"/>
                <a:ea typeface="Times New Roman"/>
                <a:cs typeface="Times New Roman" pitchFamily="18" charset="0"/>
              </a:rPr>
              <a:t>معاتبة النبي - صلى الله عليه وسلم - للصحابي المخطئ خطأً بالغاً بقوله له: ما حملك على ما صنعت؟!</a:t>
            </a:r>
            <a:endParaRPr lang="en-US" sz="2400" dirty="0">
              <a:latin typeface="Times New Roman" pitchFamily="18" charset="0"/>
              <a:ea typeface="Calibri"/>
              <a:cs typeface="Times New Roman" pitchFamily="18" charset="0"/>
            </a:endParaRPr>
          </a:p>
          <a:p>
            <a:pPr marL="342900" lvl="0" indent="-342900" algn="r" rtl="1">
              <a:lnSpc>
                <a:spcPct val="150000"/>
              </a:lnSpc>
              <a:spcAft>
                <a:spcPts val="0"/>
              </a:spcAft>
              <a:buClr>
                <a:schemeClr val="accent1"/>
              </a:buClr>
              <a:buFont typeface="Wingdings" pitchFamily="2" charset="2"/>
              <a:buChar char="Ø"/>
            </a:pPr>
            <a:r>
              <a:rPr lang="ar-SA" sz="2400" b="1" kern="1800" dirty="0">
                <a:solidFill>
                  <a:srgbClr val="0D0D0D"/>
                </a:solidFill>
                <a:latin typeface="Times New Roman" pitchFamily="18" charset="0"/>
                <a:ea typeface="Times New Roman"/>
                <a:cs typeface="Times New Roman" pitchFamily="18" charset="0"/>
              </a:rPr>
              <a:t>على القائد أن يكون واسع الصدر في تحمل أخطاء مرؤوسيه ليداوموا معه على المنهج السوي فالغرض إصلاحهم لا إبعادهم. </a:t>
            </a:r>
            <a:endParaRPr lang="en-US" sz="2400" dirty="0">
              <a:latin typeface="Times New Roman" pitchFamily="18" charset="0"/>
              <a:ea typeface="Calibri"/>
              <a:cs typeface="Times New Roman" pitchFamily="18" charset="0"/>
            </a:endParaRPr>
          </a:p>
          <a:p>
            <a:pPr marL="342900" lvl="0" indent="-342900" algn="r" rtl="1">
              <a:lnSpc>
                <a:spcPct val="150000"/>
              </a:lnSpc>
              <a:spcAft>
                <a:spcPts val="0"/>
              </a:spcAft>
              <a:buClr>
                <a:schemeClr val="accent1"/>
              </a:buClr>
              <a:buFont typeface="Wingdings" pitchFamily="2" charset="2"/>
              <a:buChar char="Ø"/>
            </a:pPr>
            <a:r>
              <a:rPr lang="ar-SA" sz="2400" b="1" kern="1800" dirty="0">
                <a:solidFill>
                  <a:srgbClr val="0D0D0D"/>
                </a:solidFill>
                <a:latin typeface="Times New Roman" pitchFamily="18" charset="0"/>
                <a:ea typeface="Times New Roman"/>
                <a:cs typeface="Times New Roman" pitchFamily="18" charset="0"/>
              </a:rPr>
              <a:t>على القائد أن يُقدِّر لحظات الضعف البشري التي قد تمر بمن معه. </a:t>
            </a:r>
            <a:endParaRPr lang="en-US" sz="2400" dirty="0">
              <a:latin typeface="Times New Roman" pitchFamily="18" charset="0"/>
              <a:ea typeface="Calibri"/>
              <a:cs typeface="Times New Roman" pitchFamily="18" charset="0"/>
            </a:endParaRPr>
          </a:p>
          <a:p>
            <a:pPr marL="342900" lvl="0" indent="-342900" algn="r" rtl="1">
              <a:lnSpc>
                <a:spcPct val="150000"/>
              </a:lnSpc>
              <a:spcAft>
                <a:spcPts val="0"/>
              </a:spcAft>
              <a:buClr>
                <a:schemeClr val="accent1"/>
              </a:buClr>
              <a:buFont typeface="Wingdings" pitchFamily="2" charset="2"/>
              <a:buChar char="Ø"/>
            </a:pPr>
            <a:r>
              <a:rPr lang="ar-SA" sz="2400" b="1" kern="1800" dirty="0">
                <a:solidFill>
                  <a:srgbClr val="0D0D0D"/>
                </a:solidFill>
                <a:latin typeface="Times New Roman" pitchFamily="18" charset="0"/>
                <a:ea typeface="Times New Roman"/>
                <a:cs typeface="Times New Roman" pitchFamily="18" charset="0"/>
              </a:rPr>
              <a:t>المدافعة عمن يستحق الدفاع عنه من المخطئين.</a:t>
            </a:r>
            <a:endParaRPr lang="en-US" sz="2400" dirty="0">
              <a:latin typeface="Times New Roman" pitchFamily="18" charset="0"/>
              <a:ea typeface="Calibri"/>
              <a:cs typeface="Times New Roman" pitchFamily="18" charset="0"/>
            </a:endParaRPr>
          </a:p>
          <a:p>
            <a:pPr marL="342900" lvl="0" indent="-342900" algn="r" rtl="1">
              <a:lnSpc>
                <a:spcPct val="150000"/>
              </a:lnSpc>
              <a:spcAft>
                <a:spcPts val="0"/>
              </a:spcAft>
              <a:buClr>
                <a:schemeClr val="accent1"/>
              </a:buClr>
              <a:buFont typeface="Wingdings" pitchFamily="2" charset="2"/>
              <a:buChar char="Ø"/>
            </a:pPr>
            <a:r>
              <a:rPr lang="ar-SA" sz="2400" b="1" kern="1800" dirty="0">
                <a:solidFill>
                  <a:srgbClr val="0D0D0D"/>
                </a:solidFill>
                <a:latin typeface="Times New Roman" pitchFamily="18" charset="0"/>
                <a:ea typeface="Times New Roman"/>
                <a:cs typeface="Times New Roman" pitchFamily="18" charset="0"/>
              </a:rPr>
              <a:t>أن المخطئ إذا كانت له حسنات عظيمة سابقة فلابد أن تؤخذ في الاعتبار عند تقويم خطئه واتخاذ موقف منه.</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38319418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152400"/>
            <a:ext cx="8915400" cy="3416320"/>
          </a:xfrm>
          <a:prstGeom prst="rect">
            <a:avLst/>
          </a:prstGeom>
        </p:spPr>
        <p:txBody>
          <a:bodyPr wrap="square">
            <a:spAutoFit/>
          </a:bodyPr>
          <a:lstStyle/>
          <a:p>
            <a:pPr marL="228600" algn="ctr" rtl="1">
              <a:lnSpc>
                <a:spcPct val="150000"/>
              </a:lnSpc>
              <a:spcAft>
                <a:spcPts val="0"/>
              </a:spcAft>
            </a:pPr>
            <a:r>
              <a:rPr lang="ar-SA" sz="2400" b="1" u="sng" kern="1800" dirty="0">
                <a:solidFill>
                  <a:srgbClr val="C00000"/>
                </a:solidFill>
                <a:latin typeface="Times New Roman" pitchFamily="18" charset="0"/>
                <a:ea typeface="Times New Roman"/>
                <a:cs typeface="Times New Roman" pitchFamily="18" charset="0"/>
              </a:rPr>
              <a:t>(4) نعم للاقتراحات.. لا للأوامر:</a:t>
            </a:r>
            <a:endParaRPr lang="en-US" sz="2400" dirty="0">
              <a:latin typeface="Times New Roman" pitchFamily="18" charset="0"/>
              <a:ea typeface="Calibri"/>
              <a:cs typeface="Times New Roman" pitchFamily="18" charset="0"/>
            </a:endParaRPr>
          </a:p>
          <a:p>
            <a:pPr marL="228600" algn="ctr" rtl="1">
              <a:lnSpc>
                <a:spcPct val="150000"/>
              </a:lnSpc>
              <a:spcAft>
                <a:spcPts val="0"/>
              </a:spcAft>
            </a:pPr>
            <a:r>
              <a:rPr lang="ar-SA" sz="2400" b="1" kern="1800" dirty="0">
                <a:solidFill>
                  <a:srgbClr val="0D0D0D"/>
                </a:solidFill>
                <a:latin typeface="Times New Roman" pitchFamily="18" charset="0"/>
                <a:ea typeface="Times New Roman"/>
                <a:cs typeface="Times New Roman" pitchFamily="18" charset="0"/>
              </a:rPr>
              <a:t>النفس البشرية تنفر من الأمر المباشر، وقد تلمسين ذلك في أبنائك وأقرب الناس منك، فلا تعجبي إذا نفر مرؤوسوك من طريقة إلقاء الأمر، لذا فعليك أن تقدمي الأمر في شكل اقتراح، مثل: "ما رأيك في هذا؟، هل لك أن تفعل هذا؟" كما يمكنك أن تقدمي الأمر في شكل قرار جماعي، وقد كان من أدبه - صلى الله عليه وسلم - وحسن خلقه أنه لا يصدر أوامر مباشرة في كل أمر وفي كل حال، بل كان يدل إلى ما يريد في أدب </a:t>
            </a:r>
            <a:r>
              <a:rPr lang="ar-SA" sz="2400" b="1" kern="1800" dirty="0" smtClean="0">
                <a:solidFill>
                  <a:srgbClr val="0D0D0D"/>
                </a:solidFill>
                <a:latin typeface="Times New Roman" pitchFamily="18" charset="0"/>
                <a:ea typeface="Times New Roman"/>
                <a:cs typeface="Times New Roman" pitchFamily="18" charset="0"/>
              </a:rPr>
              <a:t>وخلق</a:t>
            </a:r>
            <a:r>
              <a:rPr lang="ar-EG" sz="2400" b="1" kern="1800" dirty="0" smtClean="0">
                <a:solidFill>
                  <a:srgbClr val="0D0D0D"/>
                </a:solidFill>
                <a:latin typeface="Times New Roman" pitchFamily="18" charset="0"/>
                <a:ea typeface="Times New Roman"/>
                <a:cs typeface="Times New Roman" pitchFamily="18" charset="0"/>
              </a:rPr>
              <a:t>.</a:t>
            </a:r>
            <a:endParaRPr lang="en-US" sz="2400" dirty="0">
              <a:effectLst/>
              <a:latin typeface="Times New Roman" pitchFamily="18" charset="0"/>
              <a:ea typeface="Calibri"/>
              <a:cs typeface="Times New Roman" pitchFamily="18" charset="0"/>
            </a:endParaRPr>
          </a:p>
        </p:txBody>
      </p:sp>
      <p:pic>
        <p:nvPicPr>
          <p:cNvPr id="18434" name="Picture 2" descr="C:\Users\ooo\Desktop\المرأة القيادية الناجحة\الصور\تنزيل (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5100" y="3568720"/>
            <a:ext cx="3962400"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33291646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470868"/>
            <a:ext cx="8610600" cy="5078313"/>
          </a:xfrm>
          <a:prstGeom prst="rect">
            <a:avLst/>
          </a:prstGeom>
        </p:spPr>
        <p:txBody>
          <a:bodyPr wrap="square">
            <a:spAutoFit/>
          </a:bodyPr>
          <a:lstStyle/>
          <a:p>
            <a:pPr marL="228600" algn="r" rtl="1">
              <a:lnSpc>
                <a:spcPct val="150000"/>
              </a:lnSpc>
              <a:spcAft>
                <a:spcPts val="0"/>
              </a:spcAft>
            </a:pPr>
            <a:r>
              <a:rPr lang="ar-SA" sz="2400" b="1" u="sng" kern="1800" dirty="0">
                <a:solidFill>
                  <a:srgbClr val="C00000"/>
                </a:solidFill>
                <a:latin typeface="Times New Roman" pitchFamily="18" charset="0"/>
                <a:ea typeface="Times New Roman"/>
                <a:cs typeface="Times New Roman" pitchFamily="18" charset="0"/>
              </a:rPr>
              <a:t>(5) تحبيب العمل إلى نفس الآخَر:</a:t>
            </a:r>
            <a:endParaRPr lang="en-US" sz="2400" dirty="0">
              <a:latin typeface="Times New Roman" pitchFamily="18" charset="0"/>
              <a:ea typeface="Calibri"/>
              <a:cs typeface="Times New Roman" pitchFamily="18" charset="0"/>
            </a:endParaRPr>
          </a:p>
          <a:p>
            <a:pPr marL="228600" algn="r" rtl="1">
              <a:lnSpc>
                <a:spcPct val="150000"/>
              </a:lnSpc>
              <a:spcAft>
                <a:spcPts val="0"/>
              </a:spcAft>
            </a:pPr>
            <a:r>
              <a:rPr lang="ar-SA" sz="2400" b="1" kern="1800" dirty="0">
                <a:solidFill>
                  <a:srgbClr val="0D0D0D"/>
                </a:solidFill>
                <a:latin typeface="Times New Roman" pitchFamily="18" charset="0"/>
                <a:ea typeface="Times New Roman"/>
                <a:cs typeface="Times New Roman" pitchFamily="18" charset="0"/>
              </a:rPr>
              <a:t>إذا أردت من الآخر القيام بالأمر أو العمل المقترَح فعليك تحبيب هذا العمل إلى نفسه حتى يقوم به على أفضل وجه، فعلى سبيل المثال إذا أنيط بمعلِّمة مهمةُ تدريس مناهج جديدة لم يسبق لها أن درستها، فسترفض بحجَّة أنها قد اعتادت مناهجها، وفي هذه الحالة من الممكن أن تستخدمي معها طريقة: المساعدة المحنَّكة؛ بأن تحبِّبي إليها العمل بقولك لها مثلاً: إن التعرف إلى منهج جديد يعطيك فرصة للاطلاع والبحث وزيادة معرفتك بمعلومات جديدة، أو مثلاً: هناك معلِّمة جيدة بالصف الأول ولكن تخشى زيادة الجهد مع هذه المرحلة، فتحببي إليها المساعدة، بأن تجعليها مثلاً معلمةً أولى، وهكذا... </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07860279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467003"/>
            <a:ext cx="8991600" cy="5189113"/>
          </a:xfrm>
          <a:prstGeom prst="rect">
            <a:avLst/>
          </a:prstGeom>
        </p:spPr>
        <p:txBody>
          <a:bodyPr wrap="square">
            <a:spAutoFit/>
          </a:bodyPr>
          <a:lstStyle/>
          <a:p>
            <a:pPr marL="228600" algn="r" rtl="1">
              <a:lnSpc>
                <a:spcPct val="115000"/>
              </a:lnSpc>
              <a:spcAft>
                <a:spcPts val="0"/>
              </a:spcAft>
            </a:pPr>
            <a:r>
              <a:rPr lang="ar-SA" sz="2400" b="1" u="sng" kern="1800" dirty="0">
                <a:solidFill>
                  <a:srgbClr val="C00000"/>
                </a:solidFill>
                <a:latin typeface="Times New Roman" pitchFamily="18" charset="0"/>
                <a:ea typeface="Times New Roman"/>
                <a:cs typeface="Times New Roman" pitchFamily="18" charset="0"/>
              </a:rPr>
              <a:t>(6) عدم إحراج المخاطب:</a:t>
            </a:r>
            <a:endParaRPr lang="en-US" sz="2400" dirty="0">
              <a:latin typeface="Times New Roman" pitchFamily="18" charset="0"/>
              <a:ea typeface="Calibri"/>
              <a:cs typeface="Times New Roman" pitchFamily="18" charset="0"/>
            </a:endParaRPr>
          </a:p>
          <a:p>
            <a:pPr marL="228600" algn="r" rtl="1">
              <a:lnSpc>
                <a:spcPct val="115000"/>
              </a:lnSpc>
              <a:spcAft>
                <a:spcPts val="0"/>
              </a:spcAft>
            </a:pPr>
            <a:r>
              <a:rPr lang="ar-SA" sz="2400" b="1" kern="1800" dirty="0">
                <a:solidFill>
                  <a:srgbClr val="0D0D0D"/>
                </a:solidFill>
                <a:latin typeface="Times New Roman" pitchFamily="18" charset="0"/>
                <a:ea typeface="Times New Roman"/>
                <a:cs typeface="Times New Roman" pitchFamily="18" charset="0"/>
              </a:rPr>
              <a:t>القيادة الناجحة هي التي تحرص على مشاعر مخاطبيها، ومناداتهم بأحب الأسماء إليهم كأم فلان أو الأستاذة فلانة فذلك يقربك من قلوب مرؤوسيك ويجعلهم يعطون أفضل ما لديهم من إنتاج، فعن ابن عباس - رضي الله عنهما - قال: قال رسول الله - صلى الله عليه وسلم -: "...هذه أمتك، ومعهم سبعون ألفاً يدخلون الجنة بغير حساب ولا عذاب"، ثم نهض فدخل منزله، فخاض الناس في أولئك الذين يدخلون الجنة بغير حساب ولا عذاب فقال بعضهم: فلعلهم الذين صحبوا رسول الله - صلى الله عليه وسلم - وقال بعضهم: فلعلهم الذين ولدوا في الإسلام، فلم يشركوا بالله شيئاً - وذكروا أشياء - فخرج عليهم رسول الله - صلى الله عليه وسلم- فقال "ما الذي تخوضون فيه؟" فأخبروه فقال: "هم الذين لا يَستَرقون ولا يتطيَّرون، وعلى ربِّهم يتوكلون"، فقام عكاشة بن محصن فقال: ادعُ الله أن يجعلني منهم، فقال: "أنت منهم"، ثم قام رجل آخر فقال: ادع الله أن يجعلني منهم فقال: "سبقك بها عكاشة". [أخرجه البخاري].</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34539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0" y="228600"/>
            <a:ext cx="9144000" cy="5262979"/>
          </a:xfrm>
          <a:prstGeom prst="rect">
            <a:avLst/>
          </a:prstGeom>
        </p:spPr>
        <p:txBody>
          <a:bodyPr wrap="square">
            <a:spAutoFit/>
          </a:bodyPr>
          <a:lstStyle/>
          <a:p>
            <a:pPr marL="304800" algn="r" rtl="1">
              <a:lnSpc>
                <a:spcPct val="200000"/>
              </a:lnSpc>
              <a:spcAft>
                <a:spcPts val="0"/>
              </a:spcAft>
            </a:pPr>
            <a:r>
              <a:rPr lang="ar-SA" sz="2800" b="1" dirty="0">
                <a:solidFill>
                  <a:srgbClr val="00B050"/>
                </a:solidFill>
                <a:latin typeface="Times New Roman" pitchFamily="18" charset="0"/>
                <a:ea typeface="Times New Roman"/>
                <a:cs typeface="Times New Roman" pitchFamily="18" charset="0"/>
              </a:rPr>
              <a:t>وعليه فعناصر القيادة هي :</a:t>
            </a:r>
            <a:endParaRPr lang="en-US" sz="2800" dirty="0">
              <a:latin typeface="Times New Roman" pitchFamily="18" charset="0"/>
              <a:ea typeface="Calibri"/>
              <a:cs typeface="Times New Roman" pitchFamily="18" charset="0"/>
            </a:endParaRPr>
          </a:p>
          <a:p>
            <a:pPr lvl="1" algn="r" rtl="1">
              <a:lnSpc>
                <a:spcPct val="200000"/>
              </a:lnSpc>
              <a:spcAft>
                <a:spcPts val="0"/>
              </a:spcAft>
              <a:buClr>
                <a:srgbClr val="00B050"/>
              </a:buClr>
              <a:tabLst>
                <a:tab pos="914400" algn="l"/>
              </a:tabLst>
            </a:pPr>
            <a:r>
              <a:rPr lang="ar-EG" sz="2800" b="1" dirty="0" smtClean="0">
                <a:solidFill>
                  <a:srgbClr val="00B050"/>
                </a:solidFill>
                <a:latin typeface="Times New Roman" pitchFamily="18" charset="0"/>
                <a:ea typeface="Times New Roman"/>
                <a:cs typeface="Times New Roman" pitchFamily="18" charset="0"/>
              </a:rPr>
              <a:t>1-</a:t>
            </a:r>
            <a:r>
              <a:rPr lang="ar-SA" sz="2800" b="1" dirty="0" smtClean="0">
                <a:latin typeface="Times New Roman" pitchFamily="18" charset="0"/>
                <a:ea typeface="Times New Roman"/>
                <a:cs typeface="Times New Roman" pitchFamily="18" charset="0"/>
              </a:rPr>
              <a:t>وجود </a:t>
            </a:r>
            <a:r>
              <a:rPr lang="ar-SA" sz="2800" b="1" dirty="0">
                <a:latin typeface="Times New Roman" pitchFamily="18" charset="0"/>
                <a:ea typeface="Times New Roman"/>
                <a:cs typeface="Times New Roman" pitchFamily="18" charset="0"/>
              </a:rPr>
              <a:t>مجموعة من الأفراد .</a:t>
            </a:r>
            <a:endParaRPr lang="en-US" sz="2800" dirty="0">
              <a:latin typeface="Times New Roman" pitchFamily="18" charset="0"/>
              <a:ea typeface="Calibri"/>
              <a:cs typeface="Times New Roman" pitchFamily="18" charset="0"/>
            </a:endParaRPr>
          </a:p>
          <a:p>
            <a:pPr lvl="1" algn="r" rtl="1">
              <a:lnSpc>
                <a:spcPct val="200000"/>
              </a:lnSpc>
              <a:spcAft>
                <a:spcPts val="0"/>
              </a:spcAft>
              <a:buClr>
                <a:srgbClr val="00B050"/>
              </a:buClr>
              <a:tabLst>
                <a:tab pos="914400" algn="l"/>
              </a:tabLst>
            </a:pPr>
            <a:r>
              <a:rPr lang="ar-EG" sz="2800" b="1" dirty="0" smtClean="0">
                <a:solidFill>
                  <a:srgbClr val="00B050"/>
                </a:solidFill>
                <a:latin typeface="Times New Roman" pitchFamily="18" charset="0"/>
                <a:ea typeface="Times New Roman"/>
                <a:cs typeface="Times New Roman" pitchFamily="18" charset="0"/>
              </a:rPr>
              <a:t>2-</a:t>
            </a:r>
            <a:r>
              <a:rPr lang="ar-SA" sz="2800" b="1" dirty="0" smtClean="0">
                <a:latin typeface="Times New Roman" pitchFamily="18" charset="0"/>
                <a:ea typeface="Times New Roman"/>
                <a:cs typeface="Times New Roman" pitchFamily="18" charset="0"/>
              </a:rPr>
              <a:t>الاتفاق </a:t>
            </a:r>
            <a:r>
              <a:rPr lang="ar-SA" sz="2800" b="1" dirty="0">
                <a:latin typeface="Times New Roman" pitchFamily="18" charset="0"/>
                <a:ea typeface="Times New Roman"/>
                <a:cs typeface="Times New Roman" pitchFamily="18" charset="0"/>
              </a:rPr>
              <a:t>على أهداف للمجموعة تسعى للوصول إليها .</a:t>
            </a:r>
            <a:endParaRPr lang="en-US" sz="2800" dirty="0">
              <a:latin typeface="Times New Roman" pitchFamily="18" charset="0"/>
              <a:ea typeface="Calibri"/>
              <a:cs typeface="Times New Roman" pitchFamily="18" charset="0"/>
            </a:endParaRPr>
          </a:p>
          <a:p>
            <a:pPr lvl="1" algn="r" rtl="1">
              <a:lnSpc>
                <a:spcPct val="200000"/>
              </a:lnSpc>
              <a:spcAft>
                <a:spcPts val="0"/>
              </a:spcAft>
              <a:buClr>
                <a:srgbClr val="00B050"/>
              </a:buClr>
              <a:tabLst>
                <a:tab pos="914400" algn="l"/>
              </a:tabLst>
            </a:pPr>
            <a:r>
              <a:rPr lang="ar-EG" sz="2800" b="1" dirty="0" smtClean="0">
                <a:solidFill>
                  <a:srgbClr val="00B050"/>
                </a:solidFill>
                <a:latin typeface="Times New Roman" pitchFamily="18" charset="0"/>
                <a:ea typeface="Times New Roman"/>
                <a:cs typeface="Times New Roman" pitchFamily="18" charset="0"/>
              </a:rPr>
              <a:t>3-</a:t>
            </a:r>
            <a:r>
              <a:rPr lang="ar-SA" sz="2800" b="1" dirty="0" smtClean="0">
                <a:latin typeface="Times New Roman" pitchFamily="18" charset="0"/>
                <a:ea typeface="Times New Roman"/>
                <a:cs typeface="Times New Roman" pitchFamily="18" charset="0"/>
              </a:rPr>
              <a:t>وجود </a:t>
            </a:r>
            <a:r>
              <a:rPr lang="ar-SA" sz="2800" b="1" dirty="0">
                <a:latin typeface="Times New Roman" pitchFamily="18" charset="0"/>
                <a:ea typeface="Times New Roman"/>
                <a:cs typeface="Times New Roman" pitchFamily="18" charset="0"/>
              </a:rPr>
              <a:t>قائد من المجموعة ذو تأثير وفكر إداري وقرار صائب وقادر على التأثير الإيجابي في سلوك المجموعة .</a:t>
            </a:r>
            <a:endParaRPr lang="en-US" sz="2800" dirty="0">
              <a:latin typeface="Times New Roman" pitchFamily="18" charset="0"/>
              <a:ea typeface="Calibri"/>
              <a:cs typeface="Times New Roman" pitchFamily="18" charset="0"/>
            </a:endParaRPr>
          </a:p>
          <a:p>
            <a:pPr marL="457200" algn="r" rtl="1">
              <a:lnSpc>
                <a:spcPct val="200000"/>
              </a:lnSpc>
              <a:spcAft>
                <a:spcPts val="1000"/>
              </a:spcAft>
            </a:pPr>
            <a:r>
              <a:rPr lang="ar-EG" sz="2800" b="1" dirty="0">
                <a:latin typeface="Times New Roman" pitchFamily="18" charset="0"/>
                <a:ea typeface="Calibri"/>
                <a:cs typeface="Times New Roman" pitchFamily="18" charset="0"/>
              </a:rPr>
              <a:t> </a:t>
            </a:r>
            <a:endParaRPr lang="en-US" sz="28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27197860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6200" y="381000"/>
            <a:ext cx="8915400" cy="2862322"/>
          </a:xfrm>
          <a:prstGeom prst="rect">
            <a:avLst/>
          </a:prstGeom>
        </p:spPr>
        <p:txBody>
          <a:bodyPr wrap="square">
            <a:spAutoFit/>
          </a:bodyPr>
          <a:lstStyle/>
          <a:p>
            <a:pPr marL="228600" algn="r" rtl="1">
              <a:lnSpc>
                <a:spcPct val="150000"/>
              </a:lnSpc>
              <a:spcAft>
                <a:spcPts val="0"/>
              </a:spcAft>
            </a:pPr>
            <a:r>
              <a:rPr lang="ar-SA" sz="2400" b="1" kern="1800" dirty="0">
                <a:solidFill>
                  <a:srgbClr val="7030A0"/>
                </a:solidFill>
                <a:latin typeface="Times New Roman" pitchFamily="18" charset="0"/>
                <a:ea typeface="Times New Roman"/>
                <a:cs typeface="Times New Roman" pitchFamily="18" charset="0"/>
              </a:rPr>
              <a:t>واختلف العلماء لماذا قال له: سبقك بها عكاشة؛ </a:t>
            </a:r>
            <a:endParaRPr lang="en-US" sz="2400" dirty="0">
              <a:latin typeface="Times New Roman" pitchFamily="18" charset="0"/>
              <a:ea typeface="Calibri"/>
              <a:cs typeface="Times New Roman" pitchFamily="18" charset="0"/>
            </a:endParaRPr>
          </a:p>
          <a:p>
            <a:pPr marL="228600" algn="r" rtl="1">
              <a:lnSpc>
                <a:spcPct val="150000"/>
              </a:lnSpc>
              <a:spcAft>
                <a:spcPts val="0"/>
              </a:spcAft>
            </a:pPr>
            <a:r>
              <a:rPr lang="ar-SA" sz="2400" b="1" kern="1800" dirty="0">
                <a:solidFill>
                  <a:srgbClr val="0D0D0D"/>
                </a:solidFill>
                <a:latin typeface="Times New Roman" pitchFamily="18" charset="0"/>
                <a:ea typeface="Times New Roman"/>
                <a:cs typeface="Times New Roman" pitchFamily="18" charset="0"/>
              </a:rPr>
              <a:t>أ – قال بعضهم: لأنه - صلى الله عليه وسلم - كان يعلم أنه منافق، والمنافق لا يدخل الجنة فضلاً عن كونه بغير حساب ولا عذاب.</a:t>
            </a:r>
            <a:endParaRPr lang="en-US" sz="2400" dirty="0">
              <a:latin typeface="Times New Roman" pitchFamily="18" charset="0"/>
              <a:ea typeface="Calibri"/>
              <a:cs typeface="Times New Roman" pitchFamily="18" charset="0"/>
            </a:endParaRPr>
          </a:p>
          <a:p>
            <a:pPr marL="228600" algn="r" rtl="1">
              <a:lnSpc>
                <a:spcPct val="150000"/>
              </a:lnSpc>
              <a:spcAft>
                <a:spcPts val="0"/>
              </a:spcAft>
            </a:pPr>
            <a:r>
              <a:rPr lang="ar-SA" sz="2400" b="1" kern="1800" dirty="0">
                <a:solidFill>
                  <a:srgbClr val="0D0D0D"/>
                </a:solidFill>
                <a:latin typeface="Times New Roman" pitchFamily="18" charset="0"/>
                <a:ea typeface="Times New Roman"/>
                <a:cs typeface="Times New Roman" pitchFamily="18" charset="0"/>
              </a:rPr>
              <a:t>ب – وقال بعضهم: بل قال ذلك حتى لا ينفتح الباب فيقوم من لا يستحق أن يدخل الجنة بغير حساب ولا عذاب.</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70945897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245244"/>
            <a:ext cx="8686800" cy="2215991"/>
          </a:xfrm>
          <a:prstGeom prst="rect">
            <a:avLst/>
          </a:prstGeom>
        </p:spPr>
        <p:txBody>
          <a:bodyPr wrap="square">
            <a:spAutoFit/>
          </a:bodyPr>
          <a:lstStyle/>
          <a:p>
            <a:pPr marL="228600" algn="ctr" rtl="1">
              <a:lnSpc>
                <a:spcPct val="115000"/>
              </a:lnSpc>
              <a:spcAft>
                <a:spcPts val="0"/>
              </a:spcAft>
            </a:pPr>
            <a:r>
              <a:rPr lang="ar-SA" sz="2400" b="1" u="sng" kern="1800" dirty="0">
                <a:solidFill>
                  <a:srgbClr val="C00000"/>
                </a:solidFill>
                <a:latin typeface="Times New Roman" pitchFamily="18" charset="0"/>
                <a:ea typeface="Times New Roman"/>
                <a:cs typeface="Times New Roman" pitchFamily="18" charset="0"/>
              </a:rPr>
              <a:t>(7) الثناء بدل الانتقاد:</a:t>
            </a:r>
            <a:endParaRPr lang="en-US" sz="2400" dirty="0">
              <a:latin typeface="Times New Roman" pitchFamily="18" charset="0"/>
              <a:ea typeface="Calibri"/>
              <a:cs typeface="Times New Roman" pitchFamily="18" charset="0"/>
            </a:endParaRPr>
          </a:p>
          <a:p>
            <a:pPr marL="228600" algn="ctr" rtl="1">
              <a:lnSpc>
                <a:spcPct val="115000"/>
              </a:lnSpc>
              <a:spcAft>
                <a:spcPts val="0"/>
              </a:spcAft>
            </a:pPr>
            <a:r>
              <a:rPr lang="ar-SA" sz="2400" b="1" kern="1800" dirty="0">
                <a:solidFill>
                  <a:srgbClr val="0D0D0D"/>
                </a:solidFill>
                <a:latin typeface="Times New Roman" pitchFamily="18" charset="0"/>
                <a:ea typeface="Times New Roman"/>
                <a:cs typeface="Times New Roman" pitchFamily="18" charset="0"/>
              </a:rPr>
              <a:t>المقصود بذلك امتداح المرؤوسين وبث الأمل في نفوسهم بلفت أنظارهم إلى مواهبهم المكنونة، فعلى سبيل المثال: عند وجود شكوى من إحدى المعلمات، مثل: عدم تعاونها، أو عطاؤها في العمل سلبي؛ حاولي أن تمتدحي فيها أقل الإجادة تحفيزاً لها على مواصلة الإجادة.</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96090122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609600"/>
            <a:ext cx="8610600" cy="3456139"/>
          </a:xfrm>
          <a:prstGeom prst="rect">
            <a:avLst/>
          </a:prstGeom>
        </p:spPr>
        <p:txBody>
          <a:bodyPr wrap="square">
            <a:spAutoFit/>
          </a:bodyPr>
          <a:lstStyle/>
          <a:p>
            <a:pPr marL="228600" algn="ctr" rtl="1">
              <a:lnSpc>
                <a:spcPct val="115000"/>
              </a:lnSpc>
              <a:spcAft>
                <a:spcPts val="0"/>
              </a:spcAft>
            </a:pPr>
            <a:r>
              <a:rPr lang="ar-SA" sz="2400" b="1" u="sng" kern="1800" dirty="0">
                <a:solidFill>
                  <a:srgbClr val="C00000"/>
                </a:solidFill>
                <a:latin typeface="Times New Roman" pitchFamily="18" charset="0"/>
                <a:ea typeface="Times New Roman"/>
                <a:cs typeface="Times New Roman" pitchFamily="18" charset="0"/>
              </a:rPr>
              <a:t>(8) احتفظي بهدوئك:</a:t>
            </a:r>
            <a:endParaRPr lang="en-US" sz="2400" dirty="0">
              <a:latin typeface="Times New Roman" pitchFamily="18" charset="0"/>
              <a:ea typeface="Calibri"/>
              <a:cs typeface="Times New Roman" pitchFamily="18" charset="0"/>
            </a:endParaRPr>
          </a:p>
          <a:p>
            <a:pPr marL="228600" algn="ctr" rtl="1">
              <a:lnSpc>
                <a:spcPct val="115000"/>
              </a:lnSpc>
              <a:spcAft>
                <a:spcPts val="0"/>
              </a:spcAft>
            </a:pPr>
            <a:r>
              <a:rPr lang="ar-SA" sz="2400" b="1" kern="1800" dirty="0">
                <a:solidFill>
                  <a:srgbClr val="0D0D0D"/>
                </a:solidFill>
                <a:latin typeface="Times New Roman" pitchFamily="18" charset="0"/>
                <a:ea typeface="Times New Roman"/>
                <a:cs typeface="Times New Roman" pitchFamily="18" charset="0"/>
              </a:rPr>
              <a:t>الغضب أكثر أسباب القرارات الخاطئة، وأياً كان خطأ مرؤوسيك فيجب ألا يخرجك عن طورك، لأن ذلك بداية الطريق نحو معالجة الأخطاء بأخطاء أخرى، فإذا أخطأ الآخر فلا تضخِّمي الأمور وكأن ما فعله غلطة لا تُغتفَر، وأنه بسبب هذه الغلطة قد تُفقَد الثقة به تماماً فلا توليه أمراً ذا أهمية، وإنما الصحيح أن تعطيه فرصة لإصلاح الخطأ، وأنك مازلت تثقين بمقدرته على العطاء والإبداع والإنتاج؛ لأن من يعتاد كلمات التحطيم والإذلال والمهانة يستمر على الخطأ ويحطم كل دافع قد يدفعه إلى التحسن والإجادة.</a:t>
            </a:r>
            <a:endParaRPr lang="en-US" sz="2400" dirty="0">
              <a:latin typeface="Times New Roman" pitchFamily="18" charset="0"/>
              <a:ea typeface="Calibri"/>
              <a:cs typeface="Times New Roman" pitchFamily="18" charset="0"/>
            </a:endParaRPr>
          </a:p>
          <a:p>
            <a:pPr marL="228600" algn="ctr" rtl="1">
              <a:lnSpc>
                <a:spcPct val="115000"/>
              </a:lnSpc>
              <a:spcAft>
                <a:spcPts val="0"/>
              </a:spcAft>
            </a:pPr>
            <a:r>
              <a:rPr lang="ar-SA" sz="2400" b="1" kern="1800" dirty="0">
                <a:solidFill>
                  <a:srgbClr val="4F6228"/>
                </a:solidFill>
                <a:latin typeface="Times New Roman" pitchFamily="18" charset="0"/>
                <a:ea typeface="Times New Roman"/>
                <a:cs typeface="Times New Roman" pitchFamily="18" charset="0"/>
              </a:rPr>
              <a:t> </a:t>
            </a:r>
            <a:endParaRPr lang="en-US" sz="2400" dirty="0">
              <a:effectLst/>
              <a:latin typeface="Times New Roman" pitchFamily="18" charset="0"/>
              <a:ea typeface="Calibri"/>
              <a:cs typeface="Times New Roman" pitchFamily="18" charset="0"/>
            </a:endParaRPr>
          </a:p>
        </p:txBody>
      </p:sp>
      <p:pic>
        <p:nvPicPr>
          <p:cNvPr id="19458" name="Picture 2" descr="C:\Users\ooo\Desktop\المرأة القيادية الناجحة2\الصور\download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7571" y="3762829"/>
            <a:ext cx="2971800" cy="19892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69589533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381000"/>
            <a:ext cx="8686800" cy="3490186"/>
          </a:xfrm>
          <a:prstGeom prst="rect">
            <a:avLst/>
          </a:prstGeom>
        </p:spPr>
        <p:txBody>
          <a:bodyPr wrap="square">
            <a:spAutoFit/>
          </a:bodyPr>
          <a:lstStyle/>
          <a:p>
            <a:pPr marL="228600" algn="r" rtl="1">
              <a:lnSpc>
                <a:spcPct val="115000"/>
              </a:lnSpc>
              <a:spcAft>
                <a:spcPts val="0"/>
              </a:spcAft>
            </a:pPr>
            <a:r>
              <a:rPr lang="ar-SA" sz="2400" b="1" kern="1800" dirty="0">
                <a:solidFill>
                  <a:schemeClr val="accent6"/>
                </a:solidFill>
                <a:latin typeface="Times New Roman" pitchFamily="18" charset="0"/>
                <a:ea typeface="Times New Roman"/>
                <a:cs typeface="Times New Roman" pitchFamily="18" charset="0"/>
              </a:rPr>
              <a:t>لكي تنتفعي بهذه القواعد:</a:t>
            </a:r>
            <a:endParaRPr lang="en-US" sz="2400" dirty="0">
              <a:solidFill>
                <a:schemeClr val="accent6"/>
              </a:solidFill>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v"/>
            </a:pPr>
            <a:r>
              <a:rPr lang="ar-SA" sz="2400" b="1" kern="1800" dirty="0">
                <a:latin typeface="Times New Roman" pitchFamily="18" charset="0"/>
                <a:ea typeface="Times New Roman"/>
                <a:cs typeface="Times New Roman" pitchFamily="18" charset="0"/>
              </a:rPr>
              <a:t>أوجدي في نفسك رغبة قوية وعميقة في زيادة مقدرتك على معاملة مرؤوسيك.</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v"/>
            </a:pPr>
            <a:r>
              <a:rPr lang="ar-SA" sz="2400" b="1" kern="1800" dirty="0">
                <a:latin typeface="Times New Roman" pitchFamily="18" charset="0"/>
                <a:ea typeface="Times New Roman"/>
                <a:cs typeface="Times New Roman" pitchFamily="18" charset="0"/>
              </a:rPr>
              <a:t>اقرئي كل قاعدة مرة أو مرتين واسألي نفسك: كيف يمكن تطبيقها؟</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v"/>
            </a:pPr>
            <a:r>
              <a:rPr lang="ar-SA" sz="2400" b="1" kern="1800" dirty="0">
                <a:latin typeface="Times New Roman" pitchFamily="18" charset="0"/>
                <a:ea typeface="Times New Roman"/>
                <a:cs typeface="Times New Roman" pitchFamily="18" charset="0"/>
              </a:rPr>
              <a:t>راجعي هذه القواعد كل شهر مرة على الأقل.</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v"/>
            </a:pPr>
            <a:r>
              <a:rPr lang="ar-SA" sz="2400" b="1" kern="1800" dirty="0">
                <a:latin typeface="Times New Roman" pitchFamily="18" charset="0"/>
                <a:ea typeface="Times New Roman"/>
                <a:cs typeface="Times New Roman" pitchFamily="18" charset="0"/>
              </a:rPr>
              <a:t>طبقي هذه المبادئ في كل مناسبة، واتخذيها مرجعاً عملياً يساعدك على حل مشكلاتك الشخصية.</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v"/>
            </a:pPr>
            <a:r>
              <a:rPr lang="ar-SA" sz="2400" b="1" kern="1800" dirty="0">
                <a:latin typeface="Times New Roman" pitchFamily="18" charset="0"/>
                <a:ea typeface="Times New Roman"/>
                <a:cs typeface="Times New Roman" pitchFamily="18" charset="0"/>
              </a:rPr>
              <a:t>راجعي نفسك كل أسبوع فيما جنيت أو خسرت من خلال التقويم الذاتي</a:t>
            </a:r>
            <a:endParaRPr lang="en-US" sz="2400" dirty="0">
              <a:latin typeface="Times New Roman" pitchFamily="18" charset="0"/>
              <a:ea typeface="Calibri"/>
              <a:cs typeface="Times New Roman" pitchFamily="18" charset="0"/>
            </a:endParaRPr>
          </a:p>
          <a:p>
            <a:pPr algn="r" rtl="1">
              <a:lnSpc>
                <a:spcPct val="115000"/>
              </a:lnSpc>
              <a:spcAft>
                <a:spcPts val="0"/>
              </a:spcAft>
            </a:pPr>
            <a:r>
              <a:rPr lang="ar-EG" sz="2400" b="1" kern="1800" dirty="0">
                <a:latin typeface="Times New Roman" pitchFamily="18" charset="0"/>
                <a:ea typeface="Times New Roman"/>
                <a:cs typeface="Times New Roman" pitchFamily="18" charset="0"/>
              </a:rPr>
              <a:t> </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14350975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Image result for â«ÙØ¬Ø§Ø­ Ø§ÙÙØ±Ø§Ø© Ø§ÙÙÙØ§Ø¯ÙØ©â¬â"/>
          <p:cNvPicPr/>
          <p:nvPr/>
        </p:nvPicPr>
        <p:blipFill>
          <a:blip r:embed="rId3">
            <a:extLst>
              <a:ext uri="{28A0092B-C50C-407E-A947-70E740481C1C}">
                <a14:useLocalDpi xmlns:a14="http://schemas.microsoft.com/office/drawing/2010/main" val="0"/>
              </a:ext>
            </a:extLst>
          </a:blip>
          <a:srcRect/>
          <a:stretch>
            <a:fillRect/>
          </a:stretch>
        </p:blipFill>
        <p:spPr bwMode="auto">
          <a:xfrm>
            <a:off x="914400" y="4419600"/>
            <a:ext cx="3240314" cy="226758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Flowchart: Punched Tape 2"/>
          <p:cNvSpPr/>
          <p:nvPr/>
        </p:nvSpPr>
        <p:spPr>
          <a:xfrm>
            <a:off x="5105400" y="0"/>
            <a:ext cx="3886200" cy="1752600"/>
          </a:xfrm>
          <a:prstGeom prst="flowChartPunchedTape">
            <a:avLst/>
          </a:prstGeom>
          <a:ln/>
        </p:spPr>
        <p:style>
          <a:lnRef idx="1">
            <a:schemeClr val="accent1"/>
          </a:lnRef>
          <a:fillRef idx="3">
            <a:schemeClr val="accent1"/>
          </a:fillRef>
          <a:effectRef idx="2">
            <a:schemeClr val="accent1"/>
          </a:effectRef>
          <a:fontRef idx="minor">
            <a:schemeClr val="lt1"/>
          </a:fontRef>
        </p:style>
        <p:txBody>
          <a:bodyPr rtlCol="1" anchor="ctr"/>
          <a:lstStyle/>
          <a:p>
            <a:pPr algn="ctr"/>
            <a:r>
              <a:rPr lang="ar-EG" dirty="0" smtClean="0"/>
              <a:t>التحديات التي تواجه المرأة القيادية</a:t>
            </a:r>
            <a:endParaRPr lang="ar-EG" dirty="0"/>
          </a:p>
        </p:txBody>
      </p:sp>
      <p:sp>
        <p:nvSpPr>
          <p:cNvPr id="4" name="Rectangle 3"/>
          <p:cNvSpPr/>
          <p:nvPr/>
        </p:nvSpPr>
        <p:spPr>
          <a:xfrm>
            <a:off x="152400" y="1694089"/>
            <a:ext cx="8839200" cy="3065455"/>
          </a:xfrm>
          <a:prstGeom prst="rect">
            <a:avLst/>
          </a:prstGeom>
        </p:spPr>
        <p:txBody>
          <a:bodyPr wrap="square">
            <a:spAutoFit/>
          </a:bodyPr>
          <a:lstStyle/>
          <a:p>
            <a:pPr marL="228600" algn="r" rtl="1">
              <a:lnSpc>
                <a:spcPct val="115000"/>
              </a:lnSpc>
              <a:spcAft>
                <a:spcPts val="0"/>
              </a:spcAft>
            </a:pPr>
            <a:r>
              <a:rPr lang="ar-SA" sz="2400" b="1" kern="1800" dirty="0">
                <a:solidFill>
                  <a:srgbClr val="0D0D0D"/>
                </a:solidFill>
                <a:latin typeface="Times New Roman" pitchFamily="18" charset="0"/>
                <a:ea typeface="Times New Roman"/>
                <a:cs typeface="Times New Roman" pitchFamily="18" charset="0"/>
              </a:rPr>
              <a:t>تؤدي المساواة بين الرجل والمرأة في عملية صنع القرار السياسي، وظيفة نفوذ يتعذر بدونها الى حد كبير تحقيق الادماج الفعلي لعنصر المساواة ، ويؤدي ذلك دورا بالغ الأهمية في عملية النهوض بالمرأة بشكل عام، لأن إشراكها في عملية صنع القرار -على قدم المساواة- لا يعد مطلبا من مطالب العدالة والديموقراطية البسيطة فحسب، وإنما شرطا ضروريا لمراعاة مصالح المرأة، فبدون اشتراك المرأة اشتراكا نشطا واستمزاج رأيها وتعزيز تجربتها في كافة مستويات صنع القرار، لا يمكن تحقيق الأهداف المعلنة المتمثلة في المساواة والسلم والتنمية. </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06196971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81000" y="1371600"/>
            <a:ext cx="8636000" cy="2215991"/>
          </a:xfrm>
          <a:prstGeom prst="rect">
            <a:avLst/>
          </a:prstGeom>
        </p:spPr>
        <p:txBody>
          <a:bodyPr wrap="square">
            <a:spAutoFit/>
          </a:bodyPr>
          <a:lstStyle/>
          <a:p>
            <a:pPr marL="228600" algn="r" rtl="1">
              <a:lnSpc>
                <a:spcPct val="115000"/>
              </a:lnSpc>
              <a:spcAft>
                <a:spcPts val="0"/>
              </a:spcAft>
            </a:pPr>
            <a:r>
              <a:rPr lang="ar-SA" sz="2400" b="1" kern="1800" dirty="0" smtClean="0">
                <a:solidFill>
                  <a:srgbClr val="0D0D0D"/>
                </a:solidFill>
                <a:latin typeface="Times New Roman" pitchFamily="18" charset="0"/>
                <a:ea typeface="Times New Roman"/>
                <a:cs typeface="Times New Roman" pitchFamily="18" charset="0"/>
              </a:rPr>
              <a:t>تُوّج </a:t>
            </a:r>
            <a:r>
              <a:rPr lang="ar-SA" sz="2400" b="1" kern="1800" dirty="0">
                <a:solidFill>
                  <a:srgbClr val="0D0D0D"/>
                </a:solidFill>
                <a:latin typeface="Times New Roman" pitchFamily="18" charset="0"/>
                <a:ea typeface="Times New Roman"/>
                <a:cs typeface="Times New Roman" pitchFamily="18" charset="0"/>
              </a:rPr>
              <a:t>يوم المرأة العالمي الموافق الثامن من شهر مارس، بإنجازات وتضحيات لا تُنسى، قدمتها نساء متعددة الأعراق والأعمار لمجتمعاتهن في مجالات مختلفة، لتثبت من خلالها أنها عضو أساسي لا غنى عنه في هذا المجتمع. لذا ندعوكي حواء اليوم، إلى أن تتعرفي معنا على بعض الصفات التي يجب أن تكتسبيها والنصائح التي ينبغي عليكِ تطبيقها، لتكوني إمرأة مؤثرة في وطنك، وهى كالتالي: </a:t>
            </a:r>
            <a:endParaRPr lang="en-US" sz="2400" dirty="0">
              <a:effectLst/>
              <a:latin typeface="Times New Roman" pitchFamily="18" charset="0"/>
              <a:ea typeface="Calibri"/>
              <a:cs typeface="Times New Roman" pitchFamily="18" charset="0"/>
            </a:endParaRPr>
          </a:p>
        </p:txBody>
      </p:sp>
      <p:sp>
        <p:nvSpPr>
          <p:cNvPr id="3" name="Snip Same Side Corner Rectangle 2"/>
          <p:cNvSpPr/>
          <p:nvPr/>
        </p:nvSpPr>
        <p:spPr>
          <a:xfrm>
            <a:off x="4597400" y="228600"/>
            <a:ext cx="4267200" cy="958764"/>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228600" lvl="0" algn="r" rtl="1">
              <a:lnSpc>
                <a:spcPct val="115000"/>
              </a:lnSpc>
            </a:pPr>
            <a:r>
              <a:rPr lang="ar-SA" sz="2400" b="1" kern="1800" dirty="0">
                <a:solidFill>
                  <a:schemeClr val="bg1"/>
                </a:solidFill>
                <a:latin typeface="Arial"/>
                <a:ea typeface="Times New Roman"/>
                <a:cs typeface="Times New Roman"/>
              </a:rPr>
              <a:t>كوني إمرأة مؤثرة في مجتمعك؟</a:t>
            </a:r>
            <a:endParaRPr lang="en-US" sz="2400" dirty="0">
              <a:solidFill>
                <a:schemeClr val="bg1"/>
              </a:solidFill>
              <a:latin typeface="Calibri"/>
              <a:ea typeface="Calibri"/>
              <a:cs typeface="Arial"/>
            </a:endParaRPr>
          </a:p>
        </p:txBody>
      </p:sp>
      <p:pic>
        <p:nvPicPr>
          <p:cNvPr id="4" name="Picture 3" descr="Image result for â«ÙØ¬Ø§Ø­ Ø§ÙÙØ±Ø§Ø© Ø§ÙÙÙØ§Ø¯ÙØ©â¬â"/>
          <p:cNvPicPr/>
          <p:nvPr/>
        </p:nvPicPr>
        <p:blipFill>
          <a:blip r:embed="rId3">
            <a:extLst>
              <a:ext uri="{28A0092B-C50C-407E-A947-70E740481C1C}">
                <a14:useLocalDpi xmlns:a14="http://schemas.microsoft.com/office/drawing/2010/main" val="0"/>
              </a:ext>
            </a:extLst>
          </a:blip>
          <a:srcRect/>
          <a:stretch>
            <a:fillRect/>
          </a:stretch>
        </p:blipFill>
        <p:spPr bwMode="auto">
          <a:xfrm>
            <a:off x="2628900" y="3791856"/>
            <a:ext cx="4140200" cy="19231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7141189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81000" y="228600"/>
            <a:ext cx="8610600" cy="6463308"/>
          </a:xfrm>
          <a:prstGeom prst="rect">
            <a:avLst/>
          </a:prstGeom>
        </p:spPr>
        <p:txBody>
          <a:bodyPr wrap="square">
            <a:spAutoFit/>
          </a:bodyPr>
          <a:lstStyle/>
          <a:p>
            <a:pPr marL="457200" algn="r" rtl="1">
              <a:lnSpc>
                <a:spcPct val="115000"/>
              </a:lnSpc>
              <a:spcAft>
                <a:spcPts val="0"/>
              </a:spcAft>
            </a:pPr>
            <a:r>
              <a:rPr lang="ar-EG" sz="2400" b="1" kern="1800" dirty="0" smtClean="0">
                <a:latin typeface="Times New Roman" pitchFamily="18" charset="0"/>
                <a:ea typeface="Times New Roman"/>
                <a:cs typeface="Times New Roman" pitchFamily="18" charset="0"/>
              </a:rPr>
              <a:t>1</a:t>
            </a:r>
            <a:r>
              <a:rPr lang="ar-SA" sz="2400" b="1" kern="1800" dirty="0" smtClean="0">
                <a:latin typeface="Times New Roman" pitchFamily="18" charset="0"/>
                <a:ea typeface="Times New Roman"/>
                <a:cs typeface="Times New Roman" pitchFamily="18" charset="0"/>
              </a:rPr>
              <a:t>- </a:t>
            </a:r>
            <a:r>
              <a:rPr lang="ar-SA" sz="2400" b="1" kern="1800" dirty="0">
                <a:latin typeface="Times New Roman" pitchFamily="18" charset="0"/>
                <a:ea typeface="Times New Roman"/>
                <a:cs typeface="Times New Roman" pitchFamily="18" charset="0"/>
              </a:rPr>
              <a:t>المرأة ذات الشخصية المؤثرة في المجتمع، يجب أن تتحلى بالصفات الحميدة، الأخلاق الكريمة التي تجعل كل من حولها يكن لها كل الإحترام والتقدير. </a:t>
            </a:r>
            <a:endParaRPr lang="en-US" sz="2400" dirty="0">
              <a:latin typeface="Times New Roman" pitchFamily="18" charset="0"/>
              <a:ea typeface="Calibri"/>
              <a:cs typeface="Times New Roman" pitchFamily="18" charset="0"/>
            </a:endParaRPr>
          </a:p>
          <a:p>
            <a:pPr marL="457200" algn="r" rtl="1">
              <a:lnSpc>
                <a:spcPct val="115000"/>
              </a:lnSpc>
              <a:spcAft>
                <a:spcPts val="0"/>
              </a:spcAft>
            </a:pPr>
            <a:r>
              <a:rPr lang="ar-SA" sz="2400" b="1" kern="1800"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457200" algn="r" rtl="1">
              <a:lnSpc>
                <a:spcPct val="115000"/>
              </a:lnSpc>
              <a:spcAft>
                <a:spcPts val="0"/>
              </a:spcAft>
            </a:pPr>
            <a:r>
              <a:rPr lang="ar-SA" sz="2400" b="1" kern="1800" dirty="0">
                <a:latin typeface="Times New Roman" pitchFamily="18" charset="0"/>
                <a:ea typeface="Times New Roman"/>
                <a:cs typeface="Times New Roman" pitchFamily="18" charset="0"/>
              </a:rPr>
              <a:t>2- ينبغي أن يتوفر في المرأة المؤثرة في المجتمع، مهارات الإتصال الإجتماعي والخبرات الفذّة في إنجاز أي عمل على أكمل وجه. ويأتي ذلك جنبًا إلى جنب الإلتزام في العمل.  </a:t>
            </a:r>
            <a:endParaRPr lang="en-US" sz="2400" dirty="0">
              <a:latin typeface="Times New Roman" pitchFamily="18" charset="0"/>
              <a:ea typeface="Calibri"/>
              <a:cs typeface="Times New Roman" pitchFamily="18" charset="0"/>
            </a:endParaRPr>
          </a:p>
          <a:p>
            <a:pPr marL="457200" algn="r" rtl="1">
              <a:lnSpc>
                <a:spcPct val="115000"/>
              </a:lnSpc>
              <a:spcAft>
                <a:spcPts val="0"/>
              </a:spcAft>
            </a:pPr>
            <a:r>
              <a:rPr lang="ar-SA" sz="2400" b="1" kern="1800"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457200" algn="r" rtl="1">
              <a:lnSpc>
                <a:spcPct val="115000"/>
              </a:lnSpc>
              <a:spcAft>
                <a:spcPts val="0"/>
              </a:spcAft>
            </a:pPr>
            <a:r>
              <a:rPr lang="ar-SA" sz="2400" b="1" kern="1800" dirty="0">
                <a:latin typeface="Times New Roman" pitchFamily="18" charset="0"/>
                <a:ea typeface="Times New Roman"/>
                <a:cs typeface="Times New Roman" pitchFamily="18" charset="0"/>
              </a:rPr>
              <a:t>3- المظهر الشخصي، أي يجب أن تحافظ سيدة المجتمع على قوامها الصحي المثالي من خلال ممارسة الرياضة. كما يجب أن تكون أنيقًا جدًا في ملابسها وحديثها. </a:t>
            </a:r>
            <a:endParaRPr lang="en-US" sz="2400" dirty="0">
              <a:latin typeface="Times New Roman" pitchFamily="18" charset="0"/>
              <a:ea typeface="Calibri"/>
              <a:cs typeface="Times New Roman" pitchFamily="18" charset="0"/>
            </a:endParaRPr>
          </a:p>
          <a:p>
            <a:pPr marL="457200" algn="r" rtl="1">
              <a:lnSpc>
                <a:spcPct val="115000"/>
              </a:lnSpc>
              <a:spcAft>
                <a:spcPts val="0"/>
              </a:spcAft>
            </a:pPr>
            <a:r>
              <a:rPr lang="ar-SA" sz="2400" b="1" kern="1800"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457200" algn="r" rtl="1">
              <a:lnSpc>
                <a:spcPct val="115000"/>
              </a:lnSpc>
              <a:spcAft>
                <a:spcPts val="0"/>
              </a:spcAft>
            </a:pPr>
            <a:r>
              <a:rPr lang="ar-SA" sz="2400" b="1" kern="1800" dirty="0">
                <a:latin typeface="Times New Roman" pitchFamily="18" charset="0"/>
                <a:ea typeface="Times New Roman"/>
                <a:cs typeface="Times New Roman" pitchFamily="18" charset="0"/>
              </a:rPr>
              <a:t>4- المرأة التي تشع ذكاءًا وحيوية، هى التي تقدم خدمات لمجتمعها في الوقت والزمان والمكان المناسب. وذلك سيمنحها التميز والنجاح في حياتها، وسيتفاخر بها الجميع. </a:t>
            </a:r>
            <a:endParaRPr lang="en-US" sz="2400" dirty="0">
              <a:latin typeface="Times New Roman" pitchFamily="18" charset="0"/>
              <a:ea typeface="Calibri"/>
              <a:cs typeface="Times New Roman" pitchFamily="18" charset="0"/>
            </a:endParaRPr>
          </a:p>
          <a:p>
            <a:pPr marL="457200" algn="r" rtl="1">
              <a:lnSpc>
                <a:spcPct val="115000"/>
              </a:lnSpc>
              <a:spcAft>
                <a:spcPts val="0"/>
              </a:spcAft>
            </a:pPr>
            <a:r>
              <a:rPr lang="ar-SA" sz="2400" b="1" kern="1800"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41332462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482151" y="1143000"/>
            <a:ext cx="3791424" cy="987450"/>
          </a:xfrm>
          <a:prstGeom prst="rect">
            <a:avLst/>
          </a:prstGeom>
        </p:spPr>
        <p:txBody>
          <a:bodyPr wrap="none">
            <a:spAutoFit/>
          </a:bodyPr>
          <a:lstStyle/>
          <a:p>
            <a:pPr algn="ctr" rtl="1">
              <a:lnSpc>
                <a:spcPct val="115000"/>
              </a:lnSpc>
              <a:spcAft>
                <a:spcPts val="0"/>
              </a:spcAft>
            </a:pPr>
            <a:r>
              <a:rPr lang="ar-EG" sz="5400" b="1" dirty="0">
                <a:solidFill>
                  <a:schemeClr val="accent6">
                    <a:lumMod val="75000"/>
                  </a:schemeClr>
                </a:solidFill>
                <a:latin typeface="Calibri"/>
                <a:ea typeface="Calibri"/>
                <a:cs typeface="Times New Roman"/>
              </a:rPr>
              <a:t>استراحة تدريبية</a:t>
            </a:r>
            <a:endParaRPr lang="en-US" sz="5400" dirty="0">
              <a:solidFill>
                <a:schemeClr val="accent6">
                  <a:lumMod val="75000"/>
                </a:schemeClr>
              </a:solidFill>
              <a:effectLst/>
              <a:latin typeface="Calibri"/>
              <a:ea typeface="Calibri"/>
              <a:cs typeface="Arial"/>
            </a:endParaRPr>
          </a:p>
        </p:txBody>
      </p:sp>
      <p:pic>
        <p:nvPicPr>
          <p:cNvPr id="20482" name="Picture 2" descr="C:\Users\ooo\Desktop\المرأة القيادية الناجحة\الصور\images (3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9963" y="2286000"/>
            <a:ext cx="4495800" cy="2895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91039167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Horizontal Scroll 1"/>
          <p:cNvSpPr/>
          <p:nvPr/>
        </p:nvSpPr>
        <p:spPr>
          <a:xfrm>
            <a:off x="5562600" y="304800"/>
            <a:ext cx="3276600" cy="1971993"/>
          </a:xfrm>
          <a:prstGeom prst="horizontalScroll">
            <a:avLst/>
          </a:prstGeom>
          <a:solidFill>
            <a:sysClr val="window" lastClr="FFFFFF"/>
          </a:solidFill>
          <a:ln w="25400" cap="flat" cmpd="sng" algn="ctr">
            <a:solidFill>
              <a:srgbClr val="4BACC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2400" b="1" cap="all" dirty="0">
                <a:ln w="4496" cap="flat" cmpd="sng" algn="ctr">
                  <a:solidFill>
                    <a:srgbClr val="5C437A"/>
                  </a:solidFill>
                  <a:prstDash val="solid"/>
                  <a:round/>
                </a:ln>
                <a:gradFill>
                  <a:gsLst>
                    <a:gs pos="0">
                      <a:srgbClr val="381563"/>
                    </a:gs>
                    <a:gs pos="43000">
                      <a:srgbClr val="7B34D2"/>
                    </a:gs>
                    <a:gs pos="48000">
                      <a:srgbClr val="7230C3"/>
                    </a:gs>
                    <a:gs pos="100000">
                      <a:srgbClr val="381563"/>
                    </a:gs>
                  </a:gsLst>
                  <a:lin ang="5400000" scaled="0"/>
                </a:gradFill>
                <a:effectLst>
                  <a:reflection blurRad="12700" stA="28000" endPos="45000" dist="1003" dir="5400000" sy="-100000" algn="bl"/>
                </a:effectLst>
                <a:latin typeface="Calibri"/>
                <a:ea typeface="Calibri"/>
                <a:cs typeface="Times New Roman"/>
              </a:rPr>
              <a:t>موضوعات </a:t>
            </a:r>
            <a:r>
              <a:rPr lang="ar-EG" sz="2400" b="1" cap="all" dirty="0" smtClean="0">
                <a:ln w="4496" cap="flat" cmpd="sng" algn="ctr">
                  <a:solidFill>
                    <a:srgbClr val="5C437A"/>
                  </a:solidFill>
                  <a:prstDash val="solid"/>
                  <a:round/>
                </a:ln>
                <a:gradFill>
                  <a:gsLst>
                    <a:gs pos="0">
                      <a:srgbClr val="381563"/>
                    </a:gs>
                    <a:gs pos="43000">
                      <a:srgbClr val="7B34D2"/>
                    </a:gs>
                    <a:gs pos="48000">
                      <a:srgbClr val="7230C3"/>
                    </a:gs>
                    <a:gs pos="100000">
                      <a:srgbClr val="381563"/>
                    </a:gs>
                  </a:gsLst>
                  <a:lin ang="5400000" scaled="0"/>
                </a:gradFill>
                <a:effectLst>
                  <a:reflection blurRad="12700" stA="28000" endPos="45000" dist="1003" dir="5400000" sy="-100000" algn="bl"/>
                </a:effectLst>
                <a:latin typeface="Calibri"/>
                <a:ea typeface="Calibri"/>
                <a:cs typeface="Times New Roman"/>
              </a:rPr>
              <a:t>الجلسة الثانية</a:t>
            </a:r>
          </a:p>
          <a:p>
            <a:pPr algn="ctr" rtl="1">
              <a:lnSpc>
                <a:spcPct val="115000"/>
              </a:lnSpc>
              <a:spcAft>
                <a:spcPts val="1000"/>
              </a:spcAft>
            </a:pPr>
            <a:r>
              <a:rPr lang="ar-EG" sz="2400" b="1" cap="all" dirty="0" smtClean="0">
                <a:ln w="4496" cap="flat" cmpd="sng" algn="ctr">
                  <a:solidFill>
                    <a:srgbClr val="5C437A"/>
                  </a:solidFill>
                  <a:prstDash val="solid"/>
                  <a:round/>
                </a:ln>
                <a:gradFill>
                  <a:gsLst>
                    <a:gs pos="0">
                      <a:srgbClr val="381563"/>
                    </a:gs>
                    <a:gs pos="43000">
                      <a:srgbClr val="7B34D2"/>
                    </a:gs>
                    <a:gs pos="48000">
                      <a:srgbClr val="7230C3"/>
                    </a:gs>
                    <a:gs pos="100000">
                      <a:srgbClr val="381563"/>
                    </a:gs>
                  </a:gsLst>
                  <a:lin ang="5400000" scaled="0"/>
                </a:gradFill>
                <a:effectLst>
                  <a:reflection blurRad="12700" stA="28000" endPos="45000" dist="1003" dir="5400000" sy="-100000" algn="bl"/>
                </a:effectLst>
                <a:latin typeface="Calibri"/>
                <a:ea typeface="Calibri"/>
                <a:cs typeface="Times New Roman"/>
              </a:rPr>
              <a:t>مثال للمرأة القيادية الناجحة</a:t>
            </a:r>
            <a:endParaRPr lang="en-US" sz="2400" dirty="0">
              <a:effectLst/>
              <a:latin typeface="Calibri"/>
              <a:ea typeface="Calibri"/>
              <a:cs typeface="Arial"/>
            </a:endParaRPr>
          </a:p>
        </p:txBody>
      </p:sp>
      <p:sp>
        <p:nvSpPr>
          <p:cNvPr id="3" name="Rectangle 2"/>
          <p:cNvSpPr/>
          <p:nvPr/>
        </p:nvSpPr>
        <p:spPr>
          <a:xfrm>
            <a:off x="569686" y="2438400"/>
            <a:ext cx="8269514" cy="1791260"/>
          </a:xfrm>
          <a:prstGeom prst="rect">
            <a:avLst/>
          </a:prstGeom>
        </p:spPr>
        <p:txBody>
          <a:bodyPr wrap="square">
            <a:spAutoFit/>
          </a:bodyPr>
          <a:lstStyle/>
          <a:p>
            <a:pPr marL="342900" lvl="0" indent="-342900" algn="r" rtl="1">
              <a:lnSpc>
                <a:spcPct val="115000"/>
              </a:lnSpc>
              <a:spcAft>
                <a:spcPts val="0"/>
              </a:spcAft>
              <a:buFont typeface="Wingdings" pitchFamily="2" charset="2"/>
              <a:buChar char="Ø"/>
            </a:pPr>
            <a:r>
              <a:rPr lang="ar-SA" sz="2400" b="1" kern="1800" dirty="0" smtClean="0">
                <a:solidFill>
                  <a:srgbClr val="0D0D0D"/>
                </a:solidFill>
                <a:latin typeface="Times New Roman" pitchFamily="18" charset="0"/>
                <a:ea typeface="Times New Roman"/>
                <a:cs typeface="Times New Roman" pitchFamily="18" charset="0"/>
              </a:rPr>
              <a:t>الكاريزما </a:t>
            </a:r>
            <a:r>
              <a:rPr lang="ar-SA" sz="2400" b="1" kern="1800" dirty="0">
                <a:solidFill>
                  <a:srgbClr val="0D0D0D"/>
                </a:solidFill>
                <a:latin typeface="Times New Roman" pitchFamily="18" charset="0"/>
                <a:ea typeface="Times New Roman"/>
                <a:cs typeface="Times New Roman" pitchFamily="18" charset="0"/>
              </a:rPr>
              <a:t>تجعلكِ صاحبة شخصية جذابة</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Ø"/>
            </a:pPr>
            <a:r>
              <a:rPr lang="ar-SA" sz="2400" b="1" kern="1800" dirty="0">
                <a:solidFill>
                  <a:srgbClr val="0D0D0D"/>
                </a:solidFill>
                <a:latin typeface="Times New Roman" pitchFamily="18" charset="0"/>
                <a:ea typeface="Times New Roman"/>
                <a:cs typeface="Times New Roman" pitchFamily="18" charset="0"/>
              </a:rPr>
              <a:t>مثال للمراة القيادية الناجحة</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Ø"/>
            </a:pPr>
            <a:r>
              <a:rPr lang="ar-SA" sz="2400" b="1" kern="1800" dirty="0">
                <a:solidFill>
                  <a:srgbClr val="0D0D0D"/>
                </a:solidFill>
                <a:latin typeface="Times New Roman" pitchFamily="18" charset="0"/>
                <a:ea typeface="Times New Roman"/>
                <a:cs typeface="Times New Roman" pitchFamily="18" charset="0"/>
              </a:rPr>
              <a:t>الوصفة السحرية  وراء نجاح المرأة القيادية</a:t>
            </a:r>
            <a:endParaRPr lang="en-US" sz="2400" dirty="0">
              <a:latin typeface="Times New Roman" pitchFamily="18" charset="0"/>
              <a:ea typeface="Calibri"/>
              <a:cs typeface="Times New Roman" pitchFamily="18" charset="0"/>
            </a:endParaRPr>
          </a:p>
          <a:p>
            <a:pPr algn="r" rtl="1">
              <a:lnSpc>
                <a:spcPct val="115000"/>
              </a:lnSpc>
              <a:spcAft>
                <a:spcPts val="0"/>
              </a:spcAft>
            </a:pPr>
            <a:endParaRPr lang="en-US" sz="2400" dirty="0">
              <a:effectLst/>
              <a:latin typeface="Times New Roman" pitchFamily="18" charset="0"/>
              <a:ea typeface="Calibri"/>
              <a:cs typeface="Times New Roman" pitchFamily="18" charset="0"/>
            </a:endParaRPr>
          </a:p>
        </p:txBody>
      </p:sp>
      <p:pic>
        <p:nvPicPr>
          <p:cNvPr id="4" name="Picture 3" descr="Related image"/>
          <p:cNvPicPr/>
          <p:nvPr/>
        </p:nvPicPr>
        <p:blipFill>
          <a:blip r:embed="rId3">
            <a:extLst>
              <a:ext uri="{28A0092B-C50C-407E-A947-70E740481C1C}">
                <a14:useLocalDpi xmlns:a14="http://schemas.microsoft.com/office/drawing/2010/main" val="0"/>
              </a:ext>
            </a:extLst>
          </a:blip>
          <a:srcRect/>
          <a:stretch>
            <a:fillRect/>
          </a:stretch>
        </p:blipFill>
        <p:spPr bwMode="auto">
          <a:xfrm>
            <a:off x="602343" y="4034970"/>
            <a:ext cx="4648200" cy="2339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5788130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Horizontal Scroll 2"/>
          <p:cNvSpPr/>
          <p:nvPr/>
        </p:nvSpPr>
        <p:spPr>
          <a:xfrm>
            <a:off x="3657600" y="152400"/>
            <a:ext cx="5257800" cy="1752600"/>
          </a:xfrm>
          <a:prstGeom prst="horizontalScroll">
            <a:avLst/>
          </a:prstGeom>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r" rtl="1">
              <a:lnSpc>
                <a:spcPct val="115000"/>
              </a:lnSpc>
            </a:pPr>
            <a:r>
              <a:rPr lang="ar-SA" sz="2400" b="1" kern="1800" dirty="0" smtClean="0">
                <a:solidFill>
                  <a:schemeClr val="bg1"/>
                </a:solidFill>
                <a:effectLst>
                  <a:outerShdw blurRad="38100" dist="38100" dir="2700000" algn="tl">
                    <a:srgbClr val="000000">
                      <a:alpha val="43137"/>
                    </a:srgbClr>
                  </a:outerShdw>
                </a:effectLst>
                <a:latin typeface="Times New Roman" pitchFamily="18" charset="0"/>
                <a:ea typeface="Times New Roman"/>
                <a:cs typeface="Times New Roman" pitchFamily="18" charset="0"/>
              </a:rPr>
              <a:t>الكاريزما </a:t>
            </a:r>
            <a:r>
              <a:rPr lang="ar-SA" sz="2400" b="1" kern="1800" dirty="0">
                <a:solidFill>
                  <a:schemeClr val="bg1"/>
                </a:solidFill>
                <a:effectLst>
                  <a:outerShdw blurRad="38100" dist="38100" dir="2700000" algn="tl">
                    <a:srgbClr val="000000">
                      <a:alpha val="43137"/>
                    </a:srgbClr>
                  </a:outerShdw>
                </a:effectLst>
                <a:latin typeface="Times New Roman" pitchFamily="18" charset="0"/>
                <a:ea typeface="Times New Roman"/>
                <a:cs typeface="Times New Roman" pitchFamily="18" charset="0"/>
              </a:rPr>
              <a:t>أسرار تجعلكِ صاحبة شخصية جذابة</a:t>
            </a:r>
            <a:endParaRPr lang="en-US" sz="2400" dirty="0">
              <a:solidFill>
                <a:schemeClr val="bg1"/>
              </a:solidFill>
              <a:effectLst>
                <a:outerShdw blurRad="38100" dist="38100" dir="2700000" algn="tl">
                  <a:srgbClr val="000000">
                    <a:alpha val="43137"/>
                  </a:srgbClr>
                </a:outerShdw>
              </a:effectLst>
              <a:latin typeface="Times New Roman" pitchFamily="18" charset="0"/>
              <a:ea typeface="Calibri"/>
              <a:cs typeface="Times New Roman" pitchFamily="18" charset="0"/>
            </a:endParaRPr>
          </a:p>
        </p:txBody>
      </p:sp>
      <p:sp>
        <p:nvSpPr>
          <p:cNvPr id="4" name="Rectangle 3"/>
          <p:cNvSpPr/>
          <p:nvPr/>
        </p:nvSpPr>
        <p:spPr>
          <a:xfrm>
            <a:off x="152400" y="2286000"/>
            <a:ext cx="8886371" cy="3490186"/>
          </a:xfrm>
          <a:prstGeom prst="rect">
            <a:avLst/>
          </a:prstGeom>
        </p:spPr>
        <p:txBody>
          <a:bodyPr wrap="square">
            <a:spAutoFit/>
          </a:bodyPr>
          <a:lstStyle/>
          <a:p>
            <a:pPr algn="r" rtl="1">
              <a:lnSpc>
                <a:spcPct val="115000"/>
              </a:lnSpc>
              <a:spcAft>
                <a:spcPts val="0"/>
              </a:spcAft>
            </a:pPr>
            <a:r>
              <a:rPr lang="ar-SA" sz="2400" b="1" u="sng" kern="1800" dirty="0">
                <a:solidFill>
                  <a:srgbClr val="0000FF"/>
                </a:solidFill>
                <a:latin typeface="Times New Roman" pitchFamily="18" charset="0"/>
                <a:ea typeface="Times New Roman"/>
                <a:cs typeface="Times New Roman" pitchFamily="18" charset="0"/>
              </a:rPr>
              <a:t>مفهوم الشخصيّة والشخصية الجذابة:</a:t>
            </a:r>
            <a:endParaRPr lang="en-US" sz="2400" dirty="0">
              <a:solidFill>
                <a:srgbClr val="0000FF"/>
              </a:solidFill>
              <a:latin typeface="Times New Roman" pitchFamily="18" charset="0"/>
              <a:ea typeface="Calibri"/>
              <a:cs typeface="Times New Roman" pitchFamily="18" charset="0"/>
            </a:endParaRPr>
          </a:p>
          <a:p>
            <a:pPr algn="r" rtl="1">
              <a:lnSpc>
                <a:spcPct val="115000"/>
              </a:lnSpc>
              <a:spcAft>
                <a:spcPts val="0"/>
              </a:spcAft>
            </a:pPr>
            <a:r>
              <a:rPr lang="ar-SA" sz="2400" b="1" kern="1800" dirty="0">
                <a:solidFill>
                  <a:srgbClr val="D60093"/>
                </a:solidFill>
                <a:latin typeface="Times New Roman" pitchFamily="18" charset="0"/>
                <a:ea typeface="Times New Roman"/>
                <a:cs typeface="Times New Roman" pitchFamily="18" charset="0"/>
              </a:rPr>
              <a:t>“يملكون الكاريزما، والتألق والذكاء” (مقولة فرنسية)</a:t>
            </a:r>
            <a:endParaRPr lang="en-US" sz="2400" dirty="0">
              <a:solidFill>
                <a:srgbClr val="D60093"/>
              </a:solidFill>
              <a:latin typeface="Times New Roman" pitchFamily="18" charset="0"/>
              <a:ea typeface="Calibri"/>
              <a:cs typeface="Times New Roman" pitchFamily="18" charset="0"/>
            </a:endParaRPr>
          </a:p>
          <a:p>
            <a:pPr algn="r" rtl="1">
              <a:lnSpc>
                <a:spcPct val="115000"/>
              </a:lnSpc>
              <a:spcAft>
                <a:spcPts val="0"/>
              </a:spcAft>
            </a:pPr>
            <a:r>
              <a:rPr lang="ar-SA" sz="2400" b="1" kern="1800" dirty="0">
                <a:solidFill>
                  <a:srgbClr val="000000"/>
                </a:solidFill>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algn="r" rtl="1">
              <a:lnSpc>
                <a:spcPct val="115000"/>
              </a:lnSpc>
              <a:spcAft>
                <a:spcPts val="0"/>
              </a:spcAft>
            </a:pPr>
            <a:r>
              <a:rPr lang="ar-SA" sz="2400" b="1" kern="1800" dirty="0">
                <a:solidFill>
                  <a:srgbClr val="00B0F0"/>
                </a:solidFill>
                <a:latin typeface="Times New Roman" pitchFamily="18" charset="0"/>
                <a:ea typeface="Times New Roman"/>
                <a:cs typeface="Times New Roman" pitchFamily="18" charset="0"/>
              </a:rPr>
              <a:t>و “كاريزما” مصطلح يوناني الأصل</a:t>
            </a:r>
            <a:r>
              <a:rPr lang="ar-SA" sz="2400" b="1" kern="1800" dirty="0">
                <a:solidFill>
                  <a:srgbClr val="000000"/>
                </a:solidFill>
                <a:latin typeface="Times New Roman" pitchFamily="18" charset="0"/>
                <a:ea typeface="Times New Roman"/>
                <a:cs typeface="Times New Roman" pitchFamily="18" charset="0"/>
              </a:rPr>
              <a:t>، اشتق من كلمة نعمة أو هبة إلهية. يتجلى فيها قدرة الرب أو إلهام التفاني.</a:t>
            </a:r>
            <a:endParaRPr lang="en-US" sz="2400" dirty="0">
              <a:latin typeface="Times New Roman" pitchFamily="18" charset="0"/>
              <a:ea typeface="Calibri"/>
              <a:cs typeface="Times New Roman" pitchFamily="18" charset="0"/>
            </a:endParaRPr>
          </a:p>
          <a:p>
            <a:pPr algn="r" rtl="1">
              <a:lnSpc>
                <a:spcPct val="115000"/>
              </a:lnSpc>
              <a:spcAft>
                <a:spcPts val="0"/>
              </a:spcAft>
            </a:pPr>
            <a:r>
              <a:rPr lang="ar-SA" sz="2400" b="1" kern="1800" dirty="0">
                <a:solidFill>
                  <a:srgbClr val="000000"/>
                </a:solidFill>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algn="r" rtl="1">
              <a:lnSpc>
                <a:spcPct val="115000"/>
              </a:lnSpc>
              <a:spcAft>
                <a:spcPts val="0"/>
              </a:spcAft>
            </a:pPr>
            <a:r>
              <a:rPr lang="ar-SA" sz="2400" b="1" kern="1800" dirty="0">
                <a:solidFill>
                  <a:srgbClr val="00B0F0"/>
                </a:solidFill>
                <a:latin typeface="Times New Roman" pitchFamily="18" charset="0"/>
                <a:ea typeface="Times New Roman"/>
                <a:cs typeface="Times New Roman" pitchFamily="18" charset="0"/>
              </a:rPr>
              <a:t>و”الكاريزما” في العلم الحديث: </a:t>
            </a:r>
            <a:r>
              <a:rPr lang="ar-SA" sz="2400" b="1" kern="1800" dirty="0">
                <a:solidFill>
                  <a:srgbClr val="000000"/>
                </a:solidFill>
                <a:latin typeface="Times New Roman" pitchFamily="18" charset="0"/>
                <a:ea typeface="Times New Roman"/>
                <a:cs typeface="Times New Roman" pitchFamily="18" charset="0"/>
              </a:rPr>
              <a:t>هي القدرة على التأثير في الآخرين إيجابيًا بالارتباط بهم جسديًا وعاطفيًا وثقافيًا، فهي مفتاحِ سلطةٍ فوق العادة لأصحابها.</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025497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319607992"/>
              </p:ext>
            </p:extLst>
          </p:nvPr>
        </p:nvGraphicFramePr>
        <p:xfrm>
          <a:off x="228600" y="1371600"/>
          <a:ext cx="86360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2688771" y="3766457"/>
            <a:ext cx="2209800" cy="1569660"/>
          </a:xfrm>
          <a:prstGeom prst="rect">
            <a:avLst/>
          </a:prstGeom>
          <a:noFill/>
        </p:spPr>
        <p:txBody>
          <a:bodyPr wrap="square" rtlCol="1">
            <a:spAutoFit/>
          </a:bodyPr>
          <a:lstStyle/>
          <a:p>
            <a:r>
              <a:rPr lang="ar-EG" sz="24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10صفات        </a:t>
            </a:r>
          </a:p>
          <a:p>
            <a:r>
              <a:rPr lang="ar-EG" sz="24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لتصبحي قيادية </a:t>
            </a:r>
          </a:p>
          <a:p>
            <a:pPr lvl="0"/>
            <a:r>
              <a:rPr lang="ar-EG" sz="24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ناجحة  </a:t>
            </a:r>
            <a:r>
              <a:rPr lang="ar-EG"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في عملك</a:t>
            </a:r>
          </a:p>
          <a:p>
            <a:r>
              <a:rPr lang="ar-EG" sz="24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p>
        </p:txBody>
      </p:sp>
    </p:spTree>
    <p:extLst>
      <p:ext uri="{BB962C8B-B14F-4D97-AF65-F5344CB8AC3E}">
        <p14:creationId xmlns:p14="http://schemas.microsoft.com/office/powerpoint/2010/main" val="227197860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057400" y="362251"/>
            <a:ext cx="4572000" cy="907749"/>
          </a:xfrm>
          <a:prstGeom prst="rect">
            <a:avLst/>
          </a:prstGeom>
        </p:spPr>
        <p:txBody>
          <a:bodyPr>
            <a:spAutoFit/>
          </a:bodyPr>
          <a:lstStyle/>
          <a:p>
            <a:pPr algn="ctr" rtl="1">
              <a:lnSpc>
                <a:spcPct val="115000"/>
              </a:lnSpc>
              <a:spcAft>
                <a:spcPts val="0"/>
              </a:spcAft>
            </a:pPr>
            <a:r>
              <a:rPr lang="ar-SA" sz="2400" b="1" kern="1800" dirty="0">
                <a:solidFill>
                  <a:srgbClr val="D60093"/>
                </a:solidFill>
                <a:latin typeface="Times New Roman" pitchFamily="18" charset="0"/>
                <a:ea typeface="Times New Roman"/>
                <a:cs typeface="Times New Roman" pitchFamily="18" charset="0"/>
              </a:rPr>
              <a:t>كيف تصبحين كاريزما؟</a:t>
            </a:r>
            <a:endParaRPr lang="en-US" sz="2400" dirty="0">
              <a:solidFill>
                <a:srgbClr val="D60093"/>
              </a:solidFill>
              <a:latin typeface="Times New Roman" pitchFamily="18" charset="0"/>
              <a:ea typeface="Calibri"/>
              <a:cs typeface="Times New Roman" pitchFamily="18" charset="0"/>
            </a:endParaRPr>
          </a:p>
          <a:p>
            <a:pPr algn="ctr" rtl="1">
              <a:lnSpc>
                <a:spcPct val="115000"/>
              </a:lnSpc>
              <a:spcAft>
                <a:spcPts val="0"/>
              </a:spcAft>
            </a:pPr>
            <a:r>
              <a:rPr lang="ar-SA" sz="2400" b="1" kern="1800" dirty="0">
                <a:solidFill>
                  <a:srgbClr val="D60093"/>
                </a:solidFill>
                <a:latin typeface="Times New Roman" pitchFamily="18" charset="0"/>
                <a:ea typeface="Times New Roman"/>
                <a:cs typeface="Times New Roman" pitchFamily="18" charset="0"/>
              </a:rPr>
              <a:t>أختي العزيزة…</a:t>
            </a:r>
            <a:endParaRPr lang="en-US" sz="2400" dirty="0">
              <a:solidFill>
                <a:srgbClr val="D60093"/>
              </a:solidFill>
              <a:effectLst/>
              <a:latin typeface="Times New Roman" pitchFamily="18" charset="0"/>
              <a:ea typeface="Calibri"/>
              <a:cs typeface="Times New Roman" pitchFamily="18" charset="0"/>
            </a:endParaRPr>
          </a:p>
        </p:txBody>
      </p:sp>
      <p:sp>
        <p:nvSpPr>
          <p:cNvPr id="3" name="Rectangle 2"/>
          <p:cNvSpPr/>
          <p:nvPr/>
        </p:nvSpPr>
        <p:spPr>
          <a:xfrm>
            <a:off x="0" y="1270000"/>
            <a:ext cx="8998857" cy="1366528"/>
          </a:xfrm>
          <a:prstGeom prst="rect">
            <a:avLst/>
          </a:prstGeom>
        </p:spPr>
        <p:txBody>
          <a:bodyPr wrap="square">
            <a:spAutoFit/>
          </a:bodyPr>
          <a:lstStyle/>
          <a:p>
            <a:pPr algn="ctr" rtl="1">
              <a:lnSpc>
                <a:spcPct val="115000"/>
              </a:lnSpc>
              <a:spcAft>
                <a:spcPts val="0"/>
              </a:spcAft>
            </a:pPr>
            <a:r>
              <a:rPr lang="ar-SA" sz="2400" b="1" kern="1800" dirty="0">
                <a:solidFill>
                  <a:srgbClr val="0000FF"/>
                </a:solidFill>
                <a:latin typeface="Times New Roman" pitchFamily="18" charset="0"/>
                <a:ea typeface="Times New Roman"/>
                <a:cs typeface="Times New Roman" pitchFamily="18" charset="0"/>
              </a:rPr>
              <a:t>أولاً/ الثقافة:</a:t>
            </a:r>
            <a:endParaRPr lang="en-US" sz="2400" dirty="0">
              <a:solidFill>
                <a:srgbClr val="0000FF"/>
              </a:solidFill>
              <a:latin typeface="Times New Roman" pitchFamily="18" charset="0"/>
              <a:ea typeface="Calibri"/>
              <a:cs typeface="Times New Roman" pitchFamily="18" charset="0"/>
            </a:endParaRPr>
          </a:p>
          <a:p>
            <a:pPr algn="ctr" rtl="1">
              <a:lnSpc>
                <a:spcPct val="115000"/>
              </a:lnSpc>
              <a:spcAft>
                <a:spcPts val="0"/>
              </a:spcAft>
            </a:pPr>
            <a:r>
              <a:rPr lang="ar-SA" sz="2400" b="1" kern="1800" dirty="0">
                <a:solidFill>
                  <a:srgbClr val="000000"/>
                </a:solidFill>
                <a:latin typeface="Times New Roman" pitchFamily="18" charset="0"/>
                <a:ea typeface="Times New Roman"/>
                <a:cs typeface="Times New Roman" pitchFamily="18" charset="0"/>
              </a:rPr>
              <a:t>كلّ فردٍ بلا ثقافة لا يعوّل عليه، فالثقافة من أهم الأسباب التي تكمّل شخصيتك وتمنحها الكثير من الحكمة والوعي والإدراك.</a:t>
            </a:r>
            <a:endParaRPr lang="en-US" sz="2400" dirty="0">
              <a:effectLst/>
              <a:latin typeface="Times New Roman" pitchFamily="18" charset="0"/>
              <a:ea typeface="Calibri"/>
              <a:cs typeface="Times New Roman" pitchFamily="18" charset="0"/>
            </a:endParaRPr>
          </a:p>
        </p:txBody>
      </p:sp>
      <p:pic>
        <p:nvPicPr>
          <p:cNvPr id="21507" name="Picture 3" descr="C:\Users\ooo\Desktop\المرأة القيادية الناجحة\الصور\تنزيل (3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5428" y="3200400"/>
            <a:ext cx="3048000"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46399411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01600" y="695053"/>
            <a:ext cx="8915400" cy="941796"/>
          </a:xfrm>
          <a:prstGeom prst="rect">
            <a:avLst/>
          </a:prstGeom>
        </p:spPr>
        <p:txBody>
          <a:bodyPr wrap="square">
            <a:spAutoFit/>
          </a:bodyPr>
          <a:lstStyle/>
          <a:p>
            <a:pPr algn="ctr" rtl="1">
              <a:lnSpc>
                <a:spcPct val="115000"/>
              </a:lnSpc>
              <a:spcAft>
                <a:spcPts val="0"/>
              </a:spcAft>
            </a:pPr>
            <a:r>
              <a:rPr lang="ar-SA" sz="2400" b="1" kern="1800" dirty="0">
                <a:solidFill>
                  <a:srgbClr val="0000FF"/>
                </a:solidFill>
                <a:latin typeface="Times New Roman" pitchFamily="18" charset="0"/>
                <a:ea typeface="Times New Roman"/>
                <a:cs typeface="Times New Roman" pitchFamily="18" charset="0"/>
              </a:rPr>
              <a:t>ثانياً/ الثقة في النفس:</a:t>
            </a:r>
            <a:endParaRPr lang="en-US" sz="2400" dirty="0">
              <a:solidFill>
                <a:srgbClr val="0000FF"/>
              </a:solidFill>
              <a:latin typeface="Times New Roman" pitchFamily="18" charset="0"/>
              <a:ea typeface="Calibri"/>
              <a:cs typeface="Times New Roman" pitchFamily="18" charset="0"/>
            </a:endParaRPr>
          </a:p>
          <a:p>
            <a:pPr algn="ctr" rtl="1">
              <a:lnSpc>
                <a:spcPct val="115000"/>
              </a:lnSpc>
              <a:spcAft>
                <a:spcPts val="0"/>
              </a:spcAft>
            </a:pPr>
            <a:r>
              <a:rPr lang="ar-SA" sz="2400" b="1" kern="1800" dirty="0">
                <a:solidFill>
                  <a:srgbClr val="000000"/>
                </a:solidFill>
                <a:latin typeface="Times New Roman" pitchFamily="18" charset="0"/>
                <a:ea typeface="Times New Roman"/>
                <a:cs typeface="Times New Roman" pitchFamily="18" charset="0"/>
              </a:rPr>
              <a:t>لا تهزك العبارات المثبطة، ولا تجعل منك ورقة في مهب الريح.</a:t>
            </a:r>
            <a:endParaRPr lang="en-US" sz="2400" dirty="0">
              <a:effectLst/>
              <a:latin typeface="Times New Roman" pitchFamily="18" charset="0"/>
              <a:ea typeface="Calibri"/>
              <a:cs typeface="Times New Roman" pitchFamily="18" charset="0"/>
            </a:endParaRPr>
          </a:p>
        </p:txBody>
      </p:sp>
      <p:pic>
        <p:nvPicPr>
          <p:cNvPr id="22530" name="Picture 2" descr="C:\Users\ooo\Desktop\المرأة القيادية الناجحة\الصور\تنزيل (2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4812" y="2362200"/>
            <a:ext cx="3228975" cy="26431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2681520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30629" y="457199"/>
            <a:ext cx="8763000" cy="3892861"/>
          </a:xfrm>
          <a:prstGeom prst="rect">
            <a:avLst/>
          </a:prstGeom>
        </p:spPr>
        <p:txBody>
          <a:bodyPr wrap="square">
            <a:spAutoFit/>
          </a:bodyPr>
          <a:lstStyle/>
          <a:p>
            <a:pPr algn="ctr" rtl="1">
              <a:lnSpc>
                <a:spcPct val="150000"/>
              </a:lnSpc>
              <a:spcAft>
                <a:spcPts val="0"/>
              </a:spcAft>
            </a:pPr>
            <a:r>
              <a:rPr lang="ar-SA" sz="2800" b="1" kern="1800" dirty="0">
                <a:solidFill>
                  <a:srgbClr val="0000FF"/>
                </a:solidFill>
                <a:latin typeface="Times New Roman" pitchFamily="18" charset="0"/>
                <a:ea typeface="Times New Roman"/>
                <a:cs typeface="Times New Roman" pitchFamily="18" charset="0"/>
              </a:rPr>
              <a:t>ثالثاً/ البصمة الشخصية الخاصة:</a:t>
            </a:r>
            <a:endParaRPr lang="en-US" sz="2800" dirty="0">
              <a:solidFill>
                <a:srgbClr val="0000FF"/>
              </a:solidFill>
              <a:latin typeface="Times New Roman" pitchFamily="18" charset="0"/>
              <a:ea typeface="Calibri"/>
              <a:cs typeface="Times New Roman" pitchFamily="18" charset="0"/>
            </a:endParaRPr>
          </a:p>
          <a:p>
            <a:pPr algn="ctr" rtl="1">
              <a:lnSpc>
                <a:spcPct val="150000"/>
              </a:lnSpc>
              <a:spcAft>
                <a:spcPts val="0"/>
              </a:spcAft>
            </a:pPr>
            <a:r>
              <a:rPr lang="ar-SA" sz="2800" b="1" kern="1800" dirty="0">
                <a:solidFill>
                  <a:srgbClr val="000000"/>
                </a:solidFill>
                <a:latin typeface="Times New Roman" pitchFamily="18" charset="0"/>
                <a:ea typeface="Times New Roman"/>
                <a:cs typeface="Times New Roman" pitchFamily="18" charset="0"/>
              </a:rPr>
              <a:t>ضعي لنفسك بصمة، تميزك عن غيرك، واحذري أن تكوني مقلدةً، فالتقليد الأعمى آفة للبشر، وهذا لا يعني جهلك بالأشخاص المعروفين بهذه الشخصيّة، كلا بل عليك معرفتهم جيدًا وحفظ أسمائهم وسبر غوار شخصيّاتهم، وكيف وصلوا إلى ما وصلوا إليه.</a:t>
            </a:r>
            <a:endParaRPr lang="en-US" sz="2800" dirty="0">
              <a:latin typeface="Times New Roman" pitchFamily="18" charset="0"/>
              <a:ea typeface="Calibri"/>
              <a:cs typeface="Times New Roman" pitchFamily="18" charset="0"/>
            </a:endParaRPr>
          </a:p>
          <a:p>
            <a:pPr algn="ctr" rtl="1">
              <a:lnSpc>
                <a:spcPct val="150000"/>
              </a:lnSpc>
              <a:spcAft>
                <a:spcPts val="0"/>
              </a:spcAft>
            </a:pPr>
            <a:r>
              <a:rPr lang="ar-SA" sz="2800" b="1" kern="1800" dirty="0">
                <a:solidFill>
                  <a:srgbClr val="000000"/>
                </a:solidFill>
                <a:latin typeface="Times New Roman" pitchFamily="18" charset="0"/>
                <a:ea typeface="Times New Roman"/>
                <a:cs typeface="Times New Roman" pitchFamily="18" charset="0"/>
              </a:rPr>
              <a:t> </a:t>
            </a:r>
            <a:endParaRPr lang="en-US" sz="28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19860660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04800"/>
            <a:ext cx="8915400" cy="886397"/>
          </a:xfrm>
          <a:prstGeom prst="rect">
            <a:avLst/>
          </a:prstGeom>
        </p:spPr>
        <p:txBody>
          <a:bodyPr wrap="square">
            <a:spAutoFit/>
          </a:bodyPr>
          <a:lstStyle/>
          <a:p>
            <a:pPr algn="ctr" rtl="1">
              <a:lnSpc>
                <a:spcPct val="115000"/>
              </a:lnSpc>
              <a:spcAft>
                <a:spcPts val="0"/>
              </a:spcAft>
            </a:pPr>
            <a:r>
              <a:rPr lang="ar-SA" sz="2400" b="1" kern="1800" dirty="0">
                <a:solidFill>
                  <a:srgbClr val="0000FF"/>
                </a:solidFill>
                <a:latin typeface="Times New Roman" pitchFamily="18" charset="0"/>
                <a:ea typeface="Times New Roman"/>
                <a:cs typeface="Times New Roman" pitchFamily="18" charset="0"/>
              </a:rPr>
              <a:t>رابعاً/ آمني بنفسك أولًا:</a:t>
            </a:r>
            <a:endParaRPr lang="en-US" sz="2400" dirty="0">
              <a:solidFill>
                <a:srgbClr val="0000FF"/>
              </a:solidFill>
              <a:latin typeface="Times New Roman" pitchFamily="18" charset="0"/>
              <a:ea typeface="Calibri"/>
              <a:cs typeface="Times New Roman" pitchFamily="18" charset="0"/>
            </a:endParaRPr>
          </a:p>
          <a:p>
            <a:pPr algn="ctr"/>
            <a:r>
              <a:rPr lang="ar-SA" sz="2400" b="1" kern="1800" dirty="0">
                <a:solidFill>
                  <a:srgbClr val="000000"/>
                </a:solidFill>
                <a:latin typeface="Times New Roman" pitchFamily="18" charset="0"/>
                <a:ea typeface="Times New Roman"/>
                <a:cs typeface="Times New Roman" pitchFamily="18" charset="0"/>
              </a:rPr>
              <a:t>سواء كان ذلك في شخصيّتك أو نفسك أو قدراتك، لكي تكوني قادرةً على الإقناع.</a:t>
            </a:r>
            <a:endParaRPr lang="ar-EG" sz="2400" dirty="0">
              <a:latin typeface="Times New Roman" pitchFamily="18" charset="0"/>
              <a:cs typeface="Times New Roman" pitchFamily="18" charset="0"/>
            </a:endParaRPr>
          </a:p>
        </p:txBody>
      </p:sp>
      <p:pic>
        <p:nvPicPr>
          <p:cNvPr id="23554" name="Picture 2" descr="C:\Users\ooo\Desktop\المرأة القيادية الناجحة\الصور\images (4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1799771"/>
            <a:ext cx="3886200"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61204252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99571" y="381000"/>
            <a:ext cx="8763000" cy="1791260"/>
          </a:xfrm>
          <a:prstGeom prst="rect">
            <a:avLst/>
          </a:prstGeom>
        </p:spPr>
        <p:txBody>
          <a:bodyPr wrap="square">
            <a:spAutoFit/>
          </a:bodyPr>
          <a:lstStyle/>
          <a:p>
            <a:pPr algn="ctr" rtl="1">
              <a:lnSpc>
                <a:spcPct val="115000"/>
              </a:lnSpc>
              <a:spcAft>
                <a:spcPts val="0"/>
              </a:spcAft>
            </a:pPr>
            <a:r>
              <a:rPr lang="ar-SA" sz="2400" b="1" kern="1800" dirty="0">
                <a:solidFill>
                  <a:srgbClr val="0000FF"/>
                </a:solidFill>
                <a:latin typeface="Times New Roman" pitchFamily="18" charset="0"/>
                <a:ea typeface="Times New Roman"/>
                <a:cs typeface="Times New Roman" pitchFamily="18" charset="0"/>
              </a:rPr>
              <a:t>خامساً/ الصبر والحكمة:</a:t>
            </a:r>
            <a:endParaRPr lang="en-US" sz="2400" dirty="0">
              <a:solidFill>
                <a:srgbClr val="0000FF"/>
              </a:solidFill>
              <a:latin typeface="Times New Roman" pitchFamily="18" charset="0"/>
              <a:ea typeface="Calibri"/>
              <a:cs typeface="Times New Roman" pitchFamily="18" charset="0"/>
            </a:endParaRPr>
          </a:p>
          <a:p>
            <a:pPr algn="ctr" rtl="1">
              <a:lnSpc>
                <a:spcPct val="115000"/>
              </a:lnSpc>
              <a:spcAft>
                <a:spcPts val="0"/>
              </a:spcAft>
            </a:pPr>
            <a:r>
              <a:rPr lang="ar-SA" sz="2400" b="1" kern="1800" dirty="0">
                <a:solidFill>
                  <a:srgbClr val="000000"/>
                </a:solidFill>
                <a:latin typeface="Times New Roman" pitchFamily="18" charset="0"/>
                <a:ea typeface="Times New Roman"/>
                <a:cs typeface="Times New Roman" pitchFamily="18" charset="0"/>
              </a:rPr>
              <a:t>“فأفرغ لها صبرًا ووسع لها صدرًا” هكذا يقول بيت الحكمة، على نوائب الدهر، فكيف إذا كان الصبر لما ابتغيت وما طلبت، اجعلي نفسك مسترخية، واسعة الصدر، راضية بالحال، آملة بالغد متأملة فيه.</a:t>
            </a:r>
            <a:endParaRPr lang="en-US" sz="2400" dirty="0">
              <a:effectLst/>
              <a:latin typeface="Times New Roman" pitchFamily="18" charset="0"/>
              <a:ea typeface="Calibri"/>
              <a:cs typeface="Times New Roman" pitchFamily="18" charset="0"/>
            </a:endParaRPr>
          </a:p>
        </p:txBody>
      </p:sp>
      <p:pic>
        <p:nvPicPr>
          <p:cNvPr id="24578" name="Picture 2" descr="C:\Users\ooo\Desktop\المرأة القيادية الناجحة\الصور\images (2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595563"/>
            <a:ext cx="2743200" cy="23574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53794092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04800"/>
            <a:ext cx="8617857" cy="2215991"/>
          </a:xfrm>
          <a:prstGeom prst="rect">
            <a:avLst/>
          </a:prstGeom>
        </p:spPr>
        <p:txBody>
          <a:bodyPr wrap="square">
            <a:spAutoFit/>
          </a:bodyPr>
          <a:lstStyle/>
          <a:p>
            <a:pPr algn="ctr" rtl="1">
              <a:lnSpc>
                <a:spcPct val="115000"/>
              </a:lnSpc>
              <a:spcAft>
                <a:spcPts val="0"/>
              </a:spcAft>
            </a:pPr>
            <a:r>
              <a:rPr lang="ar-SA" sz="2400" b="1" kern="1800" dirty="0">
                <a:solidFill>
                  <a:srgbClr val="0000FF"/>
                </a:solidFill>
                <a:latin typeface="Times New Roman" pitchFamily="18" charset="0"/>
                <a:ea typeface="Times New Roman"/>
                <a:cs typeface="Times New Roman" pitchFamily="18" charset="0"/>
              </a:rPr>
              <a:t>سادساً/ أحسني الاختيار:</a:t>
            </a:r>
            <a:endParaRPr lang="en-US" sz="2400" dirty="0">
              <a:solidFill>
                <a:srgbClr val="0000FF"/>
              </a:solidFill>
              <a:latin typeface="Times New Roman" pitchFamily="18" charset="0"/>
              <a:ea typeface="Calibri"/>
              <a:cs typeface="Times New Roman" pitchFamily="18" charset="0"/>
            </a:endParaRPr>
          </a:p>
          <a:p>
            <a:pPr algn="ctr" rtl="1">
              <a:lnSpc>
                <a:spcPct val="115000"/>
              </a:lnSpc>
              <a:spcAft>
                <a:spcPts val="0"/>
              </a:spcAft>
            </a:pPr>
            <a:r>
              <a:rPr lang="ar-SA" sz="2400" b="1" kern="1800" dirty="0">
                <a:solidFill>
                  <a:srgbClr val="000000"/>
                </a:solidFill>
                <a:latin typeface="Times New Roman" pitchFamily="18" charset="0"/>
                <a:ea typeface="Times New Roman"/>
                <a:cs typeface="Times New Roman" pitchFamily="18" charset="0"/>
              </a:rPr>
              <a:t>ولكي تنادي بذلك عليك أن تحسني اختيارك في كل الأمور، سواء في المظهر، فتبدين بأفضل لباس وأفضل هندامٍ محبب للعين، كذلك الألفاظ والكلمات أثناء الحديث، بالإضافة إلى مهارة انتقاء الشاهد المناسب، كذلك حسن التصرف في كل المواقف التي تحتاج لحنكة.</a:t>
            </a:r>
            <a:endParaRPr lang="en-US" sz="2400" dirty="0">
              <a:effectLst/>
              <a:latin typeface="Times New Roman" pitchFamily="18" charset="0"/>
              <a:ea typeface="Calibri"/>
              <a:cs typeface="Times New Roman" pitchFamily="18" charset="0"/>
            </a:endParaRPr>
          </a:p>
        </p:txBody>
      </p:sp>
      <p:pic>
        <p:nvPicPr>
          <p:cNvPr id="25602" name="Picture 2" descr="C:\Users\ooo\Desktop\المرأة القيادية الناجحة\الصور\تنزيل (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5927" y="2611505"/>
            <a:ext cx="3330802" cy="25700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12119509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358876"/>
            <a:ext cx="8534400" cy="1791260"/>
          </a:xfrm>
          <a:prstGeom prst="rect">
            <a:avLst/>
          </a:prstGeom>
        </p:spPr>
        <p:txBody>
          <a:bodyPr wrap="square">
            <a:spAutoFit/>
          </a:bodyPr>
          <a:lstStyle/>
          <a:p>
            <a:pPr algn="ctr" rtl="1">
              <a:lnSpc>
                <a:spcPct val="115000"/>
              </a:lnSpc>
              <a:spcAft>
                <a:spcPts val="0"/>
              </a:spcAft>
            </a:pPr>
            <a:r>
              <a:rPr lang="ar-SA" sz="2400" b="1" kern="1800" dirty="0">
                <a:solidFill>
                  <a:srgbClr val="0000FF"/>
                </a:solidFill>
                <a:latin typeface="Times New Roman" pitchFamily="18" charset="0"/>
                <a:ea typeface="Times New Roman"/>
                <a:cs typeface="Times New Roman" pitchFamily="18" charset="0"/>
              </a:rPr>
              <a:t>سابعاً/ أتقني لغة الجسد:</a:t>
            </a:r>
            <a:endParaRPr lang="en-US" sz="2400" dirty="0">
              <a:solidFill>
                <a:srgbClr val="0000FF"/>
              </a:solidFill>
              <a:latin typeface="Times New Roman" pitchFamily="18" charset="0"/>
              <a:ea typeface="Calibri"/>
              <a:cs typeface="Times New Roman" pitchFamily="18" charset="0"/>
            </a:endParaRPr>
          </a:p>
          <a:p>
            <a:pPr algn="ctr" rtl="1">
              <a:lnSpc>
                <a:spcPct val="115000"/>
              </a:lnSpc>
              <a:spcAft>
                <a:spcPts val="0"/>
              </a:spcAft>
            </a:pPr>
            <a:r>
              <a:rPr lang="ar-SA" sz="2400" b="1" kern="1800" dirty="0">
                <a:solidFill>
                  <a:srgbClr val="000000"/>
                </a:solidFill>
                <a:latin typeface="Times New Roman" pitchFamily="18" charset="0"/>
                <a:ea typeface="Times New Roman"/>
                <a:cs typeface="Times New Roman" pitchFamily="18" charset="0"/>
              </a:rPr>
              <a:t>لكي تخطفي الأبصار، تعلّمي وأتقني لغة الجسدِ بالإضافةِ إلى لغة الحديث، فإنها من أقوى الأسباب التي ترحبُ فيك وتنفّر منك، فكلما كنت بشوشة مال إليك الناس، وكلما تواضعتِ لهم، واهتممت بهم، وأشعرتهم بذاتهم، وصلت لقلوبهم.</a:t>
            </a:r>
            <a:endParaRPr lang="en-US" sz="2400" dirty="0">
              <a:effectLst/>
              <a:latin typeface="Times New Roman" pitchFamily="18" charset="0"/>
              <a:ea typeface="Calibri"/>
              <a:cs typeface="Times New Roman" pitchFamily="18" charset="0"/>
            </a:endParaRPr>
          </a:p>
        </p:txBody>
      </p:sp>
      <p:sp>
        <p:nvSpPr>
          <p:cNvPr id="3" name="AutoShape 2" descr="ÙØªÙØ¬Ø© Ø¨Ø­Ø« Ø§ÙØµÙØ± Ø¹Ù Ø§ÙØªÙØ§Ù Ø§ÙÙØ±Ø§Ø© Ø¨ÙØºØ© Ø§ÙØ¬Ø³Ø¯"/>
          <p:cNvSpPr>
            <a:spLocks noChangeAspect="1" noChangeArrowheads="1"/>
          </p:cNvSpPr>
          <p:nvPr/>
        </p:nvSpPr>
        <p:spPr bwMode="auto">
          <a:xfrm>
            <a:off x="892651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26627" name="Picture 3" descr="C:\Users\ooo\Desktop\المرأة القيادية الناجحة\الصور\تنزيل (3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919" y="2514600"/>
            <a:ext cx="3433762" cy="297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63150259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304800"/>
            <a:ext cx="9067800" cy="2215991"/>
          </a:xfrm>
          <a:prstGeom prst="rect">
            <a:avLst/>
          </a:prstGeom>
        </p:spPr>
        <p:txBody>
          <a:bodyPr wrap="square">
            <a:spAutoFit/>
          </a:bodyPr>
          <a:lstStyle/>
          <a:p>
            <a:pPr algn="ctr" rtl="1">
              <a:lnSpc>
                <a:spcPct val="115000"/>
              </a:lnSpc>
              <a:spcAft>
                <a:spcPts val="0"/>
              </a:spcAft>
            </a:pPr>
            <a:r>
              <a:rPr lang="ar-SA" sz="2400" b="1" kern="1800" dirty="0">
                <a:solidFill>
                  <a:srgbClr val="0000FF"/>
                </a:solidFill>
                <a:latin typeface="Times New Roman" pitchFamily="18" charset="0"/>
                <a:ea typeface="Times New Roman"/>
                <a:cs typeface="Times New Roman" pitchFamily="18" charset="0"/>
              </a:rPr>
              <a:t>ثامناً/ ما الفكرة التي تحملينها:</a:t>
            </a:r>
            <a:endParaRPr lang="en-US" sz="2400" dirty="0">
              <a:solidFill>
                <a:srgbClr val="0000FF"/>
              </a:solidFill>
              <a:latin typeface="Times New Roman" pitchFamily="18" charset="0"/>
              <a:ea typeface="Calibri"/>
              <a:cs typeface="Times New Roman" pitchFamily="18" charset="0"/>
            </a:endParaRPr>
          </a:p>
          <a:p>
            <a:pPr algn="ctr" rtl="1">
              <a:lnSpc>
                <a:spcPct val="115000"/>
              </a:lnSpc>
              <a:spcAft>
                <a:spcPts val="0"/>
              </a:spcAft>
            </a:pPr>
            <a:r>
              <a:rPr lang="ar-SA" sz="2400" b="1" kern="1800" dirty="0">
                <a:solidFill>
                  <a:srgbClr val="000000"/>
                </a:solidFill>
                <a:latin typeface="Times New Roman" pitchFamily="18" charset="0"/>
                <a:ea typeface="Times New Roman"/>
                <a:cs typeface="Times New Roman" pitchFamily="18" charset="0"/>
              </a:rPr>
              <a:t>تذكري أن الأفكار المبدعة ترفع الناس وتميّز بعضهم عن الآخرين، وإذا أردت أن تكوني صاحبة كاريزما، فأنت بحاجة إلى أفكار باهرة وملفتة للأنظار وذات خلفية قوية وأرضية صلبة تنطلقين منها وذلك يتحقق بالاطلاع الواسع وقراءة قصص النجاح.</a:t>
            </a:r>
            <a:endParaRPr lang="en-US" sz="2400" dirty="0">
              <a:latin typeface="Times New Roman" pitchFamily="18" charset="0"/>
              <a:ea typeface="Calibri"/>
              <a:cs typeface="Times New Roman" pitchFamily="18" charset="0"/>
            </a:endParaRPr>
          </a:p>
          <a:p>
            <a:pPr algn="ctr" rtl="1">
              <a:lnSpc>
                <a:spcPct val="115000"/>
              </a:lnSpc>
              <a:spcAft>
                <a:spcPts val="0"/>
              </a:spcAft>
            </a:pPr>
            <a:r>
              <a:rPr lang="ar-SA" sz="2400" b="1" kern="1800" dirty="0">
                <a:solidFill>
                  <a:srgbClr val="000000"/>
                </a:solidFill>
                <a:latin typeface="Times New Roman" pitchFamily="18" charset="0"/>
                <a:ea typeface="Times New Roman"/>
                <a:cs typeface="Times New Roman" pitchFamily="18" charset="0"/>
              </a:rPr>
              <a:t> </a:t>
            </a:r>
            <a:endParaRPr lang="en-US" sz="2400" dirty="0">
              <a:effectLst/>
              <a:latin typeface="Times New Roman" pitchFamily="18" charset="0"/>
              <a:ea typeface="Calibri"/>
              <a:cs typeface="Times New Roman" pitchFamily="18" charset="0"/>
            </a:endParaRPr>
          </a:p>
        </p:txBody>
      </p:sp>
      <p:pic>
        <p:nvPicPr>
          <p:cNvPr id="27650" name="Picture 2" descr="C:\Users\ooo\Desktop\المرأة القيادية الناجحة\الصور\تنزيل (3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2549820"/>
            <a:ext cx="3367994" cy="244792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0177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609600"/>
            <a:ext cx="8548914" cy="2241960"/>
          </a:xfrm>
          <a:prstGeom prst="rect">
            <a:avLst/>
          </a:prstGeom>
        </p:spPr>
        <p:txBody>
          <a:bodyPr wrap="square">
            <a:spAutoFit/>
          </a:bodyPr>
          <a:lstStyle/>
          <a:p>
            <a:pPr algn="ctr" rtl="1">
              <a:lnSpc>
                <a:spcPct val="150000"/>
              </a:lnSpc>
              <a:spcAft>
                <a:spcPts val="0"/>
              </a:spcAft>
            </a:pPr>
            <a:r>
              <a:rPr lang="ar-SA" sz="2400" b="1" kern="1800" dirty="0">
                <a:solidFill>
                  <a:srgbClr val="0000FF"/>
                </a:solidFill>
                <a:latin typeface="Times New Roman" pitchFamily="18" charset="0"/>
                <a:ea typeface="Times New Roman"/>
                <a:cs typeface="Times New Roman" pitchFamily="18" charset="0"/>
              </a:rPr>
              <a:t>تاسعاً/ تواضعي فبأخلاقك ترتفعين:</a:t>
            </a:r>
            <a:endParaRPr lang="en-US" sz="2400" dirty="0">
              <a:solidFill>
                <a:srgbClr val="0000FF"/>
              </a:solidFill>
              <a:latin typeface="Times New Roman" pitchFamily="18" charset="0"/>
              <a:ea typeface="Calibri"/>
              <a:cs typeface="Times New Roman" pitchFamily="18" charset="0"/>
            </a:endParaRPr>
          </a:p>
          <a:p>
            <a:pPr algn="ctr" rtl="1">
              <a:lnSpc>
                <a:spcPct val="150000"/>
              </a:lnSpc>
              <a:spcAft>
                <a:spcPts val="0"/>
              </a:spcAft>
            </a:pPr>
            <a:r>
              <a:rPr lang="ar-SA" sz="2400" b="1" kern="1800" dirty="0">
                <a:solidFill>
                  <a:srgbClr val="000000"/>
                </a:solidFill>
                <a:latin typeface="Times New Roman" pitchFamily="18" charset="0"/>
                <a:ea typeface="Times New Roman"/>
                <a:cs typeface="Times New Roman" pitchFamily="18" charset="0"/>
              </a:rPr>
              <a:t>لا يفوتك معرفة أن الأخلاق أساس محبّة الناس، لا تجعلي صفاتك وحب الناس لك يأخذانك إلى الغرور، كوني منهم ولهم واطمئني عليهم وتواصلي معهم دوماً.</a:t>
            </a:r>
            <a:endParaRPr lang="en-US" sz="2400" dirty="0">
              <a:latin typeface="Times New Roman" pitchFamily="18" charset="0"/>
              <a:ea typeface="Calibri"/>
              <a:cs typeface="Times New Roman" pitchFamily="18" charset="0"/>
            </a:endParaRPr>
          </a:p>
          <a:p>
            <a:pPr algn="ctr" rtl="1">
              <a:lnSpc>
                <a:spcPct val="150000"/>
              </a:lnSpc>
              <a:spcAft>
                <a:spcPts val="0"/>
              </a:spcAft>
            </a:pPr>
            <a:r>
              <a:rPr lang="ar-SA" sz="2400" b="1" kern="1800" dirty="0">
                <a:solidFill>
                  <a:srgbClr val="000000"/>
                </a:solidFill>
                <a:latin typeface="Times New Roman" pitchFamily="18" charset="0"/>
                <a:ea typeface="Times New Roman"/>
                <a:cs typeface="Times New Roman" pitchFamily="18" charset="0"/>
              </a:rPr>
              <a:t> </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92164985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6200" y="838200"/>
            <a:ext cx="8998857" cy="1578894"/>
          </a:xfrm>
          <a:prstGeom prst="rect">
            <a:avLst/>
          </a:prstGeom>
        </p:spPr>
        <p:txBody>
          <a:bodyPr wrap="square">
            <a:spAutoFit/>
          </a:bodyPr>
          <a:lstStyle/>
          <a:p>
            <a:pPr algn="ctr" rtl="1">
              <a:lnSpc>
                <a:spcPct val="115000"/>
              </a:lnSpc>
              <a:spcAft>
                <a:spcPts val="0"/>
              </a:spcAft>
            </a:pPr>
            <a:r>
              <a:rPr lang="ar-SA" sz="2800" b="1" kern="1800" dirty="0">
                <a:solidFill>
                  <a:schemeClr val="accent6"/>
                </a:solidFill>
                <a:latin typeface="Times New Roman" pitchFamily="18" charset="0"/>
                <a:ea typeface="Times New Roman"/>
                <a:cs typeface="Times New Roman" pitchFamily="18" charset="0"/>
              </a:rPr>
              <a:t>نشاط:وأخيرًا دعيني أسألك بصراحة: لماذا تريدين أن تكوني كاريزما؟</a:t>
            </a:r>
            <a:endParaRPr lang="en-US" sz="2800" dirty="0">
              <a:solidFill>
                <a:schemeClr val="accent6"/>
              </a:solidFill>
              <a:latin typeface="Times New Roman" pitchFamily="18" charset="0"/>
              <a:ea typeface="Calibri"/>
              <a:cs typeface="Times New Roman" pitchFamily="18" charset="0"/>
            </a:endParaRPr>
          </a:p>
          <a:p>
            <a:pPr algn="ctr" rtl="1">
              <a:lnSpc>
                <a:spcPct val="115000"/>
              </a:lnSpc>
              <a:spcAft>
                <a:spcPts val="0"/>
              </a:spcAft>
            </a:pPr>
            <a:r>
              <a:rPr lang="ar-SA" sz="2800" b="1" kern="1800" dirty="0">
                <a:solidFill>
                  <a:srgbClr val="4A442A"/>
                </a:solidFill>
                <a:latin typeface="Times New Roman" pitchFamily="18" charset="0"/>
                <a:ea typeface="Times New Roman"/>
                <a:cs typeface="Times New Roman" pitchFamily="18" charset="0"/>
              </a:rPr>
              <a:t> </a:t>
            </a:r>
            <a:endParaRPr lang="en-US" sz="2800" dirty="0">
              <a:latin typeface="Times New Roman" pitchFamily="18" charset="0"/>
              <a:ea typeface="Calibri"/>
              <a:cs typeface="Times New Roman" pitchFamily="18" charset="0"/>
            </a:endParaRPr>
          </a:p>
          <a:p>
            <a:pPr algn="ctr" rtl="1">
              <a:lnSpc>
                <a:spcPct val="115000"/>
              </a:lnSpc>
              <a:spcAft>
                <a:spcPts val="0"/>
              </a:spcAft>
            </a:pPr>
            <a:r>
              <a:rPr lang="ar-SA" sz="2800" b="1" kern="1800" dirty="0">
                <a:solidFill>
                  <a:srgbClr val="0000FF"/>
                </a:solidFill>
                <a:latin typeface="Times New Roman" pitchFamily="18" charset="0"/>
                <a:ea typeface="Times New Roman"/>
                <a:cs typeface="Times New Roman" pitchFamily="18" charset="0"/>
              </a:rPr>
              <a:t>لأن عليك أن تعي سبب الرغبة في ذلك!</a:t>
            </a:r>
            <a:endParaRPr lang="en-US" sz="2800" dirty="0">
              <a:solidFill>
                <a:srgbClr val="0000FF"/>
              </a:solidFill>
              <a:effectLst/>
              <a:latin typeface="Times New Roman" pitchFamily="18" charset="0"/>
              <a:ea typeface="Calibri"/>
              <a:cs typeface="Times New Roman" pitchFamily="18" charset="0"/>
            </a:endParaRPr>
          </a:p>
        </p:txBody>
      </p:sp>
      <p:pic>
        <p:nvPicPr>
          <p:cNvPr id="8194" name="Picture 2" descr="C:\Users\ooo\Desktop\المرأة القيادية الناجحة\الصور\الشخصية القيادية تحتاج الى الثقة بالنفس.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1914" y="2449751"/>
            <a:ext cx="4572000" cy="3570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096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57200" y="304800"/>
            <a:ext cx="8382000" cy="3193695"/>
          </a:xfrm>
          <a:prstGeom prst="rect">
            <a:avLst/>
          </a:prstGeom>
        </p:spPr>
        <p:txBody>
          <a:bodyPr wrap="square">
            <a:spAutoFit/>
          </a:bodyPr>
          <a:lstStyle/>
          <a:p>
            <a:pPr algn="ctr" rtl="1">
              <a:lnSpc>
                <a:spcPct val="115000"/>
              </a:lnSpc>
              <a:spcAft>
                <a:spcPts val="1000"/>
              </a:spcAft>
            </a:pPr>
            <a:r>
              <a:rPr lang="ar-EG" sz="2400" b="1" dirty="0" smtClean="0">
                <a:solidFill>
                  <a:srgbClr val="00B0F0"/>
                </a:solidFill>
                <a:latin typeface="Times New Roman" pitchFamily="18" charset="0"/>
                <a:ea typeface="Calibri"/>
                <a:cs typeface="Times New Roman" pitchFamily="18" charset="0"/>
              </a:rPr>
              <a:t>1</a:t>
            </a:r>
            <a:r>
              <a:rPr lang="ar-SA" sz="2400" b="1" dirty="0" smtClean="0">
                <a:solidFill>
                  <a:srgbClr val="00B0F0"/>
                </a:solidFill>
                <a:latin typeface="Times New Roman" pitchFamily="18" charset="0"/>
                <a:ea typeface="Calibri"/>
                <a:cs typeface="Times New Roman" pitchFamily="18" charset="0"/>
              </a:rPr>
              <a:t>-الابتسامة </a:t>
            </a:r>
            <a:r>
              <a:rPr lang="ar-SA" sz="2400" b="1" dirty="0">
                <a:solidFill>
                  <a:srgbClr val="00B0F0"/>
                </a:solidFill>
                <a:latin typeface="Times New Roman" pitchFamily="18" charset="0"/>
                <a:ea typeface="Calibri"/>
                <a:cs typeface="Times New Roman" pitchFamily="18" charset="0"/>
              </a:rPr>
              <a:t>الدائمة</a:t>
            </a:r>
            <a:endParaRPr lang="en-US" sz="2400" dirty="0">
              <a:latin typeface="Times New Roman" pitchFamily="18" charset="0"/>
              <a:ea typeface="Calibri"/>
              <a:cs typeface="Times New Roman" pitchFamily="18" charset="0"/>
            </a:endParaRPr>
          </a:p>
          <a:p>
            <a:pPr algn="ctr" rtl="1">
              <a:lnSpc>
                <a:spcPct val="115000"/>
              </a:lnSpc>
            </a:pPr>
            <a:r>
              <a:rPr lang="ar-SA" sz="2400" b="1" dirty="0">
                <a:solidFill>
                  <a:srgbClr val="000000"/>
                </a:solidFill>
                <a:latin typeface="Times New Roman" pitchFamily="18" charset="0"/>
                <a:ea typeface="Times New Roman"/>
                <a:cs typeface="Times New Roman" pitchFamily="18" charset="0"/>
              </a:rPr>
              <a:t>إن القليل من الناس يريدون الاقتراب من المرأة التي لا ترتسم على وجهها ابتسامة براقة، تجعلهم يميلون دوماً إلى الاقتراب منها والحديث معها</a:t>
            </a:r>
            <a:r>
              <a:rPr lang="ar-SA" sz="2400" b="1" dirty="0" smtClean="0">
                <a:solidFill>
                  <a:srgbClr val="000000"/>
                </a:solidFill>
                <a:latin typeface="Times New Roman" pitchFamily="18" charset="0"/>
                <a:ea typeface="Times New Roman"/>
                <a:cs typeface="Times New Roman" pitchFamily="18" charset="0"/>
              </a:rPr>
              <a:t>.</a:t>
            </a:r>
            <a:endParaRPr lang="ar-EG" sz="2400" b="1" dirty="0">
              <a:solidFill>
                <a:srgbClr val="000000"/>
              </a:solidFill>
              <a:latin typeface="Times New Roman" pitchFamily="18" charset="0"/>
              <a:ea typeface="Times New Roman"/>
              <a:cs typeface="Times New Roman" pitchFamily="18" charset="0"/>
            </a:endParaRPr>
          </a:p>
          <a:p>
            <a:pPr algn="ctr" rtl="1">
              <a:lnSpc>
                <a:spcPct val="115000"/>
              </a:lnSpc>
            </a:pPr>
            <a:r>
              <a:rPr lang="ar-SA" sz="2400" b="1" dirty="0" smtClean="0">
                <a:solidFill>
                  <a:srgbClr val="000000"/>
                </a:solidFill>
                <a:latin typeface="Times New Roman" pitchFamily="18" charset="0"/>
                <a:ea typeface="Times New Roman"/>
                <a:cs typeface="Times New Roman" pitchFamily="18" charset="0"/>
              </a:rPr>
              <a:t>ولذلك </a:t>
            </a:r>
            <a:r>
              <a:rPr lang="ar-SA" sz="2400" b="1" dirty="0">
                <a:solidFill>
                  <a:srgbClr val="000000"/>
                </a:solidFill>
                <a:latin typeface="Times New Roman" pitchFamily="18" charset="0"/>
                <a:ea typeface="Times New Roman"/>
                <a:cs typeface="Times New Roman" pitchFamily="18" charset="0"/>
              </a:rPr>
              <a:t>فإن الإبقاء على ابتسامة جميلة وموقف إيجابي وبهجة تشد الآخرين أمر ضروري. </a:t>
            </a:r>
            <a:endParaRPr lang="en-US" sz="2400" dirty="0">
              <a:latin typeface="Times New Roman" pitchFamily="18" charset="0"/>
              <a:ea typeface="Times New Roman"/>
              <a:cs typeface="Times New Roman" pitchFamily="18" charset="0"/>
            </a:endParaRPr>
          </a:p>
          <a:p>
            <a:pPr algn="ctr" rtl="1">
              <a:lnSpc>
                <a:spcPct val="115000"/>
              </a:lnSpc>
            </a:pPr>
            <a:r>
              <a:rPr lang="ar-SA" sz="2400" b="1" dirty="0">
                <a:solidFill>
                  <a:srgbClr val="000000"/>
                </a:solidFill>
                <a:latin typeface="Times New Roman" pitchFamily="18" charset="0"/>
                <a:ea typeface="Times New Roman"/>
                <a:cs typeface="Times New Roman" pitchFamily="18" charset="0"/>
              </a:rPr>
              <a:t>ومن المعروف أن الابتسامة، وخاصة ابتسامة المرأة، تعتبر بمثابة المغناطيس الذي يشد الآخرين إليها</a:t>
            </a:r>
            <a:r>
              <a:rPr lang="en-US" sz="2400" b="1" dirty="0">
                <a:solidFill>
                  <a:srgbClr val="000000"/>
                </a:solidFill>
                <a:latin typeface="Times New Roman" pitchFamily="18" charset="0"/>
                <a:ea typeface="Times New Roman"/>
                <a:cs typeface="Times New Roman" pitchFamily="18" charset="0"/>
              </a:rPr>
              <a:t>.</a:t>
            </a:r>
            <a:endParaRPr lang="en-US" sz="2400" dirty="0">
              <a:effectLst/>
              <a:latin typeface="Times New Roman" pitchFamily="18" charset="0"/>
              <a:ea typeface="Times New Roman"/>
              <a:cs typeface="Times New Roman" pitchFamily="18" charset="0"/>
            </a:endParaRPr>
          </a:p>
        </p:txBody>
      </p:sp>
      <p:pic>
        <p:nvPicPr>
          <p:cNvPr id="5122" name="Picture 2" descr="C:\Users\ooo\Desktop\المرأة القيادية الناجحة\الصور\تنزيل (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3512820"/>
            <a:ext cx="2857500" cy="258318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97860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loud Callout 1"/>
          <p:cNvSpPr/>
          <p:nvPr/>
        </p:nvSpPr>
        <p:spPr>
          <a:xfrm>
            <a:off x="4474029" y="152400"/>
            <a:ext cx="4572000" cy="1295400"/>
          </a:xfrm>
          <a:prstGeom prst="cloudCallout">
            <a:avLst>
              <a:gd name="adj1" fmla="val -57970"/>
              <a:gd name="adj2" fmla="val 72023"/>
            </a:avLst>
          </a:prstGeom>
        </p:spPr>
        <p:style>
          <a:lnRef idx="1">
            <a:schemeClr val="accent1"/>
          </a:lnRef>
          <a:fillRef idx="3">
            <a:schemeClr val="accent1"/>
          </a:fillRef>
          <a:effectRef idx="2">
            <a:schemeClr val="accent1"/>
          </a:effectRef>
          <a:fontRef idx="minor">
            <a:schemeClr val="lt1"/>
          </a:fontRef>
        </p:style>
        <p:txBody>
          <a:bodyPr rtlCol="1" anchor="ctr"/>
          <a:lstStyle/>
          <a:p>
            <a:pPr algn="ctr"/>
            <a:r>
              <a:rPr lang="ar-EG" sz="2000" b="1" smtClean="0">
                <a:effectLst>
                  <a:outerShdw blurRad="38100" dist="38100" dir="2700000" algn="tl">
                    <a:srgbClr val="000000">
                      <a:alpha val="43137"/>
                    </a:srgbClr>
                  </a:outerShdw>
                </a:effectLst>
              </a:rPr>
              <a:t>مثال للمرأة القيادية الناجحة</a:t>
            </a:r>
            <a:endParaRPr lang="ar-EG" sz="2000" b="1" dirty="0">
              <a:effectLst>
                <a:outerShdw blurRad="38100" dist="38100" dir="2700000" algn="tl">
                  <a:srgbClr val="000000">
                    <a:alpha val="43137"/>
                  </a:srgbClr>
                </a:outerShdw>
              </a:effectLst>
            </a:endParaRPr>
          </a:p>
        </p:txBody>
      </p:sp>
      <p:pic>
        <p:nvPicPr>
          <p:cNvPr id="3" name="Picture 2"/>
          <p:cNvPicPr/>
          <p:nvPr/>
        </p:nvPicPr>
        <p:blipFill>
          <a:blip r:embed="rId3" cstate="print">
            <a:extLst>
              <a:ext uri="{28A0092B-C50C-407E-A947-70E740481C1C}">
                <a14:useLocalDpi xmlns:a14="http://schemas.microsoft.com/office/drawing/2010/main" val="0"/>
              </a:ext>
            </a:extLst>
          </a:blip>
          <a:stretch>
            <a:fillRect/>
          </a:stretch>
        </p:blipFill>
        <p:spPr>
          <a:xfrm>
            <a:off x="2514600" y="4572000"/>
            <a:ext cx="3962400" cy="1901622"/>
          </a:xfrm>
          <a:prstGeom prst="rect">
            <a:avLst/>
          </a:prstGeom>
        </p:spPr>
      </p:pic>
      <p:sp>
        <p:nvSpPr>
          <p:cNvPr id="4" name="Rectangle 3"/>
          <p:cNvSpPr/>
          <p:nvPr/>
        </p:nvSpPr>
        <p:spPr>
          <a:xfrm>
            <a:off x="304800" y="1524000"/>
            <a:ext cx="8610600" cy="3914918"/>
          </a:xfrm>
          <a:prstGeom prst="rect">
            <a:avLst/>
          </a:prstGeom>
        </p:spPr>
        <p:txBody>
          <a:bodyPr wrap="square">
            <a:spAutoFit/>
          </a:bodyPr>
          <a:lstStyle/>
          <a:p>
            <a:pPr algn="r" rtl="1">
              <a:lnSpc>
                <a:spcPct val="115000"/>
              </a:lnSpc>
              <a:spcAft>
                <a:spcPts val="0"/>
              </a:spcAft>
            </a:pPr>
            <a:r>
              <a:rPr lang="ar-SA" sz="2400" b="1" u="sng" kern="1800" dirty="0">
                <a:solidFill>
                  <a:srgbClr val="0000FF"/>
                </a:solidFill>
                <a:latin typeface="Times New Roman" pitchFamily="18" charset="0"/>
                <a:ea typeface="Times New Roman"/>
                <a:cs typeface="Times New Roman" pitchFamily="18" charset="0"/>
              </a:rPr>
              <a:t>وراء كل نجاحٍ بارع، إمرأة كسيدة الاعمال انيت معلوف الرامي</a:t>
            </a:r>
            <a:endParaRPr lang="en-US" sz="2400" dirty="0">
              <a:solidFill>
                <a:srgbClr val="0000FF"/>
              </a:solidFill>
              <a:latin typeface="Times New Roman" pitchFamily="18" charset="0"/>
              <a:ea typeface="Calibri"/>
              <a:cs typeface="Times New Roman" pitchFamily="18" charset="0"/>
            </a:endParaRPr>
          </a:p>
          <a:p>
            <a:pPr algn="r" rtl="1">
              <a:lnSpc>
                <a:spcPct val="115000"/>
              </a:lnSpc>
              <a:spcAft>
                <a:spcPts val="0"/>
              </a:spcAft>
            </a:pPr>
            <a:r>
              <a:rPr lang="ar-SA" sz="2400" b="1" dirty="0">
                <a:solidFill>
                  <a:srgbClr val="000000"/>
                </a:solidFill>
                <a:latin typeface="Times New Roman" pitchFamily="18" charset="0"/>
                <a:ea typeface="Times New Roman"/>
                <a:cs typeface="Times New Roman" pitchFamily="18" charset="0"/>
              </a:rPr>
              <a:t>هي إمرأةٌ متفوقة، وتدعى "انيت معلوف الرامي</a:t>
            </a:r>
            <a:r>
              <a:rPr lang="en-US" sz="2400" b="1" dirty="0">
                <a:solidFill>
                  <a:srgbClr val="000000"/>
                </a:solidFill>
                <a:latin typeface="Times New Roman" pitchFamily="18" charset="0"/>
                <a:ea typeface="Times New Roman"/>
                <a:cs typeface="Times New Roman" pitchFamily="18" charset="0"/>
              </a:rPr>
              <a:t>"</a:t>
            </a:r>
            <a:r>
              <a:rPr lang="ar-SA" sz="2400" b="1" dirty="0">
                <a:solidFill>
                  <a:srgbClr val="000000"/>
                </a:solidFill>
                <a:latin typeface="Times New Roman" pitchFamily="18" charset="0"/>
                <a:ea typeface="Times New Roman"/>
                <a:cs typeface="Times New Roman" pitchFamily="18" charset="0"/>
              </a:rPr>
              <a:t>،</a:t>
            </a:r>
            <a:r>
              <a:rPr lang="en-US" sz="2400" b="1" dirty="0">
                <a:solidFill>
                  <a:srgbClr val="000000"/>
                </a:solidFill>
                <a:latin typeface="Times New Roman" pitchFamily="18" charset="0"/>
                <a:ea typeface="Times New Roman"/>
                <a:cs typeface="Times New Roman" pitchFamily="18" charset="0"/>
              </a:rPr>
              <a:t> </a:t>
            </a:r>
            <a:r>
              <a:rPr lang="ar-SA" sz="2400" b="1" dirty="0">
                <a:solidFill>
                  <a:srgbClr val="000000"/>
                </a:solidFill>
                <a:latin typeface="Times New Roman" pitchFamily="18" charset="0"/>
                <a:ea typeface="Times New Roman"/>
                <a:cs typeface="Times New Roman" pitchFamily="18" charset="0"/>
              </a:rPr>
              <a:t>سيدة الاعمال التي</a:t>
            </a:r>
            <a:r>
              <a:rPr lang="en-US" sz="2400" b="1" dirty="0">
                <a:solidFill>
                  <a:srgbClr val="000000"/>
                </a:solidFill>
                <a:latin typeface="Times New Roman" pitchFamily="18" charset="0"/>
                <a:ea typeface="Times New Roman"/>
                <a:cs typeface="Times New Roman" pitchFamily="18" charset="0"/>
              </a:rPr>
              <a:t> </a:t>
            </a:r>
            <a:r>
              <a:rPr lang="ar-SA" sz="2400" b="1" dirty="0">
                <a:solidFill>
                  <a:srgbClr val="000000"/>
                </a:solidFill>
                <a:latin typeface="Times New Roman" pitchFamily="18" charset="0"/>
                <a:ea typeface="Times New Roman"/>
                <a:cs typeface="Times New Roman" pitchFamily="18" charset="0"/>
              </a:rPr>
              <a:t>إختيرت من</a:t>
            </a:r>
            <a:r>
              <a:rPr lang="en-US" sz="2400" b="1" dirty="0">
                <a:solidFill>
                  <a:srgbClr val="000000"/>
                </a:solidFill>
                <a:latin typeface="Times New Roman" pitchFamily="18" charset="0"/>
                <a:ea typeface="Times New Roman"/>
                <a:cs typeface="Times New Roman" pitchFamily="18" charset="0"/>
              </a:rPr>
              <a:t>  </a:t>
            </a:r>
            <a:r>
              <a:rPr lang="ar-SA" sz="2400" b="1" dirty="0">
                <a:solidFill>
                  <a:srgbClr val="000000"/>
                </a:solidFill>
                <a:latin typeface="Times New Roman" pitchFamily="18" charset="0"/>
                <a:ea typeface="Times New Roman"/>
                <a:cs typeface="Times New Roman" pitchFamily="18" charset="0"/>
              </a:rPr>
              <a:t>بين أقوى خمسين سيدة أعمال في العالم العربي وذلك وفق تصنيف مجلة</a:t>
            </a:r>
            <a:r>
              <a:rPr lang="en-US" sz="2400" b="1" dirty="0">
                <a:solidFill>
                  <a:srgbClr val="000000"/>
                </a:solidFill>
                <a:latin typeface="Times New Roman" pitchFamily="18" charset="0"/>
                <a:ea typeface="Times New Roman"/>
                <a:cs typeface="Times New Roman" pitchFamily="18" charset="0"/>
              </a:rPr>
              <a:t> "Forbes</a:t>
            </a:r>
            <a:r>
              <a:rPr lang="en-US" sz="2400" b="1" dirty="0" smtClean="0">
                <a:solidFill>
                  <a:srgbClr val="000000"/>
                </a:solidFill>
                <a:latin typeface="Times New Roman" pitchFamily="18" charset="0"/>
                <a:ea typeface="Times New Roman"/>
                <a:cs typeface="Times New Roman" pitchFamily="18" charset="0"/>
              </a:rPr>
              <a:t>".</a:t>
            </a:r>
            <a:endParaRPr lang="en-US" sz="2400" dirty="0" smtClean="0">
              <a:latin typeface="Times New Roman" pitchFamily="18" charset="0"/>
              <a:ea typeface="Times New Roman"/>
              <a:cs typeface="Times New Roman" pitchFamily="18" charset="0"/>
            </a:endParaRPr>
          </a:p>
          <a:p>
            <a:pPr algn="r" rtl="1">
              <a:lnSpc>
                <a:spcPct val="115000"/>
              </a:lnSpc>
              <a:spcAft>
                <a:spcPts val="0"/>
              </a:spcAft>
            </a:pPr>
            <a:r>
              <a:rPr lang="en-US" sz="2400" b="1" dirty="0">
                <a:solidFill>
                  <a:srgbClr val="000000"/>
                </a:solidFill>
                <a:latin typeface="Times New Roman" pitchFamily="18" charset="0"/>
                <a:ea typeface="Times New Roman"/>
                <a:cs typeface="Times New Roman" pitchFamily="18" charset="0"/>
              </a:rPr>
              <a:t> </a:t>
            </a:r>
            <a:r>
              <a:rPr lang="ar-SA" sz="2400" b="1" dirty="0">
                <a:solidFill>
                  <a:srgbClr val="000000"/>
                </a:solidFill>
                <a:latin typeface="Times New Roman" pitchFamily="18" charset="0"/>
                <a:ea typeface="Times New Roman"/>
                <a:cs typeface="Times New Roman" pitchFamily="18" charset="0"/>
              </a:rPr>
              <a:t>إنها السيدة</a:t>
            </a:r>
            <a:r>
              <a:rPr lang="en-US" sz="2400" b="1" dirty="0">
                <a:solidFill>
                  <a:srgbClr val="000000"/>
                </a:solidFill>
                <a:latin typeface="Times New Roman" pitchFamily="18" charset="0"/>
                <a:ea typeface="Times New Roman"/>
                <a:cs typeface="Times New Roman" pitchFamily="18" charset="0"/>
              </a:rPr>
              <a:t> </a:t>
            </a:r>
            <a:r>
              <a:rPr lang="ar-SA" sz="2400" b="1" dirty="0">
                <a:solidFill>
                  <a:srgbClr val="000000"/>
                </a:solidFill>
                <a:latin typeface="Times New Roman" pitchFamily="18" charset="0"/>
                <a:ea typeface="Times New Roman"/>
                <a:cs typeface="Times New Roman" pitchFamily="18" charset="0"/>
              </a:rPr>
              <a:t>اللبنانية</a:t>
            </a:r>
            <a:r>
              <a:rPr lang="en-US" sz="2400" b="1" dirty="0">
                <a:solidFill>
                  <a:srgbClr val="000000"/>
                </a:solidFill>
                <a:latin typeface="Times New Roman" pitchFamily="18" charset="0"/>
                <a:ea typeface="Times New Roman"/>
                <a:cs typeface="Times New Roman" pitchFamily="18" charset="0"/>
              </a:rPr>
              <a:t> </a:t>
            </a:r>
            <a:r>
              <a:rPr lang="ar-SA" sz="2400" b="1" dirty="0">
                <a:solidFill>
                  <a:srgbClr val="000000"/>
                </a:solidFill>
                <a:latin typeface="Times New Roman" pitchFamily="18" charset="0"/>
                <a:ea typeface="Times New Roman"/>
                <a:cs typeface="Times New Roman" pitchFamily="18" charset="0"/>
              </a:rPr>
              <a:t>الشابة</a:t>
            </a:r>
            <a:r>
              <a:rPr lang="en-US" sz="2400" b="1" dirty="0">
                <a:solidFill>
                  <a:srgbClr val="000000"/>
                </a:solidFill>
                <a:latin typeface="Times New Roman" pitchFamily="18" charset="0"/>
                <a:ea typeface="Times New Roman"/>
                <a:cs typeface="Times New Roman" pitchFamily="18" charset="0"/>
              </a:rPr>
              <a:t> </a:t>
            </a:r>
            <a:r>
              <a:rPr lang="ar-SA" sz="2400" b="1" dirty="0">
                <a:solidFill>
                  <a:srgbClr val="000000"/>
                </a:solidFill>
                <a:latin typeface="Times New Roman" pitchFamily="18" charset="0"/>
                <a:ea typeface="Times New Roman"/>
                <a:cs typeface="Times New Roman" pitchFamily="18" charset="0"/>
              </a:rPr>
              <a:t>التي نجحت بانشاء سلسلة المطاعم اللبنانية الشهيرة</a:t>
            </a:r>
            <a:r>
              <a:rPr lang="en-US" sz="2400" b="1" dirty="0">
                <a:solidFill>
                  <a:srgbClr val="000000"/>
                </a:solidFill>
                <a:latin typeface="Times New Roman" pitchFamily="18" charset="0"/>
                <a:ea typeface="Times New Roman"/>
                <a:cs typeface="Times New Roman" pitchFamily="18" charset="0"/>
              </a:rPr>
              <a:t> Casper And </a:t>
            </a:r>
            <a:r>
              <a:rPr lang="en-US" sz="2400" b="1" dirty="0" err="1">
                <a:solidFill>
                  <a:srgbClr val="000000"/>
                </a:solidFill>
                <a:latin typeface="Times New Roman" pitchFamily="18" charset="0"/>
                <a:ea typeface="Times New Roman"/>
                <a:cs typeface="Times New Roman" pitchFamily="18" charset="0"/>
              </a:rPr>
              <a:t>Gambini’s</a:t>
            </a:r>
            <a:r>
              <a:rPr lang="en-US" sz="2400" b="1" dirty="0">
                <a:solidFill>
                  <a:srgbClr val="000000"/>
                </a:solidFill>
                <a:latin typeface="Times New Roman" pitchFamily="18" charset="0"/>
                <a:ea typeface="Times New Roman"/>
                <a:cs typeface="Times New Roman" pitchFamily="18" charset="0"/>
              </a:rPr>
              <a:t> </a:t>
            </a:r>
            <a:r>
              <a:rPr lang="en-US" sz="2400" b="1" dirty="0" smtClean="0">
                <a:solidFill>
                  <a:srgbClr val="000000"/>
                </a:solidFill>
                <a:latin typeface="Times New Roman" pitchFamily="18" charset="0"/>
                <a:ea typeface="Times New Roman"/>
                <a:cs typeface="Times New Roman" pitchFamily="18" charset="0"/>
              </a:rPr>
              <a:t>.</a:t>
            </a:r>
            <a:endParaRPr lang="en-US" sz="2400" dirty="0">
              <a:latin typeface="Times New Roman" pitchFamily="18" charset="0"/>
              <a:ea typeface="Calibri"/>
              <a:cs typeface="Times New Roman" pitchFamily="18" charset="0"/>
            </a:endParaRPr>
          </a:p>
          <a:p>
            <a:pPr algn="r" rtl="1">
              <a:lnSpc>
                <a:spcPct val="115000"/>
              </a:lnSpc>
              <a:spcAft>
                <a:spcPts val="0"/>
              </a:spcAft>
            </a:pPr>
            <a:r>
              <a:rPr lang="ar-SA" sz="2400" b="1" dirty="0">
                <a:solidFill>
                  <a:srgbClr val="000000"/>
                </a:solidFill>
                <a:latin typeface="Times New Roman" pitchFamily="18" charset="0"/>
                <a:ea typeface="Times New Roman"/>
                <a:cs typeface="Times New Roman" pitchFamily="18" charset="0"/>
              </a:rPr>
              <a:t>من مطعمٍ صغير متواضع  إلى صاحبة سلسلة مطاعم، رحلة خاضتها السيدة معلوف بكل صعوباتها وتحدياتها. التقيناها في أحد فروع مطعمها وسألناها عن تجربتها في هذا المضمار</a:t>
            </a:r>
            <a:r>
              <a:rPr lang="en-US" sz="2400" b="1" dirty="0">
                <a:solidFill>
                  <a:srgbClr val="000000"/>
                </a:solidFill>
                <a:latin typeface="Times New Roman" pitchFamily="18" charset="0"/>
                <a:ea typeface="Times New Roman"/>
                <a:cs typeface="Times New Roman" pitchFamily="18" charset="0"/>
              </a:rPr>
              <a:t/>
            </a:r>
            <a:br>
              <a:rPr lang="en-US" sz="2400" b="1" dirty="0">
                <a:solidFill>
                  <a:srgbClr val="000000"/>
                </a:solidFill>
                <a:latin typeface="Times New Roman" pitchFamily="18" charset="0"/>
                <a:ea typeface="Times New Roman"/>
                <a:cs typeface="Times New Roman" pitchFamily="18" charset="0"/>
              </a:rPr>
            </a:b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94733263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olded Corner 1"/>
          <p:cNvSpPr/>
          <p:nvPr/>
        </p:nvSpPr>
        <p:spPr>
          <a:xfrm>
            <a:off x="3352800" y="473242"/>
            <a:ext cx="2797629" cy="1801586"/>
          </a:xfrm>
          <a:prstGeom prst="foldedCorner">
            <a:avLst/>
          </a:prstGeom>
        </p:spPr>
        <p:style>
          <a:lnRef idx="1">
            <a:schemeClr val="accent6"/>
          </a:lnRef>
          <a:fillRef idx="3">
            <a:schemeClr val="accent6"/>
          </a:fillRef>
          <a:effectRef idx="2">
            <a:schemeClr val="accent6"/>
          </a:effectRef>
          <a:fontRef idx="minor">
            <a:schemeClr val="lt1"/>
          </a:fontRef>
        </p:style>
        <p:txBody>
          <a:bodyPr rtlCol="1" anchor="ctr"/>
          <a:lstStyle/>
          <a:p>
            <a:pPr algn="ctr"/>
            <a:r>
              <a:rPr lang="ar-EG" sz="2400" b="1" dirty="0" smtClean="0">
                <a:effectLst>
                  <a:outerShdw blurRad="38100" dist="38100" dir="2700000" algn="tl">
                    <a:srgbClr val="000000">
                      <a:alpha val="43137"/>
                    </a:srgbClr>
                  </a:outerShdw>
                </a:effectLst>
                <a:latin typeface="Times New Roman" pitchFamily="18" charset="0"/>
                <a:cs typeface="Times New Roman" pitchFamily="18" charset="0"/>
              </a:rPr>
              <a:t>الوصفة السحرية وراء نجاح المرأة القيادية</a:t>
            </a:r>
            <a:endParaRPr lang="ar-EG" sz="2400" b="1"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3" name="Diagram 2"/>
          <p:cNvGraphicFramePr/>
          <p:nvPr>
            <p:extLst>
              <p:ext uri="{D42A27DB-BD31-4B8C-83A1-F6EECF244321}">
                <p14:modId xmlns:p14="http://schemas.microsoft.com/office/powerpoint/2010/main" val="840212769"/>
              </p:ext>
            </p:extLst>
          </p:nvPr>
        </p:nvGraphicFramePr>
        <p:xfrm>
          <a:off x="685800" y="1801586"/>
          <a:ext cx="81534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1" name="Straight Arrow Connector 10"/>
          <p:cNvCxnSpPr/>
          <p:nvPr/>
        </p:nvCxnSpPr>
        <p:spPr>
          <a:xfrm>
            <a:off x="4751614" y="2274828"/>
            <a:ext cx="0" cy="69697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22951653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olded Corner 2"/>
          <p:cNvSpPr/>
          <p:nvPr/>
        </p:nvSpPr>
        <p:spPr>
          <a:xfrm>
            <a:off x="3124200" y="381000"/>
            <a:ext cx="3352800" cy="1801586"/>
          </a:xfrm>
          <a:prstGeom prst="foldedCorner">
            <a:avLst/>
          </a:prstGeom>
        </p:spPr>
        <p:style>
          <a:lnRef idx="1">
            <a:schemeClr val="accent6"/>
          </a:lnRef>
          <a:fillRef idx="3">
            <a:schemeClr val="accent6"/>
          </a:fillRef>
          <a:effectRef idx="2">
            <a:schemeClr val="accent6"/>
          </a:effectRef>
          <a:fontRef idx="minor">
            <a:schemeClr val="lt1"/>
          </a:fontRef>
        </p:style>
        <p:txBody>
          <a:bodyPr rtlCol="1" anchor="ctr"/>
          <a:lstStyle/>
          <a:p>
            <a:pPr algn="ctr"/>
            <a:r>
              <a:rPr lang="ar-EG" sz="2400" b="1" dirty="0" smtClean="0">
                <a:effectLst>
                  <a:outerShdw blurRad="38100" dist="38100" dir="2700000" algn="tl">
                    <a:srgbClr val="000000">
                      <a:alpha val="43137"/>
                    </a:srgbClr>
                  </a:outerShdw>
                </a:effectLst>
                <a:latin typeface="Times New Roman" pitchFamily="18" charset="0"/>
                <a:cs typeface="Times New Roman" pitchFamily="18" charset="0"/>
              </a:rPr>
              <a:t>الوصفة السحرية وراء نجاح المرأة القيادية</a:t>
            </a:r>
            <a:endParaRPr lang="ar-EG" sz="24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990600" y="2819400"/>
            <a:ext cx="7543800" cy="2215991"/>
          </a:xfrm>
          <a:prstGeom prst="rect">
            <a:avLst/>
          </a:prstGeom>
        </p:spPr>
        <p:txBody>
          <a:bodyPr wrap="square">
            <a:spAutoFit/>
          </a:bodyPr>
          <a:lstStyle/>
          <a:p>
            <a:pPr algn="ctr">
              <a:lnSpc>
                <a:spcPct val="115000"/>
              </a:lnSpc>
              <a:spcAft>
                <a:spcPts val="0"/>
              </a:spcAft>
            </a:pPr>
            <a:r>
              <a:rPr lang="ar-SA" sz="2400" b="1" kern="1800" dirty="0">
                <a:solidFill>
                  <a:srgbClr val="0D0D0D"/>
                </a:solidFill>
                <a:latin typeface="Times New Roman" pitchFamily="18" charset="0"/>
                <a:ea typeface="Times New Roman"/>
                <a:cs typeface="Times New Roman" pitchFamily="18" charset="0"/>
              </a:rPr>
              <a:t>تستطيع أي امرأة أن تحدد المرأة المؤثرة والناجحة من أول حضور لها، لكنها تعجز عن معرفة سبب نجاح هذه المرأة وتميزها، فإذا كنت ترغبين معرفة الأسرار الذهبية وراء نجاح المرأة القيادية، فقد توصل خبراء التنمية البشرية بحسب دراسة أجرتها جامعة كندية، إلى 5 نصائح ذهبية تساعد المرأة على الوصول إلى مراتب رفيعة ومناصب قيادية.</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424218729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457200"/>
            <a:ext cx="8458200" cy="3914918"/>
          </a:xfrm>
          <a:prstGeom prst="rect">
            <a:avLst/>
          </a:prstGeom>
        </p:spPr>
        <p:txBody>
          <a:bodyPr wrap="square">
            <a:spAutoFit/>
          </a:bodyPr>
          <a:lstStyle/>
          <a:p>
            <a:pPr algn="r" rtl="1">
              <a:lnSpc>
                <a:spcPct val="115000"/>
              </a:lnSpc>
              <a:spcAft>
                <a:spcPts val="0"/>
              </a:spcAft>
            </a:pPr>
            <a:r>
              <a:rPr lang="ar-SA" sz="2400" b="1" kern="1800" dirty="0">
                <a:solidFill>
                  <a:srgbClr val="0000FF"/>
                </a:solidFill>
                <a:latin typeface="Times New Roman" pitchFamily="18" charset="0"/>
                <a:ea typeface="Times New Roman"/>
                <a:cs typeface="Times New Roman" pitchFamily="18" charset="0"/>
              </a:rPr>
              <a:t>حددي هدفك</a:t>
            </a:r>
            <a:endParaRPr lang="en-US" sz="2400" dirty="0">
              <a:solidFill>
                <a:srgbClr val="0000FF"/>
              </a:solidFill>
              <a:latin typeface="Times New Roman" pitchFamily="18" charset="0"/>
              <a:ea typeface="Calibri"/>
              <a:cs typeface="Times New Roman" pitchFamily="18" charset="0"/>
            </a:endParaRPr>
          </a:p>
          <a:p>
            <a:pPr algn="r" rtl="1">
              <a:lnSpc>
                <a:spcPct val="115000"/>
              </a:lnSpc>
              <a:spcAft>
                <a:spcPts val="0"/>
              </a:spcAft>
            </a:pPr>
            <a:r>
              <a:rPr lang="ar-SA" sz="2400" b="1" kern="1800" dirty="0">
                <a:solidFill>
                  <a:srgbClr val="0D0D0D"/>
                </a:solidFill>
                <a:latin typeface="Times New Roman" pitchFamily="18" charset="0"/>
                <a:ea typeface="Times New Roman"/>
                <a:cs typeface="Times New Roman" pitchFamily="18" charset="0"/>
              </a:rPr>
              <a:t>يقال إن الربح هو الذي يقود الهدف. </a:t>
            </a:r>
            <a:endParaRPr lang="ar-EG" sz="2400" b="1" kern="1800" dirty="0" smtClean="0">
              <a:solidFill>
                <a:srgbClr val="0D0D0D"/>
              </a:solidFill>
              <a:latin typeface="Times New Roman" pitchFamily="18" charset="0"/>
              <a:ea typeface="Times New Roman"/>
              <a:cs typeface="Times New Roman" pitchFamily="18" charset="0"/>
            </a:endParaRPr>
          </a:p>
          <a:p>
            <a:pPr algn="r" rtl="1">
              <a:lnSpc>
                <a:spcPct val="115000"/>
              </a:lnSpc>
              <a:spcAft>
                <a:spcPts val="0"/>
              </a:spcAft>
            </a:pPr>
            <a:r>
              <a:rPr lang="ar-SA" sz="2400" b="1" kern="1800" dirty="0" smtClean="0">
                <a:solidFill>
                  <a:srgbClr val="0D0D0D"/>
                </a:solidFill>
                <a:latin typeface="Times New Roman" pitchFamily="18" charset="0"/>
                <a:ea typeface="Times New Roman"/>
                <a:cs typeface="Times New Roman" pitchFamily="18" charset="0"/>
              </a:rPr>
              <a:t>لكننا </a:t>
            </a:r>
            <a:r>
              <a:rPr lang="ar-SA" sz="2400" b="1" kern="1800" dirty="0">
                <a:solidFill>
                  <a:srgbClr val="0D0D0D"/>
                </a:solidFill>
                <a:latin typeface="Times New Roman" pitchFamily="18" charset="0"/>
                <a:ea typeface="Times New Roman"/>
                <a:cs typeface="Times New Roman" pitchFamily="18" charset="0"/>
              </a:rPr>
              <a:t>ننصحك أن تجعلي هدفك هو الذي يقودك للربح</a:t>
            </a:r>
            <a:r>
              <a:rPr lang="ar-SA" sz="2400" b="1" kern="1800" dirty="0" smtClean="0">
                <a:solidFill>
                  <a:srgbClr val="0D0D0D"/>
                </a:solidFill>
                <a:latin typeface="Times New Roman" pitchFamily="18" charset="0"/>
                <a:ea typeface="Times New Roman"/>
                <a:cs typeface="Times New Roman" pitchFamily="18" charset="0"/>
              </a:rPr>
              <a:t>.</a:t>
            </a:r>
            <a:endParaRPr lang="ar-EG" sz="2400" b="1" kern="1800" dirty="0" smtClean="0">
              <a:solidFill>
                <a:srgbClr val="0D0D0D"/>
              </a:solidFill>
              <a:latin typeface="Times New Roman" pitchFamily="18" charset="0"/>
              <a:ea typeface="Times New Roman"/>
              <a:cs typeface="Times New Roman" pitchFamily="18" charset="0"/>
            </a:endParaRPr>
          </a:p>
          <a:p>
            <a:pPr algn="r" rtl="1">
              <a:lnSpc>
                <a:spcPct val="115000"/>
              </a:lnSpc>
              <a:spcAft>
                <a:spcPts val="0"/>
              </a:spcAft>
            </a:pPr>
            <a:r>
              <a:rPr lang="ar-SA" sz="2400" b="1" kern="1800" dirty="0" smtClean="0">
                <a:solidFill>
                  <a:srgbClr val="0D0D0D"/>
                </a:solidFill>
                <a:latin typeface="Times New Roman" pitchFamily="18" charset="0"/>
                <a:ea typeface="Times New Roman"/>
                <a:cs typeface="Times New Roman" pitchFamily="18" charset="0"/>
              </a:rPr>
              <a:t> </a:t>
            </a:r>
            <a:r>
              <a:rPr lang="ar-SA" sz="2400" b="1" kern="1800" dirty="0">
                <a:solidFill>
                  <a:srgbClr val="0D0D0D"/>
                </a:solidFill>
                <a:latin typeface="Times New Roman" pitchFamily="18" charset="0"/>
                <a:ea typeface="Times New Roman"/>
                <a:cs typeface="Times New Roman" pitchFamily="18" charset="0"/>
              </a:rPr>
              <a:t>فالهدف هو الشيء الوحيد الذي يجمع بين القادة العظماء في العالم</a:t>
            </a:r>
            <a:r>
              <a:rPr lang="ar-SA" sz="2400" b="1" kern="1800" dirty="0" smtClean="0">
                <a:solidFill>
                  <a:srgbClr val="0D0D0D"/>
                </a:solidFill>
                <a:latin typeface="Times New Roman" pitchFamily="18" charset="0"/>
                <a:ea typeface="Times New Roman"/>
                <a:cs typeface="Times New Roman" pitchFamily="18" charset="0"/>
              </a:rPr>
              <a:t>.</a:t>
            </a:r>
            <a:endParaRPr lang="en-US" sz="2400" b="1" kern="1800" dirty="0" smtClean="0">
              <a:solidFill>
                <a:srgbClr val="0D0D0D"/>
              </a:solidFill>
              <a:latin typeface="Times New Roman" pitchFamily="18" charset="0"/>
              <a:ea typeface="Times New Roman"/>
              <a:cs typeface="Times New Roman" pitchFamily="18" charset="0"/>
            </a:endParaRPr>
          </a:p>
          <a:p>
            <a:pPr algn="r" rtl="1">
              <a:lnSpc>
                <a:spcPct val="115000"/>
              </a:lnSpc>
              <a:spcAft>
                <a:spcPts val="0"/>
              </a:spcAft>
            </a:pPr>
            <a:r>
              <a:rPr lang="ar-SA" sz="2400" b="1" kern="1800" dirty="0" smtClean="0">
                <a:solidFill>
                  <a:srgbClr val="0D0D0D"/>
                </a:solidFill>
                <a:latin typeface="Times New Roman" pitchFamily="18" charset="0"/>
                <a:ea typeface="Times New Roman"/>
                <a:cs typeface="Times New Roman" pitchFamily="18" charset="0"/>
              </a:rPr>
              <a:t> </a:t>
            </a:r>
            <a:r>
              <a:rPr lang="ar-SA" sz="2400" b="1" kern="1800" dirty="0">
                <a:solidFill>
                  <a:srgbClr val="0D0D0D"/>
                </a:solidFill>
                <a:latin typeface="Times New Roman" pitchFamily="18" charset="0"/>
                <a:ea typeface="Times New Roman"/>
                <a:cs typeface="Times New Roman" pitchFamily="18" charset="0"/>
              </a:rPr>
              <a:t>وهو أول نقطة تحول وتفصل بين المرأة القوية والضعيفة في القيادة</a:t>
            </a:r>
            <a:r>
              <a:rPr lang="ar-SA" sz="2400" b="1" kern="1800" dirty="0" smtClean="0">
                <a:solidFill>
                  <a:srgbClr val="0D0D0D"/>
                </a:solidFill>
                <a:latin typeface="Times New Roman" pitchFamily="18" charset="0"/>
                <a:ea typeface="Times New Roman"/>
                <a:cs typeface="Times New Roman" pitchFamily="18" charset="0"/>
              </a:rPr>
              <a:t>.</a:t>
            </a:r>
            <a:endParaRPr lang="en-US" sz="2400" b="1" kern="1800" dirty="0" smtClean="0">
              <a:solidFill>
                <a:srgbClr val="0D0D0D"/>
              </a:solidFill>
              <a:latin typeface="Times New Roman" pitchFamily="18" charset="0"/>
              <a:ea typeface="Times New Roman"/>
              <a:cs typeface="Times New Roman" pitchFamily="18" charset="0"/>
            </a:endParaRPr>
          </a:p>
          <a:p>
            <a:pPr algn="r" rtl="1">
              <a:lnSpc>
                <a:spcPct val="115000"/>
              </a:lnSpc>
              <a:spcAft>
                <a:spcPts val="0"/>
              </a:spcAft>
            </a:pPr>
            <a:r>
              <a:rPr lang="ar-SA" sz="2400" b="1" kern="1800" dirty="0" smtClean="0">
                <a:solidFill>
                  <a:srgbClr val="0D0D0D"/>
                </a:solidFill>
                <a:latin typeface="Times New Roman" pitchFamily="18" charset="0"/>
                <a:ea typeface="Times New Roman"/>
                <a:cs typeface="Times New Roman" pitchFamily="18" charset="0"/>
              </a:rPr>
              <a:t> </a:t>
            </a:r>
            <a:r>
              <a:rPr lang="ar-SA" sz="2400" b="1" kern="1800" dirty="0">
                <a:solidFill>
                  <a:srgbClr val="0D0D0D"/>
                </a:solidFill>
                <a:latin typeface="Times New Roman" pitchFamily="18" charset="0"/>
                <a:ea typeface="Times New Roman"/>
                <a:cs typeface="Times New Roman" pitchFamily="18" charset="0"/>
              </a:rPr>
              <a:t>لذلك عليك اختيار هدف في حياتك ومحاولة تحقيقه بحماس لبلوغ أول مراتب النجاح</a:t>
            </a:r>
            <a:r>
              <a:rPr lang="ar-SA" sz="2400" b="1" kern="1800" dirty="0" smtClean="0">
                <a:solidFill>
                  <a:srgbClr val="0D0D0D"/>
                </a:solidFill>
                <a:latin typeface="Times New Roman" pitchFamily="18" charset="0"/>
                <a:ea typeface="Times New Roman"/>
                <a:cs typeface="Times New Roman" pitchFamily="18" charset="0"/>
              </a:rPr>
              <a:t>.</a:t>
            </a:r>
            <a:endParaRPr lang="en-US" sz="2400" b="1" kern="1800" dirty="0" smtClean="0">
              <a:solidFill>
                <a:srgbClr val="0D0D0D"/>
              </a:solidFill>
              <a:latin typeface="Times New Roman" pitchFamily="18" charset="0"/>
              <a:ea typeface="Times New Roman"/>
              <a:cs typeface="Times New Roman" pitchFamily="18" charset="0"/>
            </a:endParaRPr>
          </a:p>
          <a:p>
            <a:pPr algn="r" rtl="1">
              <a:lnSpc>
                <a:spcPct val="115000"/>
              </a:lnSpc>
              <a:spcAft>
                <a:spcPts val="0"/>
              </a:spcAft>
            </a:pPr>
            <a:r>
              <a:rPr lang="ar-SA" sz="2400" b="1" kern="1800" dirty="0" smtClean="0">
                <a:solidFill>
                  <a:srgbClr val="0D0D0D"/>
                </a:solidFill>
                <a:latin typeface="Times New Roman" pitchFamily="18" charset="0"/>
                <a:ea typeface="Times New Roman"/>
                <a:cs typeface="Times New Roman" pitchFamily="18" charset="0"/>
              </a:rPr>
              <a:t> </a:t>
            </a:r>
            <a:r>
              <a:rPr lang="ar-SA" sz="2400" b="1" kern="1800" dirty="0">
                <a:solidFill>
                  <a:srgbClr val="0D0D0D"/>
                </a:solidFill>
                <a:latin typeface="Times New Roman" pitchFamily="18" charset="0"/>
                <a:ea typeface="Times New Roman"/>
                <a:cs typeface="Times New Roman" pitchFamily="18" charset="0"/>
              </a:rPr>
              <a:t>وتذكري دائماً قيمك ومبادئك، وصممي على رؤيتك المستقبلية ولا تحيدين عنها، فالقيادية العظيمة هي من تستطيع استقطاب الجميع وتكسب احترامهم وتجعل من رؤيتها منهاجاً تسير عليه نساء أخريات في خطى ثابتة نحو النجاح.</a:t>
            </a:r>
            <a:endParaRPr lang="en-US" sz="2400" dirty="0">
              <a:effectLst/>
              <a:latin typeface="Times New Roman" pitchFamily="18" charset="0"/>
              <a:ea typeface="Calibri"/>
              <a:cs typeface="Times New Roman"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572000"/>
            <a:ext cx="29337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513693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81000" y="685800"/>
            <a:ext cx="8458200" cy="2215991"/>
          </a:xfrm>
          <a:prstGeom prst="rect">
            <a:avLst/>
          </a:prstGeom>
        </p:spPr>
        <p:txBody>
          <a:bodyPr wrap="square">
            <a:spAutoFit/>
          </a:bodyPr>
          <a:lstStyle/>
          <a:p>
            <a:pPr algn="r" rtl="1">
              <a:lnSpc>
                <a:spcPct val="115000"/>
              </a:lnSpc>
              <a:spcAft>
                <a:spcPts val="0"/>
              </a:spcAft>
            </a:pPr>
            <a:r>
              <a:rPr lang="ar-SA" sz="2400" b="1" kern="1800" dirty="0">
                <a:solidFill>
                  <a:srgbClr val="0070C0"/>
                </a:solidFill>
                <a:latin typeface="Times New Roman" pitchFamily="18" charset="0"/>
                <a:ea typeface="Times New Roman"/>
                <a:cs typeface="Times New Roman" pitchFamily="18" charset="0"/>
              </a:rPr>
              <a:t>كسب ولاء الآخرين</a:t>
            </a:r>
            <a:endParaRPr lang="en-US" sz="2400" dirty="0">
              <a:latin typeface="Times New Roman" pitchFamily="18" charset="0"/>
              <a:ea typeface="Calibri"/>
              <a:cs typeface="Times New Roman" pitchFamily="18" charset="0"/>
            </a:endParaRPr>
          </a:p>
          <a:p>
            <a:pPr algn="r" rtl="1">
              <a:lnSpc>
                <a:spcPct val="115000"/>
              </a:lnSpc>
              <a:spcAft>
                <a:spcPts val="0"/>
              </a:spcAft>
            </a:pPr>
            <a:r>
              <a:rPr lang="ar-SA" sz="2400" b="1" kern="1800" dirty="0">
                <a:solidFill>
                  <a:srgbClr val="0D0D0D"/>
                </a:solidFill>
                <a:latin typeface="Times New Roman" pitchFamily="18" charset="0"/>
                <a:ea typeface="Times New Roman"/>
                <a:cs typeface="Times New Roman" pitchFamily="18" charset="0"/>
              </a:rPr>
              <a:t>المرأة القيادية لن ترتقي إلى مراتب متقدمة من دون الأشخاص، لذلك حذار أن تنظري إليهم نظرة استصغار، بل يجب الاهتمام بأمرهم واستقطابهم ومعاملتهم بشكل راقٍ، حيث يمكنهم أن يكونوا سبباً أساسياً في دعمك أو إحباطك، وإنك حين تخطبين ودهم سوف يقفون إلى جانبك ويقدمون لك الدعم بسخاء ويساندونك معنوياً.</a:t>
            </a:r>
            <a:endParaRPr lang="en-US" sz="2400" dirty="0">
              <a:effectLst/>
              <a:latin typeface="Times New Roman" pitchFamily="18" charset="0"/>
              <a:ea typeface="Calibri"/>
              <a:cs typeface="Times New Roman" pitchFamily="18"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810000"/>
            <a:ext cx="2819400"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388138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24326" y="304800"/>
            <a:ext cx="8915400" cy="3490186"/>
          </a:xfrm>
          <a:prstGeom prst="rect">
            <a:avLst/>
          </a:prstGeom>
        </p:spPr>
        <p:txBody>
          <a:bodyPr wrap="square">
            <a:spAutoFit/>
          </a:bodyPr>
          <a:lstStyle/>
          <a:p>
            <a:pPr algn="r" rtl="1">
              <a:lnSpc>
                <a:spcPct val="115000"/>
              </a:lnSpc>
              <a:spcAft>
                <a:spcPts val="0"/>
              </a:spcAft>
            </a:pPr>
            <a:r>
              <a:rPr lang="ar-SA" sz="2400" b="1" kern="1800" dirty="0">
                <a:solidFill>
                  <a:srgbClr val="0070C0"/>
                </a:solidFill>
                <a:latin typeface="Times New Roman" pitchFamily="18" charset="0"/>
                <a:ea typeface="Times New Roman"/>
                <a:cs typeface="Times New Roman" pitchFamily="18" charset="0"/>
              </a:rPr>
              <a:t>نمي وعيك</a:t>
            </a:r>
            <a:endParaRPr lang="en-US" sz="2400" dirty="0">
              <a:latin typeface="Times New Roman" pitchFamily="18" charset="0"/>
              <a:ea typeface="Calibri"/>
              <a:cs typeface="Times New Roman" pitchFamily="18" charset="0"/>
            </a:endParaRPr>
          </a:p>
          <a:p>
            <a:pPr algn="r" rtl="1">
              <a:lnSpc>
                <a:spcPct val="115000"/>
              </a:lnSpc>
              <a:spcAft>
                <a:spcPts val="0"/>
              </a:spcAft>
            </a:pPr>
            <a:r>
              <a:rPr lang="ar-SA" sz="2400" b="1" kern="1800" dirty="0">
                <a:solidFill>
                  <a:srgbClr val="0D0D0D"/>
                </a:solidFill>
                <a:latin typeface="Times New Roman" pitchFamily="18" charset="0"/>
                <a:ea typeface="Times New Roman"/>
                <a:cs typeface="Times New Roman" pitchFamily="18" charset="0"/>
              </a:rPr>
              <a:t>القيادية الناجحة تركز دائماً على تنمية وعيها والاهتمام بأبسط التفاصيل المتعلقة بشخصيتها وأفكارها ومشاعرها أيضاً، وهي تدرك أنها إذا لم تبرع في إدارة ذاتها فلن تستطيع أن تدير من حولها، كما يجب أن تعتني بثقافتها وتهذب عاطفتها، وترقي ذائقتها وتغذي حواسها وتدرب قوة ملاحظتها، والأهم من ذلك أن تقرأ كتباً متنوعة، وتتعود تلقي نصائح من الآخرين لكي تتجنب الفخاخ والسقوط في الهاوية، فما أكثر القادة الذين عاشوا داخل فقاعة تحتوي فقط على آرائهم وتصوراتهم، ثم ما لبثوا أن انفجرت بهم وحطمت كل آمالهم.</a:t>
            </a:r>
            <a:endParaRPr lang="en-US" sz="2400" dirty="0">
              <a:effectLst/>
              <a:latin typeface="Times New Roman" pitchFamily="18" charset="0"/>
              <a:ea typeface="Calibri"/>
              <a:cs typeface="Times New Roman"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343400"/>
            <a:ext cx="3209925"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594113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96516" y="685800"/>
            <a:ext cx="8763000" cy="2105192"/>
          </a:xfrm>
          <a:prstGeom prst="rect">
            <a:avLst/>
          </a:prstGeom>
        </p:spPr>
        <p:txBody>
          <a:bodyPr wrap="square">
            <a:spAutoFit/>
          </a:bodyPr>
          <a:lstStyle/>
          <a:p>
            <a:pPr algn="ctr" rtl="1">
              <a:lnSpc>
                <a:spcPct val="115000"/>
              </a:lnSpc>
              <a:spcAft>
                <a:spcPts val="0"/>
              </a:spcAft>
            </a:pPr>
            <a:r>
              <a:rPr lang="ar-SA" sz="2400" b="1" dirty="0">
                <a:solidFill>
                  <a:srgbClr val="0000FF"/>
                </a:solidFill>
                <a:latin typeface="Times New Roman" pitchFamily="18" charset="0"/>
                <a:ea typeface="Calibri"/>
                <a:cs typeface="Times New Roman" pitchFamily="18" charset="0"/>
              </a:rPr>
              <a:t>نشاط</a:t>
            </a:r>
            <a:endParaRPr lang="en-US" sz="2400" dirty="0">
              <a:solidFill>
                <a:srgbClr val="0000FF"/>
              </a:solidFill>
              <a:latin typeface="Times New Roman" pitchFamily="18" charset="0"/>
              <a:ea typeface="Calibri"/>
              <a:cs typeface="Times New Roman" pitchFamily="18" charset="0"/>
            </a:endParaRPr>
          </a:p>
          <a:p>
            <a:pPr algn="ctr" rtl="1">
              <a:lnSpc>
                <a:spcPct val="115000"/>
              </a:lnSpc>
              <a:spcAft>
                <a:spcPts val="0"/>
              </a:spcAft>
            </a:pPr>
            <a:r>
              <a:rPr lang="ar-SA" sz="2400" b="1" dirty="0">
                <a:solidFill>
                  <a:srgbClr val="0000FF"/>
                </a:solidFill>
                <a:latin typeface="Times New Roman" pitchFamily="18" charset="0"/>
                <a:ea typeface="Calibri"/>
                <a:cs typeface="Times New Roman" pitchFamily="18" charset="0"/>
              </a:rPr>
              <a:t>فردي-ابداء رأي</a:t>
            </a:r>
            <a:endParaRPr lang="en-US" sz="2400" dirty="0">
              <a:solidFill>
                <a:srgbClr val="0000FF"/>
              </a:solidFill>
              <a:latin typeface="Times New Roman" pitchFamily="18" charset="0"/>
              <a:ea typeface="Calibri"/>
              <a:cs typeface="Times New Roman" pitchFamily="18" charset="0"/>
            </a:endParaRPr>
          </a:p>
          <a:p>
            <a:pPr algn="ctr" rtl="1">
              <a:lnSpc>
                <a:spcPct val="115000"/>
              </a:lnSpc>
              <a:spcAft>
                <a:spcPts val="0"/>
              </a:spcAft>
            </a:pPr>
            <a:r>
              <a:rPr lang="ar-SA" sz="2400" b="1" dirty="0" smtClean="0">
                <a:solidFill>
                  <a:srgbClr val="D60093"/>
                </a:solidFill>
                <a:latin typeface="Times New Roman" pitchFamily="18" charset="0"/>
                <a:ea typeface="Calibri"/>
                <a:cs typeface="Times New Roman" pitchFamily="18" charset="0"/>
              </a:rPr>
              <a:t>عزيز</a:t>
            </a:r>
            <a:r>
              <a:rPr lang="ar-EG" sz="2400" b="1" dirty="0" smtClean="0">
                <a:solidFill>
                  <a:srgbClr val="D60093"/>
                </a:solidFill>
                <a:latin typeface="Times New Roman" pitchFamily="18" charset="0"/>
                <a:ea typeface="Calibri"/>
                <a:cs typeface="Times New Roman" pitchFamily="18" charset="0"/>
              </a:rPr>
              <a:t>ت</a:t>
            </a:r>
            <a:r>
              <a:rPr lang="ar-SA" sz="2400" b="1" dirty="0" smtClean="0">
                <a:solidFill>
                  <a:srgbClr val="D60093"/>
                </a:solidFill>
                <a:latin typeface="Times New Roman" pitchFamily="18" charset="0"/>
                <a:ea typeface="Calibri"/>
                <a:cs typeface="Times New Roman" pitchFamily="18" charset="0"/>
              </a:rPr>
              <a:t>ي المتدرب</a:t>
            </a:r>
            <a:r>
              <a:rPr lang="ar-EG" sz="2400" b="1" dirty="0" smtClean="0">
                <a:solidFill>
                  <a:srgbClr val="D60093"/>
                </a:solidFill>
                <a:latin typeface="Times New Roman" pitchFamily="18" charset="0"/>
                <a:ea typeface="Calibri"/>
                <a:cs typeface="Times New Roman" pitchFamily="18" charset="0"/>
              </a:rPr>
              <a:t>ة</a:t>
            </a:r>
            <a:r>
              <a:rPr lang="ar-SA" sz="2400" b="1" dirty="0" smtClean="0">
                <a:solidFill>
                  <a:srgbClr val="D60093"/>
                </a:solidFill>
                <a:latin typeface="Times New Roman" pitchFamily="18" charset="0"/>
                <a:ea typeface="Calibri"/>
                <a:cs typeface="Times New Roman" pitchFamily="18" charset="0"/>
              </a:rPr>
              <a:t> </a:t>
            </a:r>
            <a:r>
              <a:rPr lang="ar-SA" sz="2400" b="1" dirty="0">
                <a:solidFill>
                  <a:srgbClr val="D60093"/>
                </a:solidFill>
                <a:latin typeface="Times New Roman" pitchFamily="18" charset="0"/>
                <a:ea typeface="Calibri"/>
                <a:cs typeface="Times New Roman" pitchFamily="18" charset="0"/>
              </a:rPr>
              <a:t>:</a:t>
            </a:r>
            <a:r>
              <a:rPr lang="ar-SA" sz="2400" b="1" dirty="0">
                <a:solidFill>
                  <a:srgbClr val="0D0D0D"/>
                </a:solidFill>
                <a:latin typeface="Times New Roman" pitchFamily="18" charset="0"/>
                <a:ea typeface="Calibri"/>
                <a:cs typeface="Times New Roman" pitchFamily="18" charset="0"/>
              </a:rPr>
              <a:t>من خلال قصىة</a:t>
            </a:r>
            <a:r>
              <a:rPr lang="ar-SA" sz="2400" dirty="0">
                <a:solidFill>
                  <a:srgbClr val="0D0D0D"/>
                </a:solidFill>
                <a:latin typeface="Times New Roman" pitchFamily="18" charset="0"/>
                <a:ea typeface="Calibri"/>
                <a:cs typeface="Times New Roman" pitchFamily="18" charset="0"/>
              </a:rPr>
              <a:t> </a:t>
            </a:r>
            <a:r>
              <a:rPr lang="ar-SA" sz="2400" b="1" dirty="0">
                <a:solidFill>
                  <a:srgbClr val="0D0D0D"/>
                </a:solidFill>
                <a:latin typeface="Times New Roman" pitchFamily="18" charset="0"/>
                <a:ea typeface="Calibri"/>
                <a:cs typeface="Times New Roman" pitchFamily="18" charset="0"/>
              </a:rPr>
              <a:t>انيت معلوف الرامي ماذا </a:t>
            </a:r>
            <a:r>
              <a:rPr lang="ar-SA" sz="2400" b="1" dirty="0" smtClean="0">
                <a:solidFill>
                  <a:srgbClr val="0D0D0D"/>
                </a:solidFill>
                <a:latin typeface="Times New Roman" pitchFamily="18" charset="0"/>
                <a:ea typeface="Calibri"/>
                <a:cs typeface="Times New Roman" pitchFamily="18" charset="0"/>
              </a:rPr>
              <a:t>استفدت</a:t>
            </a:r>
            <a:r>
              <a:rPr lang="ar-EG" sz="2400" b="1" dirty="0" smtClean="0">
                <a:solidFill>
                  <a:srgbClr val="0D0D0D"/>
                </a:solidFill>
                <a:latin typeface="Times New Roman" pitchFamily="18" charset="0"/>
                <a:ea typeface="Calibri"/>
                <a:cs typeface="Times New Roman" pitchFamily="18" charset="0"/>
              </a:rPr>
              <a:t>ي</a:t>
            </a:r>
            <a:r>
              <a:rPr lang="ar-SA" sz="2400" b="1" dirty="0" smtClean="0">
                <a:solidFill>
                  <a:srgbClr val="0D0D0D"/>
                </a:solidFill>
                <a:latin typeface="Times New Roman" pitchFamily="18" charset="0"/>
                <a:ea typeface="Calibri"/>
                <a:cs typeface="Times New Roman" pitchFamily="18" charset="0"/>
              </a:rPr>
              <a:t> </a:t>
            </a:r>
            <a:r>
              <a:rPr lang="ar-SA" sz="2400" b="1" dirty="0">
                <a:solidFill>
                  <a:srgbClr val="0D0D0D"/>
                </a:solidFill>
                <a:latin typeface="Times New Roman" pitchFamily="18" charset="0"/>
                <a:ea typeface="Calibri"/>
                <a:cs typeface="Times New Roman" pitchFamily="18" charset="0"/>
              </a:rPr>
              <a:t>من تجربتها ؟</a:t>
            </a:r>
            <a:endParaRPr lang="en-US" sz="2400" dirty="0">
              <a:latin typeface="Times New Roman" pitchFamily="18" charset="0"/>
              <a:ea typeface="Calibri"/>
              <a:cs typeface="Times New Roman" pitchFamily="18" charset="0"/>
            </a:endParaRPr>
          </a:p>
          <a:p>
            <a:r>
              <a:rPr lang="ar-SA" sz="2400" b="1" dirty="0" smtClean="0">
                <a:solidFill>
                  <a:srgbClr val="0D0D0D"/>
                </a:solidFill>
                <a:latin typeface="Times New Roman" pitchFamily="18" charset="0"/>
                <a:ea typeface="Calibri"/>
                <a:cs typeface="Times New Roman" pitchFamily="18" charset="0"/>
              </a:rPr>
              <a:t>................................................................................................................................................................................................................................</a:t>
            </a:r>
            <a:endParaRPr lang="ar-EG" sz="2400" dirty="0">
              <a:latin typeface="Times New Roman" pitchFamily="18" charset="0"/>
              <a:cs typeface="Times New Roman" pitchFamily="18" charset="0"/>
            </a:endParaRPr>
          </a:p>
        </p:txBody>
      </p:sp>
      <p:pic>
        <p:nvPicPr>
          <p:cNvPr id="3" name="Picture 2" descr="Image result for â«Ø­ÙØ§Ø¦Ø¨ ØªØ¯Ø±ÙØ¨ÙØ©â¬â"/>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971800"/>
            <a:ext cx="4261184" cy="2819400"/>
          </a:xfrm>
          <a:prstGeom prst="rect">
            <a:avLst/>
          </a:prstGeom>
          <a:noFill/>
          <a:ln>
            <a:noFill/>
          </a:ln>
        </p:spPr>
      </p:pic>
    </p:spTree>
    <p:extLst>
      <p:ext uri="{BB962C8B-B14F-4D97-AF65-F5344CB8AC3E}">
        <p14:creationId xmlns:p14="http://schemas.microsoft.com/office/powerpoint/2010/main" val="298844674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triped Right Arrow 2"/>
          <p:cNvSpPr/>
          <p:nvPr/>
        </p:nvSpPr>
        <p:spPr>
          <a:xfrm rot="1581415">
            <a:off x="202378" y="152436"/>
            <a:ext cx="4561228" cy="3352800"/>
          </a:xfrm>
          <a:prstGeom prst="stripedRightArrow">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2000" b="1">
                <a:solidFill>
                  <a:srgbClr val="002060"/>
                </a:solidFill>
                <a:effectLst/>
                <a:latin typeface="Calibri"/>
                <a:ea typeface="Calibri"/>
                <a:cs typeface="Times New Roman"/>
              </a:rPr>
              <a:t>الوحده التدريبية الخامسة </a:t>
            </a:r>
            <a:endParaRPr lang="en-US" sz="1100">
              <a:effectLst/>
              <a:latin typeface="Calibri"/>
              <a:ea typeface="Calibri"/>
              <a:cs typeface="Arial"/>
            </a:endParaRPr>
          </a:p>
          <a:p>
            <a:pPr algn="ctr" rtl="1">
              <a:lnSpc>
                <a:spcPct val="115000"/>
              </a:lnSpc>
              <a:spcAft>
                <a:spcPts val="1000"/>
              </a:spcAft>
            </a:pPr>
            <a:r>
              <a:rPr lang="ar-SA" sz="1800" b="1" kern="1800">
                <a:solidFill>
                  <a:srgbClr val="C00000"/>
                </a:solidFill>
                <a:effectLst/>
                <a:latin typeface="Arial"/>
                <a:ea typeface="Times New Roman"/>
                <a:cs typeface="Times New Roman"/>
              </a:rPr>
              <a:t>المهارات</a:t>
            </a:r>
            <a:r>
              <a:rPr lang="ar-SA" sz="1800" b="1" kern="1800">
                <a:solidFill>
                  <a:srgbClr val="C00000"/>
                </a:solidFill>
                <a:effectLst/>
                <a:latin typeface="Calibri"/>
                <a:ea typeface="Times New Roman"/>
                <a:cs typeface="Arial"/>
              </a:rPr>
              <a:t> </a:t>
            </a:r>
            <a:r>
              <a:rPr lang="ar-SA" sz="1800" b="1" kern="1800">
                <a:solidFill>
                  <a:srgbClr val="C00000"/>
                </a:solidFill>
                <a:effectLst/>
                <a:latin typeface="Arial"/>
                <a:ea typeface="Times New Roman"/>
                <a:cs typeface="Times New Roman"/>
              </a:rPr>
              <a:t>القيادية</a:t>
            </a:r>
            <a:r>
              <a:rPr lang="ar-SA" sz="1800" b="1" kern="1800">
                <a:solidFill>
                  <a:srgbClr val="C00000"/>
                </a:solidFill>
                <a:effectLst/>
                <a:latin typeface="Calibri"/>
                <a:ea typeface="Times New Roman"/>
                <a:cs typeface="Arial"/>
              </a:rPr>
              <a:t> </a:t>
            </a:r>
            <a:r>
              <a:rPr lang="ar-SA" sz="1800" b="1" kern="1800">
                <a:solidFill>
                  <a:srgbClr val="C00000"/>
                </a:solidFill>
                <a:effectLst/>
                <a:latin typeface="Arial"/>
                <a:ea typeface="Times New Roman"/>
                <a:cs typeface="Times New Roman"/>
              </a:rPr>
              <a:t>بين</a:t>
            </a:r>
            <a:r>
              <a:rPr lang="ar-SA" sz="1800" b="1" kern="1800">
                <a:solidFill>
                  <a:srgbClr val="C00000"/>
                </a:solidFill>
                <a:effectLst/>
                <a:latin typeface="Calibri"/>
                <a:ea typeface="Times New Roman"/>
                <a:cs typeface="Arial"/>
              </a:rPr>
              <a:t> </a:t>
            </a:r>
            <a:r>
              <a:rPr lang="ar-SA" sz="1800" b="1" kern="1800">
                <a:solidFill>
                  <a:srgbClr val="C00000"/>
                </a:solidFill>
                <a:effectLst/>
                <a:latin typeface="Arial"/>
                <a:ea typeface="Times New Roman"/>
                <a:cs typeface="Times New Roman"/>
              </a:rPr>
              <a:t>المرأة</a:t>
            </a:r>
            <a:r>
              <a:rPr lang="ar-SA" sz="1800" b="1" kern="1800">
                <a:solidFill>
                  <a:srgbClr val="C00000"/>
                </a:solidFill>
                <a:effectLst/>
                <a:latin typeface="Calibri"/>
                <a:ea typeface="Times New Roman"/>
                <a:cs typeface="Arial"/>
              </a:rPr>
              <a:t> </a:t>
            </a:r>
            <a:r>
              <a:rPr lang="ar-SA" sz="1800" b="1" kern="1800">
                <a:solidFill>
                  <a:srgbClr val="C00000"/>
                </a:solidFill>
                <a:effectLst/>
                <a:latin typeface="Arial"/>
                <a:ea typeface="Times New Roman"/>
                <a:cs typeface="Times New Roman"/>
              </a:rPr>
              <a:t>و</a:t>
            </a:r>
            <a:r>
              <a:rPr lang="ar-SA" sz="1800" b="1" kern="1800">
                <a:solidFill>
                  <a:srgbClr val="C00000"/>
                </a:solidFill>
                <a:effectLst/>
                <a:latin typeface="Calibri"/>
                <a:ea typeface="Times New Roman"/>
                <a:cs typeface="Arial"/>
              </a:rPr>
              <a:t> </a:t>
            </a:r>
            <a:r>
              <a:rPr lang="ar-SA" sz="1800" b="1" kern="1800">
                <a:solidFill>
                  <a:srgbClr val="C00000"/>
                </a:solidFill>
                <a:effectLst/>
                <a:latin typeface="Arial"/>
                <a:ea typeface="Times New Roman"/>
                <a:cs typeface="Times New Roman"/>
              </a:rPr>
              <a:t>الرجل</a:t>
            </a:r>
            <a:endParaRPr lang="en-US" sz="1100">
              <a:effectLst/>
              <a:latin typeface="Calibri"/>
              <a:ea typeface="Calibri"/>
              <a:cs typeface="Arial"/>
            </a:endParaRPr>
          </a:p>
        </p:txBody>
      </p:sp>
      <p:pic>
        <p:nvPicPr>
          <p:cNvPr id="4" name="Picture 3" descr="Image result for â«Ø§ÙÙÙØ§Ø±Ø§Øª Ø§ÙÙÙØ§Ø¯ÙØ© Ø¨ÙÙ Ø§ÙÙØ±Ø£Ø© ÙØ§ÙØ±Ø¬Ùâ¬â"/>
          <p:cNvPicPr/>
          <p:nvPr/>
        </p:nvPicPr>
        <p:blipFill>
          <a:blip r:embed="rId3">
            <a:extLst>
              <a:ext uri="{28A0092B-C50C-407E-A947-70E740481C1C}">
                <a14:useLocalDpi xmlns:a14="http://schemas.microsoft.com/office/drawing/2010/main" val="0"/>
              </a:ext>
            </a:extLst>
          </a:blip>
          <a:srcRect/>
          <a:stretch>
            <a:fillRect/>
          </a:stretch>
        </p:blipFill>
        <p:spPr bwMode="auto">
          <a:xfrm>
            <a:off x="3886200" y="3433011"/>
            <a:ext cx="4572000" cy="25996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4580689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Horizontal Scroll 1"/>
          <p:cNvSpPr/>
          <p:nvPr/>
        </p:nvSpPr>
        <p:spPr>
          <a:xfrm>
            <a:off x="2514600" y="25400"/>
            <a:ext cx="5053263" cy="1971993"/>
          </a:xfrm>
          <a:prstGeom prst="horizontalScroll">
            <a:avLst/>
          </a:prstGeom>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2400" b="1" cap="all" dirty="0">
                <a:ln w="4496" cap="flat" cmpd="sng" algn="ctr">
                  <a:solidFill>
                    <a:srgbClr val="5C437A"/>
                  </a:solidFill>
                  <a:prstDash val="solid"/>
                  <a:round/>
                </a:ln>
                <a:solidFill>
                  <a:srgbClr val="C00000"/>
                </a:solidFill>
                <a:effectLst>
                  <a:reflection blurRad="12700" stA="28000" endPos="45000" dist="1003" dir="5400000" sy="-100000" algn="bl"/>
                </a:effectLst>
                <a:latin typeface="Calibri"/>
                <a:ea typeface="Calibri"/>
                <a:cs typeface="Times New Roman"/>
              </a:rPr>
              <a:t>موضوعات </a:t>
            </a:r>
            <a:r>
              <a:rPr lang="ar-EG" sz="2400" b="1" cap="all" dirty="0" smtClean="0">
                <a:ln w="4496" cap="flat" cmpd="sng" algn="ctr">
                  <a:solidFill>
                    <a:srgbClr val="5C437A"/>
                  </a:solidFill>
                  <a:prstDash val="solid"/>
                  <a:round/>
                </a:ln>
                <a:solidFill>
                  <a:srgbClr val="C00000"/>
                </a:solidFill>
                <a:effectLst>
                  <a:reflection blurRad="12700" stA="28000" endPos="45000" dist="1003" dir="5400000" sy="-100000" algn="bl"/>
                </a:effectLst>
                <a:latin typeface="Calibri"/>
                <a:ea typeface="Calibri"/>
                <a:cs typeface="Times New Roman"/>
              </a:rPr>
              <a:t>الجلسة الاولي</a:t>
            </a:r>
          </a:p>
          <a:p>
            <a:pPr algn="ctr" rtl="1">
              <a:lnSpc>
                <a:spcPct val="115000"/>
              </a:lnSpc>
              <a:spcAft>
                <a:spcPts val="1000"/>
              </a:spcAft>
            </a:pPr>
            <a:r>
              <a:rPr lang="ar-EG" sz="2400" b="1" cap="all" dirty="0" smtClean="0">
                <a:ln w="4496" cap="flat" cmpd="sng" algn="ctr">
                  <a:solidFill>
                    <a:srgbClr val="5C437A"/>
                  </a:solidFill>
                  <a:prstDash val="solid"/>
                  <a:round/>
                </a:ln>
                <a:solidFill>
                  <a:srgbClr val="C00000"/>
                </a:solidFill>
                <a:effectLst>
                  <a:reflection blurRad="12700" stA="28000" endPos="45000" dist="1003" dir="5400000" sy="-100000" algn="bl"/>
                </a:effectLst>
                <a:latin typeface="Calibri"/>
                <a:ea typeface="Calibri"/>
                <a:cs typeface="Times New Roman"/>
              </a:rPr>
              <a:t>كيف تصبحين قيادية وادارية ناجحة</a:t>
            </a:r>
            <a:endParaRPr lang="en-US" sz="2400" dirty="0">
              <a:solidFill>
                <a:srgbClr val="C00000"/>
              </a:solidFill>
              <a:effectLst/>
              <a:latin typeface="Calibri"/>
              <a:ea typeface="Calibri"/>
              <a:cs typeface="Arial"/>
            </a:endParaRPr>
          </a:p>
        </p:txBody>
      </p:sp>
      <p:sp>
        <p:nvSpPr>
          <p:cNvPr id="3" name="Rectangle 2"/>
          <p:cNvSpPr/>
          <p:nvPr/>
        </p:nvSpPr>
        <p:spPr>
          <a:xfrm>
            <a:off x="914400" y="1971993"/>
            <a:ext cx="7010400" cy="1757212"/>
          </a:xfrm>
          <a:prstGeom prst="rect">
            <a:avLst/>
          </a:prstGeom>
        </p:spPr>
        <p:txBody>
          <a:bodyPr wrap="square">
            <a:spAutoFit/>
          </a:bodyPr>
          <a:lstStyle/>
          <a:p>
            <a:pPr marL="342900" lvl="0" indent="-342900" algn="r" rtl="1">
              <a:lnSpc>
                <a:spcPct val="115000"/>
              </a:lnSpc>
              <a:spcAft>
                <a:spcPts val="0"/>
              </a:spcAft>
              <a:buFont typeface="Wingdings" pitchFamily="2" charset="2"/>
              <a:buChar char="v"/>
            </a:pPr>
            <a:r>
              <a:rPr lang="ar-SA" sz="2400" b="1" kern="1800" dirty="0">
                <a:solidFill>
                  <a:srgbClr val="0D0D0D"/>
                </a:solidFill>
                <a:latin typeface="Times New Roman" pitchFamily="18" charset="0"/>
                <a:ea typeface="Times New Roman"/>
                <a:cs typeface="Times New Roman" pitchFamily="18" charset="0"/>
              </a:rPr>
              <a:t>الأناقة والثقة بالنفس والعقلانية صفات المرأة القيادية الناجحة</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v"/>
            </a:pPr>
            <a:r>
              <a:rPr lang="ar-SA" sz="2400" b="1" kern="1800" dirty="0" smtClean="0">
                <a:solidFill>
                  <a:srgbClr val="0D0D0D"/>
                </a:solidFill>
                <a:latin typeface="Times New Roman" pitchFamily="18" charset="0"/>
                <a:ea typeface="Times New Roman"/>
                <a:cs typeface="Times New Roman" pitchFamily="18" charset="0"/>
              </a:rPr>
              <a:t>المهارات </a:t>
            </a:r>
            <a:r>
              <a:rPr lang="ar-SA" sz="2400" b="1" kern="1800" dirty="0">
                <a:solidFill>
                  <a:srgbClr val="0D0D0D"/>
                </a:solidFill>
                <a:latin typeface="Times New Roman" pitchFamily="18" charset="0"/>
                <a:ea typeface="Times New Roman"/>
                <a:cs typeface="Times New Roman" pitchFamily="18" charset="0"/>
              </a:rPr>
              <a:t>القيادية بين المرأة و الرجل</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v"/>
            </a:pPr>
            <a:r>
              <a:rPr lang="en-US" sz="2400" b="1" kern="1800" dirty="0">
                <a:solidFill>
                  <a:srgbClr val="0D0D0D"/>
                </a:solidFill>
                <a:latin typeface="Times New Roman" pitchFamily="18" charset="0"/>
                <a:ea typeface="Times New Roman"/>
                <a:cs typeface="Times New Roman" pitchFamily="18" charset="0"/>
              </a:rPr>
              <a:t>8</a:t>
            </a:r>
            <a:r>
              <a:rPr lang="ar-SA" sz="2400" b="1" kern="1800" dirty="0">
                <a:solidFill>
                  <a:srgbClr val="0D0D0D"/>
                </a:solidFill>
                <a:latin typeface="Times New Roman" pitchFamily="18" charset="0"/>
                <a:ea typeface="Times New Roman"/>
                <a:cs typeface="Times New Roman" pitchFamily="18" charset="0"/>
              </a:rPr>
              <a:t>حقائق تبين أن المرأة أذكى من الرجل </a:t>
            </a:r>
            <a:endParaRPr lang="en-US" sz="2400" dirty="0">
              <a:latin typeface="Times New Roman" pitchFamily="18" charset="0"/>
              <a:ea typeface="Calibri"/>
              <a:cs typeface="Times New Roman" pitchFamily="18" charset="0"/>
            </a:endParaRPr>
          </a:p>
          <a:p>
            <a:pPr marL="514350" indent="-285750" algn="r" rtl="1">
              <a:lnSpc>
                <a:spcPct val="115000"/>
              </a:lnSpc>
              <a:spcAft>
                <a:spcPts val="0"/>
              </a:spcAft>
              <a:buFont typeface="Wingdings" pitchFamily="2" charset="2"/>
              <a:buChar char="v"/>
            </a:pPr>
            <a:endParaRPr lang="en-US" sz="2400" dirty="0">
              <a:effectLst/>
              <a:latin typeface="Times New Roman" pitchFamily="18" charset="0"/>
              <a:ea typeface="Calibri"/>
              <a:cs typeface="Times New Roman" pitchFamily="18" charset="0"/>
            </a:endParaRPr>
          </a:p>
        </p:txBody>
      </p:sp>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3015915" y="3865514"/>
            <a:ext cx="4050631" cy="28517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26092042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81000" y="533400"/>
            <a:ext cx="8534400" cy="2529923"/>
          </a:xfrm>
          <a:prstGeom prst="rect">
            <a:avLst/>
          </a:prstGeom>
        </p:spPr>
        <p:txBody>
          <a:bodyPr wrap="square">
            <a:spAutoFit/>
          </a:bodyPr>
          <a:lstStyle/>
          <a:p>
            <a:pPr algn="ctr" rtl="1">
              <a:lnSpc>
                <a:spcPct val="115000"/>
              </a:lnSpc>
              <a:spcAft>
                <a:spcPts val="0"/>
              </a:spcAft>
            </a:pPr>
            <a:r>
              <a:rPr lang="ar-SA" sz="2400" b="1" dirty="0">
                <a:solidFill>
                  <a:srgbClr val="FF0000"/>
                </a:solidFill>
                <a:latin typeface="Times New Roman" pitchFamily="18" charset="0"/>
                <a:ea typeface="Times New Roman"/>
                <a:cs typeface="Times New Roman" pitchFamily="18" charset="0"/>
              </a:rPr>
              <a:t>نشاط</a:t>
            </a:r>
            <a:endParaRPr lang="en-US" sz="2400" dirty="0">
              <a:latin typeface="Times New Roman" pitchFamily="18" charset="0"/>
              <a:ea typeface="Calibri"/>
              <a:cs typeface="Times New Roman" pitchFamily="18" charset="0"/>
            </a:endParaRPr>
          </a:p>
          <a:p>
            <a:pPr algn="ctr" rtl="1">
              <a:lnSpc>
                <a:spcPct val="115000"/>
              </a:lnSpc>
              <a:spcAft>
                <a:spcPts val="0"/>
              </a:spcAft>
            </a:pPr>
            <a:r>
              <a:rPr lang="ar-EG" sz="2400" b="1" u="sng" kern="1800" dirty="0">
                <a:solidFill>
                  <a:srgbClr val="C00000"/>
                </a:solidFill>
                <a:latin typeface="Times New Roman" pitchFamily="18" charset="0"/>
                <a:ea typeface="Times New Roman"/>
                <a:cs typeface="Times New Roman" pitchFamily="18" charset="0"/>
              </a:rPr>
              <a:t>عصف ذهني-جماعي</a:t>
            </a:r>
            <a:endParaRPr lang="en-US" sz="2400" dirty="0">
              <a:latin typeface="Times New Roman" pitchFamily="18" charset="0"/>
              <a:ea typeface="Calibri"/>
              <a:cs typeface="Times New Roman" pitchFamily="18" charset="0"/>
            </a:endParaRPr>
          </a:p>
          <a:p>
            <a:pPr algn="ctr" rtl="1">
              <a:lnSpc>
                <a:spcPct val="115000"/>
              </a:lnSpc>
              <a:spcAft>
                <a:spcPts val="0"/>
              </a:spcAft>
            </a:pPr>
            <a:r>
              <a:rPr lang="ar-EG" sz="2400" b="1" kern="1800" dirty="0" smtClean="0">
                <a:solidFill>
                  <a:srgbClr val="C00000"/>
                </a:solidFill>
                <a:latin typeface="Times New Roman" pitchFamily="18" charset="0"/>
                <a:ea typeface="Times New Roman"/>
                <a:cs typeface="Times New Roman" pitchFamily="18" charset="0"/>
              </a:rPr>
              <a:t>عزيزتي المتدربة: </a:t>
            </a:r>
            <a:r>
              <a:rPr lang="ar-EG" sz="2400" b="1" kern="1800" dirty="0">
                <a:solidFill>
                  <a:srgbClr val="000000"/>
                </a:solidFill>
                <a:latin typeface="Times New Roman" pitchFamily="18" charset="0"/>
                <a:ea typeface="Times New Roman"/>
                <a:cs typeface="Times New Roman" pitchFamily="18" charset="0"/>
              </a:rPr>
              <a:t>اذكر ماتعرفه عن الصفات التي من المفترض ان تتحلي بها المراة القيادية؟</a:t>
            </a:r>
            <a:endParaRPr lang="en-US" sz="2400" dirty="0">
              <a:latin typeface="Times New Roman" pitchFamily="18" charset="0"/>
              <a:ea typeface="Calibri"/>
              <a:cs typeface="Times New Roman" pitchFamily="18" charset="0"/>
            </a:endParaRPr>
          </a:p>
          <a:p>
            <a:r>
              <a:rPr lang="ar-EG" sz="2400" b="1" kern="1800" dirty="0" smtClean="0">
                <a:solidFill>
                  <a:srgbClr val="000000"/>
                </a:solidFill>
                <a:latin typeface="Times New Roman" pitchFamily="18" charset="0"/>
                <a:ea typeface="Times New Roman"/>
                <a:cs typeface="Times New Roman" pitchFamily="18" charset="0"/>
              </a:rPr>
              <a:t>..........................................................................................................................................................................................................................</a:t>
            </a:r>
            <a:endParaRPr lang="ar-EG" sz="2400" dirty="0">
              <a:latin typeface="Times New Roman" pitchFamily="18" charset="0"/>
              <a:cs typeface="Times New Roman" pitchFamily="18" charset="0"/>
            </a:endParaRPr>
          </a:p>
        </p:txBody>
      </p:sp>
    </p:spTree>
    <p:extLst>
      <p:ext uri="{BB962C8B-B14F-4D97-AF65-F5344CB8AC3E}">
        <p14:creationId xmlns:p14="http://schemas.microsoft.com/office/powerpoint/2010/main" val="4223016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6200" y="152400"/>
            <a:ext cx="8839200" cy="3046988"/>
          </a:xfrm>
          <a:prstGeom prst="rect">
            <a:avLst/>
          </a:prstGeom>
        </p:spPr>
        <p:txBody>
          <a:bodyPr wrap="square">
            <a:spAutoFit/>
          </a:bodyPr>
          <a:lstStyle/>
          <a:p>
            <a:pPr algn="r"/>
            <a:r>
              <a:rPr lang="ar-EG" sz="2400" b="1" dirty="0">
                <a:solidFill>
                  <a:srgbClr val="00B0F0"/>
                </a:solidFill>
                <a:latin typeface="Times New Roman" pitchFamily="18" charset="0"/>
                <a:ea typeface="Calibri"/>
                <a:cs typeface="Times New Roman" pitchFamily="18" charset="0"/>
              </a:rPr>
              <a:t>2-</a:t>
            </a:r>
            <a:r>
              <a:rPr lang="ar-SA" sz="2400" b="1" dirty="0">
                <a:solidFill>
                  <a:srgbClr val="00B0F0"/>
                </a:solidFill>
                <a:latin typeface="Times New Roman" pitchFamily="18" charset="0"/>
                <a:ea typeface="Calibri"/>
                <a:cs typeface="Times New Roman" pitchFamily="18" charset="0"/>
              </a:rPr>
              <a:t>تقدير جهود الآخرين</a:t>
            </a:r>
            <a:r>
              <a:rPr lang="en-US" sz="2400" b="1" dirty="0">
                <a:solidFill>
                  <a:srgbClr val="000000"/>
                </a:solidFill>
                <a:latin typeface="Times New Roman" pitchFamily="18" charset="0"/>
                <a:ea typeface="Calibri"/>
                <a:cs typeface="Times New Roman" pitchFamily="18" charset="0"/>
              </a:rPr>
              <a:t/>
            </a:r>
            <a:br>
              <a:rPr lang="en-US" sz="2400" b="1" dirty="0">
                <a:solidFill>
                  <a:srgbClr val="000000"/>
                </a:solidFill>
                <a:latin typeface="Times New Roman" pitchFamily="18" charset="0"/>
                <a:ea typeface="Calibri"/>
                <a:cs typeface="Times New Roman" pitchFamily="18" charset="0"/>
              </a:rPr>
            </a:br>
            <a:r>
              <a:rPr lang="ar-SA" sz="2400" b="1" dirty="0" smtClean="0">
                <a:solidFill>
                  <a:srgbClr val="000000"/>
                </a:solidFill>
                <a:latin typeface="Times New Roman" pitchFamily="18" charset="0"/>
                <a:ea typeface="Calibri"/>
                <a:cs typeface="Times New Roman" pitchFamily="18" charset="0"/>
              </a:rPr>
              <a:t>علينا </a:t>
            </a:r>
            <a:r>
              <a:rPr lang="ar-SA" sz="2400" b="1" dirty="0">
                <a:solidFill>
                  <a:srgbClr val="000000"/>
                </a:solidFill>
                <a:latin typeface="Times New Roman" pitchFamily="18" charset="0"/>
                <a:ea typeface="Calibri"/>
                <a:cs typeface="Times New Roman" pitchFamily="18" charset="0"/>
              </a:rPr>
              <a:t>أن نبحث دائماً عن جانب إيجابي في الآخرين، وأن نخبرهم عن ذلك؛ لأنه ليس هناك إنسان سيئ أو جيد بشكل مطلق، طالما أن لكل منا عيوبه وسلبياته وإيجابياته. </a:t>
            </a:r>
            <a:endParaRPr lang="en-US" sz="2400" b="1" dirty="0" smtClean="0">
              <a:solidFill>
                <a:srgbClr val="000000"/>
              </a:solidFill>
              <a:latin typeface="Times New Roman" pitchFamily="18" charset="0"/>
              <a:ea typeface="Calibri"/>
              <a:cs typeface="Times New Roman" pitchFamily="18" charset="0"/>
            </a:endParaRPr>
          </a:p>
          <a:p>
            <a:pPr algn="r"/>
            <a:r>
              <a:rPr lang="ar-SA" sz="2400" b="1" dirty="0" smtClean="0">
                <a:solidFill>
                  <a:srgbClr val="000000"/>
                </a:solidFill>
                <a:latin typeface="Times New Roman" pitchFamily="18" charset="0"/>
                <a:ea typeface="Calibri"/>
                <a:cs typeface="Times New Roman" pitchFamily="18" charset="0"/>
              </a:rPr>
              <a:t>تتابع</a:t>
            </a:r>
            <a:r>
              <a:rPr lang="ar-SA" sz="2400" b="1" dirty="0">
                <a:solidFill>
                  <a:srgbClr val="000000"/>
                </a:solidFill>
                <a:latin typeface="Times New Roman" pitchFamily="18" charset="0"/>
                <a:ea typeface="Calibri"/>
                <a:cs typeface="Times New Roman" pitchFamily="18" charset="0"/>
              </a:rPr>
              <a:t>: «على المرأة العاملة، وبخاصة تلك التي لها مكانة في الوظيفة، أن لا تكون بخيلة في مديح الآخرين، والتفوه بكلمات تشجيعية تساعدهم على التحسن من الناحيتين النفسية والمهنية، طالما أن ضغط العمل كبير، ويؤثر على الجميع.</a:t>
            </a:r>
            <a:r>
              <a:rPr lang="en-US" sz="2400" b="1" dirty="0">
                <a:solidFill>
                  <a:srgbClr val="000000"/>
                </a:solidFill>
                <a:latin typeface="Times New Roman" pitchFamily="18" charset="0"/>
                <a:ea typeface="Calibri"/>
                <a:cs typeface="Times New Roman" pitchFamily="18" charset="0"/>
              </a:rPr>
              <a:t/>
            </a:r>
            <a:br>
              <a:rPr lang="en-US" sz="2400" b="1" dirty="0">
                <a:solidFill>
                  <a:srgbClr val="000000"/>
                </a:solidFill>
                <a:latin typeface="Times New Roman" pitchFamily="18" charset="0"/>
                <a:ea typeface="Calibri"/>
                <a:cs typeface="Times New Roman" pitchFamily="18" charset="0"/>
              </a:rPr>
            </a:br>
            <a:r>
              <a:rPr lang="en-US" sz="2400" b="1" dirty="0">
                <a:solidFill>
                  <a:srgbClr val="000000"/>
                </a:solidFill>
                <a:latin typeface="Times New Roman" pitchFamily="18" charset="0"/>
                <a:ea typeface="Calibri"/>
                <a:cs typeface="Times New Roman" pitchFamily="18" charset="0"/>
              </a:rPr>
              <a:t/>
            </a:r>
            <a:br>
              <a:rPr lang="en-US" sz="2400" b="1" dirty="0">
                <a:solidFill>
                  <a:srgbClr val="000000"/>
                </a:solidFill>
                <a:latin typeface="Times New Roman" pitchFamily="18" charset="0"/>
                <a:ea typeface="Calibri"/>
                <a:cs typeface="Times New Roman" pitchFamily="18" charset="0"/>
              </a:rPr>
            </a:br>
            <a:endParaRPr lang="ar-EG" sz="2400" dirty="0">
              <a:latin typeface="Times New Roman" pitchFamily="18" charset="0"/>
              <a:cs typeface="Times New Roman" pitchFamily="18" charset="0"/>
            </a:endParaRPr>
          </a:p>
        </p:txBody>
      </p:sp>
      <p:pic>
        <p:nvPicPr>
          <p:cNvPr id="6146" name="Picture 2" descr="C:\Users\ooo\Desktop\المرأة القيادية الناجحة\الصور\تنزيل (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3199388"/>
            <a:ext cx="3429000" cy="26680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27197860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304800"/>
            <a:ext cx="8763000" cy="2640723"/>
          </a:xfrm>
          <a:prstGeom prst="rect">
            <a:avLst/>
          </a:prstGeom>
        </p:spPr>
        <p:txBody>
          <a:bodyPr wrap="square">
            <a:spAutoFit/>
          </a:bodyPr>
          <a:lstStyle/>
          <a:p>
            <a:pPr algn="r" rtl="1">
              <a:lnSpc>
                <a:spcPct val="115000"/>
              </a:lnSpc>
              <a:spcAft>
                <a:spcPts val="0"/>
              </a:spcAft>
            </a:pPr>
            <a:r>
              <a:rPr lang="ar-SA" sz="2400" b="1" u="sng" kern="1800" dirty="0">
                <a:solidFill>
                  <a:srgbClr val="C00000"/>
                </a:solidFill>
                <a:latin typeface="Times New Roman" pitchFamily="18" charset="0"/>
                <a:ea typeface="Times New Roman"/>
                <a:cs typeface="Times New Roman" pitchFamily="18" charset="0"/>
              </a:rPr>
              <a:t>الأناقة والثقة بالنفس والعقلانية صفات المرأة القيادية الناجحة</a:t>
            </a:r>
            <a:endParaRPr lang="en-US" sz="2400" dirty="0">
              <a:latin typeface="Times New Roman" pitchFamily="18" charset="0"/>
              <a:ea typeface="Calibri"/>
              <a:cs typeface="Times New Roman" pitchFamily="18" charset="0"/>
            </a:endParaRPr>
          </a:p>
          <a:p>
            <a:pPr algn="r" rtl="1">
              <a:lnSpc>
                <a:spcPct val="115000"/>
              </a:lnSpc>
              <a:spcAft>
                <a:spcPts val="0"/>
              </a:spcAft>
            </a:pPr>
            <a:r>
              <a:rPr lang="ar-EG" sz="2400" b="1" kern="1800" dirty="0">
                <a:solidFill>
                  <a:srgbClr val="C00000"/>
                </a:solidFill>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algn="r" rtl="1">
              <a:lnSpc>
                <a:spcPct val="115000"/>
              </a:lnSpc>
              <a:spcAft>
                <a:spcPts val="1500"/>
              </a:spcAft>
            </a:pPr>
            <a:r>
              <a:rPr lang="ar-SA" sz="2400" b="1" dirty="0">
                <a:solidFill>
                  <a:srgbClr val="000000"/>
                </a:solidFill>
                <a:latin typeface="Times New Roman" pitchFamily="18" charset="0"/>
                <a:ea typeface="Times New Roman"/>
                <a:cs typeface="Times New Roman" pitchFamily="18" charset="0"/>
              </a:rPr>
              <a:t>حتى تكون كل سيدة صاحبة شخصية قيادية أو امرأة قائدة، فبعض السمات الخاصة التى يجب توافرها فى المرأة حتى تصبح قيادية من أهمها التحلى بالثقة فى النفس لأبعد الحدود مع الثقة فى قراراتها واختياراتها، وأن تكون شخصية عقلانية لا تؤثر فيها العواطف، أى أنها تستطيع البحث بين النتائج وليس الوقوف إلى نتيجة بعينها</a:t>
            </a:r>
            <a:r>
              <a:rPr lang="en-US" sz="2400" b="1" dirty="0">
                <a:solidFill>
                  <a:srgbClr val="000000"/>
                </a:solidFill>
                <a:latin typeface="Times New Roman" pitchFamily="18" charset="0"/>
                <a:ea typeface="Times New Roman"/>
                <a:cs typeface="Times New Roman" pitchFamily="18" charset="0"/>
              </a:rPr>
              <a:t>.</a:t>
            </a:r>
            <a:endParaRPr lang="en-US" sz="2400" dirty="0">
              <a:effectLst/>
              <a:latin typeface="Times New Roman" pitchFamily="18" charset="0"/>
              <a:ea typeface="Calibri"/>
              <a:cs typeface="Times New Roman" pitchFamily="18" charset="0"/>
            </a:endParaRPr>
          </a:p>
        </p:txBody>
      </p:sp>
      <p:pic>
        <p:nvPicPr>
          <p:cNvPr id="4" name="Picture 3" descr="Related imag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5200" y="3287486"/>
            <a:ext cx="3276600" cy="25581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3727098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57200" y="1295400"/>
            <a:ext cx="8458200" cy="3955250"/>
          </a:xfrm>
          <a:prstGeom prst="rect">
            <a:avLst/>
          </a:prstGeom>
        </p:spPr>
        <p:txBody>
          <a:bodyPr wrap="square">
            <a:spAutoFit/>
          </a:bodyPr>
          <a:lstStyle/>
          <a:p>
            <a:pPr algn="r" rtl="1" fontAlgn="base">
              <a:lnSpc>
                <a:spcPct val="150000"/>
              </a:lnSpc>
              <a:spcAft>
                <a:spcPts val="375"/>
              </a:spcAft>
            </a:pPr>
            <a:r>
              <a:rPr lang="ar-SA" sz="2400" b="1" dirty="0" smtClean="0">
                <a:solidFill>
                  <a:srgbClr val="000000"/>
                </a:solidFill>
                <a:latin typeface="Times New Roman" pitchFamily="18" charset="0"/>
                <a:ea typeface="Times New Roman"/>
                <a:cs typeface="Times New Roman" pitchFamily="18" charset="0"/>
              </a:rPr>
              <a:t>ما </a:t>
            </a:r>
            <a:r>
              <a:rPr lang="ar-SA" sz="2400" b="1" dirty="0">
                <a:solidFill>
                  <a:srgbClr val="000000"/>
                </a:solidFill>
                <a:latin typeface="Times New Roman" pitchFamily="18" charset="0"/>
                <a:ea typeface="Times New Roman"/>
                <a:cs typeface="Times New Roman" pitchFamily="18" charset="0"/>
              </a:rPr>
              <a:t>زال الكثير ولحد الأن يشكك في قدرة المرأة ومهاراتها على تحمل المسؤولية وتولي مناصب قيادية عليا في المجتمع ، وهذا ما دفعني الى كتابة هذا المقال المتواضع لتبيان جملة من القضايا الأساسية. </a:t>
            </a:r>
            <a:endParaRPr lang="en-US" sz="2400" dirty="0">
              <a:latin typeface="Times New Roman" pitchFamily="18" charset="0"/>
              <a:ea typeface="Calibri"/>
              <a:cs typeface="Times New Roman" pitchFamily="18" charset="0"/>
            </a:endParaRPr>
          </a:p>
          <a:p>
            <a:pPr algn="r">
              <a:lnSpc>
                <a:spcPct val="150000"/>
              </a:lnSpc>
            </a:pPr>
            <a:r>
              <a:rPr lang="ar-SA" sz="2400" b="1" dirty="0">
                <a:solidFill>
                  <a:srgbClr val="000000"/>
                </a:solidFill>
                <a:latin typeface="Times New Roman" pitchFamily="18" charset="0"/>
                <a:ea typeface="Times New Roman"/>
                <a:cs typeface="Times New Roman" pitchFamily="18" charset="0"/>
              </a:rPr>
              <a:t>لقد منح الباري عز وجل المرأة منزلة كبيرة في الاديان السماوية كافة وسيما الدين الاسلامي ، وضمن حقها في الانتخابات وصُنع القرار إضافة إلى الدور الكبير الذي خُصّص لها في التربية وإدارة البيت ورقابة الأسرة وإنشاء المجتمع الإنساني وازدهار الحياة وتطورها. </a:t>
            </a:r>
            <a:endParaRPr lang="ar-EG" sz="2400" dirty="0">
              <a:latin typeface="Times New Roman" pitchFamily="18" charset="0"/>
              <a:cs typeface="Times New Roman" pitchFamily="18" charset="0"/>
            </a:endParaRPr>
          </a:p>
        </p:txBody>
      </p:sp>
      <p:sp>
        <p:nvSpPr>
          <p:cNvPr id="3" name="Rounded Rectangle 2"/>
          <p:cNvSpPr/>
          <p:nvPr/>
        </p:nvSpPr>
        <p:spPr>
          <a:xfrm>
            <a:off x="4572000" y="174171"/>
            <a:ext cx="4267200" cy="91440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rtlCol="1" anchor="ctr"/>
          <a:lstStyle/>
          <a:p>
            <a:pPr lvl="0" algn="ctr" fontAlgn="base">
              <a:lnSpc>
                <a:spcPct val="115000"/>
              </a:lnSpc>
              <a:spcAft>
                <a:spcPts val="375"/>
              </a:spcAft>
              <a:tabLst>
                <a:tab pos="3701415" algn="l"/>
                <a:tab pos="6473825" algn="r"/>
              </a:tabLst>
            </a:pPr>
            <a:r>
              <a:rPr lang="ar-SA" sz="2400" b="1" dirty="0">
                <a:solidFill>
                  <a:schemeClr val="bg1"/>
                </a:solidFill>
                <a:effectLst>
                  <a:outerShdw blurRad="38100" dist="38100" dir="2700000" algn="tl">
                    <a:srgbClr val="000000">
                      <a:alpha val="43137"/>
                    </a:srgbClr>
                  </a:outerShdw>
                </a:effectLst>
                <a:latin typeface="Times New Roman" pitchFamily="18" charset="0"/>
                <a:ea typeface="Times New Roman"/>
                <a:cs typeface="Times New Roman" pitchFamily="18" charset="0"/>
              </a:rPr>
              <a:t>المهارات القيادية بين المرأة و الرجل</a:t>
            </a:r>
            <a:endParaRPr lang="en-US" sz="2400" dirty="0">
              <a:solidFill>
                <a:schemeClr val="bg1"/>
              </a:solidFill>
              <a:effectLst>
                <a:outerShdw blurRad="38100" dist="38100" dir="2700000" algn="tl">
                  <a:srgbClr val="000000">
                    <a:alpha val="43137"/>
                  </a:srgbClr>
                </a:outerShdw>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88210110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22943" y="373743"/>
            <a:ext cx="8719457" cy="4747966"/>
          </a:xfrm>
          <a:prstGeom prst="rect">
            <a:avLst/>
          </a:prstGeom>
        </p:spPr>
        <p:txBody>
          <a:bodyPr wrap="square">
            <a:spAutoFit/>
          </a:bodyPr>
          <a:lstStyle/>
          <a:p>
            <a:pPr algn="r" rtl="1" fontAlgn="base">
              <a:lnSpc>
                <a:spcPct val="115000"/>
              </a:lnSpc>
              <a:spcAft>
                <a:spcPts val="375"/>
              </a:spcAft>
            </a:pPr>
            <a:r>
              <a:rPr lang="ar-SA" sz="2400" b="1" dirty="0">
                <a:solidFill>
                  <a:srgbClr val="D60093"/>
                </a:solidFill>
                <a:latin typeface="Times New Roman" pitchFamily="18" charset="0"/>
                <a:ea typeface="Times New Roman"/>
                <a:cs typeface="Times New Roman" pitchFamily="18" charset="0"/>
              </a:rPr>
              <a:t>هناك عدة قضايا مثارة في الوقت الراهن التي توضح تكامل المهارات القيادية بين المرأة والرجل:</a:t>
            </a:r>
            <a:endParaRPr lang="en-US" sz="2400" dirty="0">
              <a:solidFill>
                <a:srgbClr val="D60093"/>
              </a:solidFill>
              <a:latin typeface="Times New Roman" pitchFamily="18" charset="0"/>
              <a:ea typeface="Calibri"/>
              <a:cs typeface="Times New Roman" pitchFamily="18" charset="0"/>
            </a:endParaRPr>
          </a:p>
          <a:p>
            <a:pPr algn="r" rtl="1" fontAlgn="base">
              <a:lnSpc>
                <a:spcPct val="115000"/>
              </a:lnSpc>
              <a:spcAft>
                <a:spcPts val="375"/>
              </a:spcAft>
            </a:pPr>
            <a:r>
              <a:rPr lang="ar-SA" sz="2400" b="1" dirty="0">
                <a:solidFill>
                  <a:srgbClr val="0000FF"/>
                </a:solidFill>
                <a:latin typeface="Times New Roman" pitchFamily="18" charset="0"/>
                <a:ea typeface="Times New Roman"/>
                <a:cs typeface="Times New Roman" pitchFamily="18" charset="0"/>
              </a:rPr>
              <a:t>القضية الأولى: هل من الممكن أن تكون المرأة قائدة إدارية؟</a:t>
            </a:r>
            <a:endParaRPr lang="en-US" sz="2400" dirty="0">
              <a:solidFill>
                <a:srgbClr val="0000FF"/>
              </a:solidFill>
              <a:latin typeface="Times New Roman" pitchFamily="18" charset="0"/>
              <a:ea typeface="Calibri"/>
              <a:cs typeface="Times New Roman" pitchFamily="18" charset="0"/>
            </a:endParaRPr>
          </a:p>
          <a:p>
            <a:pPr algn="r" rtl="1" fontAlgn="base">
              <a:lnSpc>
                <a:spcPct val="115000"/>
              </a:lnSpc>
              <a:spcAft>
                <a:spcPts val="375"/>
              </a:spcAft>
            </a:pPr>
            <a:r>
              <a:rPr lang="ar-SA" sz="2400" b="1" dirty="0">
                <a:solidFill>
                  <a:srgbClr val="000000"/>
                </a:solidFill>
                <a:latin typeface="Times New Roman" pitchFamily="18" charset="0"/>
                <a:ea typeface="Times New Roman"/>
                <a:cs typeface="Times New Roman" pitchFamily="18" charset="0"/>
              </a:rPr>
              <a:t> يمكن القول بأن معظم الباحثين والممارسين في مجال الإدارة والقيادة الإدارية النسائية يتفقون على أن الإجابة عن السؤال المتعلق بإمكانية تولي المرأة للمراكز القيادة هي (نعم).</a:t>
            </a:r>
            <a:endParaRPr lang="en-US" sz="2400" dirty="0">
              <a:latin typeface="Times New Roman" pitchFamily="18" charset="0"/>
              <a:ea typeface="Calibri"/>
              <a:cs typeface="Times New Roman" pitchFamily="18" charset="0"/>
            </a:endParaRPr>
          </a:p>
          <a:p>
            <a:pPr algn="r" rtl="1" fontAlgn="base">
              <a:lnSpc>
                <a:spcPct val="115000"/>
              </a:lnSpc>
              <a:spcAft>
                <a:spcPts val="375"/>
              </a:spcAft>
            </a:pPr>
            <a:r>
              <a:rPr lang="ar-SA" sz="2400" b="1" dirty="0">
                <a:solidFill>
                  <a:srgbClr val="0000FF"/>
                </a:solidFill>
                <a:latin typeface="Times New Roman" pitchFamily="18" charset="0"/>
                <a:ea typeface="Times New Roman"/>
                <a:cs typeface="Times New Roman" pitchFamily="18" charset="0"/>
              </a:rPr>
              <a:t>القضية الثانية: هل تختلف المرأة عن الرجل في سلوكياتها وفاعليتها القيادية ؟</a:t>
            </a:r>
            <a:endParaRPr lang="en-US" sz="2400" dirty="0">
              <a:solidFill>
                <a:srgbClr val="0000FF"/>
              </a:solidFill>
              <a:latin typeface="Times New Roman" pitchFamily="18" charset="0"/>
              <a:ea typeface="Calibri"/>
              <a:cs typeface="Times New Roman" pitchFamily="18" charset="0"/>
            </a:endParaRPr>
          </a:p>
          <a:p>
            <a:pPr algn="r"/>
            <a:r>
              <a:rPr lang="ar-SA" sz="2400" b="1" dirty="0">
                <a:solidFill>
                  <a:srgbClr val="000000"/>
                </a:solidFill>
                <a:latin typeface="Times New Roman" pitchFamily="18" charset="0"/>
                <a:ea typeface="Times New Roman"/>
                <a:cs typeface="Times New Roman" pitchFamily="18" charset="0"/>
              </a:rPr>
              <a:t>يمكن القول بأن نتائج الدراسات فيما يتصل بالإجابة عن السؤال المتعلق بمدى اختلاف المرأة عن الرجل في سلوكياتها وفعاليتها القيادية تشير إلى أن هناك الكثير من التشابه بينهما في هذين المجالين من القيادة. </a:t>
            </a:r>
            <a:endParaRPr lang="en-US" sz="2400" b="1" dirty="0">
              <a:solidFill>
                <a:srgbClr val="000000"/>
              </a:solidFill>
              <a:latin typeface="Times New Roman" pitchFamily="18" charset="0"/>
              <a:ea typeface="Times New Roman"/>
              <a:cs typeface="Times New Roman" pitchFamily="18" charset="0"/>
            </a:endParaRPr>
          </a:p>
          <a:p>
            <a:pPr algn="r" rtl="1"/>
            <a:r>
              <a:rPr lang="ar-SA" sz="2400" b="1" dirty="0" smtClean="0">
                <a:solidFill>
                  <a:srgbClr val="000000"/>
                </a:solidFill>
                <a:latin typeface="Times New Roman" pitchFamily="18" charset="0"/>
                <a:ea typeface="Times New Roman"/>
                <a:cs typeface="Times New Roman" pitchFamily="18" charset="0"/>
              </a:rPr>
              <a:t>ويمكن </a:t>
            </a:r>
            <a:r>
              <a:rPr lang="ar-SA" sz="2400" b="1" dirty="0">
                <a:solidFill>
                  <a:srgbClr val="000000"/>
                </a:solidFill>
                <a:latin typeface="Times New Roman" pitchFamily="18" charset="0"/>
                <a:ea typeface="Times New Roman"/>
                <a:cs typeface="Times New Roman" pitchFamily="18" charset="0"/>
              </a:rPr>
              <a:t>القول بأن فعالية المرأة القيادية تزداد عندما تترقى إلى المراكز القيادية </a:t>
            </a:r>
            <a:r>
              <a:rPr lang="ar-SA" sz="2400" b="1" dirty="0" smtClean="0">
                <a:solidFill>
                  <a:srgbClr val="000000"/>
                </a:solidFill>
                <a:latin typeface="Times New Roman" pitchFamily="18" charset="0"/>
                <a:ea typeface="Times New Roman"/>
                <a:cs typeface="Times New Roman" pitchFamily="18" charset="0"/>
              </a:rPr>
              <a:t>العليا</a:t>
            </a:r>
            <a:r>
              <a:rPr lang="ar-EG" sz="2400" b="1" dirty="0">
                <a:solidFill>
                  <a:srgbClr val="000000"/>
                </a:solidFill>
                <a:latin typeface="Times New Roman" pitchFamily="18" charset="0"/>
                <a:ea typeface="Times New Roman"/>
                <a:cs typeface="Times New Roman" pitchFamily="18" charset="0"/>
              </a:rPr>
              <a:t>.</a:t>
            </a:r>
            <a:r>
              <a:rPr lang="ar-SA" sz="2400" b="1" dirty="0" smtClean="0">
                <a:solidFill>
                  <a:srgbClr val="000000"/>
                </a:solidFill>
                <a:latin typeface="Times New Roman" pitchFamily="18" charset="0"/>
                <a:ea typeface="Times New Roman"/>
                <a:cs typeface="Times New Roman" pitchFamily="18" charset="0"/>
              </a:rPr>
              <a:t> </a:t>
            </a:r>
            <a:endParaRPr lang="ar-EG" sz="2400" dirty="0">
              <a:latin typeface="Times New Roman" pitchFamily="18" charset="0"/>
              <a:cs typeface="Times New Roman" pitchFamily="18" charset="0"/>
            </a:endParaRPr>
          </a:p>
        </p:txBody>
      </p:sp>
    </p:spTree>
    <p:extLst>
      <p:ext uri="{BB962C8B-B14F-4D97-AF65-F5344CB8AC3E}">
        <p14:creationId xmlns:p14="http://schemas.microsoft.com/office/powerpoint/2010/main" val="220818603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Decision 1"/>
          <p:cNvSpPr/>
          <p:nvPr/>
        </p:nvSpPr>
        <p:spPr>
          <a:xfrm>
            <a:off x="1397000" y="264886"/>
            <a:ext cx="6477000" cy="1447800"/>
          </a:xfrm>
          <a:prstGeom prst="flowChartDecision">
            <a:avLst/>
          </a:prstGeom>
          <a:ln>
            <a:noFill/>
          </a:ln>
          <a:effectLst>
            <a:outerShdw blurRad="190500" dist="228600" dir="2700000" algn="ctr">
              <a:srgbClr val="000000">
                <a:alpha val="30000"/>
              </a:srgbClr>
            </a:outerShdw>
          </a:effectLst>
          <a:scene3d>
            <a:camera prst="orthographicFront">
              <a:rot lat="0" lon="0" rev="0"/>
            </a:camera>
            <a:lightRig rig="glow" dir="tl">
              <a:rot lat="0" lon="0" rev="4800000"/>
            </a:lightRig>
          </a:scene3d>
          <a:sp3d prstMaterial="matte">
            <a:bevelT w="127000" h="63500"/>
          </a:sp3d>
        </p:spPr>
        <p:style>
          <a:lnRef idx="0">
            <a:schemeClr val="accent6"/>
          </a:lnRef>
          <a:fillRef idx="3">
            <a:schemeClr val="accent6"/>
          </a:fillRef>
          <a:effectRef idx="3">
            <a:schemeClr val="accent6"/>
          </a:effectRef>
          <a:fontRef idx="minor">
            <a:schemeClr val="lt1"/>
          </a:fontRef>
        </p:style>
        <p:txBody>
          <a:bodyPr rtlCol="1" anchor="ctr"/>
          <a:lstStyle/>
          <a:p>
            <a:pPr algn="ctr"/>
            <a:r>
              <a:rPr lang="ar-EG" sz="2400" b="1" dirty="0" smtClean="0">
                <a:effectLst>
                  <a:outerShdw blurRad="38100" dist="38100" dir="2700000" algn="tl">
                    <a:srgbClr val="000000">
                      <a:alpha val="43137"/>
                    </a:srgbClr>
                  </a:outerShdw>
                </a:effectLst>
                <a:latin typeface="Times New Roman" pitchFamily="18" charset="0"/>
                <a:cs typeface="Times New Roman" pitchFamily="18" charset="0"/>
              </a:rPr>
              <a:t>8حقائق تبين أن المرأة أذكي من الرجل</a:t>
            </a:r>
            <a:endParaRPr lang="ar-EG" sz="2400" b="1"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3" name="Diagram 2"/>
          <p:cNvGraphicFramePr/>
          <p:nvPr>
            <p:extLst>
              <p:ext uri="{D42A27DB-BD31-4B8C-83A1-F6EECF244321}">
                <p14:modId xmlns:p14="http://schemas.microsoft.com/office/powerpoint/2010/main" val="1582353085"/>
              </p:ext>
            </p:extLst>
          </p:nvPr>
        </p:nvGraphicFramePr>
        <p:xfrm>
          <a:off x="1587500" y="1905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513180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533400" y="381000"/>
            <a:ext cx="8382000" cy="2870016"/>
          </a:xfrm>
          <a:prstGeom prst="rect">
            <a:avLst/>
          </a:prstGeom>
        </p:spPr>
        <p:txBody>
          <a:bodyPr wrap="square">
            <a:spAutoFit/>
          </a:bodyPr>
          <a:lstStyle/>
          <a:p>
            <a:pPr algn="r" rtl="1">
              <a:spcAft>
                <a:spcPts val="0"/>
              </a:spcAft>
            </a:pPr>
            <a:r>
              <a:rPr lang="ar-SA" sz="2400" b="1" u="sng" dirty="0">
                <a:solidFill>
                  <a:srgbClr val="0000FF"/>
                </a:solidFill>
                <a:latin typeface="Times New Roman" pitchFamily="18" charset="0"/>
                <a:ea typeface="Times New Roman"/>
                <a:cs typeface="Times New Roman" pitchFamily="18" charset="0"/>
              </a:rPr>
              <a:t>الحقيقة 1 : المرأة أشد قدرة على تحمل الضغط</a:t>
            </a:r>
            <a:endParaRPr lang="en-US" sz="2400" dirty="0">
              <a:solidFill>
                <a:srgbClr val="0000FF"/>
              </a:solidFill>
              <a:latin typeface="Times New Roman" pitchFamily="18" charset="0"/>
              <a:ea typeface="Times New Roman"/>
              <a:cs typeface="Times New Roman" pitchFamily="18" charset="0"/>
            </a:endParaRPr>
          </a:p>
          <a:p>
            <a:pPr algn="r" rtl="1">
              <a:spcAft>
                <a:spcPts val="1500"/>
              </a:spcAft>
            </a:pPr>
            <a:r>
              <a:rPr lang="ar-SA" sz="2400" b="1" dirty="0">
                <a:solidFill>
                  <a:srgbClr val="333333"/>
                </a:solidFill>
                <a:latin typeface="Times New Roman" pitchFamily="18" charset="0"/>
                <a:ea typeface="Times New Roman"/>
                <a:cs typeface="Times New Roman" pitchFamily="18" charset="0"/>
              </a:rPr>
              <a:t>لا ننكر أن الرجل أقوى من المرأة جسديا و أن بوسعه تحمل المشقات أكثر منها. و لكن إن تحدثنا من وجهة نظر الضغوطات النفسية فان الموازين ستنقلب حتما</a:t>
            </a:r>
            <a:r>
              <a:rPr lang="ar-SA" sz="2400" b="1" dirty="0" smtClean="0">
                <a:solidFill>
                  <a:srgbClr val="333333"/>
                </a:solidFill>
                <a:latin typeface="Times New Roman" pitchFamily="18" charset="0"/>
                <a:ea typeface="Times New Roman"/>
                <a:cs typeface="Times New Roman" pitchFamily="18" charset="0"/>
              </a:rPr>
              <a:t>.</a:t>
            </a:r>
            <a:endParaRPr lang="ar-EG" sz="2400" b="1" dirty="0" smtClean="0">
              <a:solidFill>
                <a:srgbClr val="333333"/>
              </a:solidFill>
              <a:latin typeface="Times New Roman" pitchFamily="18" charset="0"/>
              <a:ea typeface="Times New Roman"/>
              <a:cs typeface="Times New Roman" pitchFamily="18" charset="0"/>
            </a:endParaRPr>
          </a:p>
          <a:p>
            <a:pPr algn="r" rtl="1">
              <a:spcAft>
                <a:spcPts val="1500"/>
              </a:spcAft>
            </a:pPr>
            <a:r>
              <a:rPr lang="ar-SA" sz="2400" b="1" dirty="0" smtClean="0">
                <a:solidFill>
                  <a:srgbClr val="333333"/>
                </a:solidFill>
                <a:latin typeface="Times New Roman" pitchFamily="18" charset="0"/>
                <a:ea typeface="Times New Roman"/>
                <a:cs typeface="Times New Roman" pitchFamily="18" charset="0"/>
              </a:rPr>
              <a:t> </a:t>
            </a:r>
            <a:r>
              <a:rPr lang="ar-SA" sz="2400" b="1" dirty="0">
                <a:solidFill>
                  <a:srgbClr val="333333"/>
                </a:solidFill>
                <a:latin typeface="Times New Roman" pitchFamily="18" charset="0"/>
                <a:ea typeface="Times New Roman"/>
                <a:cs typeface="Times New Roman" pitchFamily="18" charset="0"/>
              </a:rPr>
              <a:t>فالرجل يعرف بكثرة الانفعالية و الغضب السريع و القلق و هو ما يولد لديه أحيانا العدوانية أما المرأة فلها قدرة عجيبة على تحمل الضغوطات دون أن تكل أو تمل و أكبر دليل على ذلك قدرتها على تحمل جميع الأعباء المنزلية و تلبية حاجات أبنائها و زوجها و أحيانا الخروج للعمل في آن واحد</a:t>
            </a:r>
            <a:r>
              <a:rPr lang="en-US" sz="2400" b="1" dirty="0">
                <a:solidFill>
                  <a:srgbClr val="333333"/>
                </a:solidFill>
                <a:latin typeface="Times New Roman" pitchFamily="18" charset="0"/>
                <a:ea typeface="Times New Roman"/>
                <a:cs typeface="Times New Roman" pitchFamily="18" charset="0"/>
              </a:rPr>
              <a:t>.</a:t>
            </a:r>
            <a:endParaRPr lang="en-US" sz="2400" dirty="0">
              <a:effectLst/>
              <a:latin typeface="Times New Roman" pitchFamily="18" charset="0"/>
              <a:ea typeface="Times New Roman"/>
              <a:cs typeface="Times New Roman" pitchFamily="18" charset="0"/>
            </a:endParaRPr>
          </a:p>
        </p:txBody>
      </p:sp>
    </p:spTree>
    <p:extLst>
      <p:ext uri="{BB962C8B-B14F-4D97-AF65-F5344CB8AC3E}">
        <p14:creationId xmlns:p14="http://schemas.microsoft.com/office/powerpoint/2010/main" val="347311231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304800"/>
            <a:ext cx="8839200" cy="4171398"/>
          </a:xfrm>
          <a:prstGeom prst="rect">
            <a:avLst/>
          </a:prstGeom>
        </p:spPr>
        <p:txBody>
          <a:bodyPr wrap="square">
            <a:spAutoFit/>
          </a:bodyPr>
          <a:lstStyle/>
          <a:p>
            <a:pPr algn="r" rtl="1">
              <a:lnSpc>
                <a:spcPct val="115000"/>
              </a:lnSpc>
              <a:spcAft>
                <a:spcPts val="1000"/>
              </a:spcAft>
            </a:pPr>
            <a:r>
              <a:rPr lang="ar-EG" sz="2400" b="1" u="sng" dirty="0">
                <a:solidFill>
                  <a:srgbClr val="0000FF"/>
                </a:solidFill>
                <a:latin typeface="Times New Roman" pitchFamily="18" charset="0"/>
                <a:ea typeface="Calibri"/>
                <a:cs typeface="Times New Roman" pitchFamily="18" charset="0"/>
              </a:rPr>
              <a:t>الحقيقة 2 : ذاكرة المرأة أقوى من ذاكرة الرجل</a:t>
            </a:r>
            <a:endParaRPr lang="en-US" sz="2400" dirty="0">
              <a:solidFill>
                <a:srgbClr val="0000FF"/>
              </a:solidFill>
              <a:latin typeface="Times New Roman" pitchFamily="18" charset="0"/>
              <a:ea typeface="Calibri"/>
              <a:cs typeface="Times New Roman" pitchFamily="18" charset="0"/>
            </a:endParaRPr>
          </a:p>
          <a:p>
            <a:pPr algn="r" rtl="1">
              <a:lnSpc>
                <a:spcPct val="115000"/>
              </a:lnSpc>
              <a:spcAft>
                <a:spcPts val="1000"/>
              </a:spcAft>
            </a:pPr>
            <a:r>
              <a:rPr lang="ar-SA" sz="2400" b="1" dirty="0">
                <a:solidFill>
                  <a:srgbClr val="000000"/>
                </a:solidFill>
                <a:latin typeface="Times New Roman" pitchFamily="18" charset="0"/>
                <a:ea typeface="Times New Roman"/>
                <a:cs typeface="Times New Roman" pitchFamily="18" charset="0"/>
              </a:rPr>
              <a:t>أثبتت الأبحاث العلمية أن المنطقة المسؤولة عن الذاكرة و تخزين المعلومات في دماغ الإنسان و التي تدعى الهيبوكامبوس أو الحصين هي أكبر قليلا لدى المرأة بالإضافة إلى كون عدد الخلايا العصبية لدى المرأة يفوق عدد الخلايا لدى الرجل على الرغم من كبر حجم مخه بالمقارنة مع المرأة. </a:t>
            </a:r>
            <a:endParaRPr lang="ar-EG" sz="2400" b="1" dirty="0" smtClean="0">
              <a:solidFill>
                <a:srgbClr val="000000"/>
              </a:solidFill>
              <a:latin typeface="Times New Roman" pitchFamily="18" charset="0"/>
              <a:ea typeface="Times New Roman"/>
              <a:cs typeface="Times New Roman" pitchFamily="18" charset="0"/>
            </a:endParaRPr>
          </a:p>
          <a:p>
            <a:pPr algn="r" rtl="1">
              <a:lnSpc>
                <a:spcPct val="115000"/>
              </a:lnSpc>
              <a:spcAft>
                <a:spcPts val="1000"/>
              </a:spcAft>
            </a:pPr>
            <a:r>
              <a:rPr lang="ar-SA" sz="2400" b="1" dirty="0" smtClean="0">
                <a:solidFill>
                  <a:srgbClr val="000000"/>
                </a:solidFill>
                <a:latin typeface="Times New Roman" pitchFamily="18" charset="0"/>
                <a:ea typeface="Times New Roman"/>
                <a:cs typeface="Times New Roman" pitchFamily="18" charset="0"/>
              </a:rPr>
              <a:t>و </a:t>
            </a:r>
            <a:r>
              <a:rPr lang="ar-SA" sz="2400" b="1" dirty="0">
                <a:solidFill>
                  <a:srgbClr val="000000"/>
                </a:solidFill>
                <a:latin typeface="Times New Roman" pitchFamily="18" charset="0"/>
                <a:ea typeface="Times New Roman"/>
                <a:cs typeface="Times New Roman" pitchFamily="18" charset="0"/>
              </a:rPr>
              <a:t>ربما يفسر هذا الشئ سر الذاكرة القوية لدى المرأة فحسب ما أوردته بعض البحوث العلمية الصادرة عن جمعية سن اليأس الأمريكية و بعض البحوث الأخرى التي وردت في موقع فوكس نيوز، فان المرأة تتفوق على الرجل في كل ما يتعلق بالذاكرة. فإذا قارنا رجلا و امرأة من نفس العمر سنجد أن المرأة أشد تذكرا للأحداث و الصور و الروائح و الوجوه</a:t>
            </a:r>
            <a:r>
              <a:rPr lang="ar-EG" sz="2400" b="1" dirty="0">
                <a:solidFill>
                  <a:srgbClr val="000000"/>
                </a:solidFill>
                <a:latin typeface="Times New Roman" pitchFamily="18" charset="0"/>
                <a:ea typeface="Calibri"/>
                <a:cs typeface="Times New Roman" pitchFamily="18" charset="0"/>
              </a:rPr>
              <a:t>.</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87951972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81000"/>
            <a:ext cx="8686800" cy="2122632"/>
          </a:xfrm>
          <a:prstGeom prst="rect">
            <a:avLst/>
          </a:prstGeom>
        </p:spPr>
        <p:txBody>
          <a:bodyPr wrap="square">
            <a:spAutoFit/>
          </a:bodyPr>
          <a:lstStyle/>
          <a:p>
            <a:pPr algn="r" rtl="1">
              <a:lnSpc>
                <a:spcPct val="115000"/>
              </a:lnSpc>
              <a:spcAft>
                <a:spcPts val="1000"/>
              </a:spcAft>
            </a:pPr>
            <a:r>
              <a:rPr lang="ar-SA" sz="2400" b="1" u="sng" dirty="0">
                <a:solidFill>
                  <a:srgbClr val="0000FF"/>
                </a:solidFill>
                <a:latin typeface="Times New Roman" pitchFamily="18" charset="0"/>
                <a:ea typeface="Times New Roman"/>
                <a:cs typeface="Times New Roman" pitchFamily="18" charset="0"/>
              </a:rPr>
              <a:t>الحقيقة 3 : المرأة أشد قدرة على الخروج من المواقف الصعبة</a:t>
            </a:r>
            <a:endParaRPr lang="en-US" sz="2400" dirty="0">
              <a:solidFill>
                <a:srgbClr val="0000FF"/>
              </a:solidFill>
              <a:latin typeface="Times New Roman" pitchFamily="18" charset="0"/>
              <a:ea typeface="Calibri"/>
              <a:cs typeface="Times New Roman" pitchFamily="18" charset="0"/>
            </a:endParaRPr>
          </a:p>
          <a:p>
            <a:pPr algn="r"/>
            <a:r>
              <a:rPr lang="ar-SA" sz="2400" b="1" dirty="0">
                <a:solidFill>
                  <a:srgbClr val="000000"/>
                </a:solidFill>
                <a:latin typeface="Times New Roman" pitchFamily="18" charset="0"/>
                <a:ea typeface="Times New Roman"/>
                <a:cs typeface="Times New Roman" pitchFamily="18" charset="0"/>
              </a:rPr>
              <a:t>تتميز المرأة بقدرتها الفائقة على الخروج من المآزق و المواقف الصعبة بكل سهولة على عكس الرجل الذي يلاقي بعض الإحراج و الصعوبة في اجتياز المواقف الغير مرغوب فيها و ذلك لكون المرأة و بكل بساطة تحسن استعمال “دهائها” حتى تتغلب على بعض الصعوبات التي تواجهها. </a:t>
            </a:r>
            <a:endParaRPr lang="ar-EG" sz="2400" dirty="0">
              <a:latin typeface="Times New Roman" pitchFamily="18" charset="0"/>
              <a:cs typeface="Times New Roman" pitchFamily="18" charset="0"/>
            </a:endParaRPr>
          </a:p>
        </p:txBody>
      </p:sp>
      <p:pic>
        <p:nvPicPr>
          <p:cNvPr id="3" name="Picture 2"/>
          <p:cNvPicPr/>
          <p:nvPr/>
        </p:nvPicPr>
        <p:blipFill>
          <a:blip r:embed="rId3">
            <a:extLst>
              <a:ext uri="{28A0092B-C50C-407E-A947-70E740481C1C}">
                <a14:useLocalDpi xmlns:a14="http://schemas.microsoft.com/office/drawing/2010/main" val="0"/>
              </a:ext>
            </a:extLst>
          </a:blip>
          <a:stretch>
            <a:fillRect/>
          </a:stretch>
        </p:blipFill>
        <p:spPr>
          <a:xfrm>
            <a:off x="1752600" y="2743200"/>
            <a:ext cx="6000750" cy="2857500"/>
          </a:xfrm>
          <a:prstGeom prst="rect">
            <a:avLst/>
          </a:prstGeom>
        </p:spPr>
      </p:pic>
    </p:spTree>
    <p:extLst>
      <p:ext uri="{BB962C8B-B14F-4D97-AF65-F5344CB8AC3E}">
        <p14:creationId xmlns:p14="http://schemas.microsoft.com/office/powerpoint/2010/main" val="417121241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877467" y="1371600"/>
            <a:ext cx="3389069" cy="888000"/>
          </a:xfrm>
          <a:prstGeom prst="rect">
            <a:avLst/>
          </a:prstGeom>
        </p:spPr>
        <p:txBody>
          <a:bodyPr wrap="none">
            <a:spAutoFit/>
          </a:bodyPr>
          <a:lstStyle/>
          <a:p>
            <a:pPr algn="ctr" rtl="1">
              <a:lnSpc>
                <a:spcPct val="115000"/>
              </a:lnSpc>
              <a:spcAft>
                <a:spcPts val="0"/>
              </a:spcAft>
            </a:pPr>
            <a:r>
              <a:rPr lang="ar-SA" sz="4800" b="1" dirty="0">
                <a:solidFill>
                  <a:schemeClr val="accent3">
                    <a:lumMod val="75000"/>
                  </a:schemeClr>
                </a:solidFill>
                <a:latin typeface="Impact"/>
                <a:ea typeface="Times New Roman"/>
                <a:cs typeface="Times New Roman"/>
              </a:rPr>
              <a:t>استراحة تدريبية</a:t>
            </a:r>
            <a:endParaRPr lang="en-US" dirty="0">
              <a:solidFill>
                <a:schemeClr val="accent3">
                  <a:lumMod val="75000"/>
                </a:schemeClr>
              </a:solidFill>
              <a:effectLst/>
              <a:latin typeface="Calibri"/>
              <a:ea typeface="Calibri"/>
              <a:cs typeface="Arial"/>
            </a:endParaRPr>
          </a:p>
        </p:txBody>
      </p:sp>
      <p:pic>
        <p:nvPicPr>
          <p:cNvPr id="2050" name="Picture 2" descr="C:\Users\ooo\Desktop\المرأة القيادية الناجحة\الصور\images (3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4572" y="2362200"/>
            <a:ext cx="4876800" cy="28080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89215381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Horizontal Scroll 1"/>
          <p:cNvSpPr/>
          <p:nvPr/>
        </p:nvSpPr>
        <p:spPr>
          <a:xfrm>
            <a:off x="4122057" y="914400"/>
            <a:ext cx="4675822" cy="1819592"/>
          </a:xfrm>
          <a:prstGeom prst="horizontalScroll">
            <a:avLst/>
          </a:prstGeom>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2400" b="1" cap="all" dirty="0">
                <a:ln w="4496" cap="flat" cmpd="sng" algn="ctr">
                  <a:solidFill>
                    <a:srgbClr val="5C437A"/>
                  </a:solidFill>
                  <a:prstDash val="solid"/>
                  <a:round/>
                </a:ln>
                <a:gradFill>
                  <a:gsLst>
                    <a:gs pos="0">
                      <a:srgbClr val="381563"/>
                    </a:gs>
                    <a:gs pos="43000">
                      <a:srgbClr val="7B34D2"/>
                    </a:gs>
                    <a:gs pos="48000">
                      <a:srgbClr val="7230C3"/>
                    </a:gs>
                    <a:gs pos="100000">
                      <a:srgbClr val="381563"/>
                    </a:gs>
                  </a:gsLst>
                  <a:lin ang="5400000" scaled="0"/>
                </a:gradFill>
                <a:effectLst>
                  <a:reflection blurRad="12700" stA="28000" endPos="45000" dist="1003" dir="5400000" sy="-100000" algn="bl"/>
                </a:effectLst>
                <a:latin typeface="Calibri"/>
                <a:ea typeface="Calibri"/>
                <a:cs typeface="Times New Roman"/>
              </a:rPr>
              <a:t>موضوعات </a:t>
            </a:r>
            <a:r>
              <a:rPr lang="ar-EG" sz="2400" b="1" cap="all" dirty="0" smtClean="0">
                <a:ln w="4496" cap="flat" cmpd="sng" algn="ctr">
                  <a:solidFill>
                    <a:srgbClr val="5C437A"/>
                  </a:solidFill>
                  <a:prstDash val="solid"/>
                  <a:round/>
                </a:ln>
                <a:gradFill>
                  <a:gsLst>
                    <a:gs pos="0">
                      <a:srgbClr val="381563"/>
                    </a:gs>
                    <a:gs pos="43000">
                      <a:srgbClr val="7B34D2"/>
                    </a:gs>
                    <a:gs pos="48000">
                      <a:srgbClr val="7230C3"/>
                    </a:gs>
                    <a:gs pos="100000">
                      <a:srgbClr val="381563"/>
                    </a:gs>
                  </a:gsLst>
                  <a:lin ang="5400000" scaled="0"/>
                </a:gradFill>
                <a:effectLst>
                  <a:reflection blurRad="12700" stA="28000" endPos="45000" dist="1003" dir="5400000" sy="-100000" algn="bl"/>
                </a:effectLst>
                <a:latin typeface="Calibri"/>
                <a:ea typeface="Calibri"/>
                <a:cs typeface="Times New Roman"/>
              </a:rPr>
              <a:t>الجلسة الثانية</a:t>
            </a:r>
          </a:p>
          <a:p>
            <a:pPr algn="ctr" rtl="1">
              <a:lnSpc>
                <a:spcPct val="115000"/>
              </a:lnSpc>
              <a:spcAft>
                <a:spcPts val="1000"/>
              </a:spcAft>
            </a:pPr>
            <a:r>
              <a:rPr lang="ar-EG" sz="2400" b="1" dirty="0" smtClean="0">
                <a:solidFill>
                  <a:srgbClr val="C00000"/>
                </a:solidFill>
                <a:effectLst/>
                <a:latin typeface="Times New Roman" pitchFamily="18" charset="0"/>
                <a:ea typeface="Calibri"/>
                <a:cs typeface="Times New Roman" pitchFamily="18" charset="0"/>
              </a:rPr>
              <a:t>احصائات عن وضع المراة القيادية</a:t>
            </a:r>
            <a:endParaRPr lang="en-US" sz="2400" b="1" dirty="0">
              <a:solidFill>
                <a:srgbClr val="C00000"/>
              </a:solidFill>
              <a:effectLst/>
              <a:latin typeface="Times New Roman" pitchFamily="18" charset="0"/>
              <a:ea typeface="Calibri"/>
              <a:cs typeface="Times New Roman" pitchFamily="18" charset="0"/>
            </a:endParaRPr>
          </a:p>
        </p:txBody>
      </p:sp>
      <p:sp>
        <p:nvSpPr>
          <p:cNvPr id="3" name="Rectangle 2"/>
          <p:cNvSpPr/>
          <p:nvPr/>
        </p:nvSpPr>
        <p:spPr>
          <a:xfrm>
            <a:off x="3124200" y="2971799"/>
            <a:ext cx="5907314" cy="2215991"/>
          </a:xfrm>
          <a:prstGeom prst="rect">
            <a:avLst/>
          </a:prstGeom>
        </p:spPr>
        <p:txBody>
          <a:bodyPr wrap="square">
            <a:spAutoFit/>
          </a:bodyPr>
          <a:lstStyle/>
          <a:p>
            <a:pPr marL="342900" lvl="0" indent="-342900" algn="r" rtl="1">
              <a:lnSpc>
                <a:spcPct val="115000"/>
              </a:lnSpc>
              <a:spcAft>
                <a:spcPts val="0"/>
              </a:spcAft>
              <a:buFont typeface="Wingdings" pitchFamily="2" charset="2"/>
              <a:buChar char="Ø"/>
            </a:pPr>
            <a:r>
              <a:rPr lang="ar-SA" sz="2400" b="1" kern="1800" dirty="0">
                <a:solidFill>
                  <a:srgbClr val="0D0D0D"/>
                </a:solidFill>
                <a:latin typeface="Times New Roman" pitchFamily="18" charset="0"/>
                <a:ea typeface="Times New Roman"/>
                <a:cs typeface="Times New Roman" pitchFamily="18" charset="0"/>
              </a:rPr>
              <a:t>مخ الرجل اكبر من المراة ولكن ايهما اكثر كفاءة</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Ø"/>
            </a:pPr>
            <a:r>
              <a:rPr lang="ar-SA" sz="2400" b="1" kern="1800" dirty="0">
                <a:solidFill>
                  <a:srgbClr val="0D0D0D"/>
                </a:solidFill>
                <a:latin typeface="Times New Roman" pitchFamily="18" charset="0"/>
                <a:ea typeface="Times New Roman"/>
                <a:cs typeface="Times New Roman" pitchFamily="18" charset="0"/>
              </a:rPr>
              <a:t>المقارنة القيادية بين الرجل والمراة</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Ø"/>
            </a:pPr>
            <a:r>
              <a:rPr lang="ar-SA" sz="2400" b="1" kern="1800" dirty="0">
                <a:solidFill>
                  <a:srgbClr val="0D0D0D"/>
                </a:solidFill>
                <a:latin typeface="Times New Roman" pitchFamily="18" charset="0"/>
                <a:ea typeface="Times New Roman"/>
                <a:cs typeface="Times New Roman" pitchFamily="18" charset="0"/>
              </a:rPr>
              <a:t>انطباعات الرجل عن المراة القيادية </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Ø"/>
            </a:pPr>
            <a:r>
              <a:rPr lang="ar-SA" sz="2400" b="1" kern="1800" dirty="0">
                <a:solidFill>
                  <a:srgbClr val="0D0D0D"/>
                </a:solidFill>
                <a:latin typeface="Times New Roman" pitchFamily="18" charset="0"/>
                <a:ea typeface="Times New Roman"/>
                <a:cs typeface="Times New Roman" pitchFamily="18" charset="0"/>
              </a:rPr>
              <a:t>انطباعات المراة عن المراة القيادية </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Ø"/>
            </a:pPr>
            <a:r>
              <a:rPr lang="ar-SA" sz="2400" b="1" kern="1800" dirty="0">
                <a:solidFill>
                  <a:srgbClr val="0D0D0D"/>
                </a:solidFill>
                <a:latin typeface="Times New Roman" pitchFamily="18" charset="0"/>
                <a:ea typeface="Times New Roman"/>
                <a:cs typeface="Times New Roman" pitchFamily="18" charset="0"/>
              </a:rPr>
              <a:t>احصائات عن وضع النساء القيادية  </a:t>
            </a:r>
            <a:endParaRPr lang="en-US" sz="2400" dirty="0">
              <a:effectLst/>
              <a:latin typeface="Times New Roman" pitchFamily="18" charset="0"/>
              <a:ea typeface="Calibri"/>
              <a:cs typeface="Times New Roman"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276600"/>
            <a:ext cx="36576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053818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sp>
        <p:nvSpPr>
          <p:cNvPr id="3" name="Rectangle 5"/>
          <p:cNvSpPr>
            <a:spLocks noChangeArrowheads="1"/>
          </p:cNvSpPr>
          <p:nvPr/>
        </p:nvSpPr>
        <p:spPr bwMode="auto">
          <a:xfrm>
            <a:off x="457200" y="228600"/>
            <a:ext cx="85344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1" i="0" u="sng" strike="noStrike" cap="none" normalizeH="0" baseline="0" dirty="0" smtClean="0">
                <a:ln>
                  <a:noFill/>
                </a:ln>
                <a:solidFill>
                  <a:schemeClr val="accent6"/>
                </a:solidFill>
                <a:effectLst/>
                <a:latin typeface="Times New Roman" pitchFamily="18" charset="0"/>
                <a:ea typeface="Times New Roman" pitchFamily="18" charset="0"/>
                <a:cs typeface="Times New Roman" pitchFamily="18" charset="0"/>
              </a:rPr>
              <a:t>مخ الرجل أكبر من المرأة.. لكن أيهما أكثر كفاءة؟</a:t>
            </a:r>
            <a:endParaRPr kumimoji="0" lang="ar-EG" sz="2400" b="0" i="0" u="none" strike="noStrike" cap="none" normalizeH="0" baseline="0" dirty="0" smtClean="0">
              <a:ln>
                <a:noFill/>
              </a:ln>
              <a:solidFill>
                <a:schemeClr val="accent6"/>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lang="ar-EG" sz="2400" dirty="0">
              <a:solidFill>
                <a:schemeClr val="accent6"/>
              </a:solidFill>
              <a:latin typeface="Times New Roman" pitchFamily="18" charset="0"/>
              <a:ea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0D0D0D"/>
                </a:solidFill>
                <a:effectLst/>
                <a:latin typeface="Times New Roman" pitchFamily="18" charset="0"/>
                <a:ea typeface="Times New Roman" pitchFamily="18" charset="0"/>
                <a:cs typeface="Times New Roman" pitchFamily="18" charset="0"/>
              </a:rPr>
              <a:t>هناك نكتة تتكرر دائماً، خاصة في أوساط أشجع الرجال (بالطبع بعيداً عن أسماع زوجاتهن) وهي أن نصفهم الآخر لديهن أمخاخ أصغر.</a:t>
            </a:r>
            <a:endParaRPr kumimoji="0" lang="ar-SA"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1447800" y="1981200"/>
            <a:ext cx="7543800" cy="1366528"/>
          </a:xfrm>
          <a:prstGeom prst="rect">
            <a:avLst/>
          </a:prstGeom>
        </p:spPr>
        <p:txBody>
          <a:bodyPr wrap="square">
            <a:spAutoFit/>
          </a:bodyPr>
          <a:lstStyle/>
          <a:p>
            <a:pPr algn="r" rtl="1">
              <a:lnSpc>
                <a:spcPct val="115000"/>
              </a:lnSpc>
              <a:spcAft>
                <a:spcPts val="1000"/>
              </a:spcAft>
            </a:pPr>
            <a:r>
              <a:rPr lang="ar-SA" sz="2400" b="1" dirty="0">
                <a:solidFill>
                  <a:srgbClr val="0D0D0D"/>
                </a:solidFill>
                <a:latin typeface="Times New Roman" pitchFamily="18" charset="0"/>
                <a:ea typeface="Times New Roman"/>
                <a:cs typeface="Times New Roman" pitchFamily="18" charset="0"/>
              </a:rPr>
              <a:t>لكن بعيداً عن النكات وتحديداً في الواقع العملي تثبت المرأة أنها تتمتع بأداء أفضل في اختبارات_الذاكرة على الرغم، كما يقول الخبراء، من حقيقة أن الرجال لديهم بالفعل أمخاخ أكبر.</a:t>
            </a:r>
            <a:endParaRPr lang="en-US" sz="2400" dirty="0">
              <a:effectLst/>
              <a:latin typeface="Times New Roman" pitchFamily="18" charset="0"/>
              <a:ea typeface="Calibri"/>
              <a:cs typeface="Times New Roman" pitchFamily="18" charset="0"/>
            </a:endParaRP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2324100" y="3581399"/>
            <a:ext cx="4495800" cy="2438401"/>
          </a:xfrm>
          <a:prstGeom prst="rect">
            <a:avLst/>
          </a:prstGeom>
          <a:ln>
            <a:noFill/>
          </a:ln>
          <a:effectLst>
            <a:softEdge rad="112500"/>
          </a:effectLst>
        </p:spPr>
      </p:pic>
    </p:spTree>
    <p:extLst>
      <p:ext uri="{BB962C8B-B14F-4D97-AF65-F5344CB8AC3E}">
        <p14:creationId xmlns:p14="http://schemas.microsoft.com/office/powerpoint/2010/main" val="1738043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81000" y="304800"/>
            <a:ext cx="8610600" cy="2308324"/>
          </a:xfrm>
          <a:prstGeom prst="rect">
            <a:avLst/>
          </a:prstGeom>
        </p:spPr>
        <p:txBody>
          <a:bodyPr wrap="square">
            <a:spAutoFit/>
          </a:bodyPr>
          <a:lstStyle/>
          <a:p>
            <a:pPr algn="ctr"/>
            <a:r>
              <a:rPr lang="ar-EG" sz="2400" b="1" dirty="0" smtClean="0">
                <a:solidFill>
                  <a:srgbClr val="00B0F0"/>
                </a:solidFill>
                <a:latin typeface="Times New Roman" pitchFamily="18" charset="0"/>
                <a:ea typeface="Calibri"/>
                <a:cs typeface="Times New Roman" pitchFamily="18" charset="0"/>
              </a:rPr>
              <a:t>2</a:t>
            </a:r>
            <a:r>
              <a:rPr lang="ar-SA" sz="2400" b="1" dirty="0" smtClean="0">
                <a:solidFill>
                  <a:srgbClr val="00B0F0"/>
                </a:solidFill>
                <a:latin typeface="Times New Roman" pitchFamily="18" charset="0"/>
                <a:ea typeface="Calibri"/>
                <a:cs typeface="Times New Roman" pitchFamily="18" charset="0"/>
              </a:rPr>
              <a:t>-الاهتمام </a:t>
            </a:r>
            <a:r>
              <a:rPr lang="ar-SA" sz="2400" b="1" dirty="0">
                <a:solidFill>
                  <a:srgbClr val="00B0F0"/>
                </a:solidFill>
                <a:latin typeface="Times New Roman" pitchFamily="18" charset="0"/>
                <a:ea typeface="Calibri"/>
                <a:cs typeface="Times New Roman" pitchFamily="18" charset="0"/>
              </a:rPr>
              <a:t>بما يشعرون به</a:t>
            </a:r>
            <a:r>
              <a:rPr lang="en-US" sz="2400" b="1" dirty="0">
                <a:solidFill>
                  <a:srgbClr val="000000"/>
                </a:solidFill>
                <a:latin typeface="Times New Roman" pitchFamily="18" charset="0"/>
                <a:ea typeface="Calibri"/>
                <a:cs typeface="Times New Roman" pitchFamily="18" charset="0"/>
              </a:rPr>
              <a:t/>
            </a:r>
            <a:br>
              <a:rPr lang="en-US" sz="2400" b="1" dirty="0">
                <a:solidFill>
                  <a:srgbClr val="000000"/>
                </a:solidFill>
                <a:latin typeface="Times New Roman" pitchFamily="18" charset="0"/>
                <a:ea typeface="Calibri"/>
                <a:cs typeface="Times New Roman" pitchFamily="18" charset="0"/>
              </a:rPr>
            </a:br>
            <a:r>
              <a:rPr lang="ar-SA" sz="2400" b="1" dirty="0">
                <a:solidFill>
                  <a:srgbClr val="000000"/>
                </a:solidFill>
                <a:latin typeface="Times New Roman" pitchFamily="18" charset="0"/>
                <a:ea typeface="Calibri"/>
                <a:cs typeface="Times New Roman" pitchFamily="18" charset="0"/>
              </a:rPr>
              <a:t>هذه النقطة تتضمن ملاحظة الآخرين والاهتمام بحياتهم، وبالنجاحات التي يحققونها مهما كانت صغيرة</a:t>
            </a:r>
            <a:r>
              <a:rPr lang="ar-SA" sz="2400" b="1" dirty="0" smtClean="0">
                <a:solidFill>
                  <a:srgbClr val="000000"/>
                </a:solidFill>
                <a:latin typeface="Times New Roman" pitchFamily="18" charset="0"/>
                <a:ea typeface="Calibri"/>
                <a:cs typeface="Times New Roman" pitchFamily="18" charset="0"/>
              </a:rPr>
              <a:t>.</a:t>
            </a:r>
            <a:endParaRPr lang="ar-EG" sz="2400" b="1" dirty="0" smtClean="0">
              <a:solidFill>
                <a:srgbClr val="000000"/>
              </a:solidFill>
              <a:latin typeface="Times New Roman" pitchFamily="18" charset="0"/>
              <a:ea typeface="Calibri"/>
              <a:cs typeface="Times New Roman" pitchFamily="18" charset="0"/>
            </a:endParaRPr>
          </a:p>
          <a:p>
            <a:pPr algn="ctr"/>
            <a:r>
              <a:rPr lang="ar-SA" sz="2400" b="1" dirty="0" smtClean="0">
                <a:solidFill>
                  <a:srgbClr val="000000"/>
                </a:solidFill>
                <a:latin typeface="Times New Roman" pitchFamily="18" charset="0"/>
                <a:ea typeface="Calibri"/>
                <a:cs typeface="Times New Roman" pitchFamily="18" charset="0"/>
              </a:rPr>
              <a:t> </a:t>
            </a:r>
            <a:r>
              <a:rPr lang="ar-SA" sz="2400" b="1" dirty="0">
                <a:solidFill>
                  <a:srgbClr val="000000"/>
                </a:solidFill>
                <a:latin typeface="Times New Roman" pitchFamily="18" charset="0"/>
                <a:ea typeface="Calibri"/>
                <a:cs typeface="Times New Roman" pitchFamily="18" charset="0"/>
              </a:rPr>
              <a:t>والاهتمام هنا يعني إظهار التعاطف مع من يمرون بمواقف صعبة في حياتهم، مثل: </a:t>
            </a:r>
            <a:r>
              <a:rPr lang="en-US" sz="2400" b="1" dirty="0" smtClean="0">
                <a:solidFill>
                  <a:srgbClr val="000000"/>
                </a:solidFill>
                <a:latin typeface="Times New Roman" pitchFamily="18" charset="0"/>
                <a:ea typeface="Calibri"/>
                <a:cs typeface="Times New Roman" pitchFamily="18" charset="0"/>
              </a:rPr>
              <a:t>.</a:t>
            </a:r>
            <a:r>
              <a:rPr lang="ar-SA" sz="2400" b="1" dirty="0" smtClean="0">
                <a:solidFill>
                  <a:srgbClr val="000000"/>
                </a:solidFill>
                <a:latin typeface="Times New Roman" pitchFamily="18" charset="0"/>
                <a:ea typeface="Calibri"/>
                <a:cs typeface="Times New Roman" pitchFamily="18" charset="0"/>
              </a:rPr>
              <a:t>المرض </a:t>
            </a:r>
            <a:r>
              <a:rPr lang="ar-SA" sz="2400" b="1" dirty="0">
                <a:solidFill>
                  <a:srgbClr val="000000"/>
                </a:solidFill>
                <a:latin typeface="Times New Roman" pitchFamily="18" charset="0"/>
                <a:ea typeface="Calibri"/>
                <a:cs typeface="Times New Roman" pitchFamily="18" charset="0"/>
              </a:rPr>
              <a:t>أو وفاة أحد الأقرباء أو التعرض لظروف مادية </a:t>
            </a:r>
            <a:r>
              <a:rPr lang="ar-SA" sz="2400" b="1" dirty="0" smtClean="0">
                <a:solidFill>
                  <a:srgbClr val="000000"/>
                </a:solidFill>
                <a:latin typeface="Times New Roman" pitchFamily="18" charset="0"/>
                <a:ea typeface="Calibri"/>
                <a:cs typeface="Times New Roman" pitchFamily="18" charset="0"/>
              </a:rPr>
              <a:t>صعبة</a:t>
            </a:r>
            <a:r>
              <a:rPr lang="en-US" sz="2400" b="1" dirty="0">
                <a:solidFill>
                  <a:srgbClr val="000000"/>
                </a:solidFill>
                <a:latin typeface="Times New Roman" pitchFamily="18" charset="0"/>
                <a:ea typeface="Calibri"/>
                <a:cs typeface="Times New Roman" pitchFamily="18" charset="0"/>
              </a:rPr>
              <a:t/>
            </a:r>
            <a:br>
              <a:rPr lang="en-US" sz="2400" b="1" dirty="0">
                <a:solidFill>
                  <a:srgbClr val="000000"/>
                </a:solidFill>
                <a:latin typeface="Times New Roman" pitchFamily="18" charset="0"/>
                <a:ea typeface="Calibri"/>
                <a:cs typeface="Times New Roman" pitchFamily="18" charset="0"/>
              </a:rPr>
            </a:br>
            <a:endParaRPr lang="ar-EG" sz="2400" dirty="0">
              <a:latin typeface="Times New Roman" pitchFamily="18" charset="0"/>
              <a:cs typeface="Times New Roman" pitchFamily="18" charset="0"/>
            </a:endParaRPr>
          </a:p>
        </p:txBody>
      </p:sp>
      <p:pic>
        <p:nvPicPr>
          <p:cNvPr id="7170" name="Picture 2" descr="C:\Users\ooo\Desktop\المرأة القيادية الناجحة\الصور\تنزيل (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1" y="3124200"/>
            <a:ext cx="3352800"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27197860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533400" y="565666"/>
            <a:ext cx="846187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EG" sz="2400" b="1" i="0" u="sng" strike="noStrike" cap="none" normalizeH="0" baseline="0" dirty="0" smtClean="0">
                <a:ln>
                  <a:noFill/>
                </a:ln>
                <a:solidFill>
                  <a:schemeClr val="accent6"/>
                </a:solidFill>
                <a:effectLst/>
                <a:latin typeface="Times New Roman" pitchFamily="18" charset="0"/>
                <a:ea typeface="Times New Roman" pitchFamily="18" charset="0"/>
                <a:cs typeface="Times New Roman" pitchFamily="18" charset="0"/>
              </a:rPr>
              <a:t>مخ الرجل أكبر في الحجم</a:t>
            </a:r>
            <a:endParaRPr kumimoji="0" lang="en-US" sz="2400" b="0" i="0" u="none" strike="noStrike" cap="none" normalizeH="0" baseline="0" dirty="0" smtClean="0">
              <a:ln>
                <a:noFill/>
              </a:ln>
              <a:solidFill>
                <a:schemeClr val="accent6"/>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D0D0D"/>
                </a:solidFill>
                <a:effectLst/>
                <a:latin typeface="Times New Roman" pitchFamily="18" charset="0"/>
                <a:ea typeface="Times New Roman" pitchFamily="18" charset="0"/>
                <a:cs typeface="Times New Roman" pitchFamily="18" charset="0"/>
              </a:rPr>
              <a:t>وكانت الدراسة الهولندية، والتي أجريت بناء على مسح بالرنين المغناطيسي لما يقرب من 900 رجل وامرأة، قد أثبتت أن أمخاخ الذكور أكبر بحوالي 14%.</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Picture 2"/>
          <p:cNvPicPr/>
          <p:nvPr/>
        </p:nvPicPr>
        <p:blipFill>
          <a:blip r:embed="rId3" cstate="print">
            <a:extLst>
              <a:ext uri="{28A0092B-C50C-407E-A947-70E740481C1C}">
                <a14:useLocalDpi xmlns:a14="http://schemas.microsoft.com/office/drawing/2010/main" val="0"/>
              </a:ext>
            </a:extLst>
          </a:blip>
          <a:stretch>
            <a:fillRect/>
          </a:stretch>
        </p:blipFill>
        <p:spPr>
          <a:xfrm>
            <a:off x="2706936" y="4267200"/>
            <a:ext cx="4267200" cy="19522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ectangle 3"/>
          <p:cNvSpPr>
            <a:spLocks noChangeArrowheads="1"/>
          </p:cNvSpPr>
          <p:nvPr/>
        </p:nvSpPr>
        <p:spPr bwMode="auto">
          <a:xfrm>
            <a:off x="685800" y="1839686"/>
            <a:ext cx="830947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D0D0D"/>
                </a:solidFill>
                <a:effectLst/>
                <a:latin typeface="Times New Roman" pitchFamily="18" charset="0"/>
                <a:ea typeface="Times New Roman" pitchFamily="18" charset="0"/>
                <a:cs typeface="Times New Roman" pitchFamily="18" charset="0"/>
              </a:rPr>
              <a:t>وأوضحت الدراسة، التي أجريت بجامعة "إيراسموس"، أن النساء أقل ذكاء من الرجال بنحو 3.75 نقطة، وأنهن أسوأ بكثير في اختبارات القدرة على الحيز الفراغي المحيط بهن.</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D0D0D"/>
                </a:solidFill>
                <a:effectLst/>
                <a:latin typeface="Times New Roman" pitchFamily="18" charset="0"/>
                <a:ea typeface="Times New Roman" pitchFamily="18" charset="0"/>
                <a:cs typeface="Times New Roman" pitchFamily="18" charset="0"/>
              </a:rPr>
              <a:t>بالرغم من أن الخبراء توصلوا من قبل، من خلال عدة دراسات، إلى أن مخ المرأة يعمل بقدر أكبر من الكفاءة.</a:t>
            </a:r>
            <a:endParaRPr kumimoji="0" lang="ar-EG"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641179038"/>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355600"/>
            <a:ext cx="8991600" cy="4003147"/>
          </a:xfrm>
          <a:prstGeom prst="rect">
            <a:avLst/>
          </a:prstGeom>
        </p:spPr>
        <p:txBody>
          <a:bodyPr wrap="square">
            <a:spAutoFit/>
          </a:bodyPr>
          <a:lstStyle/>
          <a:p>
            <a:pPr algn="r" rtl="1">
              <a:lnSpc>
                <a:spcPct val="115000"/>
              </a:lnSpc>
              <a:spcAft>
                <a:spcPts val="1000"/>
              </a:spcAft>
            </a:pPr>
            <a:r>
              <a:rPr lang="ar-EG" sz="2400" b="1" u="sng" dirty="0">
                <a:solidFill>
                  <a:schemeClr val="accent6"/>
                </a:solidFill>
                <a:latin typeface="Times New Roman" pitchFamily="18" charset="0"/>
                <a:ea typeface="Times New Roman"/>
                <a:cs typeface="Times New Roman" pitchFamily="18" charset="0"/>
              </a:rPr>
              <a:t>مخ المرأة أكثر </a:t>
            </a:r>
            <a:r>
              <a:rPr lang="ar-EG" sz="2400" b="1" u="sng" dirty="0" smtClean="0">
                <a:solidFill>
                  <a:schemeClr val="accent6"/>
                </a:solidFill>
                <a:latin typeface="Times New Roman" pitchFamily="18" charset="0"/>
                <a:ea typeface="Times New Roman"/>
                <a:cs typeface="Times New Roman" pitchFamily="18" charset="0"/>
              </a:rPr>
              <a:t>تنظيماً</a:t>
            </a:r>
          </a:p>
          <a:p>
            <a:pPr algn="r" rtl="1">
              <a:lnSpc>
                <a:spcPct val="115000"/>
              </a:lnSpc>
              <a:spcAft>
                <a:spcPts val="1000"/>
              </a:spcAft>
            </a:pPr>
            <a:endParaRPr lang="en-US" sz="2400" dirty="0">
              <a:solidFill>
                <a:schemeClr val="accent6"/>
              </a:solidFill>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0D0D0D"/>
                </a:solidFill>
                <a:latin typeface="Times New Roman" pitchFamily="18" charset="0"/>
                <a:ea typeface="Times New Roman"/>
                <a:cs typeface="Times New Roman" pitchFamily="18" charset="0"/>
              </a:rPr>
              <a:t>وأضاف: "نحن ندرك أن البحوث السابقة تشير إلى أن أمخاخ النساء أفضل تنظيماً، أو أنها تعالج المعلومات بشكل أكثر كفاءة، ولكننا لم نتناول ذلك الأمر في دراستنا".</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0D0D0D"/>
                </a:solidFill>
                <a:latin typeface="Times New Roman" pitchFamily="18" charset="0"/>
                <a:ea typeface="Times New Roman"/>
                <a:cs typeface="Times New Roman" pitchFamily="18" charset="0"/>
              </a:rPr>
              <a:t>وتدعم الدراسة الادعاءات المثيرة للجدل والمنسية على نطاق واسع الآن والتي كان قد ساقها تشارلز_داروين، في القرن الـ 19، أن أمخاخ الرجال كانت أكبر من تلك التي لدى النساء.</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0D0D0D"/>
                </a:solidFill>
                <a:latin typeface="Times New Roman" pitchFamily="18" charset="0"/>
                <a:ea typeface="Times New Roman"/>
                <a:cs typeface="Times New Roman" pitchFamily="18" charset="0"/>
              </a:rPr>
              <a:t>فقد كان داروين يعتقد أن حجم مخ المرأة يقع بين الطفل والرجل.</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31738190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256897"/>
            <a:ext cx="8763000" cy="2047740"/>
          </a:xfrm>
          <a:prstGeom prst="rect">
            <a:avLst/>
          </a:prstGeom>
        </p:spPr>
        <p:txBody>
          <a:bodyPr wrap="square">
            <a:spAutoFit/>
          </a:bodyPr>
          <a:lstStyle/>
          <a:p>
            <a:pPr algn="r" rtl="1">
              <a:lnSpc>
                <a:spcPct val="115000"/>
              </a:lnSpc>
              <a:spcAft>
                <a:spcPts val="1000"/>
              </a:spcAft>
            </a:pPr>
            <a:r>
              <a:rPr lang="ar-EG" sz="2400" b="1" u="sng" dirty="0">
                <a:solidFill>
                  <a:schemeClr val="accent6"/>
                </a:solidFill>
                <a:latin typeface="Times New Roman" pitchFamily="18" charset="0"/>
                <a:ea typeface="Times New Roman"/>
                <a:cs typeface="Times New Roman" pitchFamily="18" charset="0"/>
              </a:rPr>
              <a:t>المرأة أفضل في اختبارات الذاكرة</a:t>
            </a:r>
            <a:endParaRPr lang="en-US" sz="2400" dirty="0">
              <a:solidFill>
                <a:schemeClr val="accent6"/>
              </a:solidFill>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0D0D0D"/>
                </a:solidFill>
                <a:latin typeface="Times New Roman" pitchFamily="18" charset="0"/>
                <a:ea typeface="Times New Roman"/>
                <a:cs typeface="Times New Roman" pitchFamily="18" charset="0"/>
              </a:rPr>
              <a:t>إلا أن النساء أثبتن أنهن الأفضل في اختبارات_الذاكرة، بما في ذلك استدعاء تسلسل 18 صورة، ولكن التحليل أثبت أن هذا لم يحدث فرقاً في ذكائهن العام.</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0D0D0D"/>
                </a:solidFill>
                <a:latin typeface="Times New Roman" pitchFamily="18" charset="0"/>
                <a:ea typeface="Times New Roman"/>
                <a:cs typeface="Times New Roman" pitchFamily="18" charset="0"/>
              </a:rPr>
              <a:t>ويخضع حجم المخ في الجنسين لنقاش حاد في المجتمع العلمي.</a:t>
            </a:r>
            <a:endParaRPr lang="en-US" sz="2400" dirty="0">
              <a:effectLst/>
              <a:latin typeface="Times New Roman" pitchFamily="18" charset="0"/>
              <a:ea typeface="Calibri"/>
              <a:cs typeface="Times New Roman" pitchFamily="18"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352800"/>
            <a:ext cx="2286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154997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609601" y="0"/>
            <a:ext cx="8530770" cy="7012176"/>
          </a:xfrm>
          <a:prstGeom prst="rect">
            <a:avLst/>
          </a:prstGeom>
        </p:spPr>
        <p:txBody>
          <a:bodyPr wrap="square">
            <a:spAutoFit/>
          </a:bodyPr>
          <a:lstStyle/>
          <a:p>
            <a:pPr algn="r" rtl="1">
              <a:spcAft>
                <a:spcPts val="1000"/>
              </a:spcAft>
            </a:pPr>
            <a:r>
              <a:rPr lang="ar-SA" sz="2400" b="1" u="sng" dirty="0">
                <a:solidFill>
                  <a:srgbClr val="FF00FF"/>
                </a:solidFill>
                <a:latin typeface="Times New Roman" pitchFamily="18" charset="0"/>
                <a:ea typeface="+mj-ea"/>
                <a:cs typeface="Times New Roman" pitchFamily="18" charset="0"/>
              </a:rPr>
              <a:t>المقارنة القيادية بين الرجل والمرأة</a:t>
            </a:r>
            <a:endParaRPr lang="en-US" sz="2400" dirty="0">
              <a:latin typeface="Times New Roman" pitchFamily="18" charset="0"/>
              <a:ea typeface="Calibri"/>
              <a:cs typeface="Times New Roman" pitchFamily="18" charset="0"/>
            </a:endParaRPr>
          </a:p>
          <a:p>
            <a:pPr algn="r" rtl="1">
              <a:spcAft>
                <a:spcPts val="1000"/>
              </a:spcAft>
            </a:pPr>
            <a:r>
              <a:rPr lang="ar-EG" sz="2400" b="1" dirty="0">
                <a:solidFill>
                  <a:srgbClr val="00B050"/>
                </a:solidFill>
                <a:latin typeface="Times New Roman" pitchFamily="18" charset="0"/>
                <a:ea typeface="Times New Roman"/>
                <a:cs typeface="Times New Roman" pitchFamily="18" charset="0"/>
              </a:rPr>
              <a:t>الرجل </a:t>
            </a:r>
            <a:r>
              <a:rPr lang="ar-EG" sz="2400" b="1" dirty="0">
                <a:solidFill>
                  <a:srgbClr val="0D0D0D"/>
                </a:solidFill>
                <a:latin typeface="Times New Roman" pitchFamily="18" charset="0"/>
                <a:ea typeface="Times New Roman"/>
                <a:cs typeface="Times New Roman" pitchFamily="18" charset="0"/>
              </a:rPr>
              <a:t>يعمل بدرجات متفاوتة من الجهد ولكن بدون انقطاع </a:t>
            </a:r>
            <a:r>
              <a:rPr lang="en-US" sz="2400" b="1" dirty="0">
                <a:solidFill>
                  <a:srgbClr val="0D0D0D"/>
                </a:solidFill>
                <a:latin typeface="Times New Roman" pitchFamily="18" charset="0"/>
                <a:ea typeface="Times New Roman"/>
                <a:cs typeface="Times New Roman" pitchFamily="18" charset="0"/>
              </a:rPr>
              <a:t/>
            </a:r>
            <a:br>
              <a:rPr lang="en-US" sz="2400" b="1" dirty="0">
                <a:solidFill>
                  <a:srgbClr val="0D0D0D"/>
                </a:solidFill>
                <a:latin typeface="Times New Roman" pitchFamily="18" charset="0"/>
                <a:ea typeface="Times New Roman"/>
                <a:cs typeface="Times New Roman" pitchFamily="18" charset="0"/>
              </a:rPr>
            </a:br>
            <a:r>
              <a:rPr lang="en-US" sz="2400" b="1" dirty="0">
                <a:solidFill>
                  <a:srgbClr val="0D0D0D"/>
                </a:solidFill>
                <a:latin typeface="Times New Roman" pitchFamily="18" charset="0"/>
                <a:ea typeface="Times New Roman"/>
                <a:cs typeface="Times New Roman" pitchFamily="18" charset="0"/>
              </a:rPr>
              <a:t/>
            </a:r>
            <a:br>
              <a:rPr lang="en-US" sz="2400" b="1" dirty="0">
                <a:solidFill>
                  <a:srgbClr val="0D0D0D"/>
                </a:solidFill>
                <a:latin typeface="Times New Roman" pitchFamily="18" charset="0"/>
                <a:ea typeface="Times New Roman"/>
                <a:cs typeface="Times New Roman" pitchFamily="18" charset="0"/>
              </a:rPr>
            </a:br>
            <a:r>
              <a:rPr lang="ar-EG" sz="2400" b="1" dirty="0">
                <a:solidFill>
                  <a:srgbClr val="00B050"/>
                </a:solidFill>
                <a:latin typeface="Times New Roman" pitchFamily="18" charset="0"/>
                <a:ea typeface="Times New Roman"/>
                <a:cs typeface="Times New Roman" pitchFamily="18" charset="0"/>
              </a:rPr>
              <a:t>المرأة</a:t>
            </a:r>
            <a:r>
              <a:rPr lang="ar-EG" sz="2400" b="1" dirty="0">
                <a:solidFill>
                  <a:srgbClr val="0D0D0D"/>
                </a:solidFill>
                <a:latin typeface="Times New Roman" pitchFamily="18" charset="0"/>
                <a:ea typeface="Times New Roman"/>
                <a:cs typeface="Times New Roman" pitchFamily="18" charset="0"/>
              </a:rPr>
              <a:t> تعمل بدرجة واحدة من الجهد ولكنها تأخذ فترات راحة قصيرة ومتتابعة</a:t>
            </a:r>
            <a:endParaRPr lang="en-US" sz="2400" dirty="0">
              <a:latin typeface="Times New Roman" pitchFamily="18" charset="0"/>
              <a:ea typeface="Calibri"/>
              <a:cs typeface="Times New Roman" pitchFamily="18" charset="0"/>
            </a:endParaRPr>
          </a:p>
          <a:p>
            <a:pPr algn="r" rtl="1">
              <a:spcAft>
                <a:spcPts val="1000"/>
              </a:spcAft>
            </a:pPr>
            <a:r>
              <a:rPr lang="ar-EG" sz="2400" b="1" dirty="0">
                <a:solidFill>
                  <a:srgbClr val="00B050"/>
                </a:solidFill>
                <a:latin typeface="Times New Roman" pitchFamily="18" charset="0"/>
                <a:ea typeface="Times New Roman"/>
                <a:cs typeface="Times New Roman" pitchFamily="18" charset="0"/>
              </a:rPr>
              <a:t>الرجل</a:t>
            </a:r>
            <a:r>
              <a:rPr lang="ar-EG" sz="2400" b="1" dirty="0">
                <a:solidFill>
                  <a:srgbClr val="0D0D0D"/>
                </a:solidFill>
                <a:latin typeface="Times New Roman" pitchFamily="18" charset="0"/>
                <a:ea typeface="Times New Roman"/>
                <a:cs typeface="Times New Roman" pitchFamily="18" charset="0"/>
              </a:rPr>
              <a:t> تربكه المقاطعات والزيارات أثناء العمل وتؤثر على إنتاجيته وأدائه </a:t>
            </a:r>
            <a:br>
              <a:rPr lang="ar-EG" sz="2400" b="1" dirty="0">
                <a:solidFill>
                  <a:srgbClr val="0D0D0D"/>
                </a:solidFill>
                <a:latin typeface="Times New Roman" pitchFamily="18" charset="0"/>
                <a:ea typeface="Times New Roman"/>
                <a:cs typeface="Times New Roman" pitchFamily="18" charset="0"/>
              </a:rPr>
            </a:br>
            <a:r>
              <a:rPr lang="ar-EG" sz="2400" b="1" dirty="0">
                <a:solidFill>
                  <a:srgbClr val="0D0D0D"/>
                </a:solidFill>
                <a:latin typeface="Times New Roman" pitchFamily="18" charset="0"/>
                <a:ea typeface="Times New Roman"/>
                <a:cs typeface="Times New Roman" pitchFamily="18" charset="0"/>
              </a:rPr>
              <a:t/>
            </a:r>
            <a:br>
              <a:rPr lang="ar-EG" sz="2400" b="1" dirty="0">
                <a:solidFill>
                  <a:srgbClr val="0D0D0D"/>
                </a:solidFill>
                <a:latin typeface="Times New Roman" pitchFamily="18" charset="0"/>
                <a:ea typeface="Times New Roman"/>
                <a:cs typeface="Times New Roman" pitchFamily="18" charset="0"/>
              </a:rPr>
            </a:br>
            <a:r>
              <a:rPr lang="ar-EG" sz="2400" b="1" dirty="0">
                <a:solidFill>
                  <a:srgbClr val="00B050"/>
                </a:solidFill>
                <a:latin typeface="Times New Roman" pitchFamily="18" charset="0"/>
                <a:ea typeface="Times New Roman"/>
                <a:cs typeface="Times New Roman" pitchFamily="18" charset="0"/>
              </a:rPr>
              <a:t>المرأة</a:t>
            </a:r>
            <a:r>
              <a:rPr lang="ar-EG" sz="2400" b="1" dirty="0">
                <a:solidFill>
                  <a:srgbClr val="0D0D0D"/>
                </a:solidFill>
                <a:latin typeface="Times New Roman" pitchFamily="18" charset="0"/>
                <a:ea typeface="Times New Roman"/>
                <a:cs typeface="Times New Roman" pitchFamily="18" charset="0"/>
              </a:rPr>
              <a:t> تعتبر الزيارات والمقاطعات فرصة لبناء العلاقات وتفهم احتياجات الأتباع</a:t>
            </a:r>
            <a:endParaRPr lang="en-US" sz="2400" dirty="0">
              <a:latin typeface="Times New Roman" pitchFamily="18" charset="0"/>
              <a:ea typeface="Calibri"/>
              <a:cs typeface="Times New Roman" pitchFamily="18" charset="0"/>
            </a:endParaRPr>
          </a:p>
          <a:p>
            <a:pPr algn="r" rtl="1">
              <a:spcAft>
                <a:spcPts val="1000"/>
              </a:spcAft>
            </a:pPr>
            <a:r>
              <a:rPr lang="ar-EG" sz="2400" b="1" dirty="0">
                <a:solidFill>
                  <a:srgbClr val="00B050"/>
                </a:solidFill>
                <a:latin typeface="Times New Roman" pitchFamily="18" charset="0"/>
                <a:ea typeface="Times New Roman"/>
                <a:cs typeface="Times New Roman" pitchFamily="18" charset="0"/>
              </a:rPr>
              <a:t>الرجل</a:t>
            </a:r>
            <a:r>
              <a:rPr lang="ar-EG" sz="2400" b="1" dirty="0">
                <a:solidFill>
                  <a:srgbClr val="0D0D0D"/>
                </a:solidFill>
                <a:latin typeface="Times New Roman" pitchFamily="18" charset="0"/>
                <a:ea typeface="Times New Roman"/>
                <a:cs typeface="Times New Roman" pitchFamily="18" charset="0"/>
              </a:rPr>
              <a:t> يحرص على العمل بشكل كبير ولا يتخلل ذلك أمور أخرى في الغالب </a:t>
            </a:r>
            <a:r>
              <a:rPr lang="en-US" sz="2400" b="1" dirty="0">
                <a:solidFill>
                  <a:srgbClr val="0D0D0D"/>
                </a:solidFill>
                <a:latin typeface="Times New Roman" pitchFamily="18" charset="0"/>
                <a:ea typeface="Times New Roman"/>
                <a:cs typeface="Times New Roman" pitchFamily="18" charset="0"/>
              </a:rPr>
              <a:t/>
            </a:r>
            <a:br>
              <a:rPr lang="en-US" sz="2400" b="1" dirty="0">
                <a:solidFill>
                  <a:srgbClr val="0D0D0D"/>
                </a:solidFill>
                <a:latin typeface="Times New Roman" pitchFamily="18" charset="0"/>
                <a:ea typeface="Times New Roman"/>
                <a:cs typeface="Times New Roman" pitchFamily="18" charset="0"/>
              </a:rPr>
            </a:br>
            <a:r>
              <a:rPr lang="en-US" sz="2400" b="1" dirty="0">
                <a:solidFill>
                  <a:srgbClr val="0D0D0D"/>
                </a:solidFill>
                <a:latin typeface="Times New Roman" pitchFamily="18" charset="0"/>
                <a:ea typeface="Times New Roman"/>
                <a:cs typeface="Times New Roman" pitchFamily="18" charset="0"/>
              </a:rPr>
              <a:t/>
            </a:r>
            <a:br>
              <a:rPr lang="en-US" sz="2400" b="1" dirty="0">
                <a:solidFill>
                  <a:srgbClr val="0D0D0D"/>
                </a:solidFill>
                <a:latin typeface="Times New Roman" pitchFamily="18" charset="0"/>
                <a:ea typeface="Times New Roman"/>
                <a:cs typeface="Times New Roman" pitchFamily="18" charset="0"/>
              </a:rPr>
            </a:br>
            <a:r>
              <a:rPr lang="ar-EG" sz="2400" b="1" dirty="0">
                <a:solidFill>
                  <a:srgbClr val="00B050"/>
                </a:solidFill>
                <a:latin typeface="Times New Roman" pitchFamily="18" charset="0"/>
                <a:ea typeface="Times New Roman"/>
                <a:cs typeface="Times New Roman" pitchFamily="18" charset="0"/>
              </a:rPr>
              <a:t>المرأة</a:t>
            </a:r>
            <a:r>
              <a:rPr lang="ar-EG" sz="2400" b="1" dirty="0">
                <a:solidFill>
                  <a:srgbClr val="0D0D0D"/>
                </a:solidFill>
                <a:latin typeface="Times New Roman" pitchFamily="18" charset="0"/>
                <a:ea typeface="Times New Roman"/>
                <a:cs typeface="Times New Roman" pitchFamily="18" charset="0"/>
              </a:rPr>
              <a:t> تخصص وقتا للأمور الأخرى ومن أهمها متابعة أمور الأسرة</a:t>
            </a:r>
            <a:endParaRPr lang="en-US" sz="2400" dirty="0">
              <a:latin typeface="Times New Roman" pitchFamily="18" charset="0"/>
              <a:ea typeface="Calibri"/>
              <a:cs typeface="Times New Roman" pitchFamily="18" charset="0"/>
            </a:endParaRPr>
          </a:p>
          <a:p>
            <a:pPr algn="r" rtl="1">
              <a:spcAft>
                <a:spcPts val="1000"/>
              </a:spcAft>
            </a:pPr>
            <a:r>
              <a:rPr lang="ar-EG" sz="2400" b="1" dirty="0">
                <a:solidFill>
                  <a:srgbClr val="00B050"/>
                </a:solidFill>
                <a:latin typeface="Times New Roman" pitchFamily="18" charset="0"/>
                <a:ea typeface="Times New Roman"/>
                <a:cs typeface="Times New Roman" pitchFamily="18" charset="0"/>
              </a:rPr>
              <a:t>الرجل</a:t>
            </a:r>
            <a:r>
              <a:rPr lang="ar-EG" sz="2400" b="1" dirty="0">
                <a:solidFill>
                  <a:srgbClr val="0D0D0D"/>
                </a:solidFill>
                <a:latin typeface="Times New Roman" pitchFamily="18" charset="0"/>
                <a:ea typeface="Times New Roman"/>
                <a:cs typeface="Times New Roman" pitchFamily="18" charset="0"/>
              </a:rPr>
              <a:t> يتابع أداء المهمة تلو المهمة دون تركيز كبير على تقييم الأداء أو النظر المستقبلي </a:t>
            </a:r>
            <a:br>
              <a:rPr lang="ar-EG" sz="2400" b="1" dirty="0">
                <a:solidFill>
                  <a:srgbClr val="0D0D0D"/>
                </a:solidFill>
                <a:latin typeface="Times New Roman" pitchFamily="18" charset="0"/>
                <a:ea typeface="Times New Roman"/>
                <a:cs typeface="Times New Roman" pitchFamily="18" charset="0"/>
              </a:rPr>
            </a:br>
            <a:r>
              <a:rPr lang="ar-EG" sz="2400" b="1" dirty="0">
                <a:solidFill>
                  <a:srgbClr val="0D0D0D"/>
                </a:solidFill>
                <a:latin typeface="Times New Roman" pitchFamily="18" charset="0"/>
                <a:ea typeface="Times New Roman"/>
                <a:cs typeface="Times New Roman" pitchFamily="18" charset="0"/>
              </a:rPr>
              <a:t/>
            </a:r>
            <a:br>
              <a:rPr lang="ar-EG" sz="2400" b="1" dirty="0">
                <a:solidFill>
                  <a:srgbClr val="0D0D0D"/>
                </a:solidFill>
                <a:latin typeface="Times New Roman" pitchFamily="18" charset="0"/>
                <a:ea typeface="Times New Roman"/>
                <a:cs typeface="Times New Roman" pitchFamily="18" charset="0"/>
              </a:rPr>
            </a:br>
            <a:r>
              <a:rPr lang="ar-EG" sz="2400" b="1" dirty="0">
                <a:solidFill>
                  <a:srgbClr val="00B050"/>
                </a:solidFill>
                <a:latin typeface="Times New Roman" pitchFamily="18" charset="0"/>
                <a:ea typeface="Times New Roman"/>
                <a:cs typeface="Times New Roman" pitchFamily="18" charset="0"/>
              </a:rPr>
              <a:t>المرأة</a:t>
            </a:r>
            <a:r>
              <a:rPr lang="ar-EG" sz="2400" b="1" dirty="0">
                <a:solidFill>
                  <a:srgbClr val="0D0D0D"/>
                </a:solidFill>
                <a:latin typeface="Times New Roman" pitchFamily="18" charset="0"/>
                <a:ea typeface="Times New Roman"/>
                <a:cs typeface="Times New Roman" pitchFamily="18" charset="0"/>
              </a:rPr>
              <a:t> تقيم كل عمل وتحرص على دراسة الآثار المستقبلية والآثار العامة على الأسرة والبيئة والتعليم</a:t>
            </a:r>
            <a:endParaRPr lang="en-US" sz="2400" dirty="0">
              <a:latin typeface="Times New Roman" pitchFamily="18" charset="0"/>
              <a:ea typeface="Calibri"/>
              <a:cs typeface="Times New Roman" pitchFamily="18" charset="0"/>
            </a:endParaRPr>
          </a:p>
          <a:p>
            <a:pPr algn="r"/>
            <a:r>
              <a:rPr lang="ar-EG" sz="2400" b="1" dirty="0">
                <a:solidFill>
                  <a:srgbClr val="00B050"/>
                </a:solidFill>
                <a:latin typeface="Times New Roman" pitchFamily="18" charset="0"/>
                <a:ea typeface="Times New Roman"/>
                <a:cs typeface="Times New Roman" pitchFamily="18" charset="0"/>
              </a:rPr>
              <a:t>الرجل</a:t>
            </a:r>
            <a:r>
              <a:rPr lang="ar-EG" sz="2400" b="1" dirty="0">
                <a:solidFill>
                  <a:srgbClr val="0D0D0D"/>
                </a:solidFill>
                <a:latin typeface="Times New Roman" pitchFamily="18" charset="0"/>
                <a:ea typeface="Times New Roman"/>
                <a:cs typeface="Times New Roman" pitchFamily="18" charset="0"/>
              </a:rPr>
              <a:t> يرتبط بعمله بشكل عميق </a:t>
            </a:r>
            <a:br>
              <a:rPr lang="ar-EG" sz="2400" b="1" dirty="0">
                <a:solidFill>
                  <a:srgbClr val="0D0D0D"/>
                </a:solidFill>
                <a:latin typeface="Times New Roman" pitchFamily="18" charset="0"/>
                <a:ea typeface="Times New Roman"/>
                <a:cs typeface="Times New Roman" pitchFamily="18" charset="0"/>
              </a:rPr>
            </a:br>
            <a:endParaRPr lang="ar-EG" sz="2400" dirty="0">
              <a:latin typeface="Times New Roman" pitchFamily="18" charset="0"/>
              <a:cs typeface="Times New Roman" pitchFamily="18" charset="0"/>
            </a:endParaRPr>
          </a:p>
        </p:txBody>
      </p:sp>
    </p:spTree>
    <p:extLst>
      <p:ext uri="{BB962C8B-B14F-4D97-AF65-F5344CB8AC3E}">
        <p14:creationId xmlns:p14="http://schemas.microsoft.com/office/powerpoint/2010/main" val="141655913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33400" y="381000"/>
            <a:ext cx="8382000" cy="5445593"/>
          </a:xfrm>
          <a:prstGeom prst="rect">
            <a:avLst/>
          </a:prstGeom>
        </p:spPr>
        <p:txBody>
          <a:bodyPr wrap="square">
            <a:spAutoFit/>
          </a:bodyPr>
          <a:lstStyle/>
          <a:p>
            <a:pPr marL="228600" algn="r" rtl="1">
              <a:lnSpc>
                <a:spcPct val="115000"/>
              </a:lnSpc>
              <a:spcAft>
                <a:spcPts val="1000"/>
              </a:spcAft>
            </a:pPr>
            <a:r>
              <a:rPr lang="ar-SA" sz="2400" b="1" u="sng" dirty="0">
                <a:solidFill>
                  <a:srgbClr val="C00000"/>
                </a:solidFill>
                <a:latin typeface="Times New Roman" pitchFamily="18" charset="0"/>
                <a:ea typeface="+mj-ea"/>
                <a:cs typeface="Times New Roman" pitchFamily="18" charset="0"/>
              </a:rPr>
              <a:t>انطباعات المرأة عن المرأة القيادية</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SA" sz="2400" b="1" dirty="0">
                <a:solidFill>
                  <a:srgbClr val="0070C0"/>
                </a:solidFill>
                <a:latin typeface="Times New Roman" pitchFamily="18" charset="0"/>
                <a:ea typeface="+mj-ea"/>
                <a:cs typeface="Times New Roman" pitchFamily="18" charset="0"/>
              </a:rPr>
              <a:t>أيضا تختلف من امرأة لأخرى وخاصة تجاه رئيستها في العمل ولذا من المهم التعامل مع هذه الانطباعات بحكمة</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a:buChar char=""/>
            </a:pPr>
            <a:r>
              <a:rPr lang="ar-SA" sz="2400" b="1" dirty="0">
                <a:solidFill>
                  <a:srgbClr val="0D0D0D"/>
                </a:solidFill>
                <a:latin typeface="Times New Roman" pitchFamily="18" charset="0"/>
                <a:ea typeface="Times New Roman"/>
                <a:cs typeface="Times New Roman" pitchFamily="18" charset="0"/>
              </a:rPr>
              <a:t>المرأة القيادية تراعي ظروف المرأة التي تعمل لديها</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a:buChar char=""/>
            </a:pPr>
            <a:r>
              <a:rPr lang="ar-SA" sz="2400" b="1" dirty="0">
                <a:solidFill>
                  <a:srgbClr val="0D0D0D"/>
                </a:solidFill>
                <a:latin typeface="Times New Roman" pitchFamily="18" charset="0"/>
                <a:ea typeface="Times New Roman"/>
                <a:cs typeface="Times New Roman" pitchFamily="18" charset="0"/>
              </a:rPr>
              <a:t>المرأة القيادية تفهم المشاكل التي تمر بها المرأة أكثر من الرجل</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a:buChar char=""/>
            </a:pPr>
            <a:r>
              <a:rPr lang="ar-SA" sz="2400" b="1" dirty="0">
                <a:solidFill>
                  <a:srgbClr val="0D0D0D"/>
                </a:solidFill>
                <a:latin typeface="Times New Roman" pitchFamily="18" charset="0"/>
                <a:ea typeface="Times New Roman"/>
                <a:cs typeface="Times New Roman" pitchFamily="18" charset="0"/>
              </a:rPr>
              <a:t>المرأة القيادية تمارس التحفيز بشكل أفضل من الرجل</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a:buChar char=""/>
            </a:pPr>
            <a:r>
              <a:rPr lang="ar-SA" sz="2400" b="1" dirty="0">
                <a:solidFill>
                  <a:srgbClr val="0D0D0D"/>
                </a:solidFill>
                <a:latin typeface="Times New Roman" pitchFamily="18" charset="0"/>
                <a:ea typeface="Times New Roman"/>
                <a:cs typeface="Times New Roman" pitchFamily="18" charset="0"/>
              </a:rPr>
              <a:t>المرأة القيادية تشرح ما تريد والأهداف بشكل أفضل من الرجل</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a:buChar char=""/>
            </a:pPr>
            <a:r>
              <a:rPr lang="ar-SA" sz="2400" b="1" dirty="0">
                <a:solidFill>
                  <a:srgbClr val="0D0D0D"/>
                </a:solidFill>
                <a:latin typeface="Times New Roman" pitchFamily="18" charset="0"/>
                <a:ea typeface="Times New Roman"/>
                <a:cs typeface="Times New Roman" pitchFamily="18" charset="0"/>
              </a:rPr>
              <a:t>المرأة القيادية تقضي مع العاملين معها وقتا أكثر من الرجل</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a:buChar char=""/>
            </a:pPr>
            <a:r>
              <a:rPr lang="ar-SA" sz="2400" b="1" dirty="0">
                <a:solidFill>
                  <a:srgbClr val="0D0D0D"/>
                </a:solidFill>
                <a:latin typeface="Times New Roman" pitchFamily="18" charset="0"/>
                <a:ea typeface="Times New Roman"/>
                <a:cs typeface="Times New Roman" pitchFamily="18" charset="0"/>
              </a:rPr>
              <a:t>المرأة القيادية تنتبه للأداء الحسن والأداء السيئ بينما الرجل لا ينتبه إلا للسيئ </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a:buChar char=""/>
            </a:pPr>
            <a:r>
              <a:rPr lang="ar-SA" sz="2400" b="1" dirty="0">
                <a:solidFill>
                  <a:srgbClr val="0D0D0D"/>
                </a:solidFill>
                <a:latin typeface="Times New Roman" pitchFamily="18" charset="0"/>
                <a:ea typeface="Times New Roman"/>
                <a:cs typeface="Times New Roman" pitchFamily="18" charset="0"/>
              </a:rPr>
              <a:t>المرأة القيادية تعامل من حولها كبشر بينما الرجل يعاملهم كآلات</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a:buChar char=""/>
            </a:pPr>
            <a:r>
              <a:rPr lang="ar-SA" sz="2400" b="1" dirty="0">
                <a:solidFill>
                  <a:srgbClr val="0D0D0D"/>
                </a:solidFill>
                <a:latin typeface="Times New Roman" pitchFamily="18" charset="0"/>
                <a:ea typeface="Times New Roman"/>
                <a:cs typeface="Times New Roman" pitchFamily="18" charset="0"/>
              </a:rPr>
              <a:t>المرأة القيادية غير متمكنة من عملها كالرجل</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1000"/>
              </a:spcAft>
              <a:buFont typeface="Wingdings"/>
              <a:buChar char=""/>
            </a:pPr>
            <a:r>
              <a:rPr lang="ar-SA" sz="2400" b="1" dirty="0">
                <a:solidFill>
                  <a:srgbClr val="0D0D0D"/>
                </a:solidFill>
                <a:latin typeface="Times New Roman" pitchFamily="18" charset="0"/>
                <a:ea typeface="Times New Roman"/>
                <a:cs typeface="Times New Roman" pitchFamily="18" charset="0"/>
              </a:rPr>
              <a:t>المرأة القيادية متقلبة المزاج</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964356842"/>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81000" y="533400"/>
            <a:ext cx="8458200" cy="5020862"/>
          </a:xfrm>
          <a:prstGeom prst="rect">
            <a:avLst/>
          </a:prstGeom>
        </p:spPr>
        <p:txBody>
          <a:bodyPr wrap="square">
            <a:spAutoFit/>
          </a:bodyPr>
          <a:lstStyle/>
          <a:p>
            <a:pPr marL="342900" indent="-342900" algn="r" rtl="1">
              <a:lnSpc>
                <a:spcPct val="115000"/>
              </a:lnSpc>
              <a:spcAft>
                <a:spcPts val="1000"/>
              </a:spcAft>
              <a:buFont typeface="Wingdings" pitchFamily="2" charset="2"/>
              <a:buChar char="Ø"/>
            </a:pPr>
            <a:r>
              <a:rPr lang="ar-SA" sz="2400" b="1" u="sng" dirty="0">
                <a:solidFill>
                  <a:schemeClr val="accent6"/>
                </a:solidFill>
                <a:latin typeface="Times New Roman" pitchFamily="18" charset="0"/>
                <a:ea typeface="Times New Roman"/>
                <a:cs typeface="Times New Roman" pitchFamily="18" charset="0"/>
              </a:rPr>
              <a:t>إحصاءات عن وضع النساء القيادات</a:t>
            </a:r>
            <a:endParaRPr lang="en-US" sz="2400" dirty="0">
              <a:solidFill>
                <a:schemeClr val="accent6"/>
              </a:solidFill>
              <a:latin typeface="Times New Roman" pitchFamily="18" charset="0"/>
              <a:ea typeface="Calibri"/>
              <a:cs typeface="Times New Roman" pitchFamily="18" charset="0"/>
            </a:endParaRPr>
          </a:p>
          <a:p>
            <a:pPr marL="342900" indent="-342900" algn="r" rtl="1">
              <a:lnSpc>
                <a:spcPct val="115000"/>
              </a:lnSpc>
              <a:spcAft>
                <a:spcPts val="1000"/>
              </a:spcAft>
              <a:buFont typeface="Wingdings" pitchFamily="2" charset="2"/>
              <a:buChar char="Ø"/>
            </a:pPr>
            <a:r>
              <a:rPr lang="ar-SA" sz="2400" b="1" dirty="0">
                <a:solidFill>
                  <a:srgbClr val="0D0D0D"/>
                </a:solidFill>
                <a:latin typeface="Times New Roman" pitchFamily="18" charset="0"/>
                <a:ea typeface="Times New Roman"/>
                <a:cs typeface="Times New Roman" pitchFamily="18" charset="0"/>
              </a:rPr>
              <a:t>الإحصاءات أمريكية  هي ادق احصائيات حيث لا توجد إحصاءات كافية في العالم العربي وهي تختلف كثيرا من بلد لآخر ..</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Ø"/>
            </a:pPr>
            <a:r>
              <a:rPr lang="ar-SA" sz="2400" b="1" dirty="0">
                <a:solidFill>
                  <a:srgbClr val="0D0D0D"/>
                </a:solidFill>
                <a:latin typeface="Times New Roman" pitchFamily="18" charset="0"/>
                <a:ea typeface="Times New Roman"/>
                <a:cs typeface="Times New Roman" pitchFamily="18" charset="0"/>
              </a:rPr>
              <a:t>0.5 % من قيادات أكبر ألف شركة في أمريكا (نساء)</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Ø"/>
            </a:pPr>
            <a:r>
              <a:rPr lang="ar-SA" sz="2400" b="1" dirty="0">
                <a:solidFill>
                  <a:srgbClr val="0D0D0D"/>
                </a:solidFill>
                <a:latin typeface="Times New Roman" pitchFamily="18" charset="0"/>
                <a:ea typeface="Times New Roman"/>
                <a:cs typeface="Times New Roman" pitchFamily="18" charset="0"/>
              </a:rPr>
              <a:t>22 % من قيادات البنوك (نساء)</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Ø"/>
            </a:pPr>
            <a:r>
              <a:rPr lang="ar-SA" sz="2400" b="1" dirty="0">
                <a:solidFill>
                  <a:srgbClr val="0D0D0D"/>
                </a:solidFill>
                <a:latin typeface="Times New Roman" pitchFamily="18" charset="0"/>
                <a:ea typeface="Times New Roman"/>
                <a:cs typeface="Times New Roman" pitchFamily="18" charset="0"/>
              </a:rPr>
              <a:t>21 % من قيادات دور النشر الكبرى (نساء)</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Ø"/>
            </a:pPr>
            <a:r>
              <a:rPr lang="ar-SA" sz="2400" b="1" dirty="0">
                <a:solidFill>
                  <a:srgbClr val="0D0D0D"/>
                </a:solidFill>
                <a:latin typeface="Times New Roman" pitchFamily="18" charset="0"/>
                <a:ea typeface="Times New Roman"/>
                <a:cs typeface="Times New Roman" pitchFamily="18" charset="0"/>
              </a:rPr>
              <a:t>19 % من قيادات شركات الأغذية (نساء)</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Ø"/>
            </a:pPr>
            <a:r>
              <a:rPr lang="ar-SA" sz="2400" b="1" dirty="0">
                <a:solidFill>
                  <a:srgbClr val="0D0D0D"/>
                </a:solidFill>
                <a:latin typeface="Times New Roman" pitchFamily="18" charset="0"/>
                <a:ea typeface="Times New Roman"/>
                <a:cs typeface="Times New Roman" pitchFamily="18" charset="0"/>
              </a:rPr>
              <a:t>40 % من القيادات الوسطى في أمريكا (نساء)</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Ø"/>
            </a:pPr>
            <a:r>
              <a:rPr lang="ar-SA" sz="2400" b="1" dirty="0">
                <a:solidFill>
                  <a:srgbClr val="0D0D0D"/>
                </a:solidFill>
                <a:latin typeface="Times New Roman" pitchFamily="18" charset="0"/>
                <a:ea typeface="Times New Roman"/>
                <a:cs typeface="Times New Roman" pitchFamily="18" charset="0"/>
              </a:rPr>
              <a:t>5 % من القيادات العليا لجميع الشركات الأمريكية (نساء)</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Font typeface="Wingdings" pitchFamily="2" charset="2"/>
              <a:buChar char="Ø"/>
            </a:pPr>
            <a:r>
              <a:rPr lang="ar-SA" sz="2400" b="1" dirty="0">
                <a:solidFill>
                  <a:srgbClr val="0D0D0D"/>
                </a:solidFill>
                <a:latin typeface="Times New Roman" pitchFamily="18" charset="0"/>
                <a:ea typeface="Times New Roman"/>
                <a:cs typeface="Times New Roman" pitchFamily="18" charset="0"/>
              </a:rPr>
              <a:t>25 % تفوق النساء على الرجال في الإبداع </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1000"/>
              </a:spcAft>
              <a:buFont typeface="Wingdings" pitchFamily="2" charset="2"/>
              <a:buChar char="Ø"/>
            </a:pPr>
            <a:r>
              <a:rPr lang="ar-SA" sz="2400" b="1" dirty="0">
                <a:solidFill>
                  <a:srgbClr val="0D0D0D"/>
                </a:solidFill>
                <a:latin typeface="Times New Roman" pitchFamily="18" charset="0"/>
                <a:ea typeface="Times New Roman"/>
                <a:cs typeface="Times New Roman" pitchFamily="18" charset="0"/>
              </a:rPr>
              <a:t>71 % من راتب الرجل بنفس الشهادة والكفاءة</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401188000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33400" y="533400"/>
            <a:ext cx="8077200" cy="1791260"/>
          </a:xfrm>
          <a:prstGeom prst="rect">
            <a:avLst/>
          </a:prstGeom>
        </p:spPr>
        <p:txBody>
          <a:bodyPr wrap="square">
            <a:spAutoFit/>
          </a:bodyPr>
          <a:lstStyle/>
          <a:p>
            <a:pPr algn="ctr" rtl="1">
              <a:lnSpc>
                <a:spcPct val="115000"/>
              </a:lnSpc>
              <a:spcAft>
                <a:spcPts val="0"/>
              </a:spcAft>
            </a:pPr>
            <a:r>
              <a:rPr lang="ar-SA" sz="2400" b="1" dirty="0">
                <a:solidFill>
                  <a:srgbClr val="FF0000"/>
                </a:solidFill>
                <a:latin typeface="Times New Roman" pitchFamily="18" charset="0"/>
                <a:ea typeface="Times New Roman"/>
                <a:cs typeface="Times New Roman" pitchFamily="18" charset="0"/>
              </a:rPr>
              <a:t>نشاط</a:t>
            </a:r>
            <a:endParaRPr lang="en-US" sz="2400" dirty="0">
              <a:latin typeface="Times New Roman" pitchFamily="18" charset="0"/>
              <a:ea typeface="Calibri"/>
              <a:cs typeface="Times New Roman" pitchFamily="18" charset="0"/>
            </a:endParaRPr>
          </a:p>
          <a:p>
            <a:pPr algn="ctr" rtl="1">
              <a:lnSpc>
                <a:spcPct val="115000"/>
              </a:lnSpc>
              <a:spcAft>
                <a:spcPts val="0"/>
              </a:spcAft>
            </a:pPr>
            <a:r>
              <a:rPr lang="ar-SA" sz="2400" b="1" dirty="0">
                <a:solidFill>
                  <a:srgbClr val="0D0D0D"/>
                </a:solidFill>
                <a:latin typeface="Times New Roman" pitchFamily="18" charset="0"/>
                <a:ea typeface="Times New Roman"/>
                <a:cs typeface="Times New Roman" pitchFamily="18" charset="0"/>
              </a:rPr>
              <a:t>جماعي-مقارنة </a:t>
            </a:r>
            <a:endParaRPr lang="en-US" sz="2400" dirty="0">
              <a:latin typeface="Times New Roman" pitchFamily="18" charset="0"/>
              <a:ea typeface="Calibri"/>
              <a:cs typeface="Times New Roman" pitchFamily="18" charset="0"/>
            </a:endParaRPr>
          </a:p>
          <a:p>
            <a:pPr algn="ctr" rtl="1">
              <a:lnSpc>
                <a:spcPct val="115000"/>
              </a:lnSpc>
              <a:spcAft>
                <a:spcPts val="0"/>
              </a:spcAft>
            </a:pPr>
            <a:r>
              <a:rPr lang="ar-SA" sz="2400" b="1" dirty="0">
                <a:solidFill>
                  <a:srgbClr val="0070C0"/>
                </a:solidFill>
                <a:latin typeface="Times New Roman" pitchFamily="18" charset="0"/>
                <a:ea typeface="Times New Roman"/>
                <a:cs typeface="Times New Roman" pitchFamily="18" charset="0"/>
              </a:rPr>
              <a:t>بين انطباعات المرأة عن المراة القيادية وبين انطباعات الراجل عن المرأة القيادية؟</a:t>
            </a:r>
            <a:endParaRPr lang="en-US" sz="2400" dirty="0">
              <a:effectLst/>
              <a:latin typeface="Times New Roman" pitchFamily="18" charset="0"/>
              <a:ea typeface="Calibri"/>
              <a:cs typeface="Times New Roman"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292665333"/>
              </p:ext>
            </p:extLst>
          </p:nvPr>
        </p:nvGraphicFramePr>
        <p:xfrm>
          <a:off x="1752599" y="2667000"/>
          <a:ext cx="6397172" cy="3374558"/>
        </p:xfrm>
        <a:graphic>
          <a:graphicData uri="http://schemas.openxmlformats.org/drawingml/2006/table">
            <a:tbl>
              <a:tblPr rtl="1" firstRow="1" firstCol="1" bandRow="1">
                <a:tableStyleId>{3C2FFA5D-87B4-456A-9821-1D502468CF0F}</a:tableStyleId>
              </a:tblPr>
              <a:tblGrid>
                <a:gridCol w="3044372"/>
                <a:gridCol w="3352800"/>
              </a:tblGrid>
              <a:tr h="613940">
                <a:tc>
                  <a:txBody>
                    <a:bodyPr/>
                    <a:lstStyle/>
                    <a:p>
                      <a:pPr algn="ctr" rtl="1">
                        <a:lnSpc>
                          <a:spcPct val="115000"/>
                        </a:lnSpc>
                        <a:spcAft>
                          <a:spcPts val="0"/>
                        </a:spcAft>
                      </a:pPr>
                      <a:r>
                        <a:rPr lang="ar-SA" sz="1800" dirty="0">
                          <a:effectLst/>
                        </a:rPr>
                        <a:t>انطباعات المرأة عن المرأة القيادية</a:t>
                      </a:r>
                      <a:endParaRPr lang="en-US" sz="900" dirty="0">
                        <a:effectLst/>
                        <a:latin typeface="Calibri"/>
                        <a:ea typeface="Calibri"/>
                        <a:cs typeface="Arial"/>
                      </a:endParaRPr>
                    </a:p>
                  </a:txBody>
                  <a:tcPr marL="54599" marR="54599" marT="0" marB="0"/>
                </a:tc>
                <a:tc>
                  <a:txBody>
                    <a:bodyPr/>
                    <a:lstStyle/>
                    <a:p>
                      <a:pPr algn="ctr" rtl="1">
                        <a:lnSpc>
                          <a:spcPct val="115000"/>
                        </a:lnSpc>
                        <a:spcAft>
                          <a:spcPts val="0"/>
                        </a:spcAft>
                      </a:pPr>
                      <a:r>
                        <a:rPr lang="ar-SA" sz="1800">
                          <a:effectLst/>
                        </a:rPr>
                        <a:t>انطباعات الرجل عن المرأة القيادية</a:t>
                      </a:r>
                      <a:endParaRPr lang="en-US" sz="900">
                        <a:effectLst/>
                        <a:latin typeface="Calibri"/>
                        <a:ea typeface="Calibri"/>
                        <a:cs typeface="Arial"/>
                      </a:endParaRPr>
                    </a:p>
                  </a:txBody>
                  <a:tcPr marL="54599" marR="54599" marT="0" marB="0"/>
                </a:tc>
              </a:tr>
              <a:tr h="2743622">
                <a:tc>
                  <a:txBody>
                    <a:bodyPr/>
                    <a:lstStyle/>
                    <a:p>
                      <a:pPr algn="ctr" rtl="1">
                        <a:lnSpc>
                          <a:spcPct val="115000"/>
                        </a:lnSpc>
                        <a:spcAft>
                          <a:spcPts val="0"/>
                        </a:spcAft>
                      </a:pPr>
                      <a:r>
                        <a:rPr lang="ar-SA" sz="1800" dirty="0">
                          <a:effectLst/>
                        </a:rPr>
                        <a:t> </a:t>
                      </a:r>
                      <a:endParaRPr lang="en-US" sz="900" dirty="0">
                        <a:effectLst/>
                        <a:latin typeface="Calibri"/>
                        <a:ea typeface="Calibri"/>
                        <a:cs typeface="Arial"/>
                      </a:endParaRPr>
                    </a:p>
                  </a:txBody>
                  <a:tcPr marL="54599" marR="54599" marT="0" marB="0"/>
                </a:tc>
                <a:tc>
                  <a:txBody>
                    <a:bodyPr/>
                    <a:lstStyle/>
                    <a:p>
                      <a:pPr algn="ctr" rtl="1">
                        <a:lnSpc>
                          <a:spcPct val="115000"/>
                        </a:lnSpc>
                        <a:spcAft>
                          <a:spcPts val="0"/>
                        </a:spcAft>
                      </a:pPr>
                      <a:r>
                        <a:rPr lang="ar-SA" sz="1800" dirty="0">
                          <a:effectLst/>
                        </a:rPr>
                        <a:t> </a:t>
                      </a:r>
                      <a:endParaRPr lang="en-US" sz="900" dirty="0">
                        <a:effectLst/>
                        <a:latin typeface="Calibri"/>
                        <a:ea typeface="Calibri"/>
                        <a:cs typeface="Arial"/>
                      </a:endParaRPr>
                    </a:p>
                  </a:txBody>
                  <a:tcPr marL="54599" marR="54599" marT="0" marB="0"/>
                </a:tc>
              </a:tr>
            </a:tbl>
          </a:graphicData>
        </a:graphic>
      </p:graphicFrame>
    </p:spTree>
    <p:extLst>
      <p:ext uri="{BB962C8B-B14F-4D97-AF65-F5344CB8AC3E}">
        <p14:creationId xmlns:p14="http://schemas.microsoft.com/office/powerpoint/2010/main" val="3738969219"/>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598060" y="533400"/>
            <a:ext cx="1962397" cy="1086964"/>
          </a:xfrm>
          <a:prstGeom prst="rect">
            <a:avLst/>
          </a:prstGeom>
        </p:spPr>
        <p:txBody>
          <a:bodyPr wrap="none">
            <a:spAutoFit/>
          </a:bodyPr>
          <a:lstStyle/>
          <a:p>
            <a:pPr algn="ctr" rtl="1">
              <a:lnSpc>
                <a:spcPct val="115000"/>
              </a:lnSpc>
              <a:spcAft>
                <a:spcPts val="0"/>
              </a:spcAft>
            </a:pPr>
            <a:r>
              <a:rPr lang="ar-SA" sz="6000" b="1" dirty="0">
                <a:solidFill>
                  <a:srgbClr val="0000FF"/>
                </a:solidFill>
                <a:latin typeface="Impact"/>
                <a:ea typeface="Times New Roman"/>
                <a:cs typeface="Times New Roman"/>
              </a:rPr>
              <a:t>الخاتمة</a:t>
            </a:r>
            <a:endParaRPr lang="en-US" sz="1050" dirty="0">
              <a:solidFill>
                <a:srgbClr val="0000FF"/>
              </a:solidFill>
              <a:effectLst/>
              <a:latin typeface="Calibri"/>
              <a:ea typeface="Calibri"/>
              <a:cs typeface="Arial"/>
            </a:endParaRPr>
          </a:p>
        </p:txBody>
      </p:sp>
      <p:pic>
        <p:nvPicPr>
          <p:cNvPr id="3" name="Picture 2"/>
          <p:cNvPicPr/>
          <p:nvPr/>
        </p:nvPicPr>
        <p:blipFill>
          <a:blip r:embed="rId3">
            <a:extLst>
              <a:ext uri="{28A0092B-C50C-407E-A947-70E740481C1C}">
                <a14:useLocalDpi xmlns:a14="http://schemas.microsoft.com/office/drawing/2010/main" val="0"/>
              </a:ext>
            </a:extLst>
          </a:blip>
          <a:stretch>
            <a:fillRect/>
          </a:stretch>
        </p:blipFill>
        <p:spPr>
          <a:xfrm>
            <a:off x="1877015" y="1867106"/>
            <a:ext cx="5404485" cy="35921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6244235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34886" y="685800"/>
            <a:ext cx="6858000" cy="5064976"/>
          </a:xfrm>
          <a:prstGeom prst="rect">
            <a:avLst/>
          </a:prstGeom>
        </p:spPr>
        <p:txBody>
          <a:bodyPr wrap="square">
            <a:spAutoFit/>
          </a:bodyPr>
          <a:lstStyle/>
          <a:p>
            <a:pPr algn="ctr" rtl="1" fontAlgn="base">
              <a:lnSpc>
                <a:spcPct val="115000"/>
              </a:lnSpc>
              <a:spcAft>
                <a:spcPts val="1000"/>
              </a:spcAft>
            </a:pPr>
            <a:r>
              <a:rPr lang="ar-SA" sz="2800" b="1" u="sng" dirty="0">
                <a:solidFill>
                  <a:srgbClr val="D60093"/>
                </a:solidFill>
                <a:latin typeface="Times New Roman" pitchFamily="18" charset="0"/>
                <a:ea typeface="Times New Roman"/>
                <a:cs typeface="Times New Roman" pitchFamily="18" charset="0"/>
              </a:rPr>
              <a:t>كلمة ختام</a:t>
            </a:r>
            <a:endParaRPr lang="en-US" sz="2800" dirty="0">
              <a:solidFill>
                <a:srgbClr val="D60093"/>
              </a:solidFill>
              <a:latin typeface="Times New Roman" pitchFamily="18" charset="0"/>
              <a:ea typeface="Calibri"/>
              <a:cs typeface="Times New Roman" pitchFamily="18" charset="0"/>
            </a:endParaRPr>
          </a:p>
          <a:p>
            <a:pPr algn="ctr" rtl="1" fontAlgn="base">
              <a:lnSpc>
                <a:spcPct val="115000"/>
              </a:lnSpc>
              <a:spcAft>
                <a:spcPts val="1000"/>
              </a:spcAft>
            </a:pPr>
            <a:r>
              <a:rPr lang="ar-EG" sz="2800" b="1" dirty="0">
                <a:solidFill>
                  <a:srgbClr val="181D0F"/>
                </a:solidFill>
                <a:latin typeface="Times New Roman" pitchFamily="18" charset="0"/>
                <a:cs typeface="Times New Roman" pitchFamily="18" charset="0"/>
              </a:rPr>
              <a:t>لكل بدايه نهايه مهما طـالت ، وها نحن قد نخط حروف نهايتنا على أرصفة هذا المحور المبارك ، الذي سعينا فيه لاستغلال وقتنا بأمور</a:t>
            </a:r>
            <a:endParaRPr lang="en-US" sz="2800" dirty="0">
              <a:latin typeface="Times New Roman" pitchFamily="18" charset="0"/>
              <a:ea typeface="Calibri"/>
              <a:cs typeface="Times New Roman" pitchFamily="18" charset="0"/>
            </a:endParaRPr>
          </a:p>
          <a:p>
            <a:pPr algn="ctr" rtl="1" fontAlgn="base">
              <a:lnSpc>
                <a:spcPct val="115000"/>
              </a:lnSpc>
              <a:spcAft>
                <a:spcPts val="1000"/>
              </a:spcAft>
            </a:pPr>
            <a:r>
              <a:rPr lang="ar-EG" sz="2800" b="1" dirty="0">
                <a:solidFill>
                  <a:srgbClr val="181D0F"/>
                </a:solidFill>
                <a:latin typeface="Times New Roman" pitchFamily="18" charset="0"/>
                <a:cs typeface="Times New Roman" pitchFamily="18" charset="0"/>
              </a:rPr>
              <a:t> تفيدننا في ديننا ودنيانا ،آملين من الله أم يكون حقق أهدافه وغاياته التي سطرت له ،</a:t>
            </a:r>
            <a:endParaRPr lang="en-US" sz="2800" dirty="0">
              <a:latin typeface="Times New Roman" pitchFamily="18" charset="0"/>
              <a:ea typeface="Calibri"/>
              <a:cs typeface="Times New Roman" pitchFamily="18" charset="0"/>
            </a:endParaRPr>
          </a:p>
          <a:p>
            <a:pPr algn="ctr" rtl="1" fontAlgn="base">
              <a:lnSpc>
                <a:spcPct val="115000"/>
              </a:lnSpc>
              <a:spcAft>
                <a:spcPts val="1000"/>
              </a:spcAft>
            </a:pPr>
            <a:r>
              <a:rPr lang="ar-EG" sz="2800" b="1" dirty="0">
                <a:solidFill>
                  <a:srgbClr val="181D0F"/>
                </a:solidFill>
                <a:latin typeface="Times New Roman" pitchFamily="18" charset="0"/>
                <a:cs typeface="Times New Roman" pitchFamily="18" charset="0"/>
              </a:rPr>
              <a:t>مع خالص تحياتي وشكري للجميع والى اللقاء في دورات تدريبية قادمة</a:t>
            </a:r>
            <a:endParaRPr lang="en-US" sz="2800" dirty="0">
              <a:latin typeface="Times New Roman" pitchFamily="18" charset="0"/>
              <a:ea typeface="Calibri"/>
              <a:cs typeface="Times New Roman" pitchFamily="18" charset="0"/>
            </a:endParaRPr>
          </a:p>
          <a:p>
            <a:pPr algn="ctr" rtl="1" fontAlgn="base">
              <a:lnSpc>
                <a:spcPct val="115000"/>
              </a:lnSpc>
              <a:spcAft>
                <a:spcPts val="1000"/>
              </a:spcAft>
            </a:pPr>
            <a:r>
              <a:rPr lang="ar-EG" sz="2800" b="1" dirty="0">
                <a:solidFill>
                  <a:srgbClr val="D60093"/>
                </a:solidFill>
                <a:latin typeface="Times New Roman" pitchFamily="18" charset="0"/>
                <a:cs typeface="Times New Roman" pitchFamily="18" charset="0"/>
              </a:rPr>
              <a:t>....... </a:t>
            </a:r>
            <a:endParaRPr lang="en-US" sz="2800" dirty="0">
              <a:solidFill>
                <a:srgbClr val="D60093"/>
              </a:solidFill>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728962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04800"/>
            <a:ext cx="8991600" cy="3323987"/>
          </a:xfrm>
          <a:prstGeom prst="rect">
            <a:avLst/>
          </a:prstGeom>
        </p:spPr>
        <p:txBody>
          <a:bodyPr wrap="square">
            <a:spAutoFit/>
          </a:bodyPr>
          <a:lstStyle/>
          <a:p>
            <a:pPr algn="ctr" rtl="1">
              <a:lnSpc>
                <a:spcPct val="115000"/>
              </a:lnSpc>
            </a:pPr>
            <a:r>
              <a:rPr lang="ar-EG" sz="2400" b="1" dirty="0" smtClean="0">
                <a:solidFill>
                  <a:srgbClr val="00B0F0"/>
                </a:solidFill>
                <a:latin typeface="Times New Roman" pitchFamily="18" charset="0"/>
                <a:ea typeface="Times New Roman"/>
                <a:cs typeface="Times New Roman" pitchFamily="18" charset="0"/>
              </a:rPr>
              <a:t>3</a:t>
            </a:r>
            <a:r>
              <a:rPr lang="ar-SA" sz="2400" b="1" dirty="0" smtClean="0">
                <a:solidFill>
                  <a:srgbClr val="00B0F0"/>
                </a:solidFill>
                <a:latin typeface="Times New Roman" pitchFamily="18" charset="0"/>
                <a:ea typeface="Times New Roman"/>
                <a:cs typeface="Times New Roman" pitchFamily="18" charset="0"/>
              </a:rPr>
              <a:t>-مارسي </a:t>
            </a:r>
            <a:r>
              <a:rPr lang="ar-SA" sz="2400" b="1" dirty="0">
                <a:solidFill>
                  <a:srgbClr val="00B0F0"/>
                </a:solidFill>
                <a:latin typeface="Times New Roman" pitchFamily="18" charset="0"/>
                <a:ea typeface="Times New Roman"/>
                <a:cs typeface="Times New Roman" pitchFamily="18" charset="0"/>
              </a:rPr>
              <a:t>هواية الاستماع للآخر</a:t>
            </a:r>
            <a:r>
              <a:rPr lang="en-US" sz="2400" b="1" dirty="0">
                <a:solidFill>
                  <a:srgbClr val="000000"/>
                </a:solidFill>
                <a:latin typeface="Times New Roman" pitchFamily="18" charset="0"/>
                <a:ea typeface="Times New Roman"/>
                <a:cs typeface="Times New Roman" pitchFamily="18" charset="0"/>
              </a:rPr>
              <a:t/>
            </a:r>
            <a:br>
              <a:rPr lang="en-US" sz="2400" b="1" dirty="0">
                <a:solidFill>
                  <a:srgbClr val="000000"/>
                </a:solidFill>
                <a:latin typeface="Times New Roman" pitchFamily="18" charset="0"/>
                <a:ea typeface="Times New Roman"/>
                <a:cs typeface="Times New Roman" pitchFamily="18" charset="0"/>
              </a:rPr>
            </a:br>
            <a:r>
              <a:rPr lang="ar-SA" sz="2400" b="1" dirty="0">
                <a:solidFill>
                  <a:srgbClr val="000000"/>
                </a:solidFill>
                <a:latin typeface="Times New Roman" pitchFamily="18" charset="0"/>
                <a:ea typeface="Times New Roman"/>
                <a:cs typeface="Times New Roman" pitchFamily="18" charset="0"/>
              </a:rPr>
              <a:t>ورد في الدراسة أن الاستماع للآخر يشعره بأنك تنوين فهم ما يقوله، وتحترمين وجهة نظره. </a:t>
            </a:r>
            <a:endParaRPr lang="en-US" sz="2400" dirty="0">
              <a:latin typeface="Times New Roman" pitchFamily="18" charset="0"/>
              <a:ea typeface="Times New Roman"/>
              <a:cs typeface="Times New Roman" pitchFamily="18" charset="0"/>
            </a:endParaRPr>
          </a:p>
          <a:p>
            <a:pPr algn="ctr" rtl="1">
              <a:lnSpc>
                <a:spcPct val="115000"/>
              </a:lnSpc>
            </a:pPr>
            <a:r>
              <a:rPr lang="ar-SA" sz="2400" b="1" dirty="0">
                <a:solidFill>
                  <a:srgbClr val="000000"/>
                </a:solidFill>
                <a:latin typeface="Times New Roman" pitchFamily="18" charset="0"/>
                <a:ea typeface="Times New Roman"/>
                <a:cs typeface="Times New Roman" pitchFamily="18" charset="0"/>
              </a:rPr>
              <a:t>حتى إن لم يكن ما يتفوه به على جانب كبير من الأهمية فإن مجرد الاستماع حتى إكمال الآخر لحديثه يجعله يشعر بأن له قيمة.</a:t>
            </a:r>
            <a:endParaRPr lang="en-US" sz="2400" dirty="0">
              <a:latin typeface="Times New Roman" pitchFamily="18" charset="0"/>
              <a:ea typeface="Times New Roman"/>
              <a:cs typeface="Times New Roman" pitchFamily="18" charset="0"/>
            </a:endParaRPr>
          </a:p>
          <a:p>
            <a:pPr algn="ctr"/>
            <a:r>
              <a:rPr lang="ar-SA" sz="2400" b="1" dirty="0">
                <a:solidFill>
                  <a:srgbClr val="000000"/>
                </a:solidFill>
                <a:latin typeface="Times New Roman" pitchFamily="18" charset="0"/>
                <a:ea typeface="Calibri"/>
                <a:cs typeface="Times New Roman" pitchFamily="18" charset="0"/>
              </a:rPr>
              <a:t> وتابعت «كلاوديا»: «أسوأ الأمور عند المرأة هو أن تشعر بأن الآخرين لا </a:t>
            </a:r>
            <a:r>
              <a:rPr lang="ar-SA" sz="2400" b="1" dirty="0" smtClean="0">
                <a:solidFill>
                  <a:srgbClr val="000000"/>
                </a:solidFill>
                <a:latin typeface="Times New Roman" pitchFamily="18" charset="0"/>
                <a:ea typeface="Calibri"/>
                <a:cs typeface="Times New Roman" pitchFamily="18" charset="0"/>
              </a:rPr>
              <a:t>يستمعون إليها</a:t>
            </a:r>
            <a:r>
              <a:rPr lang="ar-SA" sz="2400" b="1" dirty="0">
                <a:solidFill>
                  <a:srgbClr val="000000"/>
                </a:solidFill>
                <a:latin typeface="Times New Roman" pitchFamily="18" charset="0"/>
                <a:ea typeface="Calibri"/>
                <a:cs typeface="Times New Roman" pitchFamily="18" charset="0"/>
              </a:rPr>
              <a:t>؛ لأن ذلك يؤدي إلى فقدانها الثقة بأهمية حديثها وآرائها </a:t>
            </a:r>
            <a:r>
              <a:rPr lang="ar-SA" sz="2400" b="1" dirty="0" smtClean="0">
                <a:solidFill>
                  <a:srgbClr val="000000"/>
                </a:solidFill>
                <a:latin typeface="Times New Roman" pitchFamily="18" charset="0"/>
                <a:ea typeface="Calibri"/>
                <a:cs typeface="Times New Roman" pitchFamily="18" charset="0"/>
              </a:rPr>
              <a:t>وأفكارها</a:t>
            </a:r>
            <a:r>
              <a:rPr lang="en-US" sz="2400" b="1" dirty="0">
                <a:solidFill>
                  <a:srgbClr val="000000"/>
                </a:solidFill>
                <a:latin typeface="Times New Roman" pitchFamily="18" charset="0"/>
                <a:ea typeface="Calibri"/>
                <a:cs typeface="Times New Roman" pitchFamily="18" charset="0"/>
              </a:rPr>
              <a:t/>
            </a:r>
            <a:br>
              <a:rPr lang="en-US" sz="2400" b="1" dirty="0">
                <a:solidFill>
                  <a:srgbClr val="000000"/>
                </a:solidFill>
                <a:latin typeface="Times New Roman" pitchFamily="18" charset="0"/>
                <a:ea typeface="Calibri"/>
                <a:cs typeface="Times New Roman" pitchFamily="18" charset="0"/>
              </a:rPr>
            </a:br>
            <a:endParaRPr lang="ar-EG" sz="2400"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708273"/>
            <a:ext cx="609600"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descr="C:\Users\ooo\Desktop\المرأة القيادية الناجحة\الصور\102432255-482141101.530x29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248931"/>
            <a:ext cx="4419600" cy="2838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271978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3" name="عنصر نائب للمحتوى 2"/>
          <p:cNvSpPr txBox="1">
            <a:spLocks/>
          </p:cNvSpPr>
          <p:nvPr/>
        </p:nvSpPr>
        <p:spPr>
          <a:xfrm>
            <a:off x="-128790" y="1420348"/>
            <a:ext cx="9272789" cy="4693920"/>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b="1" dirty="0" smtClean="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الاسم.</a:t>
            </a:r>
            <a:endParaRPr lang="en-US" b="1" dirty="0" smtClean="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endParaRPr>
          </a:p>
          <a:p>
            <a:pPr marL="403217" indent="-282251">
              <a:buFont typeface="Wingdings 3"/>
              <a:buChar char=""/>
              <a:defRPr/>
            </a:pPr>
            <a:r>
              <a:rPr lang="ar-SA" b="1" dirty="0" smtClean="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الكنية.</a:t>
            </a:r>
            <a:endParaRPr lang="en-US" b="1" dirty="0" smtClean="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endParaRPr>
          </a:p>
          <a:p>
            <a:pPr marL="403217" indent="-282251">
              <a:buFont typeface="Wingdings 3"/>
              <a:buChar char=""/>
              <a:defRPr/>
            </a:pPr>
            <a:r>
              <a:rPr lang="ar-SA" b="1" dirty="0" smtClean="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الحالة </a:t>
            </a:r>
            <a:r>
              <a:rPr lang="ar-SA" b="1" dirty="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الاجتماعية.</a:t>
            </a:r>
            <a:endParaRPr lang="en-US" b="1" dirty="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endParaRPr>
          </a:p>
          <a:p>
            <a:pPr marL="403217" indent="-282251">
              <a:buFont typeface="Wingdings 3"/>
              <a:buChar char=""/>
              <a:defRPr/>
            </a:pPr>
            <a:r>
              <a:rPr lang="ar-SA" b="1" dirty="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الخبرات العملية.</a:t>
            </a:r>
            <a:endParaRPr lang="en-US" b="1" dirty="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endParaRPr>
          </a:p>
          <a:p>
            <a:pPr marL="403217" indent="-282251">
              <a:buFont typeface="Wingdings 3"/>
              <a:buChar char=""/>
              <a:defRPr/>
            </a:pPr>
            <a:r>
              <a:rPr lang="ar-SA" b="1" dirty="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العمل الحالي مع شرح طبيعة العمل.</a:t>
            </a:r>
            <a:endParaRPr lang="en-US" b="1" dirty="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endParaRPr>
          </a:p>
          <a:p>
            <a:pPr marL="403217" indent="-282251">
              <a:buFont typeface="Wingdings 3"/>
              <a:buChar char=""/>
              <a:defRPr/>
            </a:pPr>
            <a:r>
              <a:rPr lang="ar-SA" b="1" dirty="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الهوايات.</a:t>
            </a:r>
            <a:endParaRPr lang="en-US" b="1" dirty="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endParaRPr>
          </a:p>
          <a:p>
            <a:pPr marL="403217" indent="-282251">
              <a:buFont typeface="Wingdings 3"/>
              <a:buChar char=""/>
              <a:defRPr/>
            </a:pPr>
            <a:r>
              <a:rPr lang="ar-SA" b="1" dirty="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ما هي توقعاتك وأهدافك من الدورة.</a:t>
            </a:r>
            <a:endParaRPr lang="en-US" b="1" dirty="0">
              <a:solidFill>
                <a:prstClr val="black"/>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endParaRPr>
          </a:p>
          <a:p>
            <a:pPr marL="403217" indent="-282251">
              <a:buFont typeface="Wingdings 3"/>
              <a:buChar char=""/>
              <a:defRPr/>
            </a:pPr>
            <a:endParaRPr lang="ar-SA" b="1" dirty="0">
              <a:solidFill>
                <a:srgbClr val="7030A0"/>
              </a:solidFill>
              <a:latin typeface="Times New Roman" pitchFamily="18" charset="0"/>
              <a:ea typeface="GE SS Two Light" pitchFamily="18" charset="-78"/>
              <a:cs typeface="Times New Roman"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690" y="1299749"/>
            <a:ext cx="3048000" cy="22027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عنوان 1"/>
          <p:cNvSpPr txBox="1">
            <a:spLocks/>
          </p:cNvSpPr>
          <p:nvPr/>
        </p:nvSpPr>
        <p:spPr>
          <a:xfrm>
            <a:off x="2819400" y="274952"/>
            <a:ext cx="4236565" cy="818735"/>
          </a:xfrm>
          <a:prstGeom prst="rect">
            <a:avLst/>
          </a:prstGeom>
        </p:spPr>
        <p:txBody>
          <a:bodyPr lIns="100804" tIns="50402" rIns="100804" bIns="50402">
            <a:scene3d>
              <a:camera prst="orthographicFront"/>
              <a:lightRig rig="soft" dir="t"/>
            </a:scene3d>
            <a:sp3d prstMaterial="softEdge">
              <a:bevelT w="25400" h="25400"/>
            </a:sp3d>
          </a:bodyPr>
          <a:lstStyle>
            <a:lvl1pPr algn="l" defTabSz="1218987" rtl="1" eaLnBrk="1" latinLnBrk="0" hangingPunct="1">
              <a:lnSpc>
                <a:spcPct val="85000"/>
              </a:lnSpc>
              <a:spcBef>
                <a:spcPct val="0"/>
              </a:spcBef>
              <a:buNone/>
              <a:tabLst/>
              <a:defRPr sz="4400" kern="1200" cap="none" baseline="0">
                <a:solidFill>
                  <a:schemeClr val="tx1"/>
                </a:solidFill>
                <a:latin typeface="+mj-lt"/>
                <a:ea typeface="+mj-ea"/>
                <a:cs typeface="+mj-cs"/>
              </a:defRPr>
            </a:lvl1pPr>
          </a:lstStyle>
          <a:p>
            <a:pPr algn="ctr">
              <a:defRPr/>
            </a:pPr>
            <a:r>
              <a:rPr lang="ar-SA" b="1" dirty="0">
                <a:solidFill>
                  <a:srgbClr val="FF0000"/>
                </a:solidFill>
                <a:latin typeface="GE SS Two Light" pitchFamily="18" charset="-78"/>
                <a:ea typeface="GE SS Two Light" pitchFamily="18" charset="-78"/>
                <a:cs typeface="GE SS Two Light" pitchFamily="18" charset="-78"/>
              </a:rPr>
              <a:t>تعارف ....           </a:t>
            </a:r>
          </a:p>
        </p:txBody>
      </p:sp>
    </p:spTree>
    <p:extLst>
      <p:ext uri="{BB962C8B-B14F-4D97-AF65-F5344CB8AC3E}">
        <p14:creationId xmlns:p14="http://schemas.microsoft.com/office/powerpoint/2010/main" val="195672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1000"/>
                                        <p:tgtEl>
                                          <p:spTgt spid="6"/>
                                        </p:tgtEl>
                                      </p:cBhvr>
                                    </p:animEffect>
                                    <p:anim calcmode="lin" valueType="num">
                                      <p:cBhvr>
                                        <p:cTn id="45" dur="1000" fill="hold"/>
                                        <p:tgtEl>
                                          <p:spTgt spid="6"/>
                                        </p:tgtEl>
                                        <p:attrNameLst>
                                          <p:attrName>ppt_x</p:attrName>
                                        </p:attrNameLst>
                                      </p:cBhvr>
                                      <p:tavLst>
                                        <p:tav tm="0">
                                          <p:val>
                                            <p:strVal val="#ppt_x"/>
                                          </p:val>
                                        </p:tav>
                                        <p:tav tm="100000">
                                          <p:val>
                                            <p:strVal val="#ppt_x"/>
                                          </p:val>
                                        </p:tav>
                                      </p:tavLst>
                                    </p:anim>
                                    <p:anim calcmode="lin" valueType="num">
                                      <p:cBhvr>
                                        <p:cTn id="4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228600"/>
            <a:ext cx="8686800" cy="2640723"/>
          </a:xfrm>
          <a:prstGeom prst="rect">
            <a:avLst/>
          </a:prstGeom>
        </p:spPr>
        <p:txBody>
          <a:bodyPr wrap="square">
            <a:spAutoFit/>
          </a:bodyPr>
          <a:lstStyle/>
          <a:p>
            <a:pPr algn="ctr" rtl="1">
              <a:lnSpc>
                <a:spcPct val="115000"/>
              </a:lnSpc>
            </a:pPr>
            <a:r>
              <a:rPr lang="ar-EG" sz="2400" b="1" dirty="0" smtClean="0">
                <a:solidFill>
                  <a:srgbClr val="00B0F0"/>
                </a:solidFill>
                <a:latin typeface="Times New Roman" pitchFamily="18" charset="0"/>
                <a:ea typeface="Times New Roman"/>
                <a:cs typeface="Times New Roman" pitchFamily="18" charset="0"/>
              </a:rPr>
              <a:t>4</a:t>
            </a:r>
            <a:r>
              <a:rPr lang="ar-SA" sz="2400" b="1" dirty="0" smtClean="0">
                <a:solidFill>
                  <a:srgbClr val="00B0F0"/>
                </a:solidFill>
                <a:latin typeface="Times New Roman" pitchFamily="18" charset="0"/>
                <a:ea typeface="Times New Roman"/>
                <a:cs typeface="Times New Roman" pitchFamily="18" charset="0"/>
              </a:rPr>
              <a:t>-قربي </a:t>
            </a:r>
            <a:r>
              <a:rPr lang="ar-SA" sz="2400" b="1" dirty="0">
                <a:solidFill>
                  <a:srgbClr val="00B0F0"/>
                </a:solidFill>
                <a:latin typeface="Times New Roman" pitchFamily="18" charset="0"/>
                <a:ea typeface="Times New Roman"/>
                <a:cs typeface="Times New Roman" pitchFamily="18" charset="0"/>
              </a:rPr>
              <a:t>زملاء عملك من بعضهم البعض</a:t>
            </a:r>
            <a:r>
              <a:rPr lang="en-US" sz="2400" b="1" dirty="0">
                <a:solidFill>
                  <a:srgbClr val="000000"/>
                </a:solidFill>
                <a:latin typeface="Times New Roman" pitchFamily="18" charset="0"/>
                <a:ea typeface="Times New Roman"/>
                <a:cs typeface="Times New Roman" pitchFamily="18" charset="0"/>
              </a:rPr>
              <a:t/>
            </a:r>
            <a:br>
              <a:rPr lang="en-US" sz="2400" b="1" dirty="0">
                <a:solidFill>
                  <a:srgbClr val="000000"/>
                </a:solidFill>
                <a:latin typeface="Times New Roman" pitchFamily="18" charset="0"/>
                <a:ea typeface="Times New Roman"/>
                <a:cs typeface="Times New Roman" pitchFamily="18" charset="0"/>
              </a:rPr>
            </a:br>
            <a:r>
              <a:rPr lang="ar-SA" sz="2400" b="1" dirty="0">
                <a:solidFill>
                  <a:srgbClr val="000000"/>
                </a:solidFill>
                <a:latin typeface="Times New Roman" pitchFamily="18" charset="0"/>
                <a:ea typeface="Times New Roman"/>
                <a:cs typeface="Times New Roman" pitchFamily="18" charset="0"/>
              </a:rPr>
              <a:t>ذلك يعني إيجاد جو يشجع زملاءكِ في العمل على جماعية العمل، والتعاون فيما بينهم للخروج بنتائج أفضل. </a:t>
            </a:r>
            <a:endParaRPr lang="en-US" sz="2400" dirty="0">
              <a:latin typeface="Times New Roman" pitchFamily="18" charset="0"/>
              <a:ea typeface="Times New Roman"/>
              <a:cs typeface="Times New Roman" pitchFamily="18" charset="0"/>
            </a:endParaRPr>
          </a:p>
          <a:p>
            <a:pPr algn="ctr" rtl="1">
              <a:lnSpc>
                <a:spcPct val="115000"/>
              </a:lnSpc>
            </a:pPr>
            <a:r>
              <a:rPr lang="ar-SA" sz="2400" b="1" dirty="0">
                <a:solidFill>
                  <a:srgbClr val="000000"/>
                </a:solidFill>
                <a:latin typeface="Times New Roman" pitchFamily="18" charset="0"/>
                <a:ea typeface="Times New Roman"/>
                <a:cs typeface="Times New Roman" pitchFamily="18" charset="0"/>
              </a:rPr>
              <a:t>حاولي أن تعاملي الجميع على قدر من المساواة، وابتعدي عن المحاباة</a:t>
            </a:r>
            <a:r>
              <a:rPr lang="ar-SA" sz="2400" b="1" dirty="0" smtClean="0">
                <a:solidFill>
                  <a:srgbClr val="000000"/>
                </a:solidFill>
                <a:latin typeface="Times New Roman" pitchFamily="18" charset="0"/>
                <a:ea typeface="Times New Roman"/>
                <a:cs typeface="Times New Roman" pitchFamily="18" charset="0"/>
              </a:rPr>
              <a:t>.</a:t>
            </a:r>
            <a:endParaRPr lang="ar-EG" sz="2400" b="1" dirty="0" smtClean="0">
              <a:solidFill>
                <a:srgbClr val="000000"/>
              </a:solidFill>
              <a:latin typeface="Times New Roman" pitchFamily="18" charset="0"/>
              <a:ea typeface="Times New Roman"/>
              <a:cs typeface="Times New Roman" pitchFamily="18" charset="0"/>
            </a:endParaRPr>
          </a:p>
          <a:p>
            <a:pPr algn="ctr" rtl="1">
              <a:lnSpc>
                <a:spcPct val="115000"/>
              </a:lnSpc>
            </a:pPr>
            <a:r>
              <a:rPr lang="ar-SA" sz="2400" b="1" dirty="0" smtClean="0">
                <a:solidFill>
                  <a:srgbClr val="000000"/>
                </a:solidFill>
                <a:latin typeface="Times New Roman" pitchFamily="18" charset="0"/>
                <a:ea typeface="Times New Roman"/>
                <a:cs typeface="Times New Roman" pitchFamily="18" charset="0"/>
              </a:rPr>
              <a:t>وإذا </a:t>
            </a:r>
            <a:r>
              <a:rPr lang="ar-SA" sz="2400" b="1" dirty="0">
                <a:solidFill>
                  <a:srgbClr val="000000"/>
                </a:solidFill>
                <a:latin typeface="Times New Roman" pitchFamily="18" charset="0"/>
                <a:ea typeface="Times New Roman"/>
                <a:cs typeface="Times New Roman" pitchFamily="18" charset="0"/>
              </a:rPr>
              <a:t>قلت شيئاً أو قدمت اقتراحات فحاولي أن تكوني واضحة فيما تقولينه، وتأكدي من أن الآخرين قد فهموك بشكل صحيح. </a:t>
            </a:r>
            <a:endParaRPr lang="en-US" sz="2400" dirty="0">
              <a:latin typeface="Times New Roman" pitchFamily="18" charset="0"/>
              <a:ea typeface="Times New Roman"/>
              <a:cs typeface="Times New Roman" pitchFamily="18" charset="0"/>
            </a:endParaRPr>
          </a:p>
        </p:txBody>
      </p:sp>
      <p:pic>
        <p:nvPicPr>
          <p:cNvPr id="9218" name="Picture 2" descr="C:\Users\ooo\Desktop\المرأة القيادية الناجحة\الصور\images (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200400"/>
            <a:ext cx="4114800"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271978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381000"/>
            <a:ext cx="8686800" cy="3323987"/>
          </a:xfrm>
          <a:prstGeom prst="rect">
            <a:avLst/>
          </a:prstGeom>
        </p:spPr>
        <p:txBody>
          <a:bodyPr wrap="square">
            <a:spAutoFit/>
          </a:bodyPr>
          <a:lstStyle/>
          <a:p>
            <a:pPr algn="ctr" rtl="1">
              <a:lnSpc>
                <a:spcPct val="115000"/>
              </a:lnSpc>
            </a:pPr>
            <a:r>
              <a:rPr lang="ar-EG" sz="2400" b="1" dirty="0">
                <a:solidFill>
                  <a:srgbClr val="00B0F0"/>
                </a:solidFill>
                <a:latin typeface="Times New Roman" pitchFamily="18" charset="0"/>
                <a:ea typeface="Times New Roman"/>
                <a:cs typeface="Times New Roman" pitchFamily="18" charset="0"/>
              </a:rPr>
              <a:t>5</a:t>
            </a:r>
            <a:r>
              <a:rPr lang="ar-SA" sz="2400" b="1" dirty="0" smtClean="0">
                <a:solidFill>
                  <a:srgbClr val="00B0F0"/>
                </a:solidFill>
                <a:latin typeface="Times New Roman" pitchFamily="18" charset="0"/>
                <a:ea typeface="Times New Roman"/>
                <a:cs typeface="Times New Roman" pitchFamily="18" charset="0"/>
              </a:rPr>
              <a:t>-حلي </a:t>
            </a:r>
            <a:r>
              <a:rPr lang="ar-SA" sz="2400" b="1" dirty="0">
                <a:solidFill>
                  <a:srgbClr val="00B0F0"/>
                </a:solidFill>
                <a:latin typeface="Times New Roman" pitchFamily="18" charset="0"/>
                <a:ea typeface="Times New Roman"/>
                <a:cs typeface="Times New Roman" pitchFamily="18" charset="0"/>
              </a:rPr>
              <a:t>مشاكلهم إن استطعت</a:t>
            </a:r>
            <a:r>
              <a:rPr lang="en-US" sz="2400" b="1" dirty="0">
                <a:solidFill>
                  <a:srgbClr val="000000"/>
                </a:solidFill>
                <a:latin typeface="Times New Roman" pitchFamily="18" charset="0"/>
                <a:ea typeface="Times New Roman"/>
                <a:cs typeface="Times New Roman" pitchFamily="18" charset="0"/>
              </a:rPr>
              <a:t/>
            </a:r>
            <a:br>
              <a:rPr lang="en-US" sz="2400" b="1" dirty="0">
                <a:solidFill>
                  <a:srgbClr val="000000"/>
                </a:solidFill>
                <a:latin typeface="Times New Roman" pitchFamily="18" charset="0"/>
                <a:ea typeface="Times New Roman"/>
                <a:cs typeface="Times New Roman" pitchFamily="18" charset="0"/>
              </a:rPr>
            </a:br>
            <a:r>
              <a:rPr lang="ar-SA" sz="2400" b="1" dirty="0">
                <a:solidFill>
                  <a:srgbClr val="000000"/>
                </a:solidFill>
                <a:latin typeface="Times New Roman" pitchFamily="18" charset="0"/>
                <a:ea typeface="Times New Roman"/>
                <a:cs typeface="Times New Roman" pitchFamily="18" charset="0"/>
              </a:rPr>
              <a:t>وأوضحت كاتبة الدراسة أن عليك أن تساهمي في حل مشاكل الآخرين، أو الصراعات التي تنشب بين من يعملون معك. </a:t>
            </a:r>
            <a:endParaRPr lang="en-US" sz="2400" dirty="0">
              <a:latin typeface="Times New Roman" pitchFamily="18" charset="0"/>
              <a:ea typeface="Times New Roman"/>
              <a:cs typeface="Times New Roman" pitchFamily="18" charset="0"/>
            </a:endParaRPr>
          </a:p>
          <a:p>
            <a:pPr algn="ctr" rtl="1">
              <a:lnSpc>
                <a:spcPct val="115000"/>
              </a:lnSpc>
            </a:pPr>
            <a:r>
              <a:rPr lang="ar-SA" sz="2400" b="1" dirty="0">
                <a:solidFill>
                  <a:srgbClr val="000000"/>
                </a:solidFill>
                <a:latin typeface="Times New Roman" pitchFamily="18" charset="0"/>
                <a:ea typeface="Times New Roman"/>
                <a:cs typeface="Times New Roman" pitchFamily="18" charset="0"/>
              </a:rPr>
              <a:t>فإذا لاحظت أن اثنين من زملائك على خلاف مستمر ونقاشات عقيمة تضر بجو العمل، فإنه يتوجب عليك أن تتدخلي لحل مثل هذه الصراعات.</a:t>
            </a:r>
            <a:endParaRPr lang="en-US" sz="2400" dirty="0">
              <a:latin typeface="Times New Roman" pitchFamily="18" charset="0"/>
              <a:ea typeface="Times New Roman"/>
              <a:cs typeface="Times New Roman" pitchFamily="18" charset="0"/>
            </a:endParaRPr>
          </a:p>
          <a:p>
            <a:pPr algn="ctr"/>
            <a:r>
              <a:rPr lang="en-US" sz="2400" b="1" dirty="0">
                <a:solidFill>
                  <a:srgbClr val="000000"/>
                </a:solidFill>
                <a:latin typeface="Times New Roman" pitchFamily="18" charset="0"/>
                <a:ea typeface="Calibri"/>
                <a:cs typeface="Times New Roman" pitchFamily="18" charset="0"/>
              </a:rPr>
              <a:t>.</a:t>
            </a:r>
            <a:r>
              <a:rPr lang="ar-SA" sz="2400" b="1" dirty="0" smtClean="0">
                <a:solidFill>
                  <a:srgbClr val="000000"/>
                </a:solidFill>
                <a:latin typeface="Times New Roman" pitchFamily="18" charset="0"/>
                <a:ea typeface="Calibri"/>
                <a:cs typeface="Times New Roman" pitchFamily="18" charset="0"/>
              </a:rPr>
              <a:t> </a:t>
            </a:r>
            <a:r>
              <a:rPr lang="ar-SA" sz="2400" b="1" dirty="0">
                <a:solidFill>
                  <a:srgbClr val="000000"/>
                </a:solidFill>
                <a:latin typeface="Times New Roman" pitchFamily="18" charset="0"/>
                <a:ea typeface="Calibri"/>
                <a:cs typeface="Times New Roman" pitchFamily="18" charset="0"/>
              </a:rPr>
              <a:t>وتعلمي كيف تكونين وسيطة </a:t>
            </a:r>
            <a:r>
              <a:rPr lang="ar-SA" sz="2400" b="1" dirty="0" smtClean="0">
                <a:solidFill>
                  <a:srgbClr val="000000"/>
                </a:solidFill>
                <a:latin typeface="Times New Roman" pitchFamily="18" charset="0"/>
                <a:ea typeface="Calibri"/>
                <a:cs typeface="Times New Roman" pitchFamily="18" charset="0"/>
              </a:rPr>
              <a:t>ناجحة</a:t>
            </a:r>
            <a:r>
              <a:rPr lang="en-US" sz="2400" b="1" dirty="0">
                <a:solidFill>
                  <a:srgbClr val="000000"/>
                </a:solidFill>
                <a:latin typeface="Times New Roman" pitchFamily="18" charset="0"/>
                <a:ea typeface="Calibri"/>
                <a:cs typeface="Times New Roman" pitchFamily="18" charset="0"/>
              </a:rPr>
              <a:t/>
            </a:r>
            <a:br>
              <a:rPr lang="en-US" sz="2400" b="1" dirty="0">
                <a:solidFill>
                  <a:srgbClr val="000000"/>
                </a:solidFill>
                <a:latin typeface="Times New Roman" pitchFamily="18" charset="0"/>
                <a:ea typeface="Calibri"/>
                <a:cs typeface="Times New Roman" pitchFamily="18" charset="0"/>
              </a:rPr>
            </a:br>
            <a:r>
              <a:rPr lang="en-US" sz="2400" b="1" dirty="0">
                <a:solidFill>
                  <a:srgbClr val="000000"/>
                </a:solidFill>
                <a:latin typeface="Times New Roman" pitchFamily="18" charset="0"/>
                <a:ea typeface="Calibri"/>
                <a:cs typeface="Times New Roman" pitchFamily="18" charset="0"/>
              </a:rPr>
              <a:t/>
            </a:r>
            <a:br>
              <a:rPr lang="en-US" sz="2400" b="1" dirty="0">
                <a:solidFill>
                  <a:srgbClr val="000000"/>
                </a:solidFill>
                <a:latin typeface="Times New Roman" pitchFamily="18" charset="0"/>
                <a:ea typeface="Calibri"/>
                <a:cs typeface="Times New Roman" pitchFamily="18" charset="0"/>
              </a:rPr>
            </a:br>
            <a:endParaRPr lang="ar-EG" sz="2400" dirty="0">
              <a:latin typeface="Times New Roman" pitchFamily="18" charset="0"/>
              <a:cs typeface="Times New Roman" pitchFamily="18" charset="0"/>
            </a:endParaRPr>
          </a:p>
        </p:txBody>
      </p:sp>
      <p:pic>
        <p:nvPicPr>
          <p:cNvPr id="10242" name="Picture 2" descr="C:\Users\ooo\Desktop\المرأة القيادية الناجحة\الصور\images (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200400"/>
            <a:ext cx="4114800"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271978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6200" y="304800"/>
            <a:ext cx="8839200" cy="4118050"/>
          </a:xfrm>
          <a:prstGeom prst="rect">
            <a:avLst/>
          </a:prstGeom>
        </p:spPr>
        <p:txBody>
          <a:bodyPr wrap="square">
            <a:spAutoFit/>
          </a:bodyPr>
          <a:lstStyle/>
          <a:p>
            <a:pPr algn="ctr" rtl="1">
              <a:lnSpc>
                <a:spcPct val="115000"/>
              </a:lnSpc>
            </a:pPr>
            <a:r>
              <a:rPr lang="ar-EG" sz="2400" b="1" dirty="0" smtClean="0">
                <a:solidFill>
                  <a:srgbClr val="00B0F0"/>
                </a:solidFill>
                <a:latin typeface="Times New Roman" pitchFamily="18" charset="0"/>
                <a:ea typeface="Times New Roman"/>
                <a:cs typeface="Times New Roman" pitchFamily="18" charset="0"/>
              </a:rPr>
              <a:t>6</a:t>
            </a:r>
            <a:r>
              <a:rPr lang="ar-SA" sz="2400" b="1" dirty="0" smtClean="0">
                <a:solidFill>
                  <a:srgbClr val="00B0F0"/>
                </a:solidFill>
                <a:latin typeface="Times New Roman" pitchFamily="18" charset="0"/>
                <a:ea typeface="Times New Roman"/>
                <a:cs typeface="Times New Roman" pitchFamily="18" charset="0"/>
              </a:rPr>
              <a:t>-تواصلي </a:t>
            </a:r>
            <a:r>
              <a:rPr lang="ar-SA" sz="2400" b="1" dirty="0">
                <a:solidFill>
                  <a:srgbClr val="00B0F0"/>
                </a:solidFill>
                <a:latin typeface="Times New Roman" pitchFamily="18" charset="0"/>
                <a:ea typeface="Times New Roman"/>
                <a:cs typeface="Times New Roman" pitchFamily="18" charset="0"/>
              </a:rPr>
              <a:t>معهم بوضوح</a:t>
            </a:r>
            <a:r>
              <a:rPr lang="en-US" sz="2400" b="1" dirty="0">
                <a:solidFill>
                  <a:srgbClr val="000000"/>
                </a:solidFill>
                <a:latin typeface="Times New Roman" pitchFamily="18" charset="0"/>
                <a:ea typeface="Times New Roman"/>
                <a:cs typeface="Times New Roman" pitchFamily="18" charset="0"/>
              </a:rPr>
              <a:t/>
            </a:r>
            <a:br>
              <a:rPr lang="en-US" sz="2400" b="1" dirty="0">
                <a:solidFill>
                  <a:srgbClr val="000000"/>
                </a:solidFill>
                <a:latin typeface="Times New Roman" pitchFamily="18" charset="0"/>
                <a:ea typeface="Times New Roman"/>
                <a:cs typeface="Times New Roman" pitchFamily="18" charset="0"/>
              </a:rPr>
            </a:br>
            <a:r>
              <a:rPr lang="ar-SA" sz="2400" b="1" dirty="0">
                <a:solidFill>
                  <a:srgbClr val="000000"/>
                </a:solidFill>
                <a:latin typeface="Times New Roman" pitchFamily="18" charset="0"/>
                <a:ea typeface="Times New Roman"/>
                <a:cs typeface="Times New Roman" pitchFamily="18" charset="0"/>
              </a:rPr>
              <a:t>الوضوح في الحديث مع الآخرين يبعد سوء التفاهمات، حيث إنه من المعروف أن الكثير من الخلافات وسوء التفاهمات تظهر عندما تكون طريقة التواصل معهم غير واضحة وغير مباشرة. </a:t>
            </a:r>
            <a:endParaRPr lang="en-US" sz="2400" dirty="0">
              <a:latin typeface="Times New Roman" pitchFamily="18" charset="0"/>
              <a:ea typeface="Times New Roman"/>
              <a:cs typeface="Times New Roman" pitchFamily="18" charset="0"/>
            </a:endParaRPr>
          </a:p>
          <a:p>
            <a:pPr algn="ctr" rtl="1">
              <a:lnSpc>
                <a:spcPct val="115000"/>
              </a:lnSpc>
            </a:pPr>
            <a:r>
              <a:rPr lang="ar-SA" sz="2400" b="1" dirty="0">
                <a:solidFill>
                  <a:srgbClr val="000000"/>
                </a:solidFill>
                <a:latin typeface="Times New Roman" pitchFamily="18" charset="0"/>
                <a:ea typeface="Times New Roman"/>
                <a:cs typeface="Times New Roman" pitchFamily="18" charset="0"/>
              </a:rPr>
              <a:t>تابعت كاتبة الدراسة: «إن التواصل مع زملاء العمل بوضوح يبعد كذلك شبح الوقوع في أخطاء مهنية. </a:t>
            </a:r>
            <a:endParaRPr lang="en-US" sz="2400" dirty="0">
              <a:latin typeface="Times New Roman" pitchFamily="18" charset="0"/>
              <a:ea typeface="Times New Roman"/>
              <a:cs typeface="Times New Roman" pitchFamily="18" charset="0"/>
            </a:endParaRPr>
          </a:p>
          <a:p>
            <a:pPr algn="ctr"/>
            <a:r>
              <a:rPr lang="ar-SA" sz="2400" b="1" dirty="0">
                <a:solidFill>
                  <a:srgbClr val="000000"/>
                </a:solidFill>
                <a:latin typeface="Times New Roman" pitchFamily="18" charset="0"/>
                <a:ea typeface="Calibri"/>
                <a:cs typeface="Times New Roman" pitchFamily="18" charset="0"/>
              </a:rPr>
              <a:t>وإذا كنت في مركز مرموق في المكان الذي تعملين فيه فإنه يتوجب عليك مخاطبة الآخرين </a:t>
            </a:r>
            <a:r>
              <a:rPr lang="en-US" sz="2400" b="1" dirty="0">
                <a:solidFill>
                  <a:srgbClr val="000000"/>
                </a:solidFill>
                <a:latin typeface="Times New Roman" pitchFamily="18" charset="0"/>
                <a:ea typeface="Calibri"/>
                <a:cs typeface="Times New Roman" pitchFamily="18" charset="0"/>
              </a:rPr>
              <a:t>. </a:t>
            </a:r>
            <a:r>
              <a:rPr lang="ar-SA" sz="2400" b="1" dirty="0" smtClean="0">
                <a:solidFill>
                  <a:srgbClr val="000000"/>
                </a:solidFill>
                <a:latin typeface="Times New Roman" pitchFamily="18" charset="0"/>
                <a:ea typeface="Calibri"/>
                <a:cs typeface="Times New Roman" pitchFamily="18" charset="0"/>
              </a:rPr>
              <a:t>بشكل </a:t>
            </a:r>
            <a:r>
              <a:rPr lang="ar-SA" sz="2400" b="1" dirty="0">
                <a:solidFill>
                  <a:srgbClr val="000000"/>
                </a:solidFill>
                <a:latin typeface="Times New Roman" pitchFamily="18" charset="0"/>
                <a:ea typeface="Calibri"/>
                <a:cs typeface="Times New Roman" pitchFamily="18" charset="0"/>
              </a:rPr>
              <a:t>مفهوم، والابتعاد عن عجرفة عدم إعطاء الشروحات الكافية </a:t>
            </a:r>
            <a:r>
              <a:rPr lang="ar-SA" sz="2400" b="1" dirty="0" smtClean="0">
                <a:solidFill>
                  <a:srgbClr val="000000"/>
                </a:solidFill>
                <a:latin typeface="Times New Roman" pitchFamily="18" charset="0"/>
                <a:ea typeface="Calibri"/>
                <a:cs typeface="Times New Roman" pitchFamily="18" charset="0"/>
              </a:rPr>
              <a:t>للآخرين</a:t>
            </a:r>
            <a:r>
              <a:rPr lang="en-US" sz="2400" b="1" dirty="0">
                <a:solidFill>
                  <a:srgbClr val="000000"/>
                </a:solidFill>
                <a:latin typeface="Times New Roman" pitchFamily="18" charset="0"/>
                <a:ea typeface="Calibri"/>
                <a:cs typeface="Times New Roman" pitchFamily="18" charset="0"/>
              </a:rPr>
              <a:t/>
            </a:r>
            <a:br>
              <a:rPr lang="en-US" sz="2400" b="1" dirty="0">
                <a:solidFill>
                  <a:srgbClr val="000000"/>
                </a:solidFill>
                <a:latin typeface="Times New Roman" pitchFamily="18" charset="0"/>
                <a:ea typeface="Calibri"/>
                <a:cs typeface="Times New Roman" pitchFamily="18" charset="0"/>
              </a:rPr>
            </a:br>
            <a:r>
              <a:rPr lang="en-US" sz="2400" b="1" dirty="0">
                <a:solidFill>
                  <a:srgbClr val="000000"/>
                </a:solidFill>
                <a:latin typeface="Times New Roman" pitchFamily="18" charset="0"/>
                <a:ea typeface="Calibri"/>
                <a:cs typeface="Times New Roman" pitchFamily="18" charset="0"/>
              </a:rPr>
              <a:t/>
            </a:r>
            <a:br>
              <a:rPr lang="en-US" sz="2400" b="1" dirty="0">
                <a:solidFill>
                  <a:srgbClr val="000000"/>
                </a:solidFill>
                <a:latin typeface="Times New Roman" pitchFamily="18" charset="0"/>
                <a:ea typeface="Calibri"/>
                <a:cs typeface="Times New Roman" pitchFamily="18" charset="0"/>
              </a:rPr>
            </a:br>
            <a:endParaRPr lang="ar-EG" sz="2400" dirty="0">
              <a:latin typeface="Times New Roman" pitchFamily="18" charset="0"/>
              <a:cs typeface="Times New Roman" pitchFamily="18" charset="0"/>
            </a:endParaRPr>
          </a:p>
        </p:txBody>
      </p:sp>
      <p:pic>
        <p:nvPicPr>
          <p:cNvPr id="11266" name="Picture 2" descr="C:\Users\ooo\Desktop\المرأة القيادية الناجحة\الصور\images (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3733800"/>
            <a:ext cx="3810000"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271978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59229" y="304800"/>
            <a:ext cx="8610600" cy="2843855"/>
          </a:xfrm>
          <a:prstGeom prst="rect">
            <a:avLst/>
          </a:prstGeom>
        </p:spPr>
        <p:txBody>
          <a:bodyPr wrap="square">
            <a:spAutoFit/>
          </a:bodyPr>
          <a:lstStyle/>
          <a:p>
            <a:pPr algn="ctr" rtl="1">
              <a:lnSpc>
                <a:spcPct val="115000"/>
              </a:lnSpc>
            </a:pPr>
            <a:r>
              <a:rPr lang="ar-EG" sz="2400" b="1" dirty="0" smtClean="0">
                <a:solidFill>
                  <a:srgbClr val="00B0F0"/>
                </a:solidFill>
                <a:latin typeface="Times New Roman" pitchFamily="18" charset="0"/>
                <a:ea typeface="Times New Roman"/>
                <a:cs typeface="Times New Roman" pitchFamily="18" charset="0"/>
              </a:rPr>
              <a:t>7-</a:t>
            </a:r>
            <a:r>
              <a:rPr lang="ar-SA" sz="2400" b="1" dirty="0" smtClean="0">
                <a:solidFill>
                  <a:srgbClr val="00B0F0"/>
                </a:solidFill>
                <a:latin typeface="Times New Roman" pitchFamily="18" charset="0"/>
                <a:ea typeface="Times New Roman"/>
                <a:cs typeface="Times New Roman" pitchFamily="18" charset="0"/>
              </a:rPr>
              <a:t>اضحكي </a:t>
            </a:r>
            <a:r>
              <a:rPr lang="ar-SA" sz="2400" b="1" dirty="0">
                <a:solidFill>
                  <a:srgbClr val="00B0F0"/>
                </a:solidFill>
                <a:latin typeface="Times New Roman" pitchFamily="18" charset="0"/>
                <a:ea typeface="Times New Roman"/>
                <a:cs typeface="Times New Roman" pitchFamily="18" charset="0"/>
              </a:rPr>
              <a:t>للآخرين</a:t>
            </a:r>
            <a:r>
              <a:rPr lang="en-US" sz="2400" b="1" dirty="0">
                <a:solidFill>
                  <a:srgbClr val="000000"/>
                </a:solidFill>
                <a:latin typeface="Times New Roman" pitchFamily="18" charset="0"/>
                <a:ea typeface="Times New Roman"/>
                <a:cs typeface="Times New Roman" pitchFamily="18" charset="0"/>
              </a:rPr>
              <a:t/>
            </a:r>
            <a:br>
              <a:rPr lang="en-US" sz="2400" b="1" dirty="0">
                <a:solidFill>
                  <a:srgbClr val="000000"/>
                </a:solidFill>
                <a:latin typeface="Times New Roman" pitchFamily="18" charset="0"/>
                <a:ea typeface="Times New Roman"/>
                <a:cs typeface="Times New Roman" pitchFamily="18" charset="0"/>
              </a:rPr>
            </a:br>
            <a:r>
              <a:rPr lang="ar-SA" sz="2400" b="1" dirty="0">
                <a:solidFill>
                  <a:srgbClr val="000000"/>
                </a:solidFill>
                <a:latin typeface="Times New Roman" pitchFamily="18" charset="0"/>
                <a:ea typeface="Times New Roman"/>
                <a:cs typeface="Times New Roman" pitchFamily="18" charset="0"/>
              </a:rPr>
              <a:t>قالت «كلاوديا»: إنه ليس هناك أفضل من القدرة على إضحاك الآخرين في المواقف الصعبة. </a:t>
            </a:r>
            <a:endParaRPr lang="en-US" sz="2400" dirty="0">
              <a:latin typeface="Times New Roman" pitchFamily="18" charset="0"/>
              <a:ea typeface="Times New Roman"/>
              <a:cs typeface="Times New Roman" pitchFamily="18" charset="0"/>
            </a:endParaRPr>
          </a:p>
          <a:p>
            <a:pPr algn="ctr"/>
            <a:r>
              <a:rPr lang="ar-SA" sz="2400" b="1" dirty="0">
                <a:solidFill>
                  <a:srgbClr val="000000"/>
                </a:solidFill>
                <a:latin typeface="Times New Roman" pitchFamily="18" charset="0"/>
                <a:ea typeface="Calibri"/>
                <a:cs typeface="Times New Roman" pitchFamily="18" charset="0"/>
              </a:rPr>
              <a:t>فضغوط العمل تخلق أحياناً جواً كئيباً في بيئته، وفي هذه الحالة ليس هناك مانع من إطلاق نكتة جيدة ترسم الابتسامة على شفاه زملاء العمل؛ لأن ذلك </a:t>
            </a:r>
            <a:r>
              <a:rPr lang="ar-SA" sz="2400" b="1" dirty="0" smtClean="0">
                <a:solidFill>
                  <a:srgbClr val="000000"/>
                </a:solidFill>
                <a:latin typeface="Times New Roman" pitchFamily="18" charset="0"/>
                <a:ea typeface="Calibri"/>
                <a:cs typeface="Times New Roman" pitchFamily="18" charset="0"/>
              </a:rPr>
              <a:t>يبعث </a:t>
            </a:r>
            <a:r>
              <a:rPr lang="en-US" sz="2400" b="1" dirty="0" smtClean="0">
                <a:solidFill>
                  <a:srgbClr val="000000"/>
                </a:solidFill>
                <a:latin typeface="Times New Roman" pitchFamily="18" charset="0"/>
                <a:ea typeface="Calibri"/>
                <a:cs typeface="Times New Roman" pitchFamily="18" charset="0"/>
              </a:rPr>
              <a:t>.</a:t>
            </a:r>
            <a:r>
              <a:rPr lang="ar-SA" sz="2400" b="1" dirty="0" smtClean="0">
                <a:solidFill>
                  <a:srgbClr val="000000"/>
                </a:solidFill>
                <a:latin typeface="Times New Roman" pitchFamily="18" charset="0"/>
                <a:ea typeface="Calibri"/>
                <a:cs typeface="Times New Roman" pitchFamily="18" charset="0"/>
              </a:rPr>
              <a:t>فيهم </a:t>
            </a:r>
            <a:r>
              <a:rPr lang="ar-SA" sz="2400" b="1" dirty="0">
                <a:solidFill>
                  <a:srgbClr val="000000"/>
                </a:solidFill>
                <a:latin typeface="Times New Roman" pitchFamily="18" charset="0"/>
                <a:ea typeface="Calibri"/>
                <a:cs typeface="Times New Roman" pitchFamily="18" charset="0"/>
              </a:rPr>
              <a:t>نشاطاً جديداً، وينسيهم </a:t>
            </a:r>
            <a:r>
              <a:rPr lang="ar-SA" sz="2400" b="1" dirty="0" smtClean="0">
                <a:solidFill>
                  <a:srgbClr val="000000"/>
                </a:solidFill>
                <a:latin typeface="Times New Roman" pitchFamily="18" charset="0"/>
                <a:ea typeface="Calibri"/>
                <a:cs typeface="Times New Roman" pitchFamily="18" charset="0"/>
              </a:rPr>
              <a:t>الضغوط</a:t>
            </a:r>
            <a:r>
              <a:rPr lang="en-US" sz="2400" b="1" dirty="0">
                <a:solidFill>
                  <a:srgbClr val="000000"/>
                </a:solidFill>
                <a:latin typeface="Times New Roman" pitchFamily="18" charset="0"/>
                <a:ea typeface="Calibri"/>
                <a:cs typeface="Times New Roman" pitchFamily="18" charset="0"/>
              </a:rPr>
              <a:t/>
            </a:r>
            <a:br>
              <a:rPr lang="en-US" sz="2400" b="1" dirty="0">
                <a:solidFill>
                  <a:srgbClr val="000000"/>
                </a:solidFill>
                <a:latin typeface="Times New Roman" pitchFamily="18" charset="0"/>
                <a:ea typeface="Calibri"/>
                <a:cs typeface="Times New Roman" pitchFamily="18" charset="0"/>
              </a:rPr>
            </a:br>
            <a:endParaRPr lang="ar-EG" sz="2400" dirty="0">
              <a:latin typeface="Times New Roman" pitchFamily="18" charset="0"/>
              <a:cs typeface="Times New Roman" pitchFamily="18" charset="0"/>
            </a:endParaRPr>
          </a:p>
        </p:txBody>
      </p:sp>
      <p:pic>
        <p:nvPicPr>
          <p:cNvPr id="12290" name="Picture 2" descr="C:\Users\ooo\Desktop\المرأة القيادية الناجحة\الصور\images (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1429" y="2819400"/>
            <a:ext cx="3886200"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2719786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33400" y="457200"/>
            <a:ext cx="7848600" cy="3323987"/>
          </a:xfrm>
          <a:prstGeom prst="rect">
            <a:avLst/>
          </a:prstGeom>
        </p:spPr>
        <p:txBody>
          <a:bodyPr wrap="square">
            <a:spAutoFit/>
          </a:bodyPr>
          <a:lstStyle/>
          <a:p>
            <a:pPr algn="ctr" rtl="1">
              <a:lnSpc>
                <a:spcPct val="115000"/>
              </a:lnSpc>
            </a:pPr>
            <a:r>
              <a:rPr lang="ar-SA" sz="2400" b="1" dirty="0">
                <a:solidFill>
                  <a:srgbClr val="00B0F0"/>
                </a:solidFill>
                <a:latin typeface="Times New Roman" pitchFamily="18" charset="0"/>
                <a:ea typeface="Times New Roman"/>
                <a:cs typeface="Times New Roman" pitchFamily="18" charset="0"/>
              </a:rPr>
              <a:t>9-انظري لبعض الأمور من منظار الآخر</a:t>
            </a:r>
            <a:r>
              <a:rPr lang="en-US" sz="2400" b="1" dirty="0">
                <a:solidFill>
                  <a:srgbClr val="000000"/>
                </a:solidFill>
                <a:latin typeface="Times New Roman" pitchFamily="18" charset="0"/>
                <a:ea typeface="Times New Roman"/>
                <a:cs typeface="Times New Roman" pitchFamily="18" charset="0"/>
              </a:rPr>
              <a:t/>
            </a:r>
            <a:br>
              <a:rPr lang="en-US" sz="2400" b="1" dirty="0">
                <a:solidFill>
                  <a:srgbClr val="000000"/>
                </a:solidFill>
                <a:latin typeface="Times New Roman" pitchFamily="18" charset="0"/>
                <a:ea typeface="Times New Roman"/>
                <a:cs typeface="Times New Roman" pitchFamily="18" charset="0"/>
              </a:rPr>
            </a:br>
            <a:r>
              <a:rPr lang="ar-SA" sz="2400" b="1" dirty="0">
                <a:solidFill>
                  <a:srgbClr val="000000"/>
                </a:solidFill>
                <a:latin typeface="Times New Roman" pitchFamily="18" charset="0"/>
                <a:ea typeface="Times New Roman"/>
                <a:cs typeface="Times New Roman" pitchFamily="18" charset="0"/>
              </a:rPr>
              <a:t>تشبث الإنسان برأيه وعدم إعطاء الأهمية لوجهات نظر الآخرين يعتبر سيئاً جداً في العمل. </a:t>
            </a:r>
            <a:endParaRPr lang="en-US" sz="2400" dirty="0">
              <a:latin typeface="Times New Roman" pitchFamily="18" charset="0"/>
              <a:ea typeface="Times New Roman"/>
              <a:cs typeface="Times New Roman" pitchFamily="18" charset="0"/>
            </a:endParaRPr>
          </a:p>
          <a:p>
            <a:pPr algn="ctr" rtl="1">
              <a:lnSpc>
                <a:spcPct val="115000"/>
              </a:lnSpc>
            </a:pPr>
            <a:r>
              <a:rPr lang="ar-SA" sz="2400" b="1" dirty="0">
                <a:solidFill>
                  <a:srgbClr val="000000"/>
                </a:solidFill>
                <a:latin typeface="Times New Roman" pitchFamily="18" charset="0"/>
                <a:ea typeface="Times New Roman"/>
                <a:cs typeface="Times New Roman" pitchFamily="18" charset="0"/>
              </a:rPr>
              <a:t>فمهما تكون الآراء مختلفة عن آرائك حاولي التفكير بعمق بوجهات نظر الآخرين؛ علَّكِ تجدين فيها ما هو مفيد لك ويساعدك على اتخاذ قرارات صائبة. </a:t>
            </a:r>
            <a:endParaRPr lang="en-US" sz="2400" dirty="0">
              <a:latin typeface="Times New Roman" pitchFamily="18" charset="0"/>
              <a:ea typeface="Times New Roman"/>
              <a:cs typeface="Times New Roman" pitchFamily="18" charset="0"/>
            </a:endParaRPr>
          </a:p>
          <a:p>
            <a:pPr algn="ctr"/>
            <a:r>
              <a:rPr lang="ar-SA" sz="2400" b="1" dirty="0">
                <a:solidFill>
                  <a:srgbClr val="000000"/>
                </a:solidFill>
                <a:latin typeface="Times New Roman" pitchFamily="18" charset="0"/>
                <a:ea typeface="Calibri"/>
                <a:cs typeface="Times New Roman" pitchFamily="18" charset="0"/>
              </a:rPr>
              <a:t>تعلّق «كلاوديا»: «فرضك لرأيك على الآخرين سيجعل زملاء العمل يصمتون، ويرفضون الإدلاء بأي آراء قد تكون فيها فائدة لك.</a:t>
            </a:r>
            <a:r>
              <a:rPr lang="en-US" sz="2400" b="1" dirty="0">
                <a:solidFill>
                  <a:srgbClr val="000000"/>
                </a:solidFill>
                <a:latin typeface="Times New Roman" pitchFamily="18" charset="0"/>
                <a:ea typeface="Calibri"/>
                <a:cs typeface="Times New Roman" pitchFamily="18" charset="0"/>
              </a:rPr>
              <a:t/>
            </a:r>
            <a:br>
              <a:rPr lang="en-US" sz="2400" b="1" dirty="0">
                <a:solidFill>
                  <a:srgbClr val="000000"/>
                </a:solidFill>
                <a:latin typeface="Times New Roman" pitchFamily="18" charset="0"/>
                <a:ea typeface="Calibri"/>
                <a:cs typeface="Times New Roman" pitchFamily="18" charset="0"/>
              </a:rPr>
            </a:br>
            <a:endParaRPr lang="ar-EG" sz="2400" dirty="0">
              <a:latin typeface="Times New Roman" pitchFamily="18" charset="0"/>
              <a:cs typeface="Times New Roman" pitchFamily="18" charset="0"/>
            </a:endParaRPr>
          </a:p>
        </p:txBody>
      </p:sp>
      <p:pic>
        <p:nvPicPr>
          <p:cNvPr id="13314" name="Picture 2" descr="C:\Users\ooo\Desktop\المرأة القيادية الناجحة\الصور\تنزيل (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4156" y="3505200"/>
            <a:ext cx="3367088" cy="20862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271978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12057" y="228600"/>
            <a:ext cx="8534400" cy="3490186"/>
          </a:xfrm>
          <a:prstGeom prst="rect">
            <a:avLst/>
          </a:prstGeom>
        </p:spPr>
        <p:txBody>
          <a:bodyPr wrap="square">
            <a:spAutoFit/>
          </a:bodyPr>
          <a:lstStyle/>
          <a:p>
            <a:pPr algn="ctr" rtl="1">
              <a:lnSpc>
                <a:spcPct val="115000"/>
              </a:lnSpc>
            </a:pPr>
            <a:r>
              <a:rPr lang="ar-EG" sz="2400" b="1" dirty="0" smtClean="0">
                <a:solidFill>
                  <a:srgbClr val="00B0F0"/>
                </a:solidFill>
                <a:latin typeface="Times New Roman" pitchFamily="18" charset="0"/>
                <a:ea typeface="Times New Roman"/>
                <a:cs typeface="Times New Roman" pitchFamily="18" charset="0"/>
              </a:rPr>
              <a:t>10</a:t>
            </a:r>
            <a:r>
              <a:rPr lang="ar-SA" sz="2400" b="1" dirty="0" smtClean="0">
                <a:solidFill>
                  <a:srgbClr val="00B0F0"/>
                </a:solidFill>
                <a:latin typeface="Times New Roman" pitchFamily="18" charset="0"/>
                <a:ea typeface="Times New Roman"/>
                <a:cs typeface="Times New Roman" pitchFamily="18" charset="0"/>
              </a:rPr>
              <a:t>-لا </a:t>
            </a:r>
            <a:r>
              <a:rPr lang="ar-SA" sz="2400" b="1" dirty="0">
                <a:solidFill>
                  <a:srgbClr val="00B0F0"/>
                </a:solidFill>
                <a:latin typeface="Times New Roman" pitchFamily="18" charset="0"/>
                <a:ea typeface="Times New Roman"/>
                <a:cs typeface="Times New Roman" pitchFamily="18" charset="0"/>
              </a:rPr>
              <a:t>تتذمري من كل شيء</a:t>
            </a:r>
            <a:r>
              <a:rPr lang="en-US" sz="2400" b="1" dirty="0">
                <a:solidFill>
                  <a:srgbClr val="000000"/>
                </a:solidFill>
                <a:latin typeface="Times New Roman" pitchFamily="18" charset="0"/>
                <a:ea typeface="Times New Roman"/>
                <a:cs typeface="Times New Roman" pitchFamily="18" charset="0"/>
              </a:rPr>
              <a:t/>
            </a:r>
            <a:br>
              <a:rPr lang="en-US" sz="2400" b="1" dirty="0">
                <a:solidFill>
                  <a:srgbClr val="000000"/>
                </a:solidFill>
                <a:latin typeface="Times New Roman" pitchFamily="18" charset="0"/>
                <a:ea typeface="Times New Roman"/>
                <a:cs typeface="Times New Roman" pitchFamily="18" charset="0"/>
              </a:rPr>
            </a:br>
            <a:r>
              <a:rPr lang="ar-SA" sz="2400" b="1" dirty="0">
                <a:solidFill>
                  <a:srgbClr val="000000"/>
                </a:solidFill>
                <a:latin typeface="Times New Roman" pitchFamily="18" charset="0"/>
                <a:ea typeface="Times New Roman"/>
                <a:cs typeface="Times New Roman" pitchFamily="18" charset="0"/>
              </a:rPr>
              <a:t>أشارت </a:t>
            </a:r>
            <a:r>
              <a:rPr lang="ar-SA" sz="2400" b="1" dirty="0" smtClean="0">
                <a:solidFill>
                  <a:srgbClr val="000000"/>
                </a:solidFill>
                <a:latin typeface="Times New Roman" pitchFamily="18" charset="0"/>
                <a:ea typeface="Times New Roman"/>
                <a:cs typeface="Times New Roman" pitchFamily="18" charset="0"/>
              </a:rPr>
              <a:t>إلى </a:t>
            </a:r>
            <a:r>
              <a:rPr lang="ar-SA" sz="2400" b="1" dirty="0">
                <a:solidFill>
                  <a:srgbClr val="000000"/>
                </a:solidFill>
                <a:latin typeface="Times New Roman" pitchFamily="18" charset="0"/>
                <a:ea typeface="Times New Roman"/>
                <a:cs typeface="Times New Roman" pitchFamily="18" charset="0"/>
              </a:rPr>
              <a:t>أن هناك من الناس من يتذمرون من كل شيء، وهو أسوأ ما في الوجود.</a:t>
            </a:r>
            <a:endParaRPr lang="en-US" sz="2400" dirty="0">
              <a:latin typeface="Times New Roman" pitchFamily="18" charset="0"/>
              <a:ea typeface="Times New Roman"/>
              <a:cs typeface="Times New Roman" pitchFamily="18" charset="0"/>
            </a:endParaRPr>
          </a:p>
          <a:p>
            <a:pPr algn="ctr" rtl="1">
              <a:lnSpc>
                <a:spcPct val="115000"/>
              </a:lnSpc>
            </a:pPr>
            <a:r>
              <a:rPr lang="ar-SA" sz="2400" b="1" dirty="0">
                <a:solidFill>
                  <a:srgbClr val="000000"/>
                </a:solidFill>
                <a:latin typeface="Times New Roman" pitchFamily="18" charset="0"/>
                <a:ea typeface="Times New Roman"/>
                <a:cs typeface="Times New Roman" pitchFamily="18" charset="0"/>
              </a:rPr>
              <a:t> أما بالنسبة للمرأة التي لها مكانة في الوظيفة فإن تذمرها الدائم من أخطاء الآخرين يجعل جو العمل بمثابة ساحة للمواجهة.</a:t>
            </a:r>
            <a:endParaRPr lang="en-US" sz="2400" dirty="0">
              <a:latin typeface="Times New Roman" pitchFamily="18" charset="0"/>
              <a:ea typeface="Times New Roman"/>
              <a:cs typeface="Times New Roman" pitchFamily="18" charset="0"/>
            </a:endParaRPr>
          </a:p>
          <a:p>
            <a:pPr algn="ctr" rtl="1">
              <a:lnSpc>
                <a:spcPct val="115000"/>
              </a:lnSpc>
            </a:pPr>
            <a:r>
              <a:rPr lang="ar-SA" sz="2400" b="1" dirty="0">
                <a:solidFill>
                  <a:srgbClr val="000000"/>
                </a:solidFill>
                <a:latin typeface="Times New Roman" pitchFamily="18" charset="0"/>
                <a:ea typeface="Times New Roman"/>
                <a:cs typeface="Times New Roman" pitchFamily="18" charset="0"/>
              </a:rPr>
              <a:t> فإن لم تعجبك اقتراحات معينة أو نتيجة معينة للعمل الذي يقوم به زملاؤك في العمل حاولي عدم التذمر؛ لأن ذلك قد يخيف زميلك في العمل. </a:t>
            </a:r>
            <a:endParaRPr lang="ar-EG" sz="2400" b="1" dirty="0" smtClean="0">
              <a:solidFill>
                <a:srgbClr val="000000"/>
              </a:solidFill>
              <a:latin typeface="Times New Roman" pitchFamily="18" charset="0"/>
              <a:ea typeface="Times New Roman"/>
              <a:cs typeface="Times New Roman" pitchFamily="18" charset="0"/>
            </a:endParaRPr>
          </a:p>
          <a:p>
            <a:pPr algn="ctr" rtl="1">
              <a:lnSpc>
                <a:spcPct val="115000"/>
              </a:lnSpc>
            </a:pPr>
            <a:r>
              <a:rPr lang="ar-SA" sz="2400" b="1" dirty="0" smtClean="0">
                <a:solidFill>
                  <a:srgbClr val="000000"/>
                </a:solidFill>
                <a:latin typeface="Times New Roman" pitchFamily="18" charset="0"/>
                <a:ea typeface="Times New Roman"/>
                <a:cs typeface="Times New Roman" pitchFamily="18" charset="0"/>
              </a:rPr>
              <a:t>وبدل </a:t>
            </a:r>
            <a:r>
              <a:rPr lang="ar-SA" sz="2400" b="1" dirty="0">
                <a:solidFill>
                  <a:srgbClr val="000000"/>
                </a:solidFill>
                <a:latin typeface="Times New Roman" pitchFamily="18" charset="0"/>
                <a:ea typeface="Times New Roman"/>
                <a:cs typeface="Times New Roman" pitchFamily="18" charset="0"/>
              </a:rPr>
              <a:t>ذلك بإمكانك شرح ما تريدينه بشكل واضح مرة أو اثنتين أو أكثر إلى أن تصبح النتيجة جيدة وصحيحة، ولا تقلقي زميلك في العمل</a:t>
            </a:r>
            <a:r>
              <a:rPr lang="en-US" sz="2400" b="1" dirty="0">
                <a:solidFill>
                  <a:srgbClr val="000000"/>
                </a:solidFill>
                <a:latin typeface="Times New Roman" pitchFamily="18" charset="0"/>
                <a:ea typeface="Times New Roman"/>
                <a:cs typeface="Times New Roman" pitchFamily="18" charset="0"/>
              </a:rPr>
              <a:t>.</a:t>
            </a:r>
            <a:endParaRPr lang="en-US" sz="2400" dirty="0">
              <a:effectLst/>
              <a:latin typeface="Times New Roman" pitchFamily="18" charset="0"/>
              <a:ea typeface="Times New Roman"/>
              <a:cs typeface="Times New Roman" pitchFamily="18" charset="0"/>
            </a:endParaRPr>
          </a:p>
        </p:txBody>
      </p:sp>
      <p:pic>
        <p:nvPicPr>
          <p:cNvPr id="14338" name="Picture 2" descr="C:\Users\ooo\Desktop\المرأة القيادية الناجحة\الصور\images (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718786"/>
            <a:ext cx="3886200" cy="22867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271978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04800" y="380999"/>
            <a:ext cx="8534400" cy="2640723"/>
          </a:xfrm>
          <a:prstGeom prst="rect">
            <a:avLst/>
          </a:prstGeom>
        </p:spPr>
        <p:txBody>
          <a:bodyPr wrap="square">
            <a:spAutoFit/>
          </a:bodyPr>
          <a:lstStyle/>
          <a:p>
            <a:pPr algn="ctr" rtl="1">
              <a:lnSpc>
                <a:spcPct val="115000"/>
              </a:lnSpc>
            </a:pPr>
            <a:r>
              <a:rPr lang="ar-SA" sz="2400" b="1" dirty="0">
                <a:solidFill>
                  <a:srgbClr val="C00000"/>
                </a:solidFill>
                <a:latin typeface="Times New Roman" pitchFamily="18" charset="0"/>
                <a:ea typeface="Times New Roman"/>
                <a:cs typeface="Times New Roman" pitchFamily="18" charset="0"/>
              </a:rPr>
              <a:t>الفرق بين القائد و المدير</a:t>
            </a:r>
            <a:endParaRPr lang="en-US" sz="2400" dirty="0">
              <a:latin typeface="Times New Roman" pitchFamily="18" charset="0"/>
              <a:ea typeface="Times New Roman"/>
              <a:cs typeface="Times New Roman" pitchFamily="18" charset="0"/>
            </a:endParaRPr>
          </a:p>
          <a:p>
            <a:pPr algn="ctr" rtl="1">
              <a:lnSpc>
                <a:spcPct val="115000"/>
              </a:lnSpc>
            </a:pPr>
            <a:r>
              <a:rPr lang="ar-SA" sz="2400" b="1" dirty="0">
                <a:solidFill>
                  <a:srgbClr val="000000"/>
                </a:solidFill>
                <a:latin typeface="Times New Roman" pitchFamily="18" charset="0"/>
                <a:ea typeface="Times New Roman"/>
                <a:cs typeface="Times New Roman" pitchFamily="18" charset="0"/>
              </a:rPr>
              <a:t> عادة ما يخلط الناس بين كلمة قائد و كلمة مدير معتقدين أن الكلمتين وجهان لعملة واحدة أو أنهما مترادفتان و يحملان المعنى نفسه، لكن واقع الأمر ليس كذلك ، فالمدير يختلف تماماً عن القائد ، و لكل واحد منهم صفاته و خصائصه و ميزاته ، فما الفرق بينهما؟ لخصنا كلاً من القائد و المدير في نقاط إقرأها حتى تعرف الفرق المدير </a:t>
            </a:r>
            <a:endParaRPr lang="en-US" sz="2400" dirty="0">
              <a:latin typeface="Times New Roman" pitchFamily="18" charset="0"/>
              <a:ea typeface="Times New Roman"/>
              <a:cs typeface="Times New Roman" pitchFamily="18" charset="0"/>
            </a:endParaRPr>
          </a:p>
          <a:p>
            <a:pPr algn="ctr" rtl="1">
              <a:lnSpc>
                <a:spcPct val="115000"/>
              </a:lnSpc>
            </a:pPr>
            <a:r>
              <a:rPr lang="ar-SA" sz="2400" b="1" dirty="0">
                <a:solidFill>
                  <a:srgbClr val="000000"/>
                </a:solidFill>
                <a:latin typeface="Times New Roman" pitchFamily="18" charset="0"/>
                <a:ea typeface="Times New Roman"/>
                <a:cs typeface="Times New Roman" pitchFamily="18" charset="0"/>
              </a:rPr>
              <a:t> </a:t>
            </a:r>
            <a:endParaRPr lang="en-US" sz="2400" dirty="0">
              <a:effectLst/>
              <a:latin typeface="Times New Roman" pitchFamily="18" charset="0"/>
              <a:ea typeface="Times New Roman"/>
              <a:cs typeface="Times New Roman" pitchFamily="18" charset="0"/>
            </a:endParaRPr>
          </a:p>
        </p:txBody>
      </p:sp>
      <p:pic>
        <p:nvPicPr>
          <p:cNvPr id="15363" name="Picture 3" descr="C:\Users\ooo\Desktop\المرأة القيادية الناجحة\الصور\تنزيل (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3200400"/>
            <a:ext cx="35052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898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194206"/>
            <a:ext cx="8839200" cy="4764381"/>
          </a:xfrm>
          <a:prstGeom prst="rect">
            <a:avLst/>
          </a:prstGeom>
        </p:spPr>
        <p:txBody>
          <a:bodyPr wrap="square">
            <a:spAutoFit/>
          </a:bodyPr>
          <a:lstStyle/>
          <a:p>
            <a:pPr algn="r" rtl="1">
              <a:lnSpc>
                <a:spcPct val="115000"/>
              </a:lnSpc>
            </a:pPr>
            <a:r>
              <a:rPr lang="ar-SA" sz="2400" b="1" dirty="0">
                <a:solidFill>
                  <a:srgbClr val="CC00CC"/>
                </a:solidFill>
                <a:latin typeface="Times New Roman" pitchFamily="18" charset="0"/>
                <a:ea typeface="Times New Roman"/>
                <a:cs typeface="Times New Roman" pitchFamily="18" charset="0"/>
              </a:rPr>
              <a:t>تتلخص صفات المدير فيما يلي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a:t>
            </a:r>
            <a:r>
              <a:rPr lang="ar-SA" sz="2400" b="1" dirty="0">
                <a:solidFill>
                  <a:srgbClr val="000000"/>
                </a:solidFill>
                <a:latin typeface="Times New Roman" pitchFamily="18" charset="0"/>
                <a:ea typeface="Times New Roman"/>
                <a:cs typeface="Times New Roman" pitchFamily="18" charset="0"/>
              </a:rPr>
              <a:t> يتعامل مع نظام جامد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 </a:t>
            </a:r>
            <a:r>
              <a:rPr lang="ar-SA" sz="2400" b="1" dirty="0">
                <a:solidFill>
                  <a:srgbClr val="000000"/>
                </a:solidFill>
                <a:latin typeface="Times New Roman" pitchFamily="18" charset="0"/>
                <a:ea typeface="Times New Roman"/>
                <a:cs typeface="Times New Roman" pitchFamily="18" charset="0"/>
              </a:rPr>
              <a:t>قبول الوضع القائم كما هو</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 - </a:t>
            </a:r>
            <a:r>
              <a:rPr lang="ar-SA" sz="2400" b="1" dirty="0">
                <a:solidFill>
                  <a:srgbClr val="000000"/>
                </a:solidFill>
                <a:latin typeface="Times New Roman" pitchFamily="18" charset="0"/>
                <a:ea typeface="Times New Roman"/>
                <a:cs typeface="Times New Roman" pitchFamily="18" charset="0"/>
              </a:rPr>
              <a:t>يستخدم أسلوب الرئيس والمرؤوس</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 - </a:t>
            </a:r>
            <a:r>
              <a:rPr lang="ar-SA" sz="2400" b="1" dirty="0">
                <a:solidFill>
                  <a:srgbClr val="000000"/>
                </a:solidFill>
                <a:latin typeface="Times New Roman" pitchFamily="18" charset="0"/>
                <a:ea typeface="Times New Roman"/>
                <a:cs typeface="Times New Roman" pitchFamily="18" charset="0"/>
              </a:rPr>
              <a:t>يحافظ على عمل الأشياء بنفس الطريقة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 </a:t>
            </a:r>
            <a:r>
              <a:rPr lang="ar-SA" sz="2400" b="1" dirty="0">
                <a:solidFill>
                  <a:srgbClr val="000000"/>
                </a:solidFill>
                <a:latin typeface="Times New Roman" pitchFamily="18" charset="0"/>
                <a:ea typeface="Times New Roman"/>
                <a:cs typeface="Times New Roman" pitchFamily="18" charset="0"/>
              </a:rPr>
              <a:t>يعتمد على الرقابة</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 - </a:t>
            </a:r>
            <a:r>
              <a:rPr lang="ar-SA" sz="2400" b="1" dirty="0">
                <a:solidFill>
                  <a:srgbClr val="000000"/>
                </a:solidFill>
                <a:latin typeface="Times New Roman" pitchFamily="18" charset="0"/>
                <a:ea typeface="Times New Roman"/>
                <a:cs typeface="Times New Roman" pitchFamily="18" charset="0"/>
              </a:rPr>
              <a:t>يعمل من خلال قوانين وقواعد وسياسات واجرءات </a:t>
            </a:r>
            <a:endParaRPr lang="en-US" sz="2400" dirty="0">
              <a:latin typeface="Times New Roman" pitchFamily="18" charset="0"/>
              <a:ea typeface="Times New Roman"/>
              <a:cs typeface="Times New Roman" pitchFamily="18" charset="0"/>
            </a:endParaRPr>
          </a:p>
          <a:p>
            <a:pPr marL="342900" indent="-342900" algn="r" rtl="1">
              <a:lnSpc>
                <a:spcPct val="115000"/>
              </a:lnSpc>
              <a:buFontTx/>
              <a:buChar char="-"/>
            </a:pPr>
            <a:r>
              <a:rPr lang="ar-SA" sz="2400" b="1" dirty="0" smtClean="0">
                <a:solidFill>
                  <a:srgbClr val="000000"/>
                </a:solidFill>
                <a:latin typeface="Times New Roman" pitchFamily="18" charset="0"/>
                <a:ea typeface="Times New Roman"/>
                <a:cs typeface="Times New Roman" pitchFamily="18" charset="0"/>
              </a:rPr>
              <a:t>يسأل </a:t>
            </a:r>
            <a:r>
              <a:rPr lang="ar-SA" sz="2400" b="1" dirty="0">
                <a:solidFill>
                  <a:srgbClr val="000000"/>
                </a:solidFill>
                <a:latin typeface="Times New Roman" pitchFamily="18" charset="0"/>
                <a:ea typeface="Times New Roman"/>
                <a:cs typeface="Times New Roman" pitchFamily="18" charset="0"/>
              </a:rPr>
              <a:t>كيف ومتى </a:t>
            </a:r>
            <a:endParaRPr lang="ar-EG" sz="2400" b="1" dirty="0" smtClean="0">
              <a:solidFill>
                <a:srgbClr val="000000"/>
              </a:solidFill>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a:t>
            </a:r>
            <a:r>
              <a:rPr lang="ar-SA" sz="2400" b="1" dirty="0">
                <a:solidFill>
                  <a:srgbClr val="000000"/>
                </a:solidFill>
                <a:latin typeface="Times New Roman" pitchFamily="18" charset="0"/>
                <a:ea typeface="Times New Roman"/>
                <a:cs typeface="Times New Roman" pitchFamily="18" charset="0"/>
              </a:rPr>
              <a:t> يركز على الخطوات والجداول الزمنية تخطيطه قصير و يعتمد على الوقت الحاضر ينتظر من الآخرين الإلتزام بالقوانين</a:t>
            </a:r>
            <a:endParaRPr lang="en-US" sz="2400" dirty="0">
              <a:latin typeface="Times New Roman" pitchFamily="18" charset="0"/>
              <a:ea typeface="Times New Roman"/>
              <a:cs typeface="Times New Roman" pitchFamily="18" charset="0"/>
            </a:endParaRPr>
          </a:p>
          <a:p>
            <a:pPr marL="342900" indent="-342900" algn="r" rtl="1">
              <a:lnSpc>
                <a:spcPct val="115000"/>
              </a:lnSpc>
              <a:buFontTx/>
              <a:buChar char="-"/>
            </a:pPr>
            <a:endParaRPr lang="en-US" sz="2400" dirty="0">
              <a:effectLst/>
              <a:latin typeface="Times New Roman" pitchFamily="18" charset="0"/>
              <a:ea typeface="Times New Roman"/>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81000" y="381000"/>
            <a:ext cx="8541657" cy="6038576"/>
          </a:xfrm>
          <a:prstGeom prst="rect">
            <a:avLst/>
          </a:prstGeom>
        </p:spPr>
        <p:txBody>
          <a:bodyPr wrap="square">
            <a:spAutoFit/>
          </a:bodyPr>
          <a:lstStyle/>
          <a:p>
            <a:pPr algn="r" rtl="1">
              <a:lnSpc>
                <a:spcPct val="115000"/>
              </a:lnSpc>
            </a:pPr>
            <a:r>
              <a:rPr lang="ar-SA" sz="2400" b="1" dirty="0">
                <a:solidFill>
                  <a:srgbClr val="CC00CC"/>
                </a:solidFill>
                <a:latin typeface="Times New Roman" pitchFamily="18" charset="0"/>
                <a:ea typeface="Times New Roman"/>
                <a:cs typeface="Times New Roman" pitchFamily="18" charset="0"/>
              </a:rPr>
              <a:t> القائد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a:t>
            </a:r>
            <a:r>
              <a:rPr lang="ar-SA" sz="2400" b="1" dirty="0">
                <a:solidFill>
                  <a:srgbClr val="000000"/>
                </a:solidFill>
                <a:latin typeface="Times New Roman" pitchFamily="18" charset="0"/>
                <a:ea typeface="Times New Roman"/>
                <a:cs typeface="Times New Roman" pitchFamily="18" charset="0"/>
              </a:rPr>
              <a:t> كثير الإبداع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a:t>
            </a:r>
            <a:r>
              <a:rPr lang="ar-SA" sz="2400" b="1" dirty="0">
                <a:solidFill>
                  <a:srgbClr val="000000"/>
                </a:solidFill>
                <a:latin typeface="Times New Roman" pitchFamily="18" charset="0"/>
                <a:ea typeface="Times New Roman"/>
                <a:cs typeface="Times New Roman" pitchFamily="18" charset="0"/>
              </a:rPr>
              <a:t> يكثر من التطوير و التغيير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a:t>
            </a:r>
            <a:r>
              <a:rPr lang="ar-SA" sz="2400" b="1" dirty="0">
                <a:solidFill>
                  <a:srgbClr val="000000"/>
                </a:solidFill>
                <a:latin typeface="Times New Roman" pitchFamily="18" charset="0"/>
                <a:ea typeface="Times New Roman"/>
                <a:cs typeface="Times New Roman" pitchFamily="18" charset="0"/>
              </a:rPr>
              <a:t> يعمل أصح الأشياء في أغلب الأوقات</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000000"/>
                </a:solidFill>
                <a:latin typeface="Times New Roman" pitchFamily="18" charset="0"/>
                <a:ea typeface="Times New Roman"/>
                <a:cs typeface="Times New Roman" pitchFamily="18" charset="0"/>
              </a:rPr>
              <a:t> </a:t>
            </a:r>
            <a:r>
              <a:rPr lang="ar-SA" sz="2400" b="1" dirty="0">
                <a:solidFill>
                  <a:srgbClr val="CC00CC"/>
                </a:solidFill>
                <a:latin typeface="Times New Roman" pitchFamily="18" charset="0"/>
                <a:ea typeface="Times New Roman"/>
                <a:cs typeface="Times New Roman" pitchFamily="18" charset="0"/>
              </a:rPr>
              <a:t>-</a:t>
            </a:r>
            <a:r>
              <a:rPr lang="ar-SA" sz="2400" b="1" dirty="0">
                <a:solidFill>
                  <a:srgbClr val="000000"/>
                </a:solidFill>
                <a:latin typeface="Times New Roman" pitchFamily="18" charset="0"/>
                <a:ea typeface="Times New Roman"/>
                <a:cs typeface="Times New Roman" pitchFamily="18" charset="0"/>
              </a:rPr>
              <a:t> يركز على العنصر البشري و الإنسان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a:t>
            </a:r>
            <a:r>
              <a:rPr lang="ar-SA" sz="2400" b="1" dirty="0">
                <a:solidFill>
                  <a:srgbClr val="000000"/>
                </a:solidFill>
                <a:latin typeface="Times New Roman" pitchFamily="18" charset="0"/>
                <a:ea typeface="Times New Roman"/>
                <a:cs typeface="Times New Roman" pitchFamily="18" charset="0"/>
              </a:rPr>
              <a:t> يتميز ببعد النظر المستقبلي و القدرة على التخطيط</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 - </a:t>
            </a:r>
            <a:r>
              <a:rPr lang="ar-SA" sz="2400" b="1" dirty="0">
                <a:solidFill>
                  <a:srgbClr val="000000"/>
                </a:solidFill>
                <a:latin typeface="Times New Roman" pitchFamily="18" charset="0"/>
                <a:ea typeface="Times New Roman"/>
                <a:cs typeface="Times New Roman" pitchFamily="18" charset="0"/>
              </a:rPr>
              <a:t>يعتمد على الثقة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 - </a:t>
            </a:r>
            <a:r>
              <a:rPr lang="ar-SA" sz="2400" b="1" dirty="0">
                <a:solidFill>
                  <a:srgbClr val="000000"/>
                </a:solidFill>
                <a:latin typeface="Times New Roman" pitchFamily="18" charset="0"/>
                <a:ea typeface="Times New Roman"/>
                <a:cs typeface="Times New Roman" pitchFamily="18" charset="0"/>
              </a:rPr>
              <a:t>يسأل ماذا ولماذا .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a:t>
            </a:r>
            <a:r>
              <a:rPr lang="ar-SA" sz="2400" b="1" dirty="0">
                <a:solidFill>
                  <a:srgbClr val="000000"/>
                </a:solidFill>
                <a:latin typeface="Times New Roman" pitchFamily="18" charset="0"/>
                <a:ea typeface="Times New Roman"/>
                <a:cs typeface="Times New Roman" pitchFamily="18" charset="0"/>
              </a:rPr>
              <a:t> يبحث عن التغيير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 - </a:t>
            </a:r>
            <a:r>
              <a:rPr lang="ar-SA" sz="2400" b="1" dirty="0">
                <a:solidFill>
                  <a:srgbClr val="000000"/>
                </a:solidFill>
                <a:latin typeface="Times New Roman" pitchFamily="18" charset="0"/>
                <a:ea typeface="Times New Roman"/>
                <a:cs typeface="Times New Roman" pitchFamily="18" charset="0"/>
              </a:rPr>
              <a:t>يتحمل الأخطاء والمشاكل .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 </a:t>
            </a:r>
            <a:r>
              <a:rPr lang="ar-SA" sz="2400" b="1" dirty="0">
                <a:solidFill>
                  <a:srgbClr val="000000"/>
                </a:solidFill>
                <a:latin typeface="Times New Roman" pitchFamily="18" charset="0"/>
                <a:ea typeface="Times New Roman"/>
                <a:cs typeface="Times New Roman" pitchFamily="18" charset="0"/>
              </a:rPr>
              <a:t>يعمل خارج القوانين والسياسات والإجراءات .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 </a:t>
            </a:r>
            <a:r>
              <a:rPr lang="ar-SA" sz="2400" b="1" dirty="0">
                <a:solidFill>
                  <a:srgbClr val="000000"/>
                </a:solidFill>
                <a:latin typeface="Times New Roman" pitchFamily="18" charset="0"/>
                <a:ea typeface="Times New Roman"/>
                <a:cs typeface="Times New Roman" pitchFamily="18" charset="0"/>
              </a:rPr>
              <a:t>التأثير من خلال المشاركة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 - </a:t>
            </a:r>
            <a:r>
              <a:rPr lang="ar-SA" sz="2400" b="1" dirty="0">
                <a:solidFill>
                  <a:srgbClr val="000000"/>
                </a:solidFill>
                <a:latin typeface="Times New Roman" pitchFamily="18" charset="0"/>
                <a:ea typeface="Times New Roman"/>
                <a:cs typeface="Times New Roman" pitchFamily="18" charset="0"/>
              </a:rPr>
              <a:t>يركز على النظرة والخطط الاستراتيجية .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CC00CC"/>
                </a:solidFill>
                <a:latin typeface="Times New Roman" pitchFamily="18" charset="0"/>
                <a:ea typeface="Times New Roman"/>
                <a:cs typeface="Times New Roman" pitchFamily="18" charset="0"/>
              </a:rPr>
              <a:t>- </a:t>
            </a:r>
            <a:r>
              <a:rPr lang="ar-SA" sz="2400" b="1" dirty="0">
                <a:solidFill>
                  <a:srgbClr val="000000"/>
                </a:solidFill>
                <a:latin typeface="Times New Roman" pitchFamily="18" charset="0"/>
                <a:ea typeface="Times New Roman"/>
                <a:cs typeface="Times New Roman" pitchFamily="18" charset="0"/>
              </a:rPr>
              <a:t>يكسب اتباعاً . </a:t>
            </a:r>
            <a:endParaRPr lang="en-US" sz="2400" dirty="0">
              <a:effectLst/>
              <a:latin typeface="Times New Roman" pitchFamily="18" charset="0"/>
              <a:ea typeface="Times New Roman"/>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304800"/>
            <a:ext cx="8763000" cy="3065455"/>
          </a:xfrm>
          <a:prstGeom prst="rect">
            <a:avLst/>
          </a:prstGeom>
        </p:spPr>
        <p:txBody>
          <a:bodyPr wrap="square">
            <a:spAutoFit/>
          </a:bodyPr>
          <a:lstStyle/>
          <a:p>
            <a:pPr algn="r" rtl="1">
              <a:lnSpc>
                <a:spcPct val="115000"/>
              </a:lnSpc>
            </a:pPr>
            <a:r>
              <a:rPr lang="ar-SA" sz="2400" b="1" dirty="0">
                <a:solidFill>
                  <a:srgbClr val="000000"/>
                </a:solidFill>
                <a:latin typeface="Times New Roman" pitchFamily="18" charset="0"/>
                <a:ea typeface="Times New Roman"/>
                <a:cs typeface="Times New Roman" pitchFamily="18" charset="0"/>
              </a:rPr>
              <a:t>كما انه يعرف </a:t>
            </a:r>
            <a:r>
              <a:rPr lang="ar-SA" sz="2400" b="1" dirty="0">
                <a:solidFill>
                  <a:srgbClr val="CC00CC"/>
                </a:solidFill>
                <a:latin typeface="Times New Roman" pitchFamily="18" charset="0"/>
                <a:ea typeface="Times New Roman"/>
                <a:cs typeface="Times New Roman" pitchFamily="18" charset="0"/>
              </a:rPr>
              <a:t>المدير</a:t>
            </a:r>
            <a:r>
              <a:rPr lang="ar-SA" sz="2400" b="1" dirty="0">
                <a:solidFill>
                  <a:srgbClr val="000000"/>
                </a:solidFill>
                <a:latin typeface="Times New Roman" pitchFamily="18" charset="0"/>
                <a:ea typeface="Times New Roman"/>
                <a:cs typeface="Times New Roman" pitchFamily="18" charset="0"/>
              </a:rPr>
              <a:t> بأنه من يدير العمل المكلف به حيث انه من يعمل على استمرار عجلة العمل بالاضافة الى انه يدير فريقه معتمداً على قوته وسيطرته الوظيفية كما انه ايضاً يؤدي العديد من الواجبات بالطريقة الصحيحة .</a:t>
            </a:r>
            <a:endParaRPr lang="en-US" sz="2400" dirty="0">
              <a:latin typeface="Times New Roman" pitchFamily="18" charset="0"/>
              <a:ea typeface="Times New Roman"/>
              <a:cs typeface="Times New Roman" pitchFamily="18" charset="0"/>
            </a:endParaRPr>
          </a:p>
          <a:p>
            <a:pPr algn="r" rtl="1">
              <a:lnSpc>
                <a:spcPct val="115000"/>
              </a:lnSpc>
            </a:pPr>
            <a:r>
              <a:rPr lang="ar-SA" sz="2400" b="1" dirty="0">
                <a:solidFill>
                  <a:srgbClr val="000000"/>
                </a:solidFill>
                <a:latin typeface="Times New Roman" pitchFamily="18" charset="0"/>
                <a:ea typeface="Times New Roman"/>
                <a:cs typeface="Times New Roman" pitchFamily="18" charset="0"/>
              </a:rPr>
              <a:t> اما </a:t>
            </a:r>
            <a:r>
              <a:rPr lang="ar-SA" sz="2400" b="1" dirty="0">
                <a:solidFill>
                  <a:srgbClr val="CC00CC"/>
                </a:solidFill>
                <a:latin typeface="Times New Roman" pitchFamily="18" charset="0"/>
                <a:ea typeface="Times New Roman"/>
                <a:cs typeface="Times New Roman" pitchFamily="18" charset="0"/>
              </a:rPr>
              <a:t>القائد</a:t>
            </a:r>
            <a:r>
              <a:rPr lang="ar-SA" sz="2400" b="1" dirty="0">
                <a:solidFill>
                  <a:srgbClr val="000000"/>
                </a:solidFill>
                <a:latin typeface="Times New Roman" pitchFamily="18" charset="0"/>
                <a:ea typeface="Times New Roman"/>
                <a:cs typeface="Times New Roman" pitchFamily="18" charset="0"/>
              </a:rPr>
              <a:t> فيعرف بالشخص الذي يبدع ويجدد ويتميز في اي عمل يتوكل بها و يقوم به لوحده كما انه يبحث دائماً عما هو مفيد لتنية مهاراته وخبراته بالاضافة الى انه يعتمد في ادارته لفريقه بثقته بنفسه وقدراته وخبراته كما انه يقوم غالباً بفعل وتنفيذ الامور الصحيحة . </a:t>
            </a:r>
            <a:endParaRPr lang="en-US" sz="2400" dirty="0">
              <a:effectLst/>
              <a:latin typeface="Times New Roman" pitchFamily="18" charset="0"/>
              <a:ea typeface="Times New Roman"/>
              <a:cs typeface="Times New Roman" pitchFamily="18" charset="0"/>
            </a:endParaRPr>
          </a:p>
        </p:txBody>
      </p:sp>
      <p:pic>
        <p:nvPicPr>
          <p:cNvPr id="16386" name="Picture 2" descr="D:\حقايب\حقائب شهر 5\الادارة والقيادة\images (2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3333969"/>
            <a:ext cx="4419600"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131964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عنصر نائب للمحتوى 1"/>
          <p:cNvSpPr txBox="1">
            <a:spLocks/>
          </p:cNvSpPr>
          <p:nvPr/>
        </p:nvSpPr>
        <p:spPr>
          <a:xfrm>
            <a:off x="25757" y="1676113"/>
            <a:ext cx="9144000" cy="5626209"/>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b="1" dirty="0" smtClean="0">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الوقت</a:t>
            </a:r>
            <a:r>
              <a:rPr lang="ar-EG" b="1" dirty="0" smtClean="0">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 </a:t>
            </a:r>
            <a:r>
              <a:rPr lang="ar-EG" b="1" dirty="0" smtClean="0">
                <a:solidFill>
                  <a:srgbClr val="0070C0"/>
                </a:solidFill>
                <a:latin typeface="Times New Roman" pitchFamily="18" charset="0"/>
                <a:ea typeface="GE SS Two Light" pitchFamily="18" charset="-78"/>
                <a:cs typeface="Times New Roman" pitchFamily="18" charset="0"/>
              </a:rPr>
              <a:t>15ساعة</a:t>
            </a:r>
            <a:endParaRPr lang="en-US" sz="2800" b="1" dirty="0" smtClean="0">
              <a:solidFill>
                <a:srgbClr val="0070C0"/>
              </a:solidFill>
              <a:latin typeface="Times New Roman" pitchFamily="18" charset="0"/>
              <a:ea typeface="GE SS Two Light" pitchFamily="18" charset="-78"/>
              <a:cs typeface="Times New Roman" pitchFamily="18" charset="0"/>
            </a:endParaRPr>
          </a:p>
          <a:p>
            <a:pPr marL="403217" indent="-282251">
              <a:buFont typeface="Wingdings 3"/>
              <a:buChar char=""/>
              <a:defRPr/>
            </a:pPr>
            <a:r>
              <a:rPr lang="ar-SA" sz="2800" b="1" dirty="0" smtClean="0">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الأيام</a:t>
            </a:r>
            <a:r>
              <a:rPr lang="ar-EG" sz="2800" b="1" dirty="0" smtClean="0">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a:t>
            </a:r>
            <a:r>
              <a:rPr lang="ar-EG" sz="2800" b="1" dirty="0" smtClean="0">
                <a:solidFill>
                  <a:srgbClr val="FFFF00"/>
                </a:solidFill>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 </a:t>
            </a:r>
            <a:r>
              <a:rPr lang="ar-EG" sz="2800" b="1" dirty="0" smtClean="0">
                <a:solidFill>
                  <a:srgbClr val="0070C0"/>
                </a:solidFill>
                <a:latin typeface="Times New Roman" pitchFamily="18" charset="0"/>
                <a:ea typeface="GE SS Two Light" pitchFamily="18" charset="-78"/>
                <a:cs typeface="Times New Roman" pitchFamily="18" charset="0"/>
              </a:rPr>
              <a:t>5أيام</a:t>
            </a:r>
            <a:endParaRPr lang="en-US" sz="2800" b="1" dirty="0">
              <a:solidFill>
                <a:srgbClr val="0070C0"/>
              </a:solidFill>
              <a:latin typeface="Times New Roman" pitchFamily="18" charset="0"/>
              <a:ea typeface="GE SS Two Light" pitchFamily="18" charset="-78"/>
              <a:cs typeface="Times New Roman" pitchFamily="18" charset="0"/>
            </a:endParaRPr>
          </a:p>
          <a:p>
            <a:pPr marL="403217" indent="-282251">
              <a:buFont typeface="Wingdings 3"/>
              <a:buChar char=""/>
              <a:defRPr/>
            </a:pPr>
            <a:r>
              <a:rPr lang="ar-SA" sz="2800" b="1" dirty="0" smtClean="0">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بطاقات الأسماء.</a:t>
            </a:r>
            <a:endParaRPr lang="en-US" sz="2800" b="1" dirty="0" smtClean="0">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endParaRPr>
          </a:p>
          <a:p>
            <a:pPr marL="403217" indent="-282251">
              <a:buFont typeface="Wingdings 3"/>
              <a:buChar char=""/>
              <a:defRPr/>
            </a:pPr>
            <a:r>
              <a:rPr lang="ar-SA" sz="2800" b="1" dirty="0" smtClean="0">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نظام </a:t>
            </a:r>
            <a:r>
              <a:rPr lang="ar-SA" sz="2800" b="1" dirty="0">
                <a:effectLst>
                  <a:outerShdw blurRad="38100" dist="38100" dir="2700000" algn="tl">
                    <a:srgbClr val="000000">
                      <a:alpha val="43137"/>
                    </a:srgbClr>
                  </a:outerShdw>
                </a:effectLst>
                <a:latin typeface="Times New Roman" pitchFamily="18" charset="0"/>
                <a:ea typeface="GE SS Two Light" pitchFamily="18" charset="-78"/>
                <a:cs typeface="Times New Roman" pitchFamily="18" charset="0"/>
              </a:rPr>
              <a:t>العمل في الدورة </a:t>
            </a:r>
            <a:r>
              <a:rPr lang="ar-SA" sz="2800" b="1" dirty="0">
                <a:latin typeface="Times New Roman" pitchFamily="18" charset="0"/>
                <a:ea typeface="GE SS Two Light" pitchFamily="18" charset="-78"/>
                <a:cs typeface="Times New Roman" pitchFamily="18" charset="0"/>
              </a:rPr>
              <a:t>:</a:t>
            </a:r>
            <a:endParaRPr lang="en-US" sz="2800" b="1" dirty="0">
              <a:latin typeface="Times New Roman" pitchFamily="18" charset="0"/>
              <a:ea typeface="GE SS Two Light" pitchFamily="18" charset="-78"/>
              <a:cs typeface="Times New Roman" pitchFamily="18" charset="0"/>
            </a:endParaRPr>
          </a:p>
          <a:p>
            <a:pPr marL="685468" lvl="1">
              <a:spcBef>
                <a:spcPts val="358"/>
              </a:spcBef>
              <a:buFont typeface="Verdana"/>
              <a:buChar char="◦"/>
              <a:defRPr/>
            </a:pPr>
            <a:r>
              <a:rPr lang="ar-SA" sz="2800" b="1" dirty="0">
                <a:solidFill>
                  <a:srgbClr val="0070C0"/>
                </a:solidFill>
                <a:latin typeface="Times New Roman" pitchFamily="18" charset="0"/>
                <a:ea typeface="GE SS Two Light" pitchFamily="18" charset="-78"/>
                <a:cs typeface="Times New Roman" pitchFamily="18" charset="0"/>
              </a:rPr>
              <a:t>المجموعات.</a:t>
            </a:r>
            <a:endParaRPr lang="en-US" sz="2800" b="1" dirty="0">
              <a:solidFill>
                <a:srgbClr val="0070C0"/>
              </a:solidFill>
              <a:latin typeface="Times New Roman" pitchFamily="18" charset="0"/>
              <a:ea typeface="GE SS Two Light" pitchFamily="18" charset="-78"/>
              <a:cs typeface="Times New Roman" pitchFamily="18" charset="0"/>
            </a:endParaRPr>
          </a:p>
          <a:p>
            <a:pPr marL="685468" lvl="1">
              <a:spcBef>
                <a:spcPts val="358"/>
              </a:spcBef>
              <a:buFont typeface="Verdana"/>
              <a:buChar char="◦"/>
              <a:defRPr/>
            </a:pPr>
            <a:r>
              <a:rPr lang="ar-SA" sz="2800" b="1" dirty="0">
                <a:solidFill>
                  <a:srgbClr val="0070C0"/>
                </a:solidFill>
                <a:latin typeface="Times New Roman" pitchFamily="18" charset="0"/>
                <a:ea typeface="GE SS Two Light" pitchFamily="18" charset="-78"/>
                <a:cs typeface="Times New Roman" pitchFamily="18" charset="0"/>
              </a:rPr>
              <a:t>التسجيل.</a:t>
            </a:r>
            <a:endParaRPr lang="en-US" sz="2800" b="1" dirty="0">
              <a:solidFill>
                <a:srgbClr val="0070C0"/>
              </a:solidFill>
              <a:latin typeface="Times New Roman" pitchFamily="18" charset="0"/>
              <a:ea typeface="GE SS Two Light" pitchFamily="18" charset="-78"/>
              <a:cs typeface="Times New Roman" pitchFamily="18" charset="0"/>
            </a:endParaRPr>
          </a:p>
          <a:p>
            <a:pPr marL="685468" lvl="1">
              <a:spcBef>
                <a:spcPts val="358"/>
              </a:spcBef>
              <a:buFont typeface="Verdana"/>
              <a:buChar char="◦"/>
              <a:defRPr/>
            </a:pPr>
            <a:r>
              <a:rPr lang="ar-SA" sz="2800" b="1" dirty="0">
                <a:solidFill>
                  <a:srgbClr val="0070C0"/>
                </a:solidFill>
                <a:latin typeface="Times New Roman" pitchFamily="18" charset="0"/>
                <a:ea typeface="GE SS Two Light" pitchFamily="18" charset="-78"/>
                <a:cs typeface="Times New Roman" pitchFamily="18" charset="0"/>
              </a:rPr>
              <a:t>إعطاء التغذية الرجعية</a:t>
            </a:r>
            <a:endParaRPr lang="ar-EG" sz="2800" b="1" dirty="0">
              <a:solidFill>
                <a:srgbClr val="0070C0"/>
              </a:solidFill>
              <a:latin typeface="Times New Roman" pitchFamily="18" charset="0"/>
              <a:ea typeface="GE SS Two Light" pitchFamily="18" charset="-78"/>
              <a:cs typeface="Times New Roman" pitchFamily="18" charset="0"/>
            </a:endParaRPr>
          </a:p>
          <a:p>
            <a:pPr marL="685468" lvl="1">
              <a:spcBef>
                <a:spcPts val="358"/>
              </a:spcBef>
              <a:buFont typeface="Verdana"/>
              <a:buChar char="◦"/>
              <a:defRPr/>
            </a:pPr>
            <a:endParaRPr lang="en-US" sz="1800" b="1" dirty="0">
              <a:solidFill>
                <a:srgbClr val="0070C0"/>
              </a:solidFill>
              <a:latin typeface="Times New Roman" pitchFamily="18" charset="0"/>
              <a:ea typeface="GE SS Two Light" pitchFamily="18" charset="-78"/>
              <a:cs typeface="Times New Roman" pitchFamily="18" charset="0"/>
            </a:endParaRPr>
          </a:p>
        </p:txBody>
      </p:sp>
      <p:sp>
        <p:nvSpPr>
          <p:cNvPr id="5" name="Oval 4"/>
          <p:cNvSpPr/>
          <p:nvPr/>
        </p:nvSpPr>
        <p:spPr>
          <a:xfrm>
            <a:off x="3384290" y="109183"/>
            <a:ext cx="2519363" cy="1219200"/>
          </a:xfrm>
          <a:prstGeom prst="ellipse">
            <a:avLst/>
          </a:prstGeom>
          <a:solidFill>
            <a:sysClr val="window" lastClr="FFFFFF"/>
          </a:solidFill>
          <a:ln w="25400" cap="flat" cmpd="sng" algn="ctr">
            <a:solidFill>
              <a:sysClr val="windowText" lastClr="000000"/>
            </a:solidFill>
            <a:prstDash val="solid"/>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3200" b="1" i="0" u="none" strike="noStrike" kern="0" cap="none" spc="0" normalizeH="0" baseline="0" noProof="0" dirty="0">
                <a:ln>
                  <a:noFill/>
                </a:ln>
                <a:solidFill>
                  <a:srgbClr val="C00000"/>
                </a:solidFill>
                <a:effectLst>
                  <a:outerShdw blurRad="38100" dist="38100" dir="2700000" algn="tl">
                    <a:srgbClr val="000000">
                      <a:alpha val="43137"/>
                    </a:srgbClr>
                  </a:outerShdw>
                </a:effectLst>
                <a:uLnTx/>
                <a:uFillTx/>
                <a:latin typeface="GE SS Two Light" panose="020A0503020102020204" pitchFamily="18" charset="-78"/>
                <a:ea typeface="GE SS Two Light" panose="020A0503020102020204" pitchFamily="18" charset="-78"/>
                <a:cs typeface="GE SS Two Light" panose="020A0503020102020204" pitchFamily="18" charset="-78"/>
              </a:rPr>
              <a:t>نظام الدورة</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784" y="1676113"/>
            <a:ext cx="3074954" cy="23062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8548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anim calcmode="lin" valueType="num">
                                      <p:cBhvr>
                                        <p:cTn id="2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1000"/>
                                        <p:tgtEl>
                                          <p:spTgt spid="4">
                                            <p:txEl>
                                              <p:pRg st="5" end="5"/>
                                            </p:txEl>
                                          </p:spTgt>
                                        </p:tgtEl>
                                      </p:cBhvr>
                                    </p:animEffect>
                                    <p:anim calcmode="lin" valueType="num">
                                      <p:cBhvr>
                                        <p:cTn id="3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1000"/>
                                        <p:tgtEl>
                                          <p:spTgt spid="4">
                                            <p:txEl>
                                              <p:pRg st="6" end="6"/>
                                            </p:txEl>
                                          </p:spTgt>
                                        </p:tgtEl>
                                      </p:cBhvr>
                                    </p:animEffect>
                                    <p:anim calcmode="lin" valueType="num">
                                      <p:cBhvr>
                                        <p:cTn id="3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091697372"/>
              </p:ext>
            </p:extLst>
          </p:nvPr>
        </p:nvGraphicFramePr>
        <p:xfrm>
          <a:off x="152400" y="152400"/>
          <a:ext cx="8839200" cy="670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Oval Callout 7"/>
          <p:cNvSpPr/>
          <p:nvPr/>
        </p:nvSpPr>
        <p:spPr>
          <a:xfrm>
            <a:off x="457200" y="374754"/>
            <a:ext cx="3124200" cy="1905000"/>
          </a:xfrm>
          <a:prstGeom prst="wedgeEllipseCallout">
            <a:avLst>
              <a:gd name="adj1" fmla="val 49003"/>
              <a:gd name="adj2" fmla="val 64861"/>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rtlCol="1" anchor="ctr"/>
          <a:lstStyle/>
          <a:p>
            <a:pPr lvl="0" algn="ctr"/>
            <a:r>
              <a:rPr lang="ar-EG" sz="2800" b="1" dirty="0">
                <a:solidFill>
                  <a:srgbClr val="C00000"/>
                </a:solidFill>
                <a:cs typeface="Times New Roman"/>
              </a:rPr>
              <a:t>الصفات القيادية التي تميز المرأة</a:t>
            </a:r>
          </a:p>
        </p:txBody>
      </p:sp>
    </p:spTree>
    <p:extLst>
      <p:ext uri="{BB962C8B-B14F-4D97-AF65-F5344CB8AC3E}">
        <p14:creationId xmlns:p14="http://schemas.microsoft.com/office/powerpoint/2010/main" val="31319640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77800" y="1981200"/>
            <a:ext cx="8839200" cy="2215991"/>
          </a:xfrm>
          <a:prstGeom prst="rect">
            <a:avLst/>
          </a:prstGeom>
        </p:spPr>
        <p:txBody>
          <a:bodyPr wrap="square">
            <a:spAutoFit/>
          </a:bodyPr>
          <a:lstStyle/>
          <a:p>
            <a:pPr algn="r" rtl="1">
              <a:lnSpc>
                <a:spcPct val="115000"/>
              </a:lnSpc>
              <a:spcAft>
                <a:spcPts val="0"/>
              </a:spcAft>
            </a:pPr>
            <a:r>
              <a:rPr lang="ar-SA" sz="2400" b="1" dirty="0" smtClean="0">
                <a:latin typeface="Times New Roman" pitchFamily="18" charset="0"/>
                <a:ea typeface="Times New Roman"/>
                <a:cs typeface="Times New Roman" pitchFamily="18" charset="0"/>
              </a:rPr>
              <a:t>للمرأة </a:t>
            </a:r>
            <a:r>
              <a:rPr lang="ar-SA" sz="2400" b="1" dirty="0">
                <a:latin typeface="Times New Roman" pitchFamily="18" charset="0"/>
                <a:ea typeface="Times New Roman"/>
                <a:cs typeface="Times New Roman" pitchFamily="18" charset="0"/>
              </a:rPr>
              <a:t>طبيعتها الخاصة و التي ميزها الله تعالى بها عن الرجل وتشير الدراسات الحديثة إلى مجموعة من الصفات و التي تتميز بها المرأة في القيادة و أهمها :</a:t>
            </a:r>
            <a:endParaRPr lang="en-US" sz="2400" dirty="0">
              <a:latin typeface="Times New Roman" pitchFamily="18" charset="0"/>
              <a:ea typeface="Calibri"/>
              <a:cs typeface="Times New Roman" pitchFamily="18" charset="0"/>
            </a:endParaRPr>
          </a:p>
          <a:p>
            <a:pPr lvl="0" algn="r" rtl="1">
              <a:lnSpc>
                <a:spcPct val="115000"/>
              </a:lnSpc>
              <a:spcAft>
                <a:spcPts val="0"/>
              </a:spcAft>
              <a:tabLst>
                <a:tab pos="457200" algn="l"/>
              </a:tabLst>
            </a:pPr>
            <a:r>
              <a:rPr lang="ar-EG" sz="2400" b="1" dirty="0" smtClean="0">
                <a:solidFill>
                  <a:srgbClr val="D60093"/>
                </a:solidFill>
                <a:latin typeface="Times New Roman" pitchFamily="18" charset="0"/>
                <a:ea typeface="Times New Roman"/>
                <a:cs typeface="Times New Roman" pitchFamily="18" charset="0"/>
              </a:rPr>
              <a:t>1-</a:t>
            </a:r>
            <a:r>
              <a:rPr lang="ar-SA" sz="2400" b="1" dirty="0" smtClean="0">
                <a:solidFill>
                  <a:srgbClr val="D60093"/>
                </a:solidFill>
                <a:latin typeface="Times New Roman" pitchFamily="18" charset="0"/>
                <a:ea typeface="Times New Roman"/>
                <a:cs typeface="Times New Roman" pitchFamily="18" charset="0"/>
              </a:rPr>
              <a:t>المشاركة </a:t>
            </a:r>
            <a:r>
              <a:rPr lang="ar-SA" sz="2400" b="1" dirty="0">
                <a:solidFill>
                  <a:srgbClr val="D60093"/>
                </a:solidFill>
                <a:latin typeface="Times New Roman" pitchFamily="18" charset="0"/>
                <a:ea typeface="Times New Roman"/>
                <a:cs typeface="Times New Roman" pitchFamily="18" charset="0"/>
              </a:rPr>
              <a:t>: </a:t>
            </a:r>
            <a:endParaRPr lang="ar-EG" sz="2400" dirty="0" smtClean="0">
              <a:solidFill>
                <a:srgbClr val="D60093"/>
              </a:solidFill>
              <a:latin typeface="Times New Roman" pitchFamily="18" charset="0"/>
              <a:ea typeface="Times New Roman"/>
              <a:cs typeface="Times New Roman" pitchFamily="18" charset="0"/>
            </a:endParaRPr>
          </a:p>
          <a:p>
            <a:pPr lvl="0" algn="r" rtl="1">
              <a:lnSpc>
                <a:spcPct val="115000"/>
              </a:lnSpc>
              <a:spcAft>
                <a:spcPts val="0"/>
              </a:spcAft>
              <a:tabLst>
                <a:tab pos="457200" algn="l"/>
              </a:tabLst>
            </a:pPr>
            <a:r>
              <a:rPr lang="ar-SA" sz="2400" b="1" dirty="0" smtClean="0">
                <a:latin typeface="Times New Roman" pitchFamily="18" charset="0"/>
                <a:ea typeface="Times New Roman"/>
                <a:cs typeface="Times New Roman" pitchFamily="18" charset="0"/>
              </a:rPr>
              <a:t>ومن </a:t>
            </a:r>
            <a:r>
              <a:rPr lang="ar-SA" sz="2400" b="1" dirty="0">
                <a:latin typeface="Times New Roman" pitchFamily="18" charset="0"/>
                <a:ea typeface="Times New Roman"/>
                <a:cs typeface="Times New Roman" pitchFamily="18" charset="0"/>
              </a:rPr>
              <a:t>أنواع المشاركة  : الاستشارة في عملية اتخاذ القرار و المشاركة في النصح و التوجيه .</a:t>
            </a:r>
            <a:endParaRPr lang="en-US" sz="2400" dirty="0">
              <a:latin typeface="Times New Roman" pitchFamily="18" charset="0"/>
              <a:ea typeface="Calibri"/>
              <a:cs typeface="Times New Roman" pitchFamily="18" charset="0"/>
            </a:endParaRPr>
          </a:p>
        </p:txBody>
      </p:sp>
      <p:sp>
        <p:nvSpPr>
          <p:cNvPr id="4" name="Cloud Callout 3"/>
          <p:cNvSpPr/>
          <p:nvPr/>
        </p:nvSpPr>
        <p:spPr>
          <a:xfrm>
            <a:off x="3276600" y="457200"/>
            <a:ext cx="5334000" cy="1066800"/>
          </a:xfrm>
          <a:prstGeom prst="cloudCallout">
            <a:avLst/>
          </a:prstGeom>
        </p:spPr>
        <p:style>
          <a:lnRef idx="1">
            <a:schemeClr val="accent5"/>
          </a:lnRef>
          <a:fillRef idx="2">
            <a:schemeClr val="accent5"/>
          </a:fillRef>
          <a:effectRef idx="1">
            <a:schemeClr val="accent5"/>
          </a:effectRef>
          <a:fontRef idx="minor">
            <a:schemeClr val="dk1"/>
          </a:fontRef>
        </p:style>
        <p:txBody>
          <a:bodyPr rtlCol="1" anchor="ctr"/>
          <a:lstStyle/>
          <a:p>
            <a:pPr lvl="0" algn="r" rtl="1">
              <a:lnSpc>
                <a:spcPct val="115000"/>
              </a:lnSpc>
            </a:pPr>
            <a:r>
              <a:rPr lang="ar-SA" sz="2400" b="1" dirty="0">
                <a:solidFill>
                  <a:srgbClr val="C00000"/>
                </a:solidFill>
                <a:ea typeface="Times New Roman"/>
                <a:cs typeface="Times New Roman"/>
              </a:rPr>
              <a:t>الصفات القيادية التي تميز المرأة </a:t>
            </a:r>
            <a:endParaRPr lang="en-US" sz="2400" dirty="0">
              <a:solidFill>
                <a:prstClr val="black"/>
              </a:solidFill>
              <a:ea typeface="Calibri"/>
            </a:endParaRPr>
          </a:p>
        </p:txBody>
      </p:sp>
      <p:pic>
        <p:nvPicPr>
          <p:cNvPr id="17410" name="Picture 2" descr="C:\Users\ooo\Desktop\المرأة القيادية الناجحة\الصور\images (1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4179048"/>
            <a:ext cx="3656013" cy="1885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1319640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228600"/>
            <a:ext cx="8686800" cy="1791260"/>
          </a:xfrm>
          <a:prstGeom prst="rect">
            <a:avLst/>
          </a:prstGeom>
        </p:spPr>
        <p:txBody>
          <a:bodyPr wrap="square">
            <a:spAutoFit/>
          </a:bodyPr>
          <a:lstStyle/>
          <a:p>
            <a:pPr lvl="0" algn="r" rtl="1">
              <a:lnSpc>
                <a:spcPct val="115000"/>
              </a:lnSpc>
              <a:spcAft>
                <a:spcPts val="0"/>
              </a:spcAft>
              <a:tabLst>
                <a:tab pos="318770" algn="l"/>
              </a:tabLst>
            </a:pPr>
            <a:r>
              <a:rPr lang="ar-EG" sz="2400" b="1" dirty="0" smtClean="0">
                <a:solidFill>
                  <a:srgbClr val="D60093"/>
                </a:solidFill>
                <a:latin typeface="Times New Roman" pitchFamily="18" charset="0"/>
                <a:ea typeface="Times New Roman"/>
                <a:cs typeface="Times New Roman" pitchFamily="18" charset="0"/>
              </a:rPr>
              <a:t>2-</a:t>
            </a:r>
            <a:r>
              <a:rPr lang="ar-SA" sz="2400" b="1" dirty="0" smtClean="0">
                <a:solidFill>
                  <a:srgbClr val="D60093"/>
                </a:solidFill>
                <a:latin typeface="Times New Roman" pitchFamily="18" charset="0"/>
                <a:ea typeface="Times New Roman"/>
                <a:cs typeface="Times New Roman" pitchFamily="18" charset="0"/>
              </a:rPr>
              <a:t>التعاطف </a:t>
            </a:r>
            <a:r>
              <a:rPr lang="ar-SA" sz="2400" b="1" dirty="0">
                <a:solidFill>
                  <a:srgbClr val="D60093"/>
                </a:solidFill>
                <a:latin typeface="Times New Roman" pitchFamily="18" charset="0"/>
                <a:ea typeface="Times New Roman"/>
                <a:cs typeface="Times New Roman" pitchFamily="18" charset="0"/>
              </a:rPr>
              <a:t>: </a:t>
            </a:r>
            <a:endParaRPr lang="en-US" sz="2400" dirty="0">
              <a:solidFill>
                <a:srgbClr val="D60093"/>
              </a:solidFill>
              <a:latin typeface="Times New Roman" pitchFamily="18" charset="0"/>
              <a:ea typeface="Calibri"/>
              <a:cs typeface="Times New Roman" pitchFamily="18" charset="0"/>
            </a:endParaRPr>
          </a:p>
          <a:p>
            <a:pPr marL="457200" algn="r" rtl="1">
              <a:lnSpc>
                <a:spcPct val="115000"/>
              </a:lnSpc>
              <a:spcAft>
                <a:spcPts val="0"/>
              </a:spcAft>
            </a:pPr>
            <a:r>
              <a:rPr lang="ar-SA" sz="2400" b="1" dirty="0">
                <a:latin typeface="Times New Roman" pitchFamily="18" charset="0"/>
                <a:ea typeface="Times New Roman"/>
                <a:cs typeface="Times New Roman" pitchFamily="18" charset="0"/>
              </a:rPr>
              <a:t>الشعور بالرحمة وتقدير احتياجات الآخرين وظروفهم وهذه الصفة تعين المرأة على بناء علاقات حقيقية وصادقة  مما يجعل الأتباع يحبونها ويتحركون معها </a:t>
            </a:r>
            <a:r>
              <a:rPr lang="ar-SA" sz="2400" b="1" dirty="0" smtClean="0">
                <a:latin typeface="Times New Roman" pitchFamily="18" charset="0"/>
                <a:ea typeface="Times New Roman"/>
                <a:cs typeface="Times New Roman" pitchFamily="18" charset="0"/>
              </a:rPr>
              <a:t>نحو </a:t>
            </a:r>
            <a:r>
              <a:rPr lang="ar-SA" sz="2400" b="1" dirty="0">
                <a:latin typeface="Times New Roman" pitchFamily="18" charset="0"/>
                <a:ea typeface="Times New Roman"/>
                <a:cs typeface="Times New Roman" pitchFamily="18" charset="0"/>
              </a:rPr>
              <a:t>الأهداف المشتركة برغبتهم .</a:t>
            </a:r>
            <a:endParaRPr lang="en-US" sz="2400" dirty="0">
              <a:latin typeface="Times New Roman" pitchFamily="18" charset="0"/>
              <a:ea typeface="Calibri"/>
              <a:cs typeface="Times New Roman" pitchFamily="18" charset="0"/>
            </a:endParaRPr>
          </a:p>
        </p:txBody>
      </p:sp>
      <p:pic>
        <p:nvPicPr>
          <p:cNvPr id="19458" name="Picture 2" descr="C:\Users\ooo\Desktop\المرأة القيادية الناجحة\الصور\الاستماع-الجيد.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5299" y="2514600"/>
            <a:ext cx="4865802" cy="27125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1319640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228600"/>
            <a:ext cx="8882743" cy="2640723"/>
          </a:xfrm>
          <a:prstGeom prst="rect">
            <a:avLst/>
          </a:prstGeom>
        </p:spPr>
        <p:txBody>
          <a:bodyPr wrap="square">
            <a:spAutoFit/>
          </a:bodyPr>
          <a:lstStyle/>
          <a:p>
            <a:pPr lvl="0" algn="r" rtl="1">
              <a:lnSpc>
                <a:spcPct val="115000"/>
              </a:lnSpc>
              <a:spcAft>
                <a:spcPts val="0"/>
              </a:spcAft>
              <a:tabLst>
                <a:tab pos="318770" algn="l"/>
              </a:tabLst>
            </a:pPr>
            <a:r>
              <a:rPr lang="ar-EG" sz="2400" b="1" dirty="0" smtClean="0">
                <a:solidFill>
                  <a:srgbClr val="D60093"/>
                </a:solidFill>
                <a:latin typeface="Times New Roman" pitchFamily="18" charset="0"/>
                <a:ea typeface="Times New Roman"/>
                <a:cs typeface="Times New Roman" pitchFamily="18" charset="0"/>
              </a:rPr>
              <a:t>3-</a:t>
            </a:r>
            <a:r>
              <a:rPr lang="ar-SA" sz="2400" b="1" dirty="0" smtClean="0">
                <a:solidFill>
                  <a:srgbClr val="D60093"/>
                </a:solidFill>
                <a:latin typeface="Times New Roman" pitchFamily="18" charset="0"/>
                <a:ea typeface="Times New Roman"/>
                <a:cs typeface="Times New Roman" pitchFamily="18" charset="0"/>
              </a:rPr>
              <a:t>الإبداع </a:t>
            </a:r>
            <a:r>
              <a:rPr lang="ar-SA" sz="2400" b="1" dirty="0">
                <a:solidFill>
                  <a:srgbClr val="D60093"/>
                </a:solidFill>
                <a:latin typeface="Times New Roman" pitchFamily="18" charset="0"/>
                <a:ea typeface="Times New Roman"/>
                <a:cs typeface="Times New Roman" pitchFamily="18" charset="0"/>
              </a:rPr>
              <a:t>: </a:t>
            </a:r>
            <a:endParaRPr lang="en-US" sz="2400" dirty="0">
              <a:solidFill>
                <a:srgbClr val="D60093"/>
              </a:solidFill>
              <a:latin typeface="Times New Roman" pitchFamily="18" charset="0"/>
              <a:ea typeface="Calibri"/>
              <a:cs typeface="Times New Roman" pitchFamily="18" charset="0"/>
            </a:endParaRPr>
          </a:p>
          <a:p>
            <a:pPr marL="457200" algn="r" rtl="1">
              <a:lnSpc>
                <a:spcPct val="115000"/>
              </a:lnSpc>
              <a:spcAft>
                <a:spcPts val="0"/>
              </a:spcAft>
            </a:pPr>
            <a:r>
              <a:rPr lang="ar-SA" sz="2400" b="1" dirty="0">
                <a:latin typeface="Times New Roman" pitchFamily="18" charset="0"/>
                <a:ea typeface="Times New Roman"/>
                <a:cs typeface="Times New Roman" pitchFamily="18" charset="0"/>
              </a:rPr>
              <a:t>فالدراسات تشير إل أن المرأة أكثر إبداعاً من الرجال بحوالي 25% هذا إذا أضفنا أن مشاركة النساء في إدارة المؤسسات تعتبر حديثة نسبياً .</a:t>
            </a:r>
            <a:endParaRPr lang="en-US" sz="2400" dirty="0">
              <a:latin typeface="Times New Roman" pitchFamily="18" charset="0"/>
              <a:ea typeface="Calibri"/>
              <a:cs typeface="Times New Roman" pitchFamily="18" charset="0"/>
            </a:endParaRPr>
          </a:p>
          <a:p>
            <a:pPr marL="457200" algn="r" rtl="1">
              <a:lnSpc>
                <a:spcPct val="115000"/>
              </a:lnSpc>
              <a:spcAft>
                <a:spcPts val="0"/>
              </a:spcAft>
            </a:pPr>
            <a:r>
              <a:rPr lang="ar-SA" sz="2400" b="1" dirty="0">
                <a:latin typeface="Times New Roman" pitchFamily="18" charset="0"/>
                <a:ea typeface="Times New Roman"/>
                <a:cs typeface="Times New Roman" pitchFamily="18" charset="0"/>
              </a:rPr>
              <a:t>فكل هذا يعطي للمرأة القدرة على إيجاد حلولا غير مسبوقة و المساهمة بأفكار تعين المؤسسات على تغيير طريقة عملهم بما يتناسب مع التغييرات السريعة .</a:t>
            </a:r>
            <a:endParaRPr lang="en-US" sz="2400" dirty="0">
              <a:latin typeface="Times New Roman" pitchFamily="18" charset="0"/>
              <a:ea typeface="Calibri"/>
              <a:cs typeface="Times New Roman" pitchFamily="18" charset="0"/>
            </a:endParaRPr>
          </a:p>
          <a:p>
            <a:pPr marL="457200" algn="r" rtl="1">
              <a:lnSpc>
                <a:spcPct val="115000"/>
              </a:lnSpc>
              <a:spcAft>
                <a:spcPts val="0"/>
              </a:spcAf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p:txBody>
      </p:sp>
      <p:pic>
        <p:nvPicPr>
          <p:cNvPr id="18435" name="Picture 3" descr="D:\حقايب\حقائب شهر 5\الادارة والقيادة\تنزيل (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1812" y="2971800"/>
            <a:ext cx="3557587"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1319640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228600"/>
            <a:ext cx="8610600" cy="2215991"/>
          </a:xfrm>
          <a:prstGeom prst="rect">
            <a:avLst/>
          </a:prstGeom>
        </p:spPr>
        <p:txBody>
          <a:bodyPr wrap="square">
            <a:spAutoFit/>
          </a:bodyPr>
          <a:lstStyle/>
          <a:p>
            <a:pPr lvl="0" algn="r" rtl="1">
              <a:lnSpc>
                <a:spcPct val="115000"/>
              </a:lnSpc>
              <a:spcAft>
                <a:spcPts val="0"/>
              </a:spcAft>
              <a:tabLst>
                <a:tab pos="318770" algn="l"/>
              </a:tabLst>
            </a:pPr>
            <a:r>
              <a:rPr lang="ar-EG" sz="2400" b="1" dirty="0" smtClean="0">
                <a:solidFill>
                  <a:srgbClr val="D60093"/>
                </a:solidFill>
                <a:latin typeface="Times New Roman" pitchFamily="18" charset="0"/>
                <a:ea typeface="Times New Roman"/>
                <a:cs typeface="Times New Roman" pitchFamily="18" charset="0"/>
              </a:rPr>
              <a:t>4-</a:t>
            </a:r>
            <a:r>
              <a:rPr lang="ar-SA" sz="2400" b="1" dirty="0" smtClean="0">
                <a:solidFill>
                  <a:srgbClr val="D60093"/>
                </a:solidFill>
                <a:latin typeface="Times New Roman" pitchFamily="18" charset="0"/>
                <a:ea typeface="Times New Roman"/>
                <a:cs typeface="Times New Roman" pitchFamily="18" charset="0"/>
              </a:rPr>
              <a:t>تفهم </a:t>
            </a:r>
            <a:r>
              <a:rPr lang="ar-SA" sz="2400" b="1" dirty="0">
                <a:solidFill>
                  <a:srgbClr val="D60093"/>
                </a:solidFill>
                <a:latin typeface="Times New Roman" pitchFamily="18" charset="0"/>
                <a:ea typeface="Times New Roman"/>
                <a:cs typeface="Times New Roman" pitchFamily="18" charset="0"/>
              </a:rPr>
              <a:t>حاجات النساء :</a:t>
            </a:r>
            <a:endParaRPr lang="en-US" sz="2400" dirty="0">
              <a:solidFill>
                <a:srgbClr val="D60093"/>
              </a:solidFill>
              <a:latin typeface="Times New Roman" pitchFamily="18" charset="0"/>
              <a:ea typeface="Calibri"/>
              <a:cs typeface="Times New Roman" pitchFamily="18" charset="0"/>
            </a:endParaRPr>
          </a:p>
          <a:p>
            <a:pPr marL="457200" algn="r" rtl="1">
              <a:lnSpc>
                <a:spcPct val="115000"/>
              </a:lnSpc>
              <a:spcAft>
                <a:spcPts val="0"/>
              </a:spcAft>
            </a:pPr>
            <a:r>
              <a:rPr lang="ar-SA" sz="2400" b="1" dirty="0">
                <a:latin typeface="Times New Roman" pitchFamily="18" charset="0"/>
                <a:ea typeface="Times New Roman"/>
                <a:cs typeface="Times New Roman" pitchFamily="18" charset="0"/>
              </a:rPr>
              <a:t> فالمرأة أقدر على تفهم حاجات النساء أكثر من الرجال وحيث أصبح للنساء دور أكبر في الاقتصاد حيث أنها التي تصدر معظم القرارات المتعلقة بالمنزل أو التعليم .... وغيرها فأضحى مهما لجميع المؤسسات تقريباً تفهم طريقة المرأة في التفكير و اتخاذ القرار ، و المرأة أقدر على ذلك من الرجل .</a:t>
            </a:r>
            <a:endParaRPr lang="en-US" sz="2400" dirty="0">
              <a:latin typeface="Times New Roman" pitchFamily="18" charset="0"/>
              <a:ea typeface="Calibri"/>
              <a:cs typeface="Times New Roman" pitchFamily="18" charset="0"/>
            </a:endParaRPr>
          </a:p>
        </p:txBody>
      </p:sp>
      <p:pic>
        <p:nvPicPr>
          <p:cNvPr id="20482" name="Picture 2" descr="C:\Users\ooo\Desktop\المرأة القيادية الناجحة\الصور\تنزيل (2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9718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964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28600" y="228600"/>
            <a:ext cx="8763000" cy="1366528"/>
          </a:xfrm>
          <a:prstGeom prst="rect">
            <a:avLst/>
          </a:prstGeom>
        </p:spPr>
        <p:txBody>
          <a:bodyPr wrap="square">
            <a:spAutoFit/>
          </a:bodyPr>
          <a:lstStyle/>
          <a:p>
            <a:pPr lvl="0" algn="r" rtl="1">
              <a:lnSpc>
                <a:spcPct val="115000"/>
              </a:lnSpc>
              <a:spcAft>
                <a:spcPts val="0"/>
              </a:spcAft>
              <a:tabLst>
                <a:tab pos="318770" algn="l"/>
              </a:tabLst>
            </a:pPr>
            <a:r>
              <a:rPr lang="ar-EG" sz="2400" b="1" dirty="0" smtClean="0">
                <a:solidFill>
                  <a:srgbClr val="D60093"/>
                </a:solidFill>
                <a:latin typeface="Times New Roman" pitchFamily="18" charset="0"/>
                <a:ea typeface="Times New Roman"/>
                <a:cs typeface="Times New Roman" pitchFamily="18" charset="0"/>
              </a:rPr>
              <a:t>5-</a:t>
            </a:r>
            <a:r>
              <a:rPr lang="ar-SA" sz="2400" b="1" dirty="0" smtClean="0">
                <a:solidFill>
                  <a:srgbClr val="D60093"/>
                </a:solidFill>
                <a:latin typeface="Times New Roman" pitchFamily="18" charset="0"/>
                <a:ea typeface="Times New Roman"/>
                <a:cs typeface="Times New Roman" pitchFamily="18" charset="0"/>
              </a:rPr>
              <a:t>التفويض </a:t>
            </a:r>
            <a:r>
              <a:rPr lang="ar-SA" sz="2400" b="1" dirty="0">
                <a:solidFill>
                  <a:srgbClr val="D60093"/>
                </a:solidFill>
                <a:latin typeface="Times New Roman" pitchFamily="18" charset="0"/>
                <a:ea typeface="Times New Roman"/>
                <a:cs typeface="Times New Roman" pitchFamily="18" charset="0"/>
              </a:rPr>
              <a:t>وإعطاء الصلاحيات : </a:t>
            </a:r>
            <a:endParaRPr lang="en-US" sz="2400" dirty="0">
              <a:solidFill>
                <a:srgbClr val="D60093"/>
              </a:solidFill>
              <a:latin typeface="Times New Roman" pitchFamily="18" charset="0"/>
              <a:ea typeface="Calibri"/>
              <a:cs typeface="Times New Roman" pitchFamily="18" charset="0"/>
            </a:endParaRPr>
          </a:p>
          <a:p>
            <a:pPr marL="457200" algn="r" rtl="1">
              <a:lnSpc>
                <a:spcPct val="115000"/>
              </a:lnSpc>
              <a:spcAft>
                <a:spcPts val="0"/>
              </a:spcAft>
            </a:pPr>
            <a:r>
              <a:rPr lang="ar-SA" sz="2400" b="1" dirty="0">
                <a:latin typeface="Times New Roman" pitchFamily="18" charset="0"/>
                <a:ea typeface="Times New Roman"/>
                <a:cs typeface="Times New Roman" pitchFamily="18" charset="0"/>
              </a:rPr>
              <a:t>فقد أثبتت بعض الدراسات ان المرأة </a:t>
            </a:r>
            <a:r>
              <a:rPr lang="ar-SA" sz="2400" b="1" dirty="0" smtClean="0">
                <a:latin typeface="Times New Roman" pitchFamily="18" charset="0"/>
                <a:ea typeface="Times New Roman"/>
                <a:cs typeface="Times New Roman" pitchFamily="18" charset="0"/>
              </a:rPr>
              <a:t>أكثر </a:t>
            </a:r>
            <a:r>
              <a:rPr lang="ar-SA" sz="2400" b="1" dirty="0">
                <a:latin typeface="Times New Roman" pitchFamily="18" charset="0"/>
                <a:ea typeface="Times New Roman"/>
                <a:cs typeface="Times New Roman" pitchFamily="18" charset="0"/>
              </a:rPr>
              <a:t>من الرجال تعطي صلاحيات للعاملين معها وتخويلهم حرية اتخاذ القرار مما يجعل الفريق متحمساً و متماسكاً .</a:t>
            </a:r>
            <a:endParaRPr lang="en-US" sz="2400" dirty="0">
              <a:latin typeface="Times New Roman" pitchFamily="18" charset="0"/>
              <a:ea typeface="Calibri"/>
              <a:cs typeface="Times New Roman" pitchFamily="18" charset="0"/>
            </a:endParaRPr>
          </a:p>
        </p:txBody>
      </p:sp>
      <p:pic>
        <p:nvPicPr>
          <p:cNvPr id="21506" name="Picture 2" descr="C:\Users\ooo\Desktop\المرأة القيادية الناجحة\الصور\تنزيل (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8543" y="2438400"/>
            <a:ext cx="32004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9640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304800"/>
            <a:ext cx="8610600" cy="1366528"/>
          </a:xfrm>
          <a:prstGeom prst="rect">
            <a:avLst/>
          </a:prstGeom>
        </p:spPr>
        <p:txBody>
          <a:bodyPr wrap="square">
            <a:spAutoFit/>
          </a:bodyPr>
          <a:lstStyle/>
          <a:p>
            <a:pPr lvl="0" algn="r" rtl="1">
              <a:lnSpc>
                <a:spcPct val="115000"/>
              </a:lnSpc>
              <a:spcAft>
                <a:spcPts val="0"/>
              </a:spcAft>
              <a:tabLst>
                <a:tab pos="318770" algn="l"/>
              </a:tabLst>
            </a:pPr>
            <a:r>
              <a:rPr lang="ar-EG" sz="2400" b="1" dirty="0" smtClean="0">
                <a:solidFill>
                  <a:srgbClr val="D60093"/>
                </a:solidFill>
                <a:latin typeface="Times New Roman" pitchFamily="18" charset="0"/>
                <a:ea typeface="Times New Roman"/>
                <a:cs typeface="Times New Roman" pitchFamily="18" charset="0"/>
              </a:rPr>
              <a:t>6-</a:t>
            </a:r>
            <a:r>
              <a:rPr lang="ar-SA" sz="2400" b="1" dirty="0" smtClean="0">
                <a:solidFill>
                  <a:srgbClr val="D60093"/>
                </a:solidFill>
                <a:latin typeface="Times New Roman" pitchFamily="18" charset="0"/>
                <a:ea typeface="Times New Roman"/>
                <a:cs typeface="Times New Roman" pitchFamily="18" charset="0"/>
              </a:rPr>
              <a:t>بعد </a:t>
            </a:r>
            <a:r>
              <a:rPr lang="ar-SA" sz="2400" b="1" dirty="0">
                <a:solidFill>
                  <a:srgbClr val="D60093"/>
                </a:solidFill>
                <a:latin typeface="Times New Roman" pitchFamily="18" charset="0"/>
                <a:ea typeface="Times New Roman"/>
                <a:cs typeface="Times New Roman" pitchFamily="18" charset="0"/>
              </a:rPr>
              <a:t>النظر :</a:t>
            </a:r>
            <a:endParaRPr lang="en-US" sz="2400" dirty="0">
              <a:solidFill>
                <a:srgbClr val="D60093"/>
              </a:solidFill>
              <a:latin typeface="Times New Roman" pitchFamily="18" charset="0"/>
              <a:ea typeface="Calibri"/>
              <a:cs typeface="Times New Roman" pitchFamily="18" charset="0"/>
            </a:endParaRPr>
          </a:p>
          <a:p>
            <a:pPr marL="457200" algn="r" rtl="1">
              <a:lnSpc>
                <a:spcPct val="115000"/>
              </a:lnSpc>
              <a:spcAft>
                <a:spcPts val="0"/>
              </a:spcAft>
            </a:pPr>
            <a:r>
              <a:rPr lang="ar-SA" sz="2400" b="1" dirty="0">
                <a:latin typeface="Times New Roman" pitchFamily="18" charset="0"/>
                <a:ea typeface="Times New Roman"/>
                <a:cs typeface="Times New Roman" pitchFamily="18" charset="0"/>
              </a:rPr>
              <a:t> نظرها يتجه إلى المستقبل البعيد فقد أثبتت بعض الدراسات أن المرأة تحرص على جمع المعلومات أكثر من الرجل و بالتالي فهي صاحبة نظر أبعد منه .</a:t>
            </a:r>
            <a:endParaRPr lang="en-US" sz="2400" dirty="0">
              <a:latin typeface="Times New Roman" pitchFamily="18" charset="0"/>
              <a:ea typeface="Calibri"/>
              <a:cs typeface="Times New Roman" pitchFamily="18" charset="0"/>
            </a:endParaRPr>
          </a:p>
        </p:txBody>
      </p:sp>
      <p:pic>
        <p:nvPicPr>
          <p:cNvPr id="22530" name="Picture 2" descr="C:\Users\ooo\Desktop\المرأة القيادية الناجحة\الصور\images (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362199"/>
            <a:ext cx="3228975" cy="23383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131964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90600" y="457200"/>
            <a:ext cx="7772400" cy="1791260"/>
          </a:xfrm>
          <a:prstGeom prst="rect">
            <a:avLst/>
          </a:prstGeom>
        </p:spPr>
        <p:txBody>
          <a:bodyPr wrap="square">
            <a:spAutoFit/>
          </a:bodyPr>
          <a:lstStyle/>
          <a:p>
            <a:pPr lvl="0" algn="r" rtl="1">
              <a:lnSpc>
                <a:spcPct val="115000"/>
              </a:lnSpc>
              <a:spcAft>
                <a:spcPts val="0"/>
              </a:spcAft>
              <a:tabLst>
                <a:tab pos="228600" algn="l"/>
              </a:tabLst>
            </a:pPr>
            <a:r>
              <a:rPr lang="ar-EG" sz="2400" b="1" dirty="0" smtClean="0">
                <a:solidFill>
                  <a:srgbClr val="D60093"/>
                </a:solidFill>
                <a:latin typeface="Times New Roman" pitchFamily="18" charset="0"/>
                <a:ea typeface="Times New Roman"/>
                <a:cs typeface="Times New Roman" pitchFamily="18" charset="0"/>
              </a:rPr>
              <a:t>7-</a:t>
            </a:r>
            <a:r>
              <a:rPr lang="ar-SA" sz="2400" b="1" dirty="0" smtClean="0">
                <a:solidFill>
                  <a:srgbClr val="D60093"/>
                </a:solidFill>
                <a:latin typeface="Times New Roman" pitchFamily="18" charset="0"/>
                <a:ea typeface="Times New Roman"/>
                <a:cs typeface="Times New Roman" pitchFamily="18" charset="0"/>
              </a:rPr>
              <a:t>الاتصال </a:t>
            </a:r>
            <a:r>
              <a:rPr lang="ar-SA" sz="2400" b="1" dirty="0">
                <a:solidFill>
                  <a:srgbClr val="D60093"/>
                </a:solidFill>
                <a:latin typeface="Times New Roman" pitchFamily="18" charset="0"/>
                <a:ea typeface="Times New Roman"/>
                <a:cs typeface="Times New Roman" pitchFamily="18" charset="0"/>
              </a:rPr>
              <a:t>:</a:t>
            </a:r>
            <a:endParaRPr lang="en-US" sz="2400" dirty="0">
              <a:solidFill>
                <a:srgbClr val="D60093"/>
              </a:solidFill>
              <a:latin typeface="Times New Roman" pitchFamily="18" charset="0"/>
              <a:ea typeface="Calibri"/>
              <a:cs typeface="Times New Roman" pitchFamily="18" charset="0"/>
            </a:endParaRPr>
          </a:p>
          <a:p>
            <a:pPr marL="457200" algn="r" rtl="1">
              <a:lnSpc>
                <a:spcPct val="115000"/>
              </a:lnSpc>
              <a:spcAft>
                <a:spcPts val="0"/>
              </a:spcAft>
            </a:pPr>
            <a:r>
              <a:rPr lang="ar-SA" sz="2400" b="1" dirty="0">
                <a:latin typeface="Times New Roman" pitchFamily="18" charset="0"/>
                <a:ea typeface="Times New Roman"/>
                <a:cs typeface="Times New Roman" pitchFamily="18" charset="0"/>
              </a:rPr>
              <a:t>فالمرأة أكثر من  الرجل استعداداً  وانفتاحاً للحوار للوصول إلى حلول للمشاكل في نفس الظروف .</a:t>
            </a:r>
            <a:endParaRPr lang="en-US" sz="2400" dirty="0">
              <a:latin typeface="Times New Roman" pitchFamily="18" charset="0"/>
              <a:ea typeface="Calibri"/>
              <a:cs typeface="Times New Roman" pitchFamily="18" charset="0"/>
            </a:endParaRPr>
          </a:p>
          <a:p>
            <a:pPr marL="457200" algn="r" rtl="1">
              <a:lnSpc>
                <a:spcPct val="115000"/>
              </a:lnSpc>
              <a:spcAft>
                <a:spcPts val="0"/>
              </a:spcAft>
            </a:pPr>
            <a:r>
              <a:rPr lang="ar-SA" sz="2400" b="1" dirty="0">
                <a:latin typeface="Times New Roman" pitchFamily="18" charset="0"/>
                <a:ea typeface="Times New Roman"/>
                <a:cs typeface="Times New Roman" pitchFamily="18" charset="0"/>
              </a:rPr>
              <a:t> وتعتبر أن الاتصال و الحوار أساسياً لإدارة العمل .</a:t>
            </a:r>
            <a:endParaRPr lang="en-US" sz="2400" dirty="0">
              <a:latin typeface="Times New Roman" pitchFamily="18" charset="0"/>
              <a:ea typeface="Calibri"/>
              <a:cs typeface="Times New Roman" pitchFamily="18" charset="0"/>
            </a:endParaRPr>
          </a:p>
        </p:txBody>
      </p:sp>
      <p:pic>
        <p:nvPicPr>
          <p:cNvPr id="23555" name="Picture 3" descr="C:\Users\ooo\Desktop\المرأة القيادية الناجحة\الصور\images (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1" y="2505074"/>
            <a:ext cx="3657600" cy="2600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1319640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304800"/>
            <a:ext cx="8458200" cy="4339650"/>
          </a:xfrm>
          <a:prstGeom prst="rect">
            <a:avLst/>
          </a:prstGeom>
        </p:spPr>
        <p:txBody>
          <a:bodyPr wrap="square">
            <a:spAutoFit/>
          </a:bodyPr>
          <a:lstStyle/>
          <a:p>
            <a:pPr lvl="0" algn="r" rtl="1">
              <a:lnSpc>
                <a:spcPct val="115000"/>
              </a:lnSpc>
              <a:spcAft>
                <a:spcPts val="0"/>
              </a:spcAft>
              <a:tabLst>
                <a:tab pos="228600" algn="l"/>
              </a:tabLst>
            </a:pPr>
            <a:r>
              <a:rPr lang="ar-EG" sz="2400" b="1" dirty="0" smtClean="0">
                <a:solidFill>
                  <a:srgbClr val="D60093"/>
                </a:solidFill>
                <a:latin typeface="Times New Roman" pitchFamily="18" charset="0"/>
                <a:ea typeface="Times New Roman"/>
                <a:cs typeface="Times New Roman" pitchFamily="18" charset="0"/>
              </a:rPr>
              <a:t>8-</a:t>
            </a:r>
            <a:r>
              <a:rPr lang="ar-SA" sz="2400" b="1" dirty="0" smtClean="0">
                <a:solidFill>
                  <a:srgbClr val="D60093"/>
                </a:solidFill>
                <a:latin typeface="Times New Roman" pitchFamily="18" charset="0"/>
                <a:ea typeface="Times New Roman"/>
                <a:cs typeface="Times New Roman" pitchFamily="18" charset="0"/>
              </a:rPr>
              <a:t>العلاقات </a:t>
            </a:r>
            <a:r>
              <a:rPr lang="ar-SA" sz="2400" b="1" dirty="0">
                <a:solidFill>
                  <a:srgbClr val="D60093"/>
                </a:solidFill>
                <a:latin typeface="Times New Roman" pitchFamily="18" charset="0"/>
                <a:ea typeface="Times New Roman"/>
                <a:cs typeface="Times New Roman" pitchFamily="18" charset="0"/>
              </a:rPr>
              <a:t>: </a:t>
            </a:r>
            <a:endParaRPr lang="en-US" sz="2400" dirty="0">
              <a:solidFill>
                <a:srgbClr val="D60093"/>
              </a:solidFill>
              <a:latin typeface="Times New Roman" pitchFamily="18" charset="0"/>
              <a:ea typeface="Calibri"/>
              <a:cs typeface="Times New Roman" pitchFamily="18" charset="0"/>
            </a:endParaRPr>
          </a:p>
          <a:p>
            <a:pPr marL="457200" algn="r" rtl="1">
              <a:lnSpc>
                <a:spcPct val="115000"/>
              </a:lnSpc>
              <a:spcAft>
                <a:spcPts val="0"/>
              </a:spcAft>
            </a:pPr>
            <a:r>
              <a:rPr lang="ar-SA" sz="2400" b="1" dirty="0">
                <a:latin typeface="Times New Roman" pitchFamily="18" charset="0"/>
                <a:ea typeface="Times New Roman"/>
                <a:cs typeface="Times New Roman" pitchFamily="18" charset="0"/>
              </a:rPr>
              <a:t>المرأة أسرع من الرجل وأعمق في تكوين العلاقات مع الآخرين وهي أدق منه في الانتباه لأخطاء التي قد تؤثر سلباً على العلاقات و المراة تملك منهجية في إقامة العلاقات بشكل منظم .</a:t>
            </a:r>
            <a:endParaRPr lang="en-US" sz="2400" dirty="0">
              <a:latin typeface="Times New Roman" pitchFamily="18" charset="0"/>
              <a:ea typeface="Calibri"/>
              <a:cs typeface="Times New Roman" pitchFamily="18" charset="0"/>
            </a:endParaRPr>
          </a:p>
          <a:p>
            <a:pPr marL="457200" algn="r" rtl="1">
              <a:lnSpc>
                <a:spcPct val="115000"/>
              </a:lnSpc>
              <a:spcAft>
                <a:spcPts val="0"/>
              </a:spcAft>
            </a:pPr>
            <a:r>
              <a:rPr lang="ar-SA" sz="2400" b="1" dirty="0">
                <a:latin typeface="Times New Roman" pitchFamily="18" charset="0"/>
                <a:ea typeface="Times New Roman"/>
                <a:cs typeface="Times New Roman" pitchFamily="18" charset="0"/>
              </a:rPr>
              <a:t>وفي دراسة جديدة نشرت في لوس أنجلوس تأكد أن الرجال يستخدمون نصف أدمغتهم لدى الإصغاء في حين تستخدم المرأة الدماغ كله .</a:t>
            </a:r>
            <a:endParaRPr lang="en-US" sz="2400" dirty="0">
              <a:latin typeface="Times New Roman" pitchFamily="18" charset="0"/>
              <a:ea typeface="Calibri"/>
              <a:cs typeface="Times New Roman" pitchFamily="18" charset="0"/>
            </a:endParaRPr>
          </a:p>
          <a:p>
            <a:pPr marL="457200" algn="r" rtl="1">
              <a:lnSpc>
                <a:spcPct val="115000"/>
              </a:lnSpc>
              <a:spcAft>
                <a:spcPts val="0"/>
              </a:spcAft>
            </a:pPr>
            <a:r>
              <a:rPr lang="ar-SA" sz="2400" b="1" dirty="0">
                <a:latin typeface="Times New Roman" pitchFamily="18" charset="0"/>
                <a:ea typeface="Times New Roman"/>
                <a:cs typeface="Times New Roman" pitchFamily="18" charset="0"/>
              </a:rPr>
              <a:t> وكم يتكرر في كل أسرة عدم استماع الأب إلى كل مايقوله أبناؤه فيسأل أمهم ماذا قال : فتعيد الأم كلام ابنها ... وتؤكد بهذا أنها كانت تستمع لابنها بصورة أفضل مما كان يستمع إليه أبوه .</a:t>
            </a:r>
            <a:endParaRPr lang="en-US" sz="2400" dirty="0">
              <a:latin typeface="Times New Roman" pitchFamily="18" charset="0"/>
              <a:ea typeface="Calibri"/>
              <a:cs typeface="Times New Roman" pitchFamily="18" charset="0"/>
            </a:endParaRPr>
          </a:p>
          <a:p>
            <a:pPr marL="457200" algn="r" rtl="1">
              <a:lnSpc>
                <a:spcPct val="115000"/>
              </a:lnSpc>
              <a:spcAft>
                <a:spcPts val="0"/>
              </a:spcAf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57200" y="381000"/>
            <a:ext cx="8327571" cy="4764381"/>
          </a:xfrm>
          <a:prstGeom prst="rect">
            <a:avLst/>
          </a:prstGeom>
        </p:spPr>
        <p:txBody>
          <a:bodyPr wrap="square">
            <a:spAutoFit/>
          </a:bodyPr>
          <a:lstStyle/>
          <a:p>
            <a:pPr marL="53340" algn="r" rtl="1">
              <a:lnSpc>
                <a:spcPct val="115000"/>
              </a:lnSpc>
              <a:spcAft>
                <a:spcPts val="0"/>
              </a:spcAft>
            </a:pPr>
            <a:r>
              <a:rPr lang="ar-SA" sz="2400" b="1" u="sng" dirty="0">
                <a:solidFill>
                  <a:srgbClr val="C00000"/>
                </a:solidFill>
                <a:latin typeface="Times New Roman" pitchFamily="18" charset="0"/>
                <a:ea typeface="Times New Roman"/>
                <a:cs typeface="Times New Roman" pitchFamily="18" charset="0"/>
              </a:rPr>
              <a:t>الصعوبات و التحديات التي تواجهها المرأة في الوظائف القيادية :</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latin typeface="Times New Roman" pitchFamily="18" charset="0"/>
                <a:ea typeface="Times New Roman"/>
                <a:cs typeface="Times New Roman" pitchFamily="18" charset="0"/>
              </a:rPr>
              <a:t> أثبتت العديد من الدراسات أن المرأة السعودية في المنصب القيادي تواجه بعض الصعوبات و التحديات ومن أهمها : </a:t>
            </a:r>
            <a:endParaRPr lang="en-US" sz="2400" dirty="0">
              <a:latin typeface="Times New Roman" pitchFamily="18" charset="0"/>
              <a:ea typeface="Calibri"/>
              <a:cs typeface="Times New Roman" pitchFamily="18" charset="0"/>
            </a:endParaRPr>
          </a:p>
          <a:p>
            <a:pPr marL="342900" lvl="0" indent="-342900" algn="just" rtl="1">
              <a:lnSpc>
                <a:spcPct val="115000"/>
              </a:lnSpc>
              <a:spcAft>
                <a:spcPts val="0"/>
              </a:spcAft>
              <a:buClr>
                <a:srgbClr val="C00000"/>
              </a:buClr>
              <a:buFont typeface="Symbol"/>
              <a:buChar char=""/>
            </a:pPr>
            <a:r>
              <a:rPr lang="ar-SA" sz="2400" b="1" dirty="0">
                <a:latin typeface="Times New Roman" pitchFamily="18" charset="0"/>
                <a:ea typeface="Times New Roman"/>
                <a:cs typeface="Times New Roman" pitchFamily="18" charset="0"/>
              </a:rPr>
              <a:t>عدم تفويضها السلطات و الصلاحيات الكافية .</a:t>
            </a:r>
            <a:endParaRPr lang="en-US" sz="2400" dirty="0">
              <a:latin typeface="Times New Roman" pitchFamily="18" charset="0"/>
              <a:ea typeface="Calibri"/>
              <a:cs typeface="Times New Roman" pitchFamily="18" charset="0"/>
            </a:endParaRPr>
          </a:p>
          <a:p>
            <a:pPr marL="342900" lvl="0" indent="-342900" algn="just" rtl="1">
              <a:lnSpc>
                <a:spcPct val="115000"/>
              </a:lnSpc>
              <a:spcAft>
                <a:spcPts val="0"/>
              </a:spcAft>
              <a:buClr>
                <a:srgbClr val="C00000"/>
              </a:buClr>
              <a:buFont typeface="Symbol"/>
              <a:buChar char=""/>
            </a:pPr>
            <a:r>
              <a:rPr lang="ar-SA" sz="2400" b="1" dirty="0">
                <a:latin typeface="Times New Roman" pitchFamily="18" charset="0"/>
                <a:ea typeface="Times New Roman"/>
                <a:cs typeface="Times New Roman" pitchFamily="18" charset="0"/>
              </a:rPr>
              <a:t>نقص برامج التأهيل و الإعداد القيادي .</a:t>
            </a:r>
            <a:endParaRPr lang="en-US" sz="2400" dirty="0">
              <a:latin typeface="Times New Roman" pitchFamily="18" charset="0"/>
              <a:ea typeface="Calibri"/>
              <a:cs typeface="Times New Roman" pitchFamily="18" charset="0"/>
            </a:endParaRPr>
          </a:p>
          <a:p>
            <a:pPr marL="342900" lvl="0" indent="-342900" algn="just" rtl="1">
              <a:lnSpc>
                <a:spcPct val="115000"/>
              </a:lnSpc>
              <a:spcAft>
                <a:spcPts val="0"/>
              </a:spcAft>
              <a:buClr>
                <a:srgbClr val="C00000"/>
              </a:buClr>
              <a:buFont typeface="Symbol"/>
              <a:buChar char=""/>
            </a:pPr>
            <a:r>
              <a:rPr lang="ar-SA" sz="2400" b="1" dirty="0">
                <a:latin typeface="Times New Roman" pitchFamily="18" charset="0"/>
                <a:ea typeface="Times New Roman"/>
                <a:cs typeface="Times New Roman" pitchFamily="18" charset="0"/>
              </a:rPr>
              <a:t>عدم مشاركتها الفعلية في رسم السياسات .</a:t>
            </a:r>
            <a:endParaRPr lang="en-US" sz="2400" dirty="0">
              <a:latin typeface="Times New Roman" pitchFamily="18" charset="0"/>
              <a:ea typeface="Calibri"/>
              <a:cs typeface="Times New Roman" pitchFamily="18" charset="0"/>
            </a:endParaRPr>
          </a:p>
          <a:p>
            <a:pPr marL="342900" lvl="0" indent="-342900" algn="just" rtl="1">
              <a:lnSpc>
                <a:spcPct val="115000"/>
              </a:lnSpc>
              <a:spcAft>
                <a:spcPts val="0"/>
              </a:spcAft>
              <a:buClr>
                <a:srgbClr val="C00000"/>
              </a:buClr>
              <a:buFont typeface="Symbol"/>
              <a:buChar char=""/>
            </a:pPr>
            <a:r>
              <a:rPr lang="ar-SA" sz="2400" b="1" dirty="0">
                <a:latin typeface="Times New Roman" pitchFamily="18" charset="0"/>
                <a:ea typeface="Times New Roman"/>
                <a:cs typeface="Times New Roman" pitchFamily="18" charset="0"/>
              </a:rPr>
              <a:t>عدم وجود توصيف واضح للمهام و المسؤوليات .</a:t>
            </a:r>
            <a:endParaRPr lang="en-US" sz="2400" dirty="0">
              <a:latin typeface="Times New Roman" pitchFamily="18" charset="0"/>
              <a:ea typeface="Calibri"/>
              <a:cs typeface="Times New Roman" pitchFamily="18" charset="0"/>
            </a:endParaRPr>
          </a:p>
          <a:p>
            <a:pPr marL="342900" lvl="0" indent="-342900" algn="just" rtl="1">
              <a:lnSpc>
                <a:spcPct val="115000"/>
              </a:lnSpc>
              <a:spcAft>
                <a:spcPts val="0"/>
              </a:spcAft>
              <a:buClr>
                <a:srgbClr val="C00000"/>
              </a:buClr>
              <a:buFont typeface="Symbol"/>
              <a:buChar char=""/>
            </a:pPr>
            <a:r>
              <a:rPr lang="ar-SA" sz="2400" b="1" dirty="0">
                <a:latin typeface="Times New Roman" pitchFamily="18" charset="0"/>
                <a:ea typeface="Times New Roman"/>
                <a:cs typeface="Times New Roman" pitchFamily="18" charset="0"/>
              </a:rPr>
              <a:t>صعوبة التنسيق والاتصال بالرؤساء .</a:t>
            </a:r>
            <a:endParaRPr lang="en-US" sz="2400" dirty="0">
              <a:latin typeface="Times New Roman" pitchFamily="18" charset="0"/>
              <a:ea typeface="Calibri"/>
              <a:cs typeface="Times New Roman" pitchFamily="18" charset="0"/>
            </a:endParaRPr>
          </a:p>
          <a:p>
            <a:pPr marL="342900" lvl="0" indent="-342900" algn="just" rtl="1">
              <a:lnSpc>
                <a:spcPct val="115000"/>
              </a:lnSpc>
              <a:spcAft>
                <a:spcPts val="0"/>
              </a:spcAft>
              <a:buClr>
                <a:srgbClr val="C00000"/>
              </a:buClr>
              <a:buFont typeface="Symbol"/>
              <a:buChar char=""/>
            </a:pPr>
            <a:r>
              <a:rPr lang="ar-SA" sz="2400" b="1" dirty="0">
                <a:latin typeface="Times New Roman" pitchFamily="18" charset="0"/>
                <a:ea typeface="Times New Roman"/>
                <a:cs typeface="Times New Roman" pitchFamily="18" charset="0"/>
              </a:rPr>
              <a:t>عدم اعتراف الرؤساء ( الرجال ) بقدرات النساء .</a:t>
            </a:r>
            <a:endParaRPr lang="en-US" sz="2400" dirty="0">
              <a:latin typeface="Times New Roman" pitchFamily="18" charset="0"/>
              <a:ea typeface="Calibri"/>
              <a:cs typeface="Times New Roman" pitchFamily="18" charset="0"/>
            </a:endParaRPr>
          </a:p>
          <a:p>
            <a:pPr marL="342900" lvl="0" indent="-342900" algn="just" rtl="1">
              <a:lnSpc>
                <a:spcPct val="115000"/>
              </a:lnSpc>
              <a:spcAft>
                <a:spcPts val="0"/>
              </a:spcAft>
              <a:buClr>
                <a:srgbClr val="C00000"/>
              </a:buClr>
              <a:buFont typeface="Symbol"/>
              <a:buChar char=""/>
            </a:pPr>
            <a:r>
              <a:rPr lang="ar-SA" sz="2400" b="1" dirty="0">
                <a:latin typeface="Times New Roman" pitchFamily="18" charset="0"/>
                <a:ea typeface="Times New Roman"/>
                <a:cs typeface="Times New Roman" pitchFamily="18" charset="0"/>
              </a:rPr>
              <a:t>تدخل الرؤساء الرجال في بعض القرارات الداخلية .</a:t>
            </a:r>
            <a:endParaRPr lang="en-US" sz="2400" dirty="0">
              <a:latin typeface="Times New Roman" pitchFamily="18" charset="0"/>
              <a:ea typeface="Calibri"/>
              <a:cs typeface="Times New Roman" pitchFamily="18" charset="0"/>
            </a:endParaRPr>
          </a:p>
          <a:p>
            <a:pPr marL="342900" lvl="0" indent="-342900" algn="just" rtl="1">
              <a:lnSpc>
                <a:spcPct val="115000"/>
              </a:lnSpc>
              <a:spcAft>
                <a:spcPts val="0"/>
              </a:spcAft>
              <a:buClr>
                <a:srgbClr val="C00000"/>
              </a:buClr>
              <a:buFont typeface="Symbol"/>
              <a:buChar char=""/>
            </a:pPr>
            <a:r>
              <a:rPr lang="ar-SA" sz="2400" b="1" dirty="0">
                <a:latin typeface="Times New Roman" pitchFamily="18" charset="0"/>
                <a:ea typeface="Times New Roman"/>
                <a:cs typeface="Times New Roman" pitchFamily="18" charset="0"/>
              </a:rPr>
              <a:t>عدم تقبل المرأة لقيادة نسائية .</a:t>
            </a:r>
            <a:endParaRPr lang="en-US"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473200" y="640651"/>
            <a:ext cx="7442200" cy="483017"/>
          </a:xfrm>
          <a:prstGeom prst="rect">
            <a:avLst/>
          </a:prstGeom>
        </p:spPr>
        <p:txBody>
          <a:bodyPr wrap="square">
            <a:spAutoFit/>
          </a:bodyPr>
          <a:lstStyle/>
          <a:p>
            <a:pPr algn="r">
              <a:lnSpc>
                <a:spcPct val="115000"/>
              </a:lnSpc>
              <a:spcAft>
                <a:spcPts val="1000"/>
              </a:spcAft>
            </a:pPr>
            <a:r>
              <a:rPr lang="ar-EG" sz="2400" b="1" u="sng" dirty="0">
                <a:solidFill>
                  <a:srgbClr val="C00000"/>
                </a:solidFill>
                <a:latin typeface="Times New Roman" pitchFamily="18" charset="0"/>
                <a:ea typeface="Calibri"/>
                <a:cs typeface="Times New Roman" pitchFamily="18" charset="0"/>
              </a:rPr>
              <a:t>يتوقع من المشارك فى نهاية البرنامج التدريبى بأذن الله أن :</a:t>
            </a:r>
            <a:endParaRPr lang="en-US" sz="2400" dirty="0">
              <a:latin typeface="Times New Roman" pitchFamily="18" charset="0"/>
              <a:ea typeface="Calibri"/>
              <a:cs typeface="Times New Roman" pitchFamily="18" charset="0"/>
            </a:endParaRPr>
          </a:p>
        </p:txBody>
      </p:sp>
      <p:sp>
        <p:nvSpPr>
          <p:cNvPr id="3" name="Rectangle 2"/>
          <p:cNvSpPr/>
          <p:nvPr/>
        </p:nvSpPr>
        <p:spPr>
          <a:xfrm>
            <a:off x="381000" y="1259175"/>
            <a:ext cx="8534400" cy="4708981"/>
          </a:xfrm>
          <a:prstGeom prst="rect">
            <a:avLst/>
          </a:prstGeom>
        </p:spPr>
        <p:txBody>
          <a:bodyPr wrap="square">
            <a:spAutoFit/>
          </a:bodyPr>
          <a:lstStyle/>
          <a:p>
            <a:pPr marL="342900" lvl="0" indent="-342900" algn="r" rtl="1">
              <a:spcAft>
                <a:spcPts val="800"/>
              </a:spcAft>
              <a:buClr>
                <a:srgbClr val="00B0F0"/>
              </a:buClr>
              <a:buFont typeface="Symbol"/>
              <a:buChar char=""/>
            </a:pPr>
            <a:r>
              <a:rPr lang="ar-SA" sz="2400" b="1" dirty="0">
                <a:solidFill>
                  <a:srgbClr val="000000"/>
                </a:solidFill>
                <a:latin typeface="Times New Roman" pitchFamily="18" charset="0"/>
                <a:ea typeface="Impact"/>
                <a:cs typeface="Times New Roman" pitchFamily="18" charset="0"/>
              </a:rPr>
              <a:t>ان يتعرف المتدرب علي مفهوم القيادة</a:t>
            </a:r>
            <a:endParaRPr lang="en-US" sz="2400" dirty="0">
              <a:latin typeface="Times New Roman" pitchFamily="18" charset="0"/>
              <a:cs typeface="Times New Roman" pitchFamily="18" charset="0"/>
            </a:endParaRPr>
          </a:p>
          <a:p>
            <a:pPr marL="342900" lvl="0" indent="-342900" algn="r" rtl="1">
              <a:spcAft>
                <a:spcPts val="800"/>
              </a:spcAft>
              <a:buClr>
                <a:srgbClr val="00B0F0"/>
              </a:buClr>
              <a:buFont typeface="Symbol"/>
              <a:buChar char=""/>
            </a:pPr>
            <a:r>
              <a:rPr lang="ar-SA" sz="2400" b="1" dirty="0">
                <a:solidFill>
                  <a:srgbClr val="000000"/>
                </a:solidFill>
                <a:latin typeface="Times New Roman" pitchFamily="18" charset="0"/>
                <a:ea typeface="Impact"/>
                <a:cs typeface="Times New Roman" pitchFamily="18" charset="0"/>
              </a:rPr>
              <a:t> ان يدرك المتدرب أهمية القيادة</a:t>
            </a:r>
            <a:endParaRPr lang="en-US" sz="2400" dirty="0">
              <a:latin typeface="Times New Roman" pitchFamily="18" charset="0"/>
              <a:cs typeface="Times New Roman" pitchFamily="18" charset="0"/>
            </a:endParaRPr>
          </a:p>
          <a:p>
            <a:pPr marL="342900" lvl="0" indent="-342900" algn="r" rtl="1">
              <a:spcAft>
                <a:spcPts val="800"/>
              </a:spcAft>
              <a:buClr>
                <a:srgbClr val="00B0F0"/>
              </a:buClr>
              <a:buFont typeface="Symbol"/>
              <a:buChar char=""/>
            </a:pPr>
            <a:r>
              <a:rPr lang="ar-SA" sz="2400" b="1" dirty="0">
                <a:solidFill>
                  <a:srgbClr val="000000"/>
                </a:solidFill>
                <a:latin typeface="Times New Roman" pitchFamily="18" charset="0"/>
                <a:ea typeface="Impact"/>
                <a:cs typeface="Times New Roman" pitchFamily="18" charset="0"/>
              </a:rPr>
              <a:t> ان يعي المتدرب بمتطلبات القيادة وعناصرها </a:t>
            </a:r>
            <a:endParaRPr lang="en-US" sz="2400" dirty="0">
              <a:latin typeface="Times New Roman" pitchFamily="18" charset="0"/>
              <a:cs typeface="Times New Roman" pitchFamily="18" charset="0"/>
            </a:endParaRPr>
          </a:p>
          <a:p>
            <a:pPr marL="342900" lvl="0" indent="-342900" algn="r" rtl="1">
              <a:spcAft>
                <a:spcPts val="800"/>
              </a:spcAft>
              <a:buClr>
                <a:srgbClr val="00B0F0"/>
              </a:buClr>
              <a:buFont typeface="Symbol"/>
              <a:buChar char=""/>
            </a:pPr>
            <a:r>
              <a:rPr lang="ar-SA" sz="2400" b="1" dirty="0">
                <a:solidFill>
                  <a:srgbClr val="000000"/>
                </a:solidFill>
                <a:latin typeface="Times New Roman" pitchFamily="18" charset="0"/>
                <a:ea typeface="Impact"/>
                <a:cs typeface="Times New Roman" pitchFamily="18" charset="0"/>
              </a:rPr>
              <a:t>ان يدرك المتدرب ال 10 صفات لتصبحي قيادية ناجحة في عملك</a:t>
            </a:r>
            <a:endParaRPr lang="en-US" sz="2400" dirty="0">
              <a:latin typeface="Times New Roman" pitchFamily="18" charset="0"/>
              <a:cs typeface="Times New Roman" pitchFamily="18" charset="0"/>
            </a:endParaRPr>
          </a:p>
          <a:p>
            <a:pPr marL="342900" lvl="0" indent="-342900" algn="r" rtl="1">
              <a:spcAft>
                <a:spcPts val="800"/>
              </a:spcAft>
              <a:buClr>
                <a:srgbClr val="00B0F0"/>
              </a:buClr>
              <a:buFont typeface="Symbol"/>
              <a:buChar char=""/>
            </a:pPr>
            <a:r>
              <a:rPr lang="ar-SA" sz="2400" b="1" dirty="0">
                <a:solidFill>
                  <a:srgbClr val="000000"/>
                </a:solidFill>
                <a:latin typeface="Times New Roman" pitchFamily="18" charset="0"/>
                <a:ea typeface="Impact"/>
                <a:cs typeface="Times New Roman" pitchFamily="18" charset="0"/>
              </a:rPr>
              <a:t> ان يعرف المتدرب الفرق بين القائد والمدير </a:t>
            </a:r>
            <a:endParaRPr lang="en-US" sz="2400" dirty="0">
              <a:latin typeface="Times New Roman" pitchFamily="18" charset="0"/>
              <a:cs typeface="Times New Roman" pitchFamily="18" charset="0"/>
            </a:endParaRPr>
          </a:p>
          <a:p>
            <a:pPr marL="342900" lvl="0" indent="-342900" algn="r" rtl="1">
              <a:spcAft>
                <a:spcPts val="800"/>
              </a:spcAft>
              <a:buClr>
                <a:srgbClr val="00B0F0"/>
              </a:buClr>
              <a:buFont typeface="Symbol"/>
              <a:buChar char=""/>
            </a:pPr>
            <a:r>
              <a:rPr lang="ar-SA" sz="2400" b="1" dirty="0">
                <a:solidFill>
                  <a:srgbClr val="000000"/>
                </a:solidFill>
                <a:latin typeface="Times New Roman" pitchFamily="18" charset="0"/>
                <a:ea typeface="Impact"/>
                <a:cs typeface="Times New Roman" pitchFamily="18" charset="0"/>
              </a:rPr>
              <a:t> ان يدرك المتدرب الصفات القيادية التي تميز المرأة </a:t>
            </a:r>
            <a:endParaRPr lang="en-US" sz="2400" dirty="0">
              <a:latin typeface="Times New Roman" pitchFamily="18" charset="0"/>
              <a:cs typeface="Times New Roman" pitchFamily="18" charset="0"/>
            </a:endParaRPr>
          </a:p>
          <a:p>
            <a:pPr marL="342900" lvl="0" indent="-342900" algn="r" rtl="1">
              <a:spcAft>
                <a:spcPts val="800"/>
              </a:spcAft>
              <a:buClr>
                <a:srgbClr val="00B0F0"/>
              </a:buClr>
              <a:buFont typeface="Symbol"/>
              <a:buChar char=""/>
            </a:pPr>
            <a:r>
              <a:rPr lang="ar-SA" sz="2400" b="1" dirty="0">
                <a:solidFill>
                  <a:srgbClr val="000000"/>
                </a:solidFill>
                <a:latin typeface="Times New Roman" pitchFamily="18" charset="0"/>
                <a:ea typeface="Impact"/>
                <a:cs typeface="Times New Roman" pitchFamily="18" charset="0"/>
              </a:rPr>
              <a:t> ان يدرك المتدرب الصعوبات و التحديات التي تواجهها المرأة في الوظائف القيادية </a:t>
            </a:r>
            <a:endParaRPr lang="en-US" sz="2400" dirty="0">
              <a:latin typeface="Times New Roman" pitchFamily="18" charset="0"/>
              <a:cs typeface="Times New Roman" pitchFamily="18" charset="0"/>
            </a:endParaRPr>
          </a:p>
          <a:p>
            <a:pPr marL="342900" lvl="0" indent="-342900" algn="r" rtl="1">
              <a:spcAft>
                <a:spcPts val="800"/>
              </a:spcAft>
              <a:buClr>
                <a:srgbClr val="00B0F0"/>
              </a:buClr>
              <a:buFont typeface="Symbol"/>
              <a:buChar char=""/>
            </a:pPr>
            <a:r>
              <a:rPr lang="ar-SA" sz="2400" b="1" dirty="0">
                <a:solidFill>
                  <a:srgbClr val="000000"/>
                </a:solidFill>
                <a:latin typeface="Times New Roman" pitchFamily="18" charset="0"/>
                <a:ea typeface="Impact"/>
                <a:cs typeface="Times New Roman" pitchFamily="18" charset="0"/>
              </a:rPr>
              <a:t> ان يدرك المتدرب مميزات المرأة القيادية</a:t>
            </a:r>
            <a:endParaRPr lang="en-US" sz="2400" dirty="0">
              <a:latin typeface="Times New Roman" pitchFamily="18" charset="0"/>
              <a:cs typeface="Times New Roman" pitchFamily="18" charset="0"/>
            </a:endParaRPr>
          </a:p>
          <a:p>
            <a:pPr marL="342900" lvl="0" indent="-342900" algn="r" rtl="1">
              <a:spcAft>
                <a:spcPts val="800"/>
              </a:spcAft>
              <a:buClr>
                <a:srgbClr val="00B0F0"/>
              </a:buClr>
              <a:buFont typeface="Symbol"/>
              <a:buChar char=""/>
            </a:pPr>
            <a:r>
              <a:rPr lang="ar-SA" sz="2400" b="1" dirty="0">
                <a:solidFill>
                  <a:srgbClr val="000000"/>
                </a:solidFill>
                <a:latin typeface="Times New Roman" pitchFamily="18" charset="0"/>
                <a:ea typeface="Impact"/>
                <a:cs typeface="Times New Roman" pitchFamily="18" charset="0"/>
              </a:rPr>
              <a:t> ان يتعرف المتدرب علي المرأة القائدة كابنة </a:t>
            </a:r>
            <a:endParaRPr lang="en-US" sz="2400" dirty="0">
              <a:latin typeface="Times New Roman" pitchFamily="18" charset="0"/>
              <a:cs typeface="Times New Roman" pitchFamily="18" charset="0"/>
            </a:endParaRPr>
          </a:p>
          <a:p>
            <a:pPr marL="342900" lvl="0" indent="-342900" algn="r" rtl="1">
              <a:spcAft>
                <a:spcPts val="800"/>
              </a:spcAft>
              <a:buClr>
                <a:srgbClr val="00B0F0"/>
              </a:buClr>
              <a:buFont typeface="Symbol"/>
              <a:buChar char=""/>
            </a:pPr>
            <a:r>
              <a:rPr lang="ar-SA" sz="2400" b="1" dirty="0">
                <a:solidFill>
                  <a:srgbClr val="000000"/>
                </a:solidFill>
                <a:latin typeface="Times New Roman" pitchFamily="18" charset="0"/>
                <a:ea typeface="Impact"/>
                <a:cs typeface="Times New Roman" pitchFamily="18" charset="0"/>
              </a:rPr>
              <a:t> ان يتعرف المتدرب علي المرأة القائدة كزوجة </a:t>
            </a:r>
            <a:endParaRPr lang="en-US" sz="2400" dirty="0">
              <a:effectLst/>
              <a:latin typeface="Times New Roman" pitchFamily="18" charset="0"/>
              <a:cs typeface="Times New Roman" pitchFamily="18" charset="0"/>
            </a:endParaRPr>
          </a:p>
        </p:txBody>
      </p:sp>
    </p:spTree>
    <p:extLst>
      <p:ext uri="{BB962C8B-B14F-4D97-AF65-F5344CB8AC3E}">
        <p14:creationId xmlns:p14="http://schemas.microsoft.com/office/powerpoint/2010/main" val="22719786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891971" y="838200"/>
            <a:ext cx="4789773" cy="755400"/>
          </a:xfrm>
          <a:prstGeom prst="rect">
            <a:avLst/>
          </a:prstGeom>
        </p:spPr>
        <p:txBody>
          <a:bodyPr wrap="none">
            <a:spAutoFit/>
          </a:bodyPr>
          <a:lstStyle/>
          <a:p>
            <a:pPr algn="r" rtl="1">
              <a:lnSpc>
                <a:spcPct val="115000"/>
              </a:lnSpc>
              <a:spcAft>
                <a:spcPts val="1000"/>
              </a:spcAft>
              <a:tabLst>
                <a:tab pos="3236595" algn="ctr"/>
                <a:tab pos="5918835" algn="l"/>
              </a:tabLst>
            </a:pPr>
            <a:r>
              <a:rPr lang="ar-SA" sz="4000" b="1" dirty="0">
                <a:latin typeface="Arial"/>
                <a:ea typeface="Calibri"/>
                <a:cs typeface="Times New Roman"/>
              </a:rPr>
              <a:t>	إستراحة تدريبية</a:t>
            </a:r>
            <a:endParaRPr lang="en-US" sz="4000" dirty="0">
              <a:ea typeface="Calibri"/>
              <a:cs typeface="Arial"/>
            </a:endParaRPr>
          </a:p>
        </p:txBody>
      </p:sp>
      <p:pic>
        <p:nvPicPr>
          <p:cNvPr id="24578" name="Picture 2" descr="C:\Users\ooo\Desktop\المرأة القيادية الناجحة\الصور\تنزيل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828800"/>
            <a:ext cx="5638799" cy="3505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1319640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Vertical Scroll 1"/>
          <p:cNvSpPr/>
          <p:nvPr/>
        </p:nvSpPr>
        <p:spPr>
          <a:xfrm>
            <a:off x="4953000" y="762000"/>
            <a:ext cx="4203700" cy="4408658"/>
          </a:xfrm>
          <a:prstGeom prst="verticalScroll">
            <a:avLst/>
          </a:prstGeom>
          <a:solidFill>
            <a:srgbClr val="0000FF"/>
          </a:solidFill>
          <a:ln>
            <a:solidFill>
              <a:schemeClr val="bg1"/>
            </a:solidFill>
          </a:ln>
        </p:spPr>
        <p:style>
          <a:lnRef idx="1">
            <a:schemeClr val="accent6"/>
          </a:lnRef>
          <a:fillRef idx="2">
            <a:schemeClr val="accent6"/>
          </a:fillRef>
          <a:effectRef idx="1">
            <a:schemeClr val="accent6"/>
          </a:effectRef>
          <a:fontRef idx="minor">
            <a:schemeClr val="dk1"/>
          </a:fontRef>
        </p:style>
        <p:txBody>
          <a:bodyPr rtlCol="1" anchor="ctr"/>
          <a:lstStyle/>
          <a:p>
            <a:pPr algn="ctr"/>
            <a:r>
              <a:rPr lang="ar-EG" sz="2400" b="1" dirty="0" smtClean="0">
                <a:solidFill>
                  <a:schemeClr val="bg1"/>
                </a:solidFill>
                <a:latin typeface="Bookman Old Style" pitchFamily="18" charset="0"/>
                <a:cs typeface="+mj-cs"/>
              </a:rPr>
              <a:t>موضوعات الجلسة الثانية </a:t>
            </a:r>
          </a:p>
          <a:p>
            <a:pPr algn="ctr"/>
            <a:r>
              <a:rPr lang="ar-EG" sz="2400" b="1" dirty="0" smtClean="0">
                <a:solidFill>
                  <a:schemeClr val="bg1"/>
                </a:solidFill>
                <a:latin typeface="Bookman Old Style" pitchFamily="18" charset="0"/>
                <a:cs typeface="+mj-cs"/>
              </a:rPr>
              <a:t>كيف تحول نقاط ضعفك الي قوة</a:t>
            </a:r>
            <a:endParaRPr lang="ar-EG" sz="2400" b="1" dirty="0">
              <a:solidFill>
                <a:schemeClr val="bg1"/>
              </a:solidFill>
              <a:latin typeface="Bookman Old Style" pitchFamily="18" charset="0"/>
              <a:cs typeface="+mj-cs"/>
            </a:endParaRPr>
          </a:p>
        </p:txBody>
      </p:sp>
      <p:sp>
        <p:nvSpPr>
          <p:cNvPr id="3" name="Rectangle 2"/>
          <p:cNvSpPr/>
          <p:nvPr/>
        </p:nvSpPr>
        <p:spPr>
          <a:xfrm>
            <a:off x="762000" y="1447800"/>
            <a:ext cx="4572000" cy="3529556"/>
          </a:xfrm>
          <a:prstGeom prst="rect">
            <a:avLst/>
          </a:prstGeom>
        </p:spPr>
        <p:txBody>
          <a:bodyPr>
            <a:spAutoFit/>
          </a:bodyPr>
          <a:lstStyle/>
          <a:p>
            <a:pPr marL="342900" lvl="0" indent="-342900" algn="r" rtl="1">
              <a:lnSpc>
                <a:spcPct val="115000"/>
              </a:lnSpc>
              <a:spcAft>
                <a:spcPts val="0"/>
              </a:spcAft>
              <a:buClr>
                <a:srgbClr val="C00000"/>
              </a:buClr>
              <a:buFont typeface="Symbol"/>
              <a:buChar char=""/>
            </a:pPr>
            <a:r>
              <a:rPr lang="ar-EG" sz="2800" b="1" dirty="0">
                <a:latin typeface="Times New Roman" pitchFamily="18" charset="0"/>
                <a:ea typeface="Calibri"/>
                <a:cs typeface="Times New Roman" pitchFamily="18" charset="0"/>
              </a:rPr>
              <a:t>مميزات المرأة القيادية</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Clr>
                <a:srgbClr val="C00000"/>
              </a:buClr>
              <a:buFont typeface="Symbol"/>
              <a:buChar char=""/>
            </a:pPr>
            <a:r>
              <a:rPr lang="ar-EG" sz="2800" b="1" dirty="0">
                <a:latin typeface="Times New Roman" pitchFamily="18" charset="0"/>
                <a:ea typeface="Calibri"/>
                <a:cs typeface="Times New Roman" pitchFamily="18" charset="0"/>
              </a:rPr>
              <a:t>المرأة القائدة كابنة </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Clr>
                <a:srgbClr val="C00000"/>
              </a:buClr>
              <a:buFont typeface="Symbol"/>
              <a:buChar char=""/>
            </a:pPr>
            <a:r>
              <a:rPr lang="ar-EG" sz="2800" b="1" dirty="0">
                <a:latin typeface="Times New Roman" pitchFamily="18" charset="0"/>
                <a:ea typeface="Calibri"/>
                <a:cs typeface="Times New Roman" pitchFamily="18" charset="0"/>
              </a:rPr>
              <a:t>المرأة القائدة كزوجة </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Clr>
                <a:srgbClr val="C00000"/>
              </a:buClr>
              <a:buFont typeface="Symbol"/>
              <a:buChar char=""/>
            </a:pPr>
            <a:r>
              <a:rPr lang="ar-EG" sz="2800" b="1" dirty="0">
                <a:latin typeface="Times New Roman" pitchFamily="18" charset="0"/>
                <a:ea typeface="Calibri"/>
                <a:cs typeface="Times New Roman" pitchFamily="18" charset="0"/>
              </a:rPr>
              <a:t>المرأة القائدة كفرد من المجتمع</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Clr>
                <a:srgbClr val="C00000"/>
              </a:buClr>
              <a:buFont typeface="Symbol"/>
              <a:buChar char=""/>
            </a:pPr>
            <a:r>
              <a:rPr lang="ar-EG" sz="2800" b="1" dirty="0">
                <a:latin typeface="Times New Roman" pitchFamily="18" charset="0"/>
                <a:ea typeface="Calibri"/>
                <a:cs typeface="Times New Roman" pitchFamily="18" charset="0"/>
              </a:rPr>
              <a:t>دور المرأة القيادي في الاسلام</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Clr>
                <a:srgbClr val="C00000"/>
              </a:buClr>
              <a:buFont typeface="Symbol"/>
              <a:buChar char=""/>
            </a:pPr>
            <a:r>
              <a:rPr lang="ar-EG" sz="2800" b="1" dirty="0">
                <a:latin typeface="Times New Roman" pitchFamily="18" charset="0"/>
                <a:ea typeface="Calibri"/>
                <a:cs typeface="Times New Roman" pitchFamily="18" charset="0"/>
              </a:rPr>
              <a:t>كيف تحول نقاط ضعفك الي قوة</a:t>
            </a:r>
            <a:endParaRPr lang="en-US" sz="2800" dirty="0">
              <a:latin typeface="Times New Roman" pitchFamily="18" charset="0"/>
              <a:ea typeface="Calibri"/>
              <a:cs typeface="Times New Roman" pitchFamily="18" charset="0"/>
            </a:endParaRPr>
          </a:p>
          <a:p>
            <a:pPr marL="457200" algn="r" rtl="1">
              <a:lnSpc>
                <a:spcPct val="115000"/>
              </a:lnSpc>
              <a:spcAft>
                <a:spcPts val="1000"/>
              </a:spcAft>
            </a:pPr>
            <a:r>
              <a:rPr lang="ar-EG" sz="2800" b="1" dirty="0">
                <a:latin typeface="Times New Roman" pitchFamily="18" charset="0"/>
                <a:ea typeface="Calibri"/>
                <a:cs typeface="Times New Roman" pitchFamily="18" charset="0"/>
              </a:rPr>
              <a:t> </a:t>
            </a:r>
            <a:endParaRPr lang="en-US" sz="28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838200" y="529771"/>
            <a:ext cx="7467600" cy="1494768"/>
          </a:xfrm>
          <a:prstGeom prst="rect">
            <a:avLst/>
          </a:prstGeom>
        </p:spPr>
        <p:txBody>
          <a:bodyPr wrap="square">
            <a:spAutoFit/>
          </a:bodyPr>
          <a:lstStyle/>
          <a:p>
            <a:pPr marL="342900" lvl="0" indent="-342900" algn="ctr" rtl="1">
              <a:lnSpc>
                <a:spcPct val="115000"/>
              </a:lnSpc>
              <a:spcAft>
                <a:spcPts val="0"/>
              </a:spcAft>
              <a:buFont typeface="Wingdings"/>
              <a:buChar char=""/>
            </a:pPr>
            <a:r>
              <a:rPr lang="ar-EG" sz="2400" b="1" dirty="0">
                <a:solidFill>
                  <a:srgbClr val="C00000"/>
                </a:solidFill>
                <a:latin typeface="Times New Roman" pitchFamily="18" charset="0"/>
                <a:ea typeface="Calibri"/>
                <a:cs typeface="Times New Roman" pitchFamily="18" charset="0"/>
              </a:rPr>
              <a:t>نشاط </a:t>
            </a:r>
            <a:endParaRPr lang="en-US" sz="2400" dirty="0">
              <a:latin typeface="Times New Roman" pitchFamily="18" charset="0"/>
              <a:ea typeface="Calibri"/>
              <a:cs typeface="Times New Roman" pitchFamily="18" charset="0"/>
            </a:endParaRPr>
          </a:p>
          <a:p>
            <a:pPr marL="342900" lvl="0" indent="-342900" algn="ctr" rtl="1">
              <a:lnSpc>
                <a:spcPct val="115000"/>
              </a:lnSpc>
              <a:spcAft>
                <a:spcPts val="1000"/>
              </a:spcAft>
              <a:buFont typeface="Wingdings"/>
              <a:buChar char=""/>
            </a:pPr>
            <a:r>
              <a:rPr lang="ar-EG" sz="2400" b="1" dirty="0">
                <a:solidFill>
                  <a:srgbClr val="0D0D0D"/>
                </a:solidFill>
                <a:latin typeface="Times New Roman" pitchFamily="18" charset="0"/>
                <a:ea typeface="Calibri"/>
                <a:cs typeface="Times New Roman" pitchFamily="18" charset="0"/>
              </a:rPr>
              <a:t>فردي-ابداء رأي</a:t>
            </a:r>
            <a:endParaRPr lang="en-US" sz="2400" dirty="0">
              <a:latin typeface="Times New Roman" pitchFamily="18" charset="0"/>
              <a:ea typeface="Calibri"/>
              <a:cs typeface="Times New Roman" pitchFamily="18" charset="0"/>
            </a:endParaRPr>
          </a:p>
          <a:p>
            <a:pPr marL="228600" algn="ctr">
              <a:lnSpc>
                <a:spcPct val="115000"/>
              </a:lnSpc>
              <a:spcAft>
                <a:spcPts val="1000"/>
              </a:spcAft>
            </a:pPr>
            <a:r>
              <a:rPr lang="ar-EG" sz="2400" b="1" dirty="0" smtClean="0">
                <a:solidFill>
                  <a:srgbClr val="C00000"/>
                </a:solidFill>
                <a:latin typeface="Times New Roman" pitchFamily="18" charset="0"/>
                <a:ea typeface="Calibri"/>
                <a:cs typeface="Times New Roman" pitchFamily="18" charset="0"/>
              </a:rPr>
              <a:t>عزيزتي المتدربة </a:t>
            </a:r>
            <a:r>
              <a:rPr lang="ar-EG" sz="2400" b="1" dirty="0" smtClean="0">
                <a:solidFill>
                  <a:srgbClr val="002060"/>
                </a:solidFill>
                <a:latin typeface="Times New Roman" pitchFamily="18" charset="0"/>
                <a:ea typeface="Calibri"/>
                <a:cs typeface="Times New Roman" pitchFamily="18" charset="0"/>
              </a:rPr>
              <a:t>اذكري من </a:t>
            </a:r>
            <a:r>
              <a:rPr lang="ar-EG" sz="2400" b="1" dirty="0" smtClean="0">
                <a:solidFill>
                  <a:srgbClr val="002060"/>
                </a:solidFill>
                <a:latin typeface="Times New Roman" pitchFamily="18" charset="0"/>
                <a:ea typeface="Calibri"/>
                <a:cs typeface="Times New Roman" pitchFamily="18" charset="0"/>
              </a:rPr>
              <a:t>خلال وجهة نظرك مميزات المرأة القيادية</a:t>
            </a:r>
            <a:r>
              <a:rPr lang="ar-EG" sz="2400" b="1" dirty="0" smtClean="0">
                <a:solidFill>
                  <a:srgbClr val="C00000"/>
                </a:solidFill>
                <a:latin typeface="Times New Roman" pitchFamily="18" charset="0"/>
                <a:ea typeface="Calibri"/>
                <a:cs typeface="Times New Roman" pitchFamily="18" charset="0"/>
              </a:rPr>
              <a:t>؟</a:t>
            </a:r>
            <a:endParaRPr lang="en-US" sz="2400" dirty="0">
              <a:latin typeface="Times New Roman" pitchFamily="18" charset="0"/>
              <a:ea typeface="Calibri"/>
              <a:cs typeface="Times New Roman" pitchFamily="18" charset="0"/>
            </a:endParaRPr>
          </a:p>
        </p:txBody>
      </p:sp>
      <p:pic>
        <p:nvPicPr>
          <p:cNvPr id="9218" name="Picture 2" descr="C:\Users\ooo\Desktop\المرأة القيادية الناجحة\الصور\1431501696_shutterstock_24762369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2590800"/>
            <a:ext cx="2830286" cy="2867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9640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8143" y="1524000"/>
            <a:ext cx="8773886" cy="4764381"/>
          </a:xfrm>
          <a:prstGeom prst="rect">
            <a:avLst/>
          </a:prstGeom>
        </p:spPr>
        <p:txBody>
          <a:bodyPr wrap="square">
            <a:spAutoFit/>
          </a:bodyPr>
          <a:lstStyle/>
          <a:p>
            <a:pPr marL="53340" algn="r" rtl="1">
              <a:lnSpc>
                <a:spcPct val="115000"/>
              </a:lnSpc>
              <a:spcAft>
                <a:spcPts val="0"/>
              </a:spcAft>
            </a:pPr>
            <a:r>
              <a:rPr lang="ar-SA" sz="2400" b="1" dirty="0">
                <a:solidFill>
                  <a:srgbClr val="00B0F0"/>
                </a:solidFill>
                <a:latin typeface="Times New Roman" pitchFamily="18" charset="0"/>
                <a:ea typeface="Times New Roman"/>
                <a:cs typeface="Times New Roman" pitchFamily="18" charset="0"/>
              </a:rPr>
              <a:t>– المشاركة :  </a:t>
            </a:r>
            <a:r>
              <a:rPr lang="ar-SA" sz="2400" b="1" dirty="0">
                <a:latin typeface="Times New Roman" pitchFamily="18" charset="0"/>
                <a:ea typeface="Times New Roman"/>
                <a:cs typeface="Times New Roman" pitchFamily="18" charset="0"/>
              </a:rPr>
              <a:t>الاستشارة في اتخاذ القرار</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solidFill>
                  <a:srgbClr val="00B0F0"/>
                </a:solidFill>
                <a:latin typeface="Times New Roman" pitchFamily="18" charset="0"/>
                <a:ea typeface="Times New Roman"/>
                <a:cs typeface="Times New Roman" pitchFamily="18" charset="0"/>
              </a:rPr>
              <a:t>– التعاطف : </a:t>
            </a:r>
            <a:r>
              <a:rPr lang="ar-SA" sz="2400" b="1" dirty="0">
                <a:latin typeface="Times New Roman" pitchFamily="18" charset="0"/>
                <a:ea typeface="Times New Roman"/>
                <a:cs typeface="Times New Roman" pitchFamily="18" charset="0"/>
              </a:rPr>
              <a:t>التعامل برحمة ولين مع فريقها</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solidFill>
                  <a:srgbClr val="00B0F0"/>
                </a:solidFill>
                <a:latin typeface="Times New Roman" pitchFamily="18" charset="0"/>
                <a:ea typeface="Times New Roman"/>
                <a:cs typeface="Times New Roman" pitchFamily="18" charset="0"/>
              </a:rPr>
              <a:t>– الإبداع : </a:t>
            </a:r>
            <a:r>
              <a:rPr lang="ar-SA" sz="2400" b="1" dirty="0">
                <a:latin typeface="Times New Roman" pitchFamily="18" charset="0"/>
                <a:ea typeface="Times New Roman"/>
                <a:cs typeface="Times New Roman" pitchFamily="18" charset="0"/>
              </a:rPr>
              <a:t>تفوق الرجل بنسبة 25 في المائة</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solidFill>
                  <a:srgbClr val="00B0F0"/>
                </a:solidFill>
                <a:latin typeface="Times New Roman" pitchFamily="18" charset="0"/>
                <a:ea typeface="Times New Roman"/>
                <a:cs typeface="Times New Roman" pitchFamily="18" charset="0"/>
              </a:rPr>
              <a:t>–</a:t>
            </a:r>
            <a:r>
              <a:rPr lang="ar-SA" sz="2400" b="1" dirty="0">
                <a:latin typeface="Times New Roman" pitchFamily="18" charset="0"/>
                <a:ea typeface="Times New Roman"/>
                <a:cs typeface="Times New Roman" pitchFamily="18" charset="0"/>
              </a:rPr>
              <a:t> تفهمها لحاجات النساء</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solidFill>
                  <a:srgbClr val="00B0F0"/>
                </a:solidFill>
                <a:latin typeface="Times New Roman" pitchFamily="18" charset="0"/>
                <a:ea typeface="Times New Roman"/>
                <a:cs typeface="Times New Roman" pitchFamily="18" charset="0"/>
              </a:rPr>
              <a:t>–</a:t>
            </a:r>
            <a:r>
              <a:rPr lang="ar-SA" sz="2400" b="1" dirty="0">
                <a:latin typeface="Times New Roman" pitchFamily="18" charset="0"/>
                <a:ea typeface="Times New Roman"/>
                <a:cs typeface="Times New Roman" pitchFamily="18" charset="0"/>
              </a:rPr>
              <a:t> التفويض وإعطاء الصلاحيات</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p:txBody>
      </p:sp>
      <p:sp>
        <p:nvSpPr>
          <p:cNvPr id="6" name="Cloud Callout 5"/>
          <p:cNvSpPr/>
          <p:nvPr/>
        </p:nvSpPr>
        <p:spPr>
          <a:xfrm>
            <a:off x="381000" y="381000"/>
            <a:ext cx="3233057" cy="1637192"/>
          </a:xfrm>
          <a:prstGeom prst="cloudCallout">
            <a:avLst>
              <a:gd name="adj1" fmla="val 31231"/>
              <a:gd name="adj2" fmla="val 6250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rtlCol="1" anchor="ctr"/>
          <a:lstStyle/>
          <a:p>
            <a:pPr lvl="0" algn="ctr"/>
            <a:r>
              <a:rPr lang="ar-EG"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مميزات المرأة القيادية</a:t>
            </a:r>
          </a:p>
        </p:txBody>
      </p:sp>
    </p:spTree>
    <p:extLst>
      <p:ext uri="{BB962C8B-B14F-4D97-AF65-F5344CB8AC3E}">
        <p14:creationId xmlns:p14="http://schemas.microsoft.com/office/powerpoint/2010/main" val="31319640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381000"/>
            <a:ext cx="8686800" cy="6038576"/>
          </a:xfrm>
          <a:prstGeom prst="rect">
            <a:avLst/>
          </a:prstGeom>
        </p:spPr>
        <p:txBody>
          <a:bodyPr wrap="square">
            <a:spAutoFit/>
          </a:bodyPr>
          <a:lstStyle/>
          <a:p>
            <a:pPr marL="53340" algn="r" rtl="1">
              <a:lnSpc>
                <a:spcPct val="115000"/>
              </a:lnSpc>
              <a:spcAft>
                <a:spcPts val="0"/>
              </a:spcAft>
            </a:pPr>
            <a:r>
              <a:rPr lang="ar-SA" sz="2400" b="1" dirty="0">
                <a:solidFill>
                  <a:srgbClr val="00B0F0"/>
                </a:solidFill>
                <a:latin typeface="Times New Roman" pitchFamily="18" charset="0"/>
                <a:ea typeface="Times New Roman"/>
                <a:cs typeface="Times New Roman" pitchFamily="18" charset="0"/>
              </a:rPr>
              <a:t>– المرأة ابعد نظرا من الرجل : </a:t>
            </a:r>
            <a:r>
              <a:rPr lang="ar-SA" sz="2400" b="1" dirty="0">
                <a:latin typeface="Times New Roman" pitchFamily="18" charset="0"/>
                <a:ea typeface="Times New Roman"/>
                <a:cs typeface="Times New Roman" pitchFamily="18" charset="0"/>
              </a:rPr>
              <a:t>تبحث عن المعلومات بشكل كبير، لهذا رؤيتها تكون أصوب</a:t>
            </a:r>
            <a:endParaRPr lang="en-US" sz="2400" dirty="0">
              <a:latin typeface="Times New Roman" pitchFamily="18" charset="0"/>
              <a:ea typeface="Calibri"/>
              <a:cs typeface="Times New Roman" pitchFamily="18" charset="0"/>
            </a:endParaRPr>
          </a:p>
          <a:p>
            <a:pPr marL="53340" rtl="1">
              <a:lnSpc>
                <a:spcPct val="115000"/>
              </a:lnSpc>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solidFill>
                  <a:srgbClr val="00B0F0"/>
                </a:solidFill>
                <a:latin typeface="Times New Roman" pitchFamily="18" charset="0"/>
                <a:ea typeface="Times New Roman"/>
                <a:cs typeface="Times New Roman" pitchFamily="18" charset="0"/>
              </a:rPr>
              <a:t>–</a:t>
            </a:r>
            <a:r>
              <a:rPr lang="ar-SA" sz="2400" b="1" dirty="0">
                <a:latin typeface="Times New Roman" pitchFamily="18" charset="0"/>
                <a:ea typeface="Times New Roman"/>
                <a:cs typeface="Times New Roman" pitchFamily="18" charset="0"/>
              </a:rPr>
              <a:t> </a:t>
            </a:r>
            <a:r>
              <a:rPr lang="ar-SA" sz="2400" b="1" dirty="0">
                <a:solidFill>
                  <a:srgbClr val="00B0F0"/>
                </a:solidFill>
                <a:latin typeface="Times New Roman" pitchFamily="18" charset="0"/>
                <a:ea typeface="Times New Roman"/>
                <a:cs typeface="Times New Roman" pitchFamily="18" charset="0"/>
              </a:rPr>
              <a:t>قدرتها على الاتصال أكبر من الرجل : </a:t>
            </a:r>
            <a:r>
              <a:rPr lang="ar-SA" sz="2400" b="1" dirty="0">
                <a:latin typeface="Times New Roman" pitchFamily="18" charset="0"/>
                <a:ea typeface="Times New Roman"/>
                <a:cs typeface="Times New Roman" pitchFamily="18" charset="0"/>
              </a:rPr>
              <a:t>الحوار الفعال</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solidFill>
                  <a:srgbClr val="00B0F0"/>
                </a:solidFill>
                <a:latin typeface="Times New Roman" pitchFamily="18" charset="0"/>
                <a:ea typeface="Times New Roman"/>
                <a:cs typeface="Times New Roman" pitchFamily="18" charset="0"/>
              </a:rPr>
              <a:t>– </a:t>
            </a:r>
            <a:r>
              <a:rPr lang="ar-SA" sz="2400" b="1" dirty="0">
                <a:latin typeface="Times New Roman" pitchFamily="18" charset="0"/>
                <a:ea typeface="Times New Roman"/>
                <a:cs typeface="Times New Roman" pitchFamily="18" charset="0"/>
              </a:rPr>
              <a:t>أسرع وأعمق في تكوين العلاقات</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latin typeface="Times New Roman" pitchFamily="18" charset="0"/>
                <a:ea typeface="Times New Roman"/>
                <a:cs typeface="Times New Roman" pitchFamily="18" charset="0"/>
              </a:rPr>
              <a:t>عندما نتأمل في هذه المميزات ونقارنها مع المواصفات الأساسية للقائد، نجد أن المرأة لها قدرة وقابلية كبيرة للقيادة، ولكن النظرة المجتمعية القاصرة اتجاه المرأة ودورها ، كانت سببا في ابتعاد الكثير من النساء عن القيادة ومجالاتها.</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53340" algn="r" rtl="1">
              <a:lnSpc>
                <a:spcPct val="115000"/>
              </a:lnSpc>
              <a:spcAft>
                <a:spcPts val="0"/>
              </a:spcAft>
            </a:pPr>
            <a:r>
              <a:rPr lang="ar-SA" sz="2400" b="1" dirty="0">
                <a:latin typeface="Times New Roman" pitchFamily="18" charset="0"/>
                <a:ea typeface="Times New Roman"/>
                <a:cs typeface="Times New Roman" pitchFamily="18" charset="0"/>
              </a:rPr>
              <a:t>المرأة القائدة شخصية فريدة من نوعها، قوية في قراراتها، حنونة في علاقاتها، متقنة لعملها، صبورة ومبدعة في تحقيق أهدافها، ذكية ومتميزة في تواصلها وتأثيرها في الآخرين.</a:t>
            </a:r>
            <a:endParaRPr lang="en-US"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81000" y="304800"/>
            <a:ext cx="8458200" cy="3490186"/>
          </a:xfrm>
          <a:prstGeom prst="rect">
            <a:avLst/>
          </a:prstGeom>
        </p:spPr>
        <p:txBody>
          <a:bodyPr wrap="square">
            <a:spAutoFit/>
          </a:bodyPr>
          <a:lstStyle/>
          <a:p>
            <a:pPr marL="53340" algn="r" rtl="1">
              <a:lnSpc>
                <a:spcPct val="115000"/>
              </a:lnSpc>
              <a:spcAft>
                <a:spcPts val="0"/>
              </a:spcAft>
              <a:tabLst>
                <a:tab pos="-36830" algn="l"/>
              </a:tabLst>
            </a:pPr>
            <a:r>
              <a:rPr lang="ar-SA" sz="2400" b="1" dirty="0">
                <a:solidFill>
                  <a:srgbClr val="C00000"/>
                </a:solidFill>
                <a:latin typeface="Times New Roman" pitchFamily="18" charset="0"/>
                <a:ea typeface="Times New Roman"/>
                <a:cs typeface="Times New Roman" pitchFamily="18" charset="0"/>
              </a:rPr>
              <a:t>المرأة القائدة كابنة :</a:t>
            </a:r>
            <a:endParaRPr lang="en-US" sz="2400" dirty="0">
              <a:latin typeface="Times New Roman" pitchFamily="18" charset="0"/>
              <a:ea typeface="Calibri"/>
              <a:cs typeface="Times New Roman" pitchFamily="18" charset="0"/>
            </a:endParaRPr>
          </a:p>
          <a:p>
            <a:pPr marL="53340" algn="r" rtl="1">
              <a:lnSpc>
                <a:spcPct val="115000"/>
              </a:lnSpc>
              <a:spcAft>
                <a:spcPts val="0"/>
              </a:spcAft>
              <a:tabLst>
                <a:tab pos="-36830" algn="l"/>
              </a:tabLs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53340" algn="r" rtl="1">
              <a:lnSpc>
                <a:spcPct val="115000"/>
              </a:lnSpc>
              <a:spcAft>
                <a:spcPts val="0"/>
              </a:spcAft>
              <a:tabLst>
                <a:tab pos="-36830" algn="l"/>
              </a:tabLst>
            </a:pPr>
            <a:r>
              <a:rPr lang="ar-SA" sz="2400" b="1" dirty="0">
                <a:latin typeface="Times New Roman" pitchFamily="18" charset="0"/>
                <a:ea typeface="Times New Roman"/>
                <a:cs typeface="Times New Roman" pitchFamily="18" charset="0"/>
              </a:rPr>
              <a:t>تربت على تحمل المسؤولية منذ صغرها، تميزت في أخلاقها ومعاملتها، أدخلت البهجة في قلب أبويها بحيائها وتفوقها في حياتها، تعلمت التعبير عن رأيها بكل صدق، شاركت بقراراتها في تسيير شؤون أسرتها، ملأت البيت صفاء بحيويتها ونشاطها. لها مكانة خاصة داخل عائلتها الصغيرة والكبيرة، لأنهم يرون فيها الأمل الكبير للمجتمع والأمة.</a:t>
            </a:r>
            <a:endParaRPr lang="en-US" sz="2400" dirty="0">
              <a:latin typeface="Times New Roman" pitchFamily="18" charset="0"/>
              <a:ea typeface="Calibri"/>
              <a:cs typeface="Times New Roman" pitchFamily="18" charset="0"/>
            </a:endParaRPr>
          </a:p>
          <a:p>
            <a:pPr marL="53340" algn="r" rtl="1">
              <a:lnSpc>
                <a:spcPct val="115000"/>
              </a:lnSpc>
              <a:spcAft>
                <a:spcPts val="0"/>
              </a:spcAft>
              <a:tabLst>
                <a:tab pos="-36830" algn="l"/>
              </a:tabLs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172200" y="381000"/>
            <a:ext cx="2425023" cy="490199"/>
          </a:xfrm>
          <a:prstGeom prst="rect">
            <a:avLst/>
          </a:prstGeom>
        </p:spPr>
        <p:txBody>
          <a:bodyPr wrap="none">
            <a:spAutoFit/>
          </a:bodyPr>
          <a:lstStyle/>
          <a:p>
            <a:pPr marL="53340" algn="r" rtl="1">
              <a:lnSpc>
                <a:spcPct val="115000"/>
              </a:lnSpc>
              <a:spcAft>
                <a:spcPts val="0"/>
              </a:spcAft>
              <a:tabLst>
                <a:tab pos="-36830" algn="l"/>
              </a:tabLst>
            </a:pPr>
            <a:r>
              <a:rPr lang="ar-SA" sz="2400" b="1" dirty="0">
                <a:solidFill>
                  <a:srgbClr val="C00000"/>
                </a:solidFill>
                <a:ea typeface="Times New Roman"/>
                <a:cs typeface="Times New Roman"/>
              </a:rPr>
              <a:t>المرأة القائدة كزوجة :</a:t>
            </a:r>
            <a:endParaRPr lang="en-US" sz="2400" dirty="0">
              <a:ea typeface="Calibri"/>
              <a:cs typeface="Arial"/>
            </a:endParaRPr>
          </a:p>
        </p:txBody>
      </p:sp>
      <p:sp>
        <p:nvSpPr>
          <p:cNvPr id="3" name="Rectangle 2"/>
          <p:cNvSpPr/>
          <p:nvPr/>
        </p:nvSpPr>
        <p:spPr>
          <a:xfrm>
            <a:off x="304800" y="1066800"/>
            <a:ext cx="8534400" cy="2640723"/>
          </a:xfrm>
          <a:prstGeom prst="rect">
            <a:avLst/>
          </a:prstGeom>
        </p:spPr>
        <p:txBody>
          <a:bodyPr wrap="square">
            <a:spAutoFit/>
          </a:bodyPr>
          <a:lstStyle/>
          <a:p>
            <a:pPr marL="53340" algn="r" rtl="1">
              <a:lnSpc>
                <a:spcPct val="115000"/>
              </a:lnSpc>
              <a:spcAft>
                <a:spcPts val="0"/>
              </a:spcAft>
              <a:tabLst>
                <a:tab pos="-36830" algn="l"/>
              </a:tabLst>
            </a:pPr>
            <a:r>
              <a:rPr lang="ar-SA" sz="2400" b="1" dirty="0">
                <a:ea typeface="Times New Roman"/>
                <a:cs typeface="Times New Roman"/>
              </a:rPr>
              <a:t>رسمت منهجية التربية مع زوجها قبل قدوم الأبناء، تدربا، درسا، وناقشا أمور التربية القيادية حتى يكونا في مستوى إنتاج قادة فاعلين ومؤثرين في مجتمعهم. هي أم قائدة، بمعنى أنها تؤثر، توجه، تعطي القدوة الصالحة، تربي على الأخلاق الراقية، شغوفة بالعلم والمعرفة، تترك لمسة حنونة وطيبة في قلوب أبنائها. تعلم جيدا أن رسالتها الأولى كأم قائدة هي جعل بيتها مدرسة لتخريج الأشخاص الإيجابيين، المبادرين والمتميزين…لهذا فهي دائمة التعلم والاستشارة وتطوير مهاراتها القيادية.</a:t>
            </a:r>
            <a:endParaRPr lang="en-US" sz="2400" dirty="0">
              <a:ea typeface="Calibri"/>
              <a:cs typeface="Arial"/>
            </a:endParaRPr>
          </a:p>
        </p:txBody>
      </p:sp>
      <p:pic>
        <p:nvPicPr>
          <p:cNvPr id="25602" name="Picture 2" descr="C:\Users\ooo\Desktop\المرأة القيادية الناجحة\الصور\تنزيل (2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724290"/>
            <a:ext cx="3962400" cy="23340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1319640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09600" y="381000"/>
            <a:ext cx="8153400" cy="4764381"/>
          </a:xfrm>
          <a:prstGeom prst="rect">
            <a:avLst/>
          </a:prstGeom>
        </p:spPr>
        <p:txBody>
          <a:bodyPr wrap="square">
            <a:spAutoFit/>
          </a:bodyPr>
          <a:lstStyle/>
          <a:p>
            <a:pPr marL="53340" algn="r" rtl="1">
              <a:lnSpc>
                <a:spcPct val="115000"/>
              </a:lnSpc>
              <a:spcAft>
                <a:spcPts val="0"/>
              </a:spcAft>
              <a:tabLst>
                <a:tab pos="-36830" algn="l"/>
              </a:tabLst>
            </a:pPr>
            <a:r>
              <a:rPr lang="ar-SA" sz="2400" b="1" dirty="0">
                <a:solidFill>
                  <a:srgbClr val="C00000"/>
                </a:solidFill>
                <a:latin typeface="Times New Roman" pitchFamily="18" charset="0"/>
                <a:ea typeface="Times New Roman"/>
                <a:cs typeface="Times New Roman" pitchFamily="18" charset="0"/>
              </a:rPr>
              <a:t>المرأة القائدة كفرد في المجتمع :</a:t>
            </a:r>
            <a:endParaRPr lang="en-US" sz="2400" dirty="0">
              <a:latin typeface="Times New Roman" pitchFamily="18" charset="0"/>
              <a:ea typeface="Calibri"/>
              <a:cs typeface="Times New Roman" pitchFamily="18" charset="0"/>
            </a:endParaRPr>
          </a:p>
          <a:p>
            <a:pPr marL="53340" algn="r" rtl="1">
              <a:lnSpc>
                <a:spcPct val="115000"/>
              </a:lnSpc>
              <a:spcAft>
                <a:spcPts val="0"/>
              </a:spcAft>
              <a:tabLst>
                <a:tab pos="-36830" algn="l"/>
              </a:tabLst>
            </a:pPr>
            <a:r>
              <a:rPr lang="ar-SA" sz="2400" b="1" dirty="0">
                <a:latin typeface="Times New Roman" pitchFamily="18" charset="0"/>
                <a:ea typeface="Times New Roman"/>
                <a:cs typeface="Times New Roman" pitchFamily="18" charset="0"/>
              </a:rPr>
              <a:t> </a:t>
            </a:r>
            <a:endParaRPr lang="en-US" sz="2400" dirty="0">
              <a:latin typeface="Times New Roman" pitchFamily="18" charset="0"/>
              <a:ea typeface="Calibri"/>
              <a:cs typeface="Times New Roman" pitchFamily="18" charset="0"/>
            </a:endParaRPr>
          </a:p>
          <a:p>
            <a:pPr marL="53340" algn="r" rtl="1">
              <a:lnSpc>
                <a:spcPct val="115000"/>
              </a:lnSpc>
              <a:spcAft>
                <a:spcPts val="0"/>
              </a:spcAft>
              <a:tabLst>
                <a:tab pos="-36830" algn="l"/>
              </a:tabLst>
            </a:pPr>
            <a:r>
              <a:rPr lang="ar-SA" sz="2400" b="1" dirty="0">
                <a:latin typeface="Times New Roman" pitchFamily="18" charset="0"/>
                <a:ea typeface="Times New Roman"/>
                <a:cs typeface="Times New Roman" pitchFamily="18" charset="0"/>
              </a:rPr>
              <a:t>امرأة مبادرة، إيجابية وفاعلة بكل ما تحمله الكلمة من معنى، علمت جيدا مسؤوليتها اتجاه مجتمعها، وعلمت أنها فرد منتج وليس زائد. جعلت من الإتقان شعارا لها في عملها، دراستها، أفكارها، مشاريعها… رسالتها في ذلك المساهمة في نهضة وطنها وأمتها.</a:t>
            </a:r>
            <a:endParaRPr lang="en-US" sz="2400" dirty="0">
              <a:latin typeface="Times New Roman" pitchFamily="18" charset="0"/>
              <a:ea typeface="Calibri"/>
              <a:cs typeface="Times New Roman" pitchFamily="18" charset="0"/>
            </a:endParaRPr>
          </a:p>
          <a:p>
            <a:pPr marL="53340" algn="r" rtl="1">
              <a:lnSpc>
                <a:spcPct val="115000"/>
              </a:lnSpc>
              <a:spcAft>
                <a:spcPts val="0"/>
              </a:spcAft>
              <a:tabLst>
                <a:tab pos="-36830" algn="l"/>
              </a:tabLst>
            </a:pPr>
            <a:r>
              <a:rPr lang="ar-SA" sz="2400" b="1" dirty="0">
                <a:latin typeface="Times New Roman" pitchFamily="18" charset="0"/>
                <a:ea typeface="Times New Roman"/>
                <a:cs typeface="Times New Roman" pitchFamily="18" charset="0"/>
              </a:rPr>
              <a:t>واثقة من نفسها، متواضعة، حيية، محسنة، بارعة في ترتيب أولوياتها وأدوارها في الحياة، متعايشة مع جميع الأفكار والمرجعيات المنتشرة في مجتمعها، حيث تبحث عن النقاط المشتركة والإيجابية لدى الآخرين للمساهمة في تنمية وطنها.</a:t>
            </a:r>
            <a:endParaRPr lang="en-US" sz="2400" dirty="0">
              <a:latin typeface="Times New Roman" pitchFamily="18" charset="0"/>
              <a:ea typeface="Calibri"/>
              <a:cs typeface="Times New Roman" pitchFamily="18" charset="0"/>
            </a:endParaRPr>
          </a:p>
          <a:p>
            <a:pPr marL="53340" algn="r" rtl="1">
              <a:lnSpc>
                <a:spcPct val="115000"/>
              </a:lnSpc>
              <a:spcAft>
                <a:spcPts val="0"/>
              </a:spcAft>
              <a:tabLst>
                <a:tab pos="-36830" algn="l"/>
              </a:tabLst>
            </a:pPr>
            <a:r>
              <a:rPr lang="ar-SA" sz="2400" b="1" dirty="0">
                <a:latin typeface="Times New Roman" pitchFamily="18" charset="0"/>
                <a:ea typeface="Times New Roman"/>
                <a:cs typeface="Times New Roman" pitchFamily="18" charset="0"/>
              </a:rPr>
              <a:t>عاشقة لوطنها، وعشق الوطن لا يقتصر على الشعارات الجميلة، بل يعني الإنتاج، العمل، الإتقان، التضحية والصبر.</a:t>
            </a:r>
            <a:endParaRPr lang="en-US"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iamond 1"/>
          <p:cNvSpPr/>
          <p:nvPr/>
        </p:nvSpPr>
        <p:spPr>
          <a:xfrm>
            <a:off x="762000" y="97971"/>
            <a:ext cx="7315200" cy="1371600"/>
          </a:xfrm>
          <a:prstGeom prst="diamond">
            <a:avLst/>
          </a:prstGeom>
          <a:ln>
            <a:noFill/>
          </a:ln>
          <a:effectLst>
            <a:outerShdw blurRad="50800" dist="38100" dir="2700000" algn="tl" rotWithShape="0">
              <a:prstClr val="black">
                <a:alpha val="40000"/>
              </a:prstClr>
            </a:outerShdw>
            <a:softEdge rad="12700"/>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400" b="1" dirty="0" smtClean="0">
                <a:solidFill>
                  <a:schemeClr val="tx1"/>
                </a:solidFill>
                <a:latin typeface="Times New Roman" pitchFamily="18" charset="0"/>
                <a:cs typeface="Times New Roman" pitchFamily="18" charset="0"/>
              </a:rPr>
              <a:t>دور المرأة القيادي في الاسلام</a:t>
            </a:r>
            <a:endParaRPr lang="ar-EG" sz="2400" b="1" dirty="0">
              <a:solidFill>
                <a:schemeClr val="tx1"/>
              </a:solidFill>
              <a:latin typeface="Times New Roman" pitchFamily="18" charset="0"/>
              <a:cs typeface="Times New Roman" pitchFamily="18" charset="0"/>
            </a:endParaRPr>
          </a:p>
        </p:txBody>
      </p:sp>
      <p:sp>
        <p:nvSpPr>
          <p:cNvPr id="3" name="Rectangle 2"/>
          <p:cNvSpPr/>
          <p:nvPr/>
        </p:nvSpPr>
        <p:spPr>
          <a:xfrm>
            <a:off x="152400" y="1451428"/>
            <a:ext cx="8801100" cy="2862322"/>
          </a:xfrm>
          <a:prstGeom prst="rect">
            <a:avLst/>
          </a:prstGeom>
        </p:spPr>
        <p:txBody>
          <a:bodyPr wrap="square">
            <a:spAutoFit/>
          </a:bodyPr>
          <a:lstStyle/>
          <a:p>
            <a:pPr algn="r" rtl="1">
              <a:lnSpc>
                <a:spcPct val="150000"/>
              </a:lnSpc>
              <a:spcAft>
                <a:spcPts val="0"/>
              </a:spcAft>
            </a:pPr>
            <a:r>
              <a:rPr lang="ar-SA" sz="2400" b="1" dirty="0">
                <a:latin typeface="Times New Roman" pitchFamily="18" charset="0"/>
                <a:ea typeface="Times New Roman"/>
                <a:cs typeface="Times New Roman" pitchFamily="18" charset="0"/>
              </a:rPr>
              <a:t>أولاً  هي قصة </a:t>
            </a:r>
            <a:r>
              <a:rPr lang="ar-SA" sz="2400" b="1" dirty="0">
                <a:solidFill>
                  <a:srgbClr val="CC00CC"/>
                </a:solidFill>
                <a:latin typeface="Times New Roman" pitchFamily="18" charset="0"/>
                <a:ea typeface="Times New Roman"/>
                <a:cs typeface="Times New Roman" pitchFamily="18" charset="0"/>
              </a:rPr>
              <a:t>( بلقيس بنت اليشرح )</a:t>
            </a:r>
            <a:endParaRPr lang="en-US" sz="2400" dirty="0">
              <a:latin typeface="Times New Roman" pitchFamily="18" charset="0"/>
              <a:ea typeface="Calibri"/>
              <a:cs typeface="Times New Roman" pitchFamily="18" charset="0"/>
            </a:endParaRPr>
          </a:p>
          <a:p>
            <a:pPr algn="r" rtl="1">
              <a:lnSpc>
                <a:spcPct val="150000"/>
              </a:lnSpc>
              <a:spcAft>
                <a:spcPts val="0"/>
              </a:spcAft>
            </a:pPr>
            <a:r>
              <a:rPr lang="ar-SA" sz="2400" b="1" dirty="0">
                <a:latin typeface="Times New Roman" pitchFamily="18" charset="0"/>
                <a:ea typeface="Times New Roman"/>
                <a:cs typeface="Times New Roman" pitchFamily="18" charset="0"/>
              </a:rPr>
              <a:t>والتي حكمت مملكة سباء باليمن ففي سورة النمل يقص القران الكريم من خبر بلقيس. </a:t>
            </a:r>
            <a:endParaRPr lang="en-US" sz="2400" dirty="0">
              <a:latin typeface="Times New Roman" pitchFamily="18" charset="0"/>
              <a:ea typeface="Calibri"/>
              <a:cs typeface="Times New Roman" pitchFamily="18" charset="0"/>
            </a:endParaRPr>
          </a:p>
          <a:p>
            <a:pPr algn="r" rtl="1">
              <a:lnSpc>
                <a:spcPct val="150000"/>
              </a:lnSpc>
              <a:spcAft>
                <a:spcPts val="0"/>
              </a:spcAft>
            </a:pPr>
            <a:r>
              <a:rPr lang="ar-SA" sz="2400" b="1" dirty="0">
                <a:latin typeface="Times New Roman" pitchFamily="18" charset="0"/>
                <a:ea typeface="Times New Roman"/>
                <a:cs typeface="Times New Roman" pitchFamily="18" charset="0"/>
              </a:rPr>
              <a:t>ما نستشف منه أفضل مبادئ القيادة فما أن يأتيها كتاب نبي الله سيدنا سليمان</a:t>
            </a:r>
            <a:endParaRPr lang="en-US" sz="2400" dirty="0">
              <a:latin typeface="Times New Roman" pitchFamily="18" charset="0"/>
              <a:ea typeface="Calibri"/>
              <a:cs typeface="Times New Roman" pitchFamily="18" charset="0"/>
            </a:endParaRPr>
          </a:p>
          <a:p>
            <a:pPr algn="r" rtl="1">
              <a:lnSpc>
                <a:spcPct val="150000"/>
              </a:lnSpc>
              <a:spcAft>
                <a:spcPts val="0"/>
              </a:spcAft>
            </a:pPr>
            <a:r>
              <a:rPr lang="ar-SA" sz="2400" b="1" dirty="0">
                <a:latin typeface="Times New Roman" pitchFamily="18" charset="0"/>
                <a:ea typeface="Times New Roman"/>
                <a:cs typeface="Times New Roman" pitchFamily="18" charset="0"/>
              </a:rPr>
              <a:t>عليه السلام وفيه ((أنه من سليمان وانه بسم الله الرحمن الرحيم* ألا تعلوا علي وأتوني مسلمين ))</a:t>
            </a:r>
            <a:endParaRPr lang="en-US" sz="2400" dirty="0">
              <a:latin typeface="Times New Roman" pitchFamily="18" charset="0"/>
              <a:ea typeface="Calibri"/>
              <a:cs typeface="Times New Roman" pitchFamily="18" charset="0"/>
            </a:endParaRPr>
          </a:p>
        </p:txBody>
      </p:sp>
      <p:sp>
        <p:nvSpPr>
          <p:cNvPr id="4" name="Rectangle 3"/>
          <p:cNvSpPr/>
          <p:nvPr/>
        </p:nvSpPr>
        <p:spPr>
          <a:xfrm>
            <a:off x="152400" y="4289930"/>
            <a:ext cx="8788400" cy="2308324"/>
          </a:xfrm>
          <a:prstGeom prst="rect">
            <a:avLst/>
          </a:prstGeom>
        </p:spPr>
        <p:txBody>
          <a:bodyPr wrap="square">
            <a:spAutoFit/>
          </a:bodyPr>
          <a:lstStyle/>
          <a:p>
            <a:pPr algn="r" rtl="1">
              <a:lnSpc>
                <a:spcPct val="150000"/>
              </a:lnSpc>
              <a:spcAft>
                <a:spcPts val="0"/>
              </a:spcAft>
            </a:pPr>
            <a:r>
              <a:rPr lang="ar-SA" sz="2400" b="1" dirty="0">
                <a:latin typeface="Times New Roman" pitchFamily="18" charset="0"/>
                <a:ea typeface="Times New Roman"/>
                <a:cs typeface="Times New Roman" pitchFamily="18" charset="0"/>
              </a:rPr>
              <a:t>لم تأخذها عزة الملك، ونشوة القوة فتدفع بقومها إلى ساحة الوغى لترد على هذا الخطاب الشديد اللهجة، بل تجمع قومها وتحدثهم حديث العقل الواعي.</a:t>
            </a:r>
            <a:endParaRPr lang="en-US" sz="2400" dirty="0">
              <a:latin typeface="Times New Roman" pitchFamily="18" charset="0"/>
              <a:ea typeface="Calibri"/>
              <a:cs typeface="Times New Roman" pitchFamily="18" charset="0"/>
            </a:endParaRPr>
          </a:p>
          <a:p>
            <a:pPr algn="r" rtl="1">
              <a:lnSpc>
                <a:spcPct val="150000"/>
              </a:lnSpc>
              <a:spcAft>
                <a:spcPts val="0"/>
              </a:spcAft>
            </a:pPr>
            <a:r>
              <a:rPr lang="ar-SA" sz="2400" b="1" dirty="0">
                <a:latin typeface="Times New Roman" pitchFamily="18" charset="0"/>
                <a:ea typeface="Times New Roman"/>
                <a:cs typeface="Times New Roman" pitchFamily="18" charset="0"/>
              </a:rPr>
              <a:t>فتقول كما يحكى القران (</a:t>
            </a:r>
            <a:r>
              <a:rPr lang="ar-SY" sz="2400" b="1" dirty="0">
                <a:latin typeface="Times New Roman" pitchFamily="18" charset="0"/>
                <a:ea typeface="Times New Roman"/>
                <a:cs typeface="Times New Roman" pitchFamily="18" charset="0"/>
              </a:rPr>
              <a:t>إني ألقي إلى كتاب كريم ،وتصفه بالكريم حتى لا تثير قومها على هذا الخطاب مع انه ورد بصيغة الأمر (إلا تعلو علي وأتوني مسلمين).</a:t>
            </a:r>
            <a:endParaRPr lang="en-US"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942175632"/>
              </p:ext>
            </p:extLst>
          </p:nvPr>
        </p:nvGraphicFramePr>
        <p:xfrm>
          <a:off x="889000" y="237839"/>
          <a:ext cx="6248400" cy="617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Flowchart: Delay 8"/>
          <p:cNvSpPr/>
          <p:nvPr/>
        </p:nvSpPr>
        <p:spPr>
          <a:xfrm>
            <a:off x="7162800" y="2333339"/>
            <a:ext cx="1752600" cy="1981200"/>
          </a:xfrm>
          <a:prstGeom prst="flowChartDelay">
            <a:avLst/>
          </a:prstGeom>
          <a:solidFill>
            <a:srgbClr val="FF33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0" name="TextBox 9"/>
          <p:cNvSpPr txBox="1"/>
          <p:nvPr/>
        </p:nvSpPr>
        <p:spPr>
          <a:xfrm>
            <a:off x="7315200" y="2816106"/>
            <a:ext cx="3657600" cy="1015663"/>
          </a:xfrm>
          <a:prstGeom prst="rect">
            <a:avLst/>
          </a:prstGeom>
          <a:noFill/>
        </p:spPr>
        <p:txBody>
          <a:bodyPr wrap="square" rtlCol="1">
            <a:spAutoFit/>
          </a:bodyPr>
          <a:lstStyle/>
          <a:p>
            <a:r>
              <a:rPr lang="ar-EG" sz="2000" b="1" dirty="0" smtClean="0">
                <a:solidFill>
                  <a:srgbClr val="FFFF00"/>
                </a:solidFill>
              </a:rPr>
              <a:t>كيف تحول</a:t>
            </a:r>
          </a:p>
          <a:p>
            <a:r>
              <a:rPr lang="ar-EG" sz="2000" b="1" dirty="0" smtClean="0">
                <a:solidFill>
                  <a:srgbClr val="FFFF00"/>
                </a:solidFill>
              </a:rPr>
              <a:t> نقاط ضعفك</a:t>
            </a:r>
          </a:p>
          <a:p>
            <a:r>
              <a:rPr lang="ar-EG" sz="2000" b="1" dirty="0" smtClean="0">
                <a:solidFill>
                  <a:srgbClr val="FFFF00"/>
                </a:solidFill>
              </a:rPr>
              <a:t> إلي قوة</a:t>
            </a:r>
            <a:endParaRPr lang="ar-EG" sz="2000" b="1" dirty="0">
              <a:solidFill>
                <a:srgbClr val="FFFF00"/>
              </a:solidFill>
            </a:endParaRPr>
          </a:p>
        </p:txBody>
      </p:sp>
    </p:spTree>
    <p:extLst>
      <p:ext uri="{BB962C8B-B14F-4D97-AF65-F5344CB8AC3E}">
        <p14:creationId xmlns:p14="http://schemas.microsoft.com/office/powerpoint/2010/main" val="3131964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triped Right Arrow 1"/>
          <p:cNvSpPr/>
          <p:nvPr/>
        </p:nvSpPr>
        <p:spPr>
          <a:xfrm rot="1797064">
            <a:off x="500452" y="393427"/>
            <a:ext cx="4496092" cy="3352800"/>
          </a:xfrm>
          <a:prstGeom prst="stripedRightArrow">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2400" b="1" dirty="0">
                <a:solidFill>
                  <a:srgbClr val="002060"/>
                </a:solidFill>
                <a:effectLst/>
                <a:latin typeface="Times New Roman" pitchFamily="18" charset="0"/>
                <a:ea typeface="Calibri"/>
                <a:cs typeface="Times New Roman" pitchFamily="18" charset="0"/>
              </a:rPr>
              <a:t>الوحده التدريبية الاولي </a:t>
            </a:r>
            <a:endParaRPr lang="en-US" sz="2400" dirty="0">
              <a:effectLst/>
              <a:latin typeface="Times New Roman" pitchFamily="18" charset="0"/>
              <a:ea typeface="Calibri"/>
              <a:cs typeface="Times New Roman" pitchFamily="18" charset="0"/>
            </a:endParaRPr>
          </a:p>
          <a:p>
            <a:pPr algn="ctr" rtl="1">
              <a:lnSpc>
                <a:spcPct val="115000"/>
              </a:lnSpc>
              <a:spcAft>
                <a:spcPts val="1000"/>
              </a:spcAft>
            </a:pPr>
            <a:r>
              <a:rPr lang="ar-EG" sz="2400" b="1" dirty="0">
                <a:solidFill>
                  <a:srgbClr val="C00000"/>
                </a:solidFill>
                <a:effectLst/>
                <a:latin typeface="Times New Roman" pitchFamily="18" charset="0"/>
                <a:ea typeface="Calibri"/>
                <a:cs typeface="Times New Roman" pitchFamily="18" charset="0"/>
              </a:rPr>
              <a:t>صفات لتصبحي قائدة ناجحة</a:t>
            </a:r>
            <a:endParaRPr lang="en-US" sz="2400" dirty="0">
              <a:effectLst/>
              <a:latin typeface="Times New Roman" pitchFamily="18" charset="0"/>
              <a:ea typeface="Calibri"/>
              <a:cs typeface="Times New Roman" pitchFamily="18" charset="0"/>
            </a:endParaRPr>
          </a:p>
        </p:txBody>
      </p:sp>
      <p:pic>
        <p:nvPicPr>
          <p:cNvPr id="3" name="Picture 2" descr="C:\Users\ooo\Desktop\المرأة القيادية الناجحة\الصور\تنزيل (1).jpg"/>
          <p:cNvPicPr/>
          <p:nvPr/>
        </p:nvPicPr>
        <p:blipFill>
          <a:blip r:embed="rId2">
            <a:extLst>
              <a:ext uri="{28A0092B-C50C-407E-A947-70E740481C1C}">
                <a14:useLocalDpi xmlns:a14="http://schemas.microsoft.com/office/drawing/2010/main" val="0"/>
              </a:ext>
            </a:extLst>
          </a:blip>
          <a:srcRect/>
          <a:stretch>
            <a:fillRect/>
          </a:stretch>
        </p:blipFill>
        <p:spPr bwMode="auto">
          <a:xfrm>
            <a:off x="4724400" y="3581400"/>
            <a:ext cx="3265170" cy="212661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2719786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Decision 1"/>
          <p:cNvSpPr/>
          <p:nvPr/>
        </p:nvSpPr>
        <p:spPr>
          <a:xfrm>
            <a:off x="1066800" y="304800"/>
            <a:ext cx="7010400" cy="1524000"/>
          </a:xfrm>
          <a:prstGeom prst="flowChartDecision">
            <a:avLst/>
          </a:prstGeom>
          <a:solidFill>
            <a:srgbClr val="FFCCFF"/>
          </a:solidFill>
          <a:ln>
            <a:noFill/>
          </a:ln>
          <a:effectLst/>
          <a:scene3d>
            <a:camera prst="orthographicFront">
              <a:rot lat="0" lon="0" rev="0"/>
            </a:camera>
            <a:lightRig rig="contrasting" dir="t">
              <a:rot lat="0" lon="0" rev="7800000"/>
            </a:lightRig>
          </a:scene3d>
          <a:sp3d>
            <a:bevelT w="139700" h="139700"/>
          </a:sp3d>
        </p:spPr>
        <p:style>
          <a:lnRef idx="1">
            <a:schemeClr val="accent4"/>
          </a:lnRef>
          <a:fillRef idx="2">
            <a:schemeClr val="accent4"/>
          </a:fillRef>
          <a:effectRef idx="1">
            <a:schemeClr val="accent4"/>
          </a:effectRef>
          <a:fontRef idx="minor">
            <a:schemeClr val="dk1"/>
          </a:fontRef>
        </p:style>
        <p:txBody>
          <a:bodyPr rtlCol="1" anchor="ctr"/>
          <a:lstStyle/>
          <a:p>
            <a:pPr algn="r" rtl="1">
              <a:lnSpc>
                <a:spcPct val="115000"/>
              </a:lnSpc>
              <a:spcAft>
                <a:spcPts val="1000"/>
              </a:spcAft>
            </a:pPr>
            <a:r>
              <a:rPr lang="ar-SA" sz="2400" b="1" dirty="0">
                <a:solidFill>
                  <a:schemeClr val="tx1"/>
                </a:solidFill>
                <a:ea typeface="Calibri"/>
                <a:cs typeface="Times New Roman"/>
              </a:rPr>
              <a:t>كيف تحول نقاط ضعفك الي قوة</a:t>
            </a:r>
            <a:endParaRPr lang="en-US" sz="1400" dirty="0">
              <a:solidFill>
                <a:schemeClr val="tx1"/>
              </a:solidFill>
              <a:ea typeface="Calibri"/>
              <a:cs typeface="Arial"/>
            </a:endParaRPr>
          </a:p>
        </p:txBody>
      </p:sp>
      <p:sp>
        <p:nvSpPr>
          <p:cNvPr id="3" name="Rectangle 2"/>
          <p:cNvSpPr/>
          <p:nvPr/>
        </p:nvSpPr>
        <p:spPr>
          <a:xfrm>
            <a:off x="0" y="1879600"/>
            <a:ext cx="9067800" cy="3469668"/>
          </a:xfrm>
          <a:prstGeom prst="rect">
            <a:avLst/>
          </a:prstGeom>
        </p:spPr>
        <p:txBody>
          <a:bodyPr wrap="square">
            <a:spAutoFit/>
          </a:bodyPr>
          <a:lstStyle/>
          <a:p>
            <a:pPr algn="r" rtl="1">
              <a:lnSpc>
                <a:spcPct val="115000"/>
              </a:lnSpc>
              <a:spcAft>
                <a:spcPts val="1000"/>
              </a:spcAft>
            </a:pPr>
            <a:r>
              <a:rPr lang="ar-EG" sz="2400" b="1" dirty="0" smtClean="0">
                <a:solidFill>
                  <a:srgbClr val="CC00CC"/>
                </a:solidFill>
                <a:latin typeface="Times New Roman" pitchFamily="18" charset="0"/>
                <a:ea typeface="Calibri" panose="020F0502020204030204" pitchFamily="34" charset="0"/>
                <a:cs typeface="Times New Roman" pitchFamily="18" charset="0"/>
              </a:rPr>
              <a:t>1- </a:t>
            </a:r>
            <a:r>
              <a:rPr lang="ar-EG" sz="2400" b="1" dirty="0">
                <a:solidFill>
                  <a:srgbClr val="CC00CC"/>
                </a:solidFill>
                <a:latin typeface="Times New Roman" pitchFamily="18" charset="0"/>
                <a:ea typeface="Calibri" panose="020F0502020204030204" pitchFamily="34" charset="0"/>
                <a:cs typeface="Times New Roman" pitchFamily="18" charset="0"/>
              </a:rPr>
              <a:t>كيف تعرف نقاط ضعفك</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solidFill>
                  <a:srgbClr val="CC00CC"/>
                </a:solidFill>
                <a:latin typeface="Times New Roman" pitchFamily="18" charset="0"/>
                <a:ea typeface="Calibri" panose="020F0502020204030204" pitchFamily="34" charset="0"/>
                <a:cs typeface="Times New Roman" pitchFamily="18" charset="0"/>
              </a:rPr>
              <a:t> </a:t>
            </a:r>
            <a:r>
              <a:rPr lang="ar-EG" sz="2400" b="1" dirty="0">
                <a:latin typeface="Times New Roman" pitchFamily="18" charset="0"/>
                <a:ea typeface="Calibri" panose="020F0502020204030204" pitchFamily="34" charset="0"/>
                <a:cs typeface="Times New Roman" pitchFamily="18" charset="0"/>
              </a:rPr>
              <a:t>يمكننا معرفة نقاط القوة والضعف لدينا من خلال فهمنا الجيد لشخصيتنا ومعرفة فيما نتميز وما نحب وما نكره وما هو شغفنا الأول. </a:t>
            </a:r>
            <a:endParaRPr lang="en-US" sz="2400" dirty="0">
              <a:latin typeface="Times New Roman" pitchFamily="18" charset="0"/>
              <a:ea typeface="Calibri" panose="020F0502020204030204" pitchFamily="34" charset="0"/>
              <a:cs typeface="Times New Roman" pitchFamily="18" charset="0"/>
            </a:endParaRPr>
          </a:p>
          <a:p>
            <a:pPr algn="r"/>
            <a:r>
              <a:rPr lang="ar-EG" sz="2400" b="1" dirty="0">
                <a:latin typeface="Times New Roman" pitchFamily="18" charset="0"/>
                <a:ea typeface="Calibri" panose="020F0502020204030204" pitchFamily="34" charset="0"/>
                <a:cs typeface="Times New Roman" pitchFamily="18" charset="0"/>
              </a:rPr>
              <a:t>ويمكن أيضا من خلال الأهل والأصدقاء والتعاملات اليومية معهم تجعلهم يرون ما لا نراه نحن في أنفسنا، أما إذا أردنا أن ننحى منحى علميا فسوف نلجأ هنا إلى الاختبارات النفسية التي تحدد لك نقاط القوة والضعف لديك وطريقة تنمية نقاط القوة وطريقة الاستفادة من الضعف أو حتى اللجوء إلى حضور بعض الدورات التدريبية عن فهم الذات واكتشاف </a:t>
            </a:r>
            <a:r>
              <a:rPr lang="ar-EG" sz="2400" b="1" dirty="0" smtClean="0">
                <a:latin typeface="Times New Roman" pitchFamily="18" charset="0"/>
                <a:ea typeface="Calibri" panose="020F0502020204030204" pitchFamily="34" charset="0"/>
                <a:cs typeface="Times New Roman" pitchFamily="18" charset="0"/>
              </a:rPr>
              <a:t>الشخصية</a:t>
            </a:r>
            <a:endParaRPr lang="ar-EG" sz="2400" dirty="0">
              <a:latin typeface="Times New Roman" pitchFamily="18" charset="0"/>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81000"/>
            <a:ext cx="8991600" cy="2897203"/>
          </a:xfrm>
          <a:prstGeom prst="rect">
            <a:avLst/>
          </a:prstGeom>
        </p:spPr>
        <p:txBody>
          <a:bodyPr wrap="square">
            <a:spAutoFit/>
          </a:bodyPr>
          <a:lstStyle/>
          <a:p>
            <a:pPr algn="r" rtl="1">
              <a:lnSpc>
                <a:spcPct val="115000"/>
              </a:lnSpc>
              <a:spcAft>
                <a:spcPts val="1000"/>
              </a:spcAft>
            </a:pPr>
            <a:r>
              <a:rPr lang="ar-EG" sz="2400" b="1" dirty="0">
                <a:solidFill>
                  <a:srgbClr val="CC00CC"/>
                </a:solidFill>
                <a:latin typeface="Times New Roman" pitchFamily="18" charset="0"/>
                <a:ea typeface="Calibri" panose="020F0502020204030204" pitchFamily="34" charset="0"/>
                <a:cs typeface="Times New Roman" pitchFamily="18" charset="0"/>
              </a:rPr>
              <a:t>2- ماهي نقاط الضعف</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 تختلف وتتنوع نقاط الضعف من إنسان لآخر كما تتعدد نقاط القوة من إنسان لآخر. </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ومن الطبيعي أن يتفوق كل منا في أمور معينة ويخفق في أخرى ويأتي شخص آخر يكون عكس ذلك، فلن يكون طبيعيا إذا أصبحنا جميعنا متفوقون ومتميزون في نفس المجالات ولدينا نقاط القوة ذاتها، وكذلك نقاط الضعف التي نحاول فهمها والتعلم كيفية الاستفادة منها-تلك هي أيضا تختلف من إنسان لآخر.</a:t>
            </a:r>
            <a:endParaRPr lang="en-US" sz="2400" dirty="0">
              <a:effectLst/>
              <a:latin typeface="Times New Roman" pitchFamily="18" charset="0"/>
              <a:ea typeface="Calibri" panose="020F0502020204030204" pitchFamily="34" charset="0"/>
              <a:cs typeface="Times New Roman"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3657600"/>
            <a:ext cx="4482445" cy="2498834"/>
          </a:xfrm>
          <a:prstGeom prst="rect">
            <a:avLst/>
          </a:prstGeom>
        </p:spPr>
      </p:pic>
    </p:spTree>
    <p:extLst>
      <p:ext uri="{BB962C8B-B14F-4D97-AF65-F5344CB8AC3E}">
        <p14:creationId xmlns:p14="http://schemas.microsoft.com/office/powerpoint/2010/main" val="31319640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876800" y="304800"/>
            <a:ext cx="3938899" cy="490199"/>
          </a:xfrm>
          <a:prstGeom prst="rect">
            <a:avLst/>
          </a:prstGeom>
        </p:spPr>
        <p:txBody>
          <a:bodyPr wrap="none">
            <a:spAutoFit/>
          </a:bodyPr>
          <a:lstStyle/>
          <a:p>
            <a:pPr algn="r" rtl="1">
              <a:lnSpc>
                <a:spcPct val="115000"/>
              </a:lnSpc>
              <a:spcAft>
                <a:spcPts val="1000"/>
              </a:spcAft>
            </a:pPr>
            <a:r>
              <a:rPr lang="ar-EG"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فما هي نقاط الضعف المتعارف عليها: </a:t>
            </a:r>
            <a:endParaRPr lang="en-US" sz="24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355601" y="834913"/>
            <a:ext cx="8762999" cy="2734916"/>
          </a:xfrm>
          <a:prstGeom prst="rect">
            <a:avLst/>
          </a:prstGeom>
        </p:spPr>
        <p:txBody>
          <a:bodyPr wrap="square">
            <a:spAutoFit/>
          </a:bodyPr>
          <a:lstStyle/>
          <a:p>
            <a:pPr algn="ctr" rtl="1">
              <a:lnSpc>
                <a:spcPct val="115000"/>
              </a:lnSpc>
              <a:spcAft>
                <a:spcPts val="1000"/>
              </a:spcAft>
            </a:pPr>
            <a:r>
              <a:rPr lang="ar-EG" sz="2400" b="1" dirty="0">
                <a:solidFill>
                  <a:srgbClr val="00B0F0"/>
                </a:solidFill>
                <a:latin typeface="Times New Roman" pitchFamily="18" charset="0"/>
                <a:ea typeface="Calibri" panose="020F0502020204030204" pitchFamily="34" charset="0"/>
                <a:cs typeface="Times New Roman" pitchFamily="18" charset="0"/>
              </a:rPr>
              <a:t>العصبية:</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 هي من نقاط الضعف المنتشرة في الآونة الأخيرة نظرا لنمط الحياة متسارع الإيقاع، فتجعل الإنسان أيضا متعجل في كل شؤون الحياة مما يؤدي به إلى فقد الهدوء، تعد من نقاط الضعف التي ينبغي التخلص منها لما لها من آثار سلبية كبيرة على حياة الفرد في كل جوانب الحياة.. في المنزل والعمل والعلاقات الاجتماعية وتربية الأولاد، لا تترك جانب حياتي إلا ويكون لها تأثير سلبي عليه.</a:t>
            </a:r>
            <a:endParaRPr lang="en-US" sz="2400" dirty="0">
              <a:effectLst/>
              <a:latin typeface="Times New Roman" pitchFamily="18" charset="0"/>
              <a:ea typeface="Calibri" panose="020F0502020204030204" pitchFamily="34" charset="0"/>
              <a:cs typeface="Times New Roman"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400" y="3657600"/>
            <a:ext cx="3200400"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319640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5400" y="228600"/>
            <a:ext cx="8839200" cy="2344231"/>
          </a:xfrm>
          <a:prstGeom prst="rect">
            <a:avLst/>
          </a:prstGeom>
        </p:spPr>
        <p:txBody>
          <a:bodyPr wrap="square">
            <a:spAutoFit/>
          </a:bodyPr>
          <a:lstStyle/>
          <a:p>
            <a:pPr algn="ctr" rtl="1">
              <a:lnSpc>
                <a:spcPct val="115000"/>
              </a:lnSpc>
              <a:spcAft>
                <a:spcPts val="1000"/>
              </a:spcAft>
            </a:pPr>
            <a:r>
              <a:rPr lang="en-US" sz="2400" b="1" dirty="0">
                <a:latin typeface="Times New Roman" panose="02020603050405020304" pitchFamily="18" charset="0"/>
                <a:ea typeface="Calibri" panose="020F0502020204030204" pitchFamily="34" charset="0"/>
                <a:cs typeface="Times New Roman" pitchFamily="18" charset="0"/>
              </a:rPr>
              <a:t> </a:t>
            </a:r>
            <a:r>
              <a:rPr lang="ar-EG" sz="2400" b="1" dirty="0">
                <a:solidFill>
                  <a:srgbClr val="00B0F0"/>
                </a:solidFill>
                <a:latin typeface="Times New Roman" panose="02020603050405020304" pitchFamily="18" charset="0"/>
                <a:ea typeface="Calibri" panose="020F0502020204030204" pitchFamily="34" charset="0"/>
                <a:cs typeface="Times New Roman" pitchFamily="18" charset="0"/>
              </a:rPr>
              <a:t>الخجل:</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 من نقاط الضعف المنتشرة أيضا، وتتعدد صوره من عدم القدرة على مواصلة الحوار أو الإخفاق في تقديم النفس للآخرين وتكوين علاقات جديدة وعدم القدرة على المشاركة في النقاشات والأنشطة المختلفة والتقوقع حول الذات وعدم اكتشاف الجديد وبالتالي المحدودية في كل شيء.</a:t>
            </a:r>
            <a:endParaRPr lang="en-US" sz="2400" dirty="0">
              <a:effectLst/>
              <a:latin typeface="Times New Roman" pitchFamily="18" charset="0"/>
              <a:ea typeface="Calibri" panose="020F0502020204030204" pitchFamily="34" charset="0"/>
              <a:cs typeface="Times New Roman"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400" y="3090928"/>
            <a:ext cx="3429000" cy="24717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319640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0320" y="152400"/>
            <a:ext cx="9144000" cy="1919500"/>
          </a:xfrm>
          <a:prstGeom prst="rect">
            <a:avLst/>
          </a:prstGeom>
        </p:spPr>
        <p:txBody>
          <a:bodyPr wrap="square">
            <a:spAutoFit/>
          </a:bodyPr>
          <a:lstStyle/>
          <a:p>
            <a:pPr algn="ctr" rtl="1">
              <a:lnSpc>
                <a:spcPct val="115000"/>
              </a:lnSpc>
              <a:spcAft>
                <a:spcPts val="1000"/>
              </a:spcAft>
            </a:pPr>
            <a:r>
              <a:rPr lang="ar-EG" sz="2400" b="1" dirty="0">
                <a:solidFill>
                  <a:srgbClr val="00B0F0"/>
                </a:solidFill>
                <a:latin typeface="Calibri" panose="020F0502020204030204" pitchFamily="34" charset="0"/>
                <a:ea typeface="Calibri" panose="020F0502020204030204" pitchFamily="34" charset="0"/>
                <a:cs typeface="Times New Roman" panose="02020603050405020304" pitchFamily="18" charset="0"/>
              </a:rPr>
              <a:t>فقدان الثقة بالنفس:</a:t>
            </a:r>
            <a:endParaRPr lang="en-US" sz="24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1000"/>
              </a:spcAft>
            </a:pPr>
            <a:r>
              <a:rPr lang="ar-EG" sz="2400" b="1" dirty="0">
                <a:latin typeface="Calibri" panose="020F0502020204030204" pitchFamily="34" charset="0"/>
                <a:ea typeface="Calibri" panose="020F0502020204030204" pitchFamily="34" charset="0"/>
                <a:cs typeface="Times New Roman" panose="02020603050405020304" pitchFamily="18" charset="0"/>
              </a:rPr>
              <a:t> نتعرض جميعنا لإحباطات كثيرة ومختلفة، وتتعدد كذلك الطرق الذي نواجه بها مختلف الإحباطات، فمنا من يتغلب عليها ومنا من يضعف أمامها ومنا من يتعايش مع الأمر وفي الكثير من الأحيان نفقد الثقة في أنفسنا بأننا قادرين على المواجهة.</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2590800"/>
            <a:ext cx="2886075" cy="2514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1319640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080" y="152400"/>
            <a:ext cx="9144000" cy="2472472"/>
          </a:xfrm>
          <a:prstGeom prst="rect">
            <a:avLst/>
          </a:prstGeom>
        </p:spPr>
        <p:txBody>
          <a:bodyPr wrap="square">
            <a:spAutoFit/>
          </a:bodyPr>
          <a:lstStyle/>
          <a:p>
            <a:pPr algn="ctr" rtl="1">
              <a:lnSpc>
                <a:spcPct val="115000"/>
              </a:lnSpc>
              <a:spcAft>
                <a:spcPts val="1000"/>
              </a:spcAft>
            </a:pPr>
            <a:r>
              <a:rPr lang="ar-EG" sz="2400" b="1" dirty="0" smtClean="0">
                <a:solidFill>
                  <a:srgbClr val="CC00CC"/>
                </a:solidFill>
                <a:latin typeface="Times New Roman" pitchFamily="18" charset="0"/>
                <a:ea typeface="Calibri" panose="020F0502020204030204" pitchFamily="34" charset="0"/>
                <a:cs typeface="Times New Roman" pitchFamily="18" charset="0"/>
              </a:rPr>
              <a:t>3-التعامل </a:t>
            </a:r>
            <a:r>
              <a:rPr lang="ar-EG" sz="2400" b="1" dirty="0">
                <a:solidFill>
                  <a:srgbClr val="CC00CC"/>
                </a:solidFill>
                <a:latin typeface="Times New Roman" pitchFamily="18" charset="0"/>
                <a:ea typeface="Calibri" panose="020F0502020204030204" pitchFamily="34" charset="0"/>
                <a:cs typeface="Times New Roman" pitchFamily="18" charset="0"/>
              </a:rPr>
              <a:t>مع نقاط الضعف</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 الإنسان يجمع ما بين نقاط قوة، وهذه ينبغي أن يحافظ عليها ويقويها ويحسن استخدامها حتى لا يفقدها، ونقاط ضعف يحاول التعامل معها بطرق مختلفة. </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وفيما يلي سوف نحاول توضيح طرق الاستفادة من </a:t>
            </a:r>
            <a:r>
              <a:rPr lang="ar-EG" sz="2400" b="1" dirty="0">
                <a:solidFill>
                  <a:srgbClr val="C00000"/>
                </a:solidFill>
                <a:latin typeface="Times New Roman" pitchFamily="18" charset="0"/>
                <a:ea typeface="Calibri" panose="020F0502020204030204" pitchFamily="34" charset="0"/>
                <a:cs typeface="Times New Roman" pitchFamily="18" charset="0"/>
              </a:rPr>
              <a:t>الضعف</a:t>
            </a:r>
            <a:r>
              <a:rPr lang="ar-EG" sz="2400" b="1" dirty="0">
                <a:latin typeface="Times New Roman" pitchFamily="18" charset="0"/>
                <a:ea typeface="Calibri" panose="020F0502020204030204" pitchFamily="34" charset="0"/>
                <a:cs typeface="Times New Roman" pitchFamily="18" charset="0"/>
              </a:rPr>
              <a:t> لدينا وربما تحويلها إلى </a:t>
            </a:r>
            <a:r>
              <a:rPr lang="ar-EG" sz="2400" b="1" dirty="0">
                <a:solidFill>
                  <a:srgbClr val="C00000"/>
                </a:solidFill>
                <a:latin typeface="Times New Roman" pitchFamily="18" charset="0"/>
                <a:ea typeface="Calibri" panose="020F0502020204030204" pitchFamily="34" charset="0"/>
                <a:cs typeface="Times New Roman" pitchFamily="18" charset="0"/>
              </a:rPr>
              <a:t>نقاط قوة </a:t>
            </a:r>
            <a:r>
              <a:rPr lang="ar-EG" sz="2400" b="1" dirty="0">
                <a:latin typeface="Times New Roman" pitchFamily="18" charset="0"/>
                <a:ea typeface="Calibri" panose="020F0502020204030204" pitchFamily="34" charset="0"/>
                <a:cs typeface="Times New Roman" pitchFamily="18" charset="0"/>
              </a:rPr>
              <a:t>أيضا: </a:t>
            </a:r>
            <a:endParaRPr lang="en-US" sz="2400" dirty="0">
              <a:effectLst/>
              <a:latin typeface="Times New Roman" pitchFamily="18" charset="0"/>
              <a:ea typeface="Calibri" panose="020F0502020204030204" pitchFamily="34" charset="0"/>
              <a:cs typeface="Times New Roman"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2819400"/>
            <a:ext cx="3124199" cy="2590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319640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0160" y="228600"/>
            <a:ext cx="9067800" cy="3159648"/>
          </a:xfrm>
          <a:prstGeom prst="rect">
            <a:avLst/>
          </a:prstGeom>
        </p:spPr>
        <p:txBody>
          <a:bodyPr wrap="square">
            <a:spAutoFit/>
          </a:bodyPr>
          <a:lstStyle/>
          <a:p>
            <a:pPr algn="ctr" rtl="1">
              <a:lnSpc>
                <a:spcPct val="115000"/>
              </a:lnSpc>
              <a:spcAft>
                <a:spcPts val="1000"/>
              </a:spcAft>
            </a:pPr>
            <a:r>
              <a:rPr lang="ar-EG" sz="2400" b="1" dirty="0">
                <a:solidFill>
                  <a:srgbClr val="00B0F0"/>
                </a:solidFill>
                <a:latin typeface="Times New Roman" pitchFamily="18" charset="0"/>
                <a:ea typeface="Calibri" panose="020F0502020204030204" pitchFamily="34" charset="0"/>
                <a:cs typeface="Times New Roman" pitchFamily="18" charset="0"/>
              </a:rPr>
              <a:t>العصبية:</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الشخص العصبي دائما ما يندم حينما يشعر بالغضب ويتصرف بعصبية؛ ولذلك عليه بطلب المساعدة من مختص ليتعلم كيف يتحكم في غضبه، وبالتمرين والتدريب سوف يلاحظ تحسنات كبيرة، فعلى سبيل المثال من الممكن أن يضع مجموعة من الخطوات حين يغضب يفعلها لتهدئته وأن ينسحب من أي حوار دائر ولا يتخذ أي قرارات وهو غاضب، وربما أيضا يحاول بالتدريج أن يتحكم في غضبه ويقوم بعمل جلسات لتعلم السيطرة على مشاعر الغضب والتحلي بالهدوء مثل تمارين التنفس بعمق وتمرينات التأمل. </a:t>
            </a:r>
            <a:endParaRPr lang="en-US" sz="2400" dirty="0">
              <a:effectLst/>
              <a:latin typeface="Times New Roman" pitchFamily="18" charset="0"/>
              <a:ea typeface="Calibri" panose="020F0502020204030204" pitchFamily="34" charset="0"/>
              <a:cs typeface="Times New Roman"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3286" y="3733800"/>
            <a:ext cx="3352800" cy="228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319640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0320" y="304800"/>
            <a:ext cx="9067800" cy="4596130"/>
          </a:xfrm>
          <a:prstGeom prst="rect">
            <a:avLst/>
          </a:prstGeom>
        </p:spPr>
        <p:txBody>
          <a:bodyPr wrap="square">
            <a:spAutoFit/>
          </a:bodyPr>
          <a:lstStyle/>
          <a:p>
            <a:pPr algn="ctr" rtl="1">
              <a:lnSpc>
                <a:spcPct val="115000"/>
              </a:lnSpc>
              <a:spcAft>
                <a:spcPts val="1000"/>
              </a:spcAft>
            </a:pPr>
            <a:r>
              <a:rPr lang="ar-EG" sz="2400" b="1" dirty="0">
                <a:solidFill>
                  <a:srgbClr val="00B0F0"/>
                </a:solidFill>
                <a:latin typeface="Times New Roman" pitchFamily="18" charset="0"/>
                <a:ea typeface="Calibri" panose="020F0502020204030204" pitchFamily="34" charset="0"/>
                <a:cs typeface="Times New Roman" pitchFamily="18" charset="0"/>
              </a:rPr>
              <a:t>الخجل:</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 الكثير من الناس يصابون بالخجل عندما يتعرضون لمواقف معينه ويعتقدون بعجزهم عن القيام بمثل هذه المواقف، مثل التحدث أمام جمهور يصيب الكثيرين برهبة كبيرة ويخافون كثيرا أن يتعرضوا لمثل هذا الموقف ويعتقدون أنهم سوف يفشلون في الوقوف والتحدث أمام كل هذه الأعداد الغفيرة، ولكن الحقيقة هي غير ذلك، كل ما عليك هو أن تتمرن على الأمر حتى تجيده. </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ولو أنك سألت الكثير من المشاهير سوف يخبرونك بأنهم كانوا يهابون كثيرا القيام بالأمر ويشعرون بالرعب، وفي المرة الأولى للوقوف أمام الناس كان الأمر سيء جدا، ولكن فيما بعد وحينما تكرر الأمر وأصبحوا يعدون له جيدا انتهى الخجل وأصبح الأمر طبيعيا ولا مشكلة فيه. </a:t>
            </a:r>
            <a:endParaRPr lang="en-US" sz="2400" dirty="0">
              <a:effectLst/>
              <a:latin typeface="Times New Roman" pitchFamily="18" charset="0"/>
              <a:ea typeface="Calibri" panose="020F0502020204030204" pitchFamily="34" charset="0"/>
              <a:cs typeface="Times New Roman"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5130" y="4800600"/>
            <a:ext cx="3218180" cy="1847850"/>
          </a:xfrm>
          <a:prstGeom prst="rect">
            <a:avLst/>
          </a:prstGeom>
        </p:spPr>
      </p:pic>
    </p:spTree>
    <p:extLst>
      <p:ext uri="{BB962C8B-B14F-4D97-AF65-F5344CB8AC3E}">
        <p14:creationId xmlns:p14="http://schemas.microsoft.com/office/powerpoint/2010/main" val="31319640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685800"/>
            <a:ext cx="8905240" cy="2008755"/>
          </a:xfrm>
          <a:prstGeom prst="rect">
            <a:avLst/>
          </a:prstGeom>
        </p:spPr>
        <p:txBody>
          <a:bodyPr wrap="square">
            <a:spAutoFit/>
          </a:bodyPr>
          <a:lstStyle/>
          <a:p>
            <a:pPr algn="ctr" rtl="1">
              <a:lnSpc>
                <a:spcPct val="115000"/>
              </a:lnSpc>
              <a:spcAft>
                <a:spcPts val="1000"/>
              </a:spcAft>
            </a:pPr>
            <a:r>
              <a:rPr lang="en-US" sz="2800" b="1" dirty="0">
                <a:solidFill>
                  <a:srgbClr val="CC00CC"/>
                </a:solidFill>
                <a:latin typeface="Times New Roman" panose="02020603050405020304" pitchFamily="18" charset="0"/>
                <a:ea typeface="Calibri" panose="020F0502020204030204" pitchFamily="34" charset="0"/>
                <a:cs typeface="Times New Roman" pitchFamily="18" charset="0"/>
              </a:rPr>
              <a:t> </a:t>
            </a:r>
            <a:r>
              <a:rPr lang="ar-EG" sz="2800" b="1" dirty="0">
                <a:solidFill>
                  <a:srgbClr val="CC00CC"/>
                </a:solidFill>
                <a:latin typeface="Times New Roman" panose="02020603050405020304" pitchFamily="18" charset="0"/>
                <a:ea typeface="Calibri" panose="020F0502020204030204" pitchFamily="34" charset="0"/>
                <a:cs typeface="Times New Roman" pitchFamily="18" charset="0"/>
              </a:rPr>
              <a:t>4-الإحساس بالانهزام سريعا </a:t>
            </a:r>
            <a:endParaRPr lang="en-US" sz="2800" dirty="0">
              <a:latin typeface="Times New Roman" pitchFamily="18" charset="0"/>
              <a:ea typeface="Calibri" panose="020F0502020204030204" pitchFamily="34" charset="0"/>
              <a:cs typeface="Times New Roman" pitchFamily="18" charset="0"/>
            </a:endParaRPr>
          </a:p>
          <a:p>
            <a:pPr algn="ctr"/>
            <a:r>
              <a:rPr lang="ar-EG" sz="2800" b="1" dirty="0">
                <a:latin typeface="Times New Roman" pitchFamily="18" charset="0"/>
                <a:ea typeface="Calibri" panose="020F0502020204030204" pitchFamily="34" charset="0"/>
                <a:cs typeface="Times New Roman" pitchFamily="18" charset="0"/>
              </a:rPr>
              <a:t>في طريقنا لتحقيق أهدافنا نواجه الكثير من التحديات والعراقيل التي تحول بيننا وبين تحقيق أهدافنا، والكثير منا يصاب باليأس والإحباط مما يلاقى ثم ينسحب سريعا ويترك كل شي وراءه ولا يحاول من جديد. </a:t>
            </a:r>
            <a:endParaRPr lang="ar-EG" sz="28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1507" y="3733800"/>
            <a:ext cx="2867025"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19640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457200"/>
            <a:ext cx="8686800" cy="1919500"/>
          </a:xfrm>
          <a:prstGeom prst="rect">
            <a:avLst/>
          </a:prstGeom>
        </p:spPr>
        <p:txBody>
          <a:bodyPr wrap="square">
            <a:spAutoFit/>
          </a:bodyPr>
          <a:lstStyle/>
          <a:p>
            <a:pPr algn="ctr" rtl="1">
              <a:lnSpc>
                <a:spcPct val="115000"/>
              </a:lnSpc>
              <a:spcAft>
                <a:spcPts val="1000"/>
              </a:spcAft>
            </a:pPr>
            <a:r>
              <a:rPr lang="ar-EG" sz="2400" b="1" dirty="0">
                <a:solidFill>
                  <a:srgbClr val="CC00CC"/>
                </a:solidFill>
                <a:latin typeface="Calibri" panose="020F0502020204030204" pitchFamily="34" charset="0"/>
                <a:ea typeface="Calibri" panose="020F0502020204030204" pitchFamily="34" charset="0"/>
                <a:cs typeface="Times New Roman" panose="02020603050405020304" pitchFamily="18" charset="0"/>
              </a:rPr>
              <a:t>5- الثقة بالنفس </a:t>
            </a:r>
            <a:endParaRPr lang="en-US" sz="24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1000"/>
              </a:spcAft>
            </a:pPr>
            <a:r>
              <a:rPr lang="ar-EG" sz="2400" b="1" dirty="0">
                <a:latin typeface="Calibri" panose="020F0502020204030204" pitchFamily="34" charset="0"/>
                <a:ea typeface="Calibri" panose="020F0502020204030204" pitchFamily="34" charset="0"/>
                <a:cs typeface="Times New Roman" panose="02020603050405020304" pitchFamily="18" charset="0"/>
              </a:rPr>
              <a:t>يفقد الكثيرين ثقتهم بأنفسهم جراء مواقف عصيبة تعرضوا لها ولم يستطيعوا المرور منها فتركت لديهم آثارا سلبية جعلت ثقتهم بأنفسهم مزعزعة، ولإعادة بناء الثقة في النفس نحتاج إلى أن نتصالح مع أنفسنا أولا ونحاول فهمها لمعرفتها جيدا.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400" y="2590800"/>
            <a:ext cx="2895600" cy="3162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31964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887356148"/>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extLst>
              <p:ext uri="{D42A27DB-BD31-4B8C-83A1-F6EECF244321}">
                <p14:modId xmlns:p14="http://schemas.microsoft.com/office/powerpoint/2010/main" val="3650405784"/>
              </p:ext>
            </p:extLst>
          </p:nvPr>
        </p:nvGraphicFramePr>
        <p:xfrm>
          <a:off x="304800" y="1676400"/>
          <a:ext cx="8382000" cy="4724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Snip Same Side Corner Rectangle 8"/>
          <p:cNvSpPr/>
          <p:nvPr/>
        </p:nvSpPr>
        <p:spPr>
          <a:xfrm>
            <a:off x="2971800" y="609600"/>
            <a:ext cx="3810000" cy="914400"/>
          </a:xfrm>
          <a:prstGeom prst="snip2Same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a:r>
              <a:rPr lang="ar-EG" sz="3200" b="1" dirty="0" smtClean="0">
                <a:cs typeface="+mj-cs"/>
              </a:rPr>
              <a:t>عناصر الجلسة</a:t>
            </a:r>
            <a:endParaRPr lang="ar-EG" sz="3200" b="1" dirty="0">
              <a:cs typeface="+mj-cs"/>
            </a:endParaRPr>
          </a:p>
        </p:txBody>
      </p:sp>
    </p:spTree>
    <p:extLst>
      <p:ext uri="{BB962C8B-B14F-4D97-AF65-F5344CB8AC3E}">
        <p14:creationId xmlns:p14="http://schemas.microsoft.com/office/powerpoint/2010/main" val="22719786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381000"/>
            <a:ext cx="9067800" cy="1494768"/>
          </a:xfrm>
          <a:prstGeom prst="rect">
            <a:avLst/>
          </a:prstGeom>
        </p:spPr>
        <p:txBody>
          <a:bodyPr wrap="square">
            <a:spAutoFit/>
          </a:bodyPr>
          <a:lstStyle/>
          <a:p>
            <a:pPr algn="ctr" rtl="1">
              <a:lnSpc>
                <a:spcPct val="115000"/>
              </a:lnSpc>
              <a:spcAft>
                <a:spcPts val="1000"/>
              </a:spcAft>
            </a:pPr>
            <a:r>
              <a:rPr lang="ar-EG" sz="2400" b="1" dirty="0">
                <a:solidFill>
                  <a:srgbClr val="CC00CC"/>
                </a:solidFill>
                <a:latin typeface="Times New Roman" pitchFamily="18" charset="0"/>
                <a:ea typeface="Calibri" panose="020F0502020204030204" pitchFamily="34" charset="0"/>
                <a:cs typeface="Times New Roman" pitchFamily="18" charset="0"/>
              </a:rPr>
              <a:t>6- التحلي بالصبر</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 علينا أن نتمرن على تحمل الصعاب وتخطيها والعمل على تحفيز الذات باستمرار من أجل استكمال الطريق والوصول إلى الأهداف المنشودة. </a:t>
            </a:r>
            <a:endParaRPr lang="en-US" sz="2400" dirty="0">
              <a:effectLst/>
              <a:latin typeface="Times New Roman" pitchFamily="18" charset="0"/>
              <a:ea typeface="Calibri" panose="020F0502020204030204" pitchFamily="34" charset="0"/>
              <a:cs typeface="Times New Roman"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8400" y="2362200"/>
            <a:ext cx="3505200"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319640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152400"/>
            <a:ext cx="8839200" cy="3193695"/>
          </a:xfrm>
          <a:prstGeom prst="rect">
            <a:avLst/>
          </a:prstGeom>
        </p:spPr>
        <p:txBody>
          <a:bodyPr wrap="square">
            <a:spAutoFit/>
          </a:bodyPr>
          <a:lstStyle/>
          <a:p>
            <a:pPr algn="ctr" rtl="1">
              <a:lnSpc>
                <a:spcPct val="115000"/>
              </a:lnSpc>
              <a:spcAft>
                <a:spcPts val="1000"/>
              </a:spcAft>
            </a:pPr>
            <a:r>
              <a:rPr lang="ar-EG" sz="2400" b="1" dirty="0">
                <a:solidFill>
                  <a:srgbClr val="CC00CC"/>
                </a:solidFill>
                <a:latin typeface="Times New Roman" pitchFamily="18" charset="0"/>
                <a:ea typeface="Calibri" panose="020F0502020204030204" pitchFamily="34" charset="0"/>
                <a:cs typeface="Times New Roman" pitchFamily="18" charset="0"/>
              </a:rPr>
              <a:t>7- نقاط القوة</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 جميعنا لديه نقاط قوة كما لديه نقاط ضعف، وليس معنى أنها تعد نقاط قوة فليس هناك مشكلة إذن، ولكن كما نتعلم الاستفادة من الضعف وتقبلها وفهمها، علينا أيضا إدراك نقاط القوة لدينا وفهمها جيدا لتعلم حسن استغلالها -وإن كنت لا أفضل كلمة الاستغلال- ربما من الأفضل أن نقول حتى نستخدمها بشكل جيد وكامل ونستفيد من كونها لدينا قدر المستطاع، ومن نقاط القوة نجد قوة التحمل والجلد، الحكمة والتفكير الهادئ رغم الأزمات، الثبات الانفعالي، الاتزان، الحب، القوة، الشجاعة..إلخ.</a:t>
            </a:r>
            <a:endParaRPr lang="en-US" sz="2400" dirty="0">
              <a:effectLst/>
              <a:latin typeface="Times New Roman" pitchFamily="18" charset="0"/>
              <a:ea typeface="Calibri" panose="020F0502020204030204" pitchFamily="34" charset="0"/>
              <a:cs typeface="Times New Roman" pitchFamily="18" charset="0"/>
            </a:endParaRPr>
          </a:p>
        </p:txBody>
      </p:sp>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2667000" y="3657600"/>
            <a:ext cx="2667000" cy="24491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319640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triped Right Arrow 1"/>
          <p:cNvSpPr/>
          <p:nvPr/>
        </p:nvSpPr>
        <p:spPr>
          <a:xfrm rot="1546202">
            <a:off x="542763" y="245946"/>
            <a:ext cx="3874770" cy="3569335"/>
          </a:xfrm>
          <a:prstGeom prst="stripedRightArrow">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2400" b="1" dirty="0">
                <a:solidFill>
                  <a:srgbClr val="002060"/>
                </a:solidFill>
                <a:effectLst/>
                <a:latin typeface="Times New Roman" pitchFamily="18" charset="0"/>
                <a:ea typeface="Calibri" panose="020F0502020204030204" pitchFamily="34" charset="0"/>
                <a:cs typeface="Times New Roman" pitchFamily="18" charset="0"/>
              </a:rPr>
              <a:t> </a:t>
            </a:r>
            <a:endParaRPr lang="en-US" sz="2400" dirty="0">
              <a:effectLst/>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SA" sz="2400" b="1" dirty="0">
                <a:solidFill>
                  <a:srgbClr val="002060"/>
                </a:solidFill>
                <a:effectLst/>
                <a:latin typeface="Times New Roman" pitchFamily="18" charset="0"/>
                <a:ea typeface="Calibri" panose="020F0502020204030204" pitchFamily="34" charset="0"/>
                <a:cs typeface="Times New Roman" pitchFamily="18" charset="0"/>
              </a:rPr>
              <a:t>الوحده التدريبية الثانية </a:t>
            </a:r>
            <a:endParaRPr lang="en-US" sz="2400" dirty="0">
              <a:effectLst/>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EG" sz="2400" b="1" dirty="0">
                <a:solidFill>
                  <a:srgbClr val="C00000"/>
                </a:solidFill>
                <a:effectLst/>
                <a:latin typeface="Times New Roman" pitchFamily="18" charset="0"/>
                <a:ea typeface="Calibri" panose="020F0502020204030204" pitchFamily="34" charset="0"/>
                <a:cs typeface="Times New Roman" pitchFamily="18" charset="0"/>
              </a:rPr>
              <a:t>كيف تطوري ذاتك</a:t>
            </a:r>
            <a:endParaRPr lang="en-US" sz="2400" dirty="0">
              <a:effectLst/>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en-US" sz="2400" b="1" dirty="0">
                <a:solidFill>
                  <a:srgbClr val="FF33CC"/>
                </a:solidFill>
                <a:effectLst/>
                <a:latin typeface="Times New Roman" panose="02020603050405020304" pitchFamily="18" charset="0"/>
                <a:ea typeface="Calibri" panose="020F0502020204030204" pitchFamily="34" charset="0"/>
                <a:cs typeface="Times New Roman" pitchFamily="18" charset="0"/>
              </a:rPr>
              <a:t> </a:t>
            </a:r>
            <a:endParaRPr lang="en-US" sz="2400" dirty="0">
              <a:effectLst/>
              <a:latin typeface="Times New Roman" pitchFamily="18" charset="0"/>
              <a:ea typeface="Calibri" panose="020F0502020204030204" pitchFamily="34" charset="0"/>
              <a:cs typeface="Times New Roman" pitchFamily="18" charset="0"/>
            </a:endParaRPr>
          </a:p>
        </p:txBody>
      </p:sp>
      <p:pic>
        <p:nvPicPr>
          <p:cNvPr id="3" name="Picture 2"/>
          <p:cNvPicPr/>
          <p:nvPr/>
        </p:nvPicPr>
        <p:blipFill>
          <a:blip r:embed="rId3">
            <a:extLst>
              <a:ext uri="{28A0092B-C50C-407E-A947-70E740481C1C}">
                <a14:useLocalDpi xmlns:a14="http://schemas.microsoft.com/office/drawing/2010/main" val="0"/>
              </a:ext>
            </a:extLst>
          </a:blip>
          <a:stretch>
            <a:fillRect/>
          </a:stretch>
        </p:blipFill>
        <p:spPr>
          <a:xfrm>
            <a:off x="4576958" y="2438400"/>
            <a:ext cx="3810000" cy="4147185"/>
          </a:xfrm>
          <a:prstGeom prst="ellipse">
            <a:avLst/>
          </a:prstGeom>
          <a:ln>
            <a:noFill/>
          </a:ln>
          <a:effectLst>
            <a:softEdge rad="112500"/>
          </a:effectLst>
        </p:spPr>
      </p:pic>
    </p:spTree>
    <p:extLst>
      <p:ext uri="{BB962C8B-B14F-4D97-AF65-F5344CB8AC3E}">
        <p14:creationId xmlns:p14="http://schemas.microsoft.com/office/powerpoint/2010/main" val="31319640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996850339"/>
              </p:ext>
            </p:extLst>
          </p:nvPr>
        </p:nvGraphicFramePr>
        <p:xfrm>
          <a:off x="762000" y="1981200"/>
          <a:ext cx="48006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Vertical Scroll 10"/>
          <p:cNvSpPr/>
          <p:nvPr/>
        </p:nvSpPr>
        <p:spPr>
          <a:xfrm>
            <a:off x="6010275" y="228600"/>
            <a:ext cx="2286000" cy="2743200"/>
          </a:xfrm>
          <a:prstGeom prst="verticalScroll">
            <a:avLst/>
          </a:prstGeom>
          <a:ln>
            <a:solidFill>
              <a:schemeClr val="accent1">
                <a:lumMod val="75000"/>
              </a:schemeClr>
            </a:solidFill>
          </a:ln>
          <a:effectLst>
            <a:innerShdw blurRad="63500" dist="50800" dir="135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rtlCol="1" anchor="ctr"/>
          <a:lstStyle/>
          <a:p>
            <a:pPr lvl="0" algn="ctr" rtl="1">
              <a:lnSpc>
                <a:spcPct val="115000"/>
              </a:lnSpc>
              <a:spcAft>
                <a:spcPts val="1000"/>
              </a:spcAft>
            </a:pPr>
            <a:r>
              <a:rPr lang="ar-EG" sz="2400" b="1" dirty="0">
                <a:solidFill>
                  <a:srgbClr val="FFFF00"/>
                </a:solidFill>
                <a:latin typeface="Calibri" panose="020F0502020204030204" pitchFamily="34" charset="0"/>
                <a:ea typeface="Calibri" panose="020F0502020204030204" pitchFamily="34" charset="0"/>
                <a:cs typeface="Times New Roman" panose="02020603050405020304" pitchFamily="18" charset="0"/>
              </a:rPr>
              <a:t>موضوعات الجلسة الاولي</a:t>
            </a:r>
          </a:p>
          <a:p>
            <a:pPr lvl="0" algn="ctr" rtl="1">
              <a:lnSpc>
                <a:spcPct val="115000"/>
              </a:lnSpc>
              <a:spcAft>
                <a:spcPts val="1000"/>
              </a:spcAft>
            </a:pPr>
            <a:r>
              <a:rPr lang="ar-EG" sz="2400" b="1" dirty="0">
                <a:solidFill>
                  <a:srgbClr val="FFFF00"/>
                </a:solidFill>
                <a:latin typeface="Calibri" panose="020F0502020204030204" pitchFamily="34" charset="0"/>
                <a:ea typeface="Calibri" panose="020F0502020204030204" pitchFamily="34" charset="0"/>
                <a:cs typeface="Times New Roman" panose="02020603050405020304" pitchFamily="18" charset="0"/>
              </a:rPr>
              <a:t>كيف تطوري ذاتك</a:t>
            </a:r>
            <a:endParaRPr lang="en-US" sz="2400" b="1" dirty="0">
              <a:solidFill>
                <a:srgbClr val="FFFF00"/>
              </a:solidFill>
              <a:latin typeface="Calibri" panose="020F0502020204030204" pitchFamily="34" charset="0"/>
              <a:ea typeface="Calibri" panose="020F0502020204030204" pitchFamily="34" charset="0"/>
              <a:cs typeface="Arial" panose="020B0604020202020204" pitchFamily="34" charset="0"/>
            </a:endParaRPr>
          </a:p>
        </p:txBody>
      </p:sp>
      <p:pic>
        <p:nvPicPr>
          <p:cNvPr id="14" name="Picture 13"/>
          <p:cNvPicPr/>
          <p:nvPr/>
        </p:nvPicPr>
        <p:blipFill>
          <a:blip r:embed="rId8">
            <a:extLst>
              <a:ext uri="{28A0092B-C50C-407E-A947-70E740481C1C}">
                <a14:useLocalDpi xmlns:a14="http://schemas.microsoft.com/office/drawing/2010/main" val="0"/>
              </a:ext>
            </a:extLst>
          </a:blip>
          <a:stretch>
            <a:fillRect/>
          </a:stretch>
        </p:blipFill>
        <p:spPr>
          <a:xfrm>
            <a:off x="6096000" y="4114800"/>
            <a:ext cx="2114550" cy="2162175"/>
          </a:xfrm>
          <a:prstGeom prst="rect">
            <a:avLst/>
          </a:prstGeom>
        </p:spPr>
      </p:pic>
    </p:spTree>
    <p:extLst>
      <p:ext uri="{BB962C8B-B14F-4D97-AF65-F5344CB8AC3E}">
        <p14:creationId xmlns:p14="http://schemas.microsoft.com/office/powerpoint/2010/main" val="31319640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304800"/>
            <a:ext cx="9144000" cy="2308324"/>
          </a:xfrm>
          <a:prstGeom prst="rect">
            <a:avLst/>
          </a:prstGeom>
        </p:spPr>
        <p:txBody>
          <a:bodyPr wrap="square">
            <a:spAutoFit/>
          </a:bodyPr>
          <a:lstStyle/>
          <a:p>
            <a:pPr algn="ctr" rtl="1">
              <a:spcAft>
                <a:spcPts val="0"/>
              </a:spcAft>
            </a:pPr>
            <a:r>
              <a:rPr lang="ar-EG" sz="2400" b="1" u="sng" dirty="0">
                <a:solidFill>
                  <a:srgbClr val="C00000"/>
                </a:solidFill>
                <a:latin typeface="Times New Roman" pitchFamily="18" charset="0"/>
                <a:ea typeface="Times New Roman" panose="02020603050405020304" pitchFamily="18" charset="0"/>
                <a:cs typeface="Times New Roman" pitchFamily="18" charset="0"/>
              </a:rPr>
              <a:t>نشاط </a:t>
            </a:r>
            <a:endParaRPr lang="en-US" sz="2400" dirty="0">
              <a:latin typeface="Times New Roman" pitchFamily="18" charset="0"/>
              <a:cs typeface="Times New Roman" pitchFamily="18" charset="0"/>
            </a:endParaRPr>
          </a:p>
          <a:p>
            <a:pPr algn="ctr" rtl="1">
              <a:spcAft>
                <a:spcPts val="0"/>
              </a:spcAft>
            </a:pPr>
            <a:r>
              <a:rPr lang="ar-EG" sz="2400" b="1" u="sng" dirty="0">
                <a:solidFill>
                  <a:srgbClr val="C00000"/>
                </a:solidFill>
                <a:latin typeface="Times New Roman" pitchFamily="18" charset="0"/>
                <a:ea typeface="Times New Roman" panose="02020603050405020304" pitchFamily="18" charset="0"/>
                <a:cs typeface="Times New Roman" pitchFamily="18" charset="0"/>
              </a:rPr>
              <a:t>فردي-راي حر</a:t>
            </a:r>
            <a:endParaRPr lang="en-US" sz="2400" dirty="0">
              <a:latin typeface="Times New Roman" pitchFamily="18" charset="0"/>
              <a:cs typeface="Times New Roman" pitchFamily="18" charset="0"/>
            </a:endParaRPr>
          </a:p>
          <a:p>
            <a:pPr algn="ctr" rtl="1">
              <a:spcAft>
                <a:spcPts val="0"/>
              </a:spcAft>
            </a:pPr>
            <a:r>
              <a:rPr lang="ar-EG" sz="2400" b="1" dirty="0">
                <a:solidFill>
                  <a:srgbClr val="C00000"/>
                </a:solidFill>
                <a:latin typeface="Times New Roman" pitchFamily="18" charset="0"/>
                <a:ea typeface="Times New Roman" panose="02020603050405020304" pitchFamily="18" charset="0"/>
                <a:cs typeface="Times New Roman" pitchFamily="18" charset="0"/>
              </a:rPr>
              <a:t> </a:t>
            </a:r>
            <a:endParaRPr lang="en-US" sz="2400" dirty="0">
              <a:latin typeface="Times New Roman" pitchFamily="18" charset="0"/>
              <a:cs typeface="Times New Roman" pitchFamily="18" charset="0"/>
            </a:endParaRPr>
          </a:p>
          <a:p>
            <a:pPr algn="ctr" rtl="1">
              <a:spcAft>
                <a:spcPts val="0"/>
              </a:spcAft>
            </a:pPr>
            <a:r>
              <a:rPr lang="ar-EG" sz="2400" b="1" dirty="0" smtClean="0">
                <a:solidFill>
                  <a:srgbClr val="002060"/>
                </a:solidFill>
                <a:latin typeface="Times New Roman" pitchFamily="18" charset="0"/>
                <a:ea typeface="Times New Roman" panose="02020603050405020304" pitchFamily="18" charset="0"/>
                <a:cs typeface="Times New Roman" pitchFamily="18" charset="0"/>
              </a:rPr>
              <a:t>عزيزتي المتدربة:</a:t>
            </a:r>
            <a:r>
              <a:rPr lang="ar-EG" sz="2400" b="1" dirty="0" smtClean="0">
                <a:solidFill>
                  <a:srgbClr val="0D0D0D"/>
                </a:solidFill>
                <a:latin typeface="Times New Roman" pitchFamily="18" charset="0"/>
                <a:ea typeface="Times New Roman" panose="02020603050405020304" pitchFamily="18" charset="0"/>
                <a:cs typeface="Times New Roman" pitchFamily="18" charset="0"/>
              </a:rPr>
              <a:t> كيف </a:t>
            </a:r>
            <a:r>
              <a:rPr lang="ar-EG" sz="2400" b="1" dirty="0">
                <a:solidFill>
                  <a:srgbClr val="0D0D0D"/>
                </a:solidFill>
                <a:latin typeface="Times New Roman" pitchFamily="18" charset="0"/>
                <a:ea typeface="Times New Roman" panose="02020603050405020304" pitchFamily="18" charset="0"/>
                <a:cs typeface="Times New Roman" pitchFamily="18" charset="0"/>
              </a:rPr>
              <a:t>تطوري ذاتك </a:t>
            </a:r>
            <a:r>
              <a:rPr lang="ar-EG" sz="2400" b="1" dirty="0">
                <a:solidFill>
                  <a:srgbClr val="000000"/>
                </a:solidFill>
                <a:latin typeface="Times New Roman" pitchFamily="18" charset="0"/>
                <a:ea typeface="Times New Roman" panose="02020603050405020304" pitchFamily="18" charset="0"/>
                <a:cs typeface="Times New Roman" pitchFamily="18" charset="0"/>
              </a:rPr>
              <a:t>؟</a:t>
            </a:r>
            <a:endParaRPr lang="en-US" sz="2400" dirty="0">
              <a:latin typeface="Times New Roman" pitchFamily="18" charset="0"/>
              <a:cs typeface="Times New Roman" pitchFamily="18" charset="0"/>
            </a:endParaRPr>
          </a:p>
          <a:p>
            <a:r>
              <a:rPr lang="ar-EG" sz="2400" b="1" dirty="0" smtClean="0">
                <a:solidFill>
                  <a:srgbClr val="0D0D0D"/>
                </a:solidFill>
                <a:latin typeface="Times New Roman" pitchFamily="18" charset="0"/>
                <a:ea typeface="Times New Roman" panose="02020603050405020304" pitchFamily="18" charset="0"/>
                <a:cs typeface="Times New Roman" pitchFamily="18" charset="0"/>
              </a:rPr>
              <a:t>..........................................................................................................................................................................................................................................</a:t>
            </a:r>
            <a:endParaRPr lang="ar-EG" sz="2400" dirty="0">
              <a:latin typeface="Times New Roman" pitchFamily="18" charset="0"/>
              <a:cs typeface="Times New Roman" pitchFamily="18" charset="0"/>
            </a:endParaRPr>
          </a:p>
        </p:txBody>
      </p:sp>
      <p:pic>
        <p:nvPicPr>
          <p:cNvPr id="3" name="Picture 2" descr="D:\حقايب\حقائب شهر 5\صور الازمة\images (18).jpg"/>
          <p:cNvPicPr/>
          <p:nvPr/>
        </p:nvPicPr>
        <p:blipFill>
          <a:blip r:embed="rId3">
            <a:extLst>
              <a:ext uri="{28A0092B-C50C-407E-A947-70E740481C1C}">
                <a14:useLocalDpi xmlns:a14="http://schemas.microsoft.com/office/drawing/2010/main" val="0"/>
              </a:ext>
            </a:extLst>
          </a:blip>
          <a:srcRect/>
          <a:stretch>
            <a:fillRect/>
          </a:stretch>
        </p:blipFill>
        <p:spPr bwMode="auto">
          <a:xfrm>
            <a:off x="2895600" y="3124200"/>
            <a:ext cx="3200399" cy="1981200"/>
          </a:xfrm>
          <a:prstGeom prst="rect">
            <a:avLst/>
          </a:prstGeom>
          <a:noFill/>
          <a:ln>
            <a:noFill/>
          </a:ln>
        </p:spPr>
      </p:pic>
    </p:spTree>
    <p:extLst>
      <p:ext uri="{BB962C8B-B14F-4D97-AF65-F5344CB8AC3E}">
        <p14:creationId xmlns:p14="http://schemas.microsoft.com/office/powerpoint/2010/main" val="31319640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1524000"/>
            <a:ext cx="9067800" cy="2317366"/>
          </a:xfrm>
          <a:prstGeom prst="rect">
            <a:avLst/>
          </a:prstGeom>
        </p:spPr>
        <p:txBody>
          <a:bodyPr wrap="square">
            <a:spAutoFit/>
          </a:bodyPr>
          <a:lstStyle/>
          <a:p>
            <a:pPr algn="ctr" rtl="1">
              <a:lnSpc>
                <a:spcPct val="115000"/>
              </a:lnSpc>
              <a:spcAft>
                <a:spcPts val="1000"/>
              </a:spcAft>
            </a:pPr>
            <a:r>
              <a:rPr lang="ar-SA" sz="2400" b="1" dirty="0" smtClean="0">
                <a:solidFill>
                  <a:srgbClr val="00B0F0"/>
                </a:solidFill>
                <a:latin typeface="Times New Roman" pitchFamily="18" charset="0"/>
                <a:ea typeface="Calibri" panose="020F0502020204030204" pitchFamily="34" charset="0"/>
                <a:cs typeface="Times New Roman" pitchFamily="18" charset="0"/>
              </a:rPr>
              <a:t>التغلب </a:t>
            </a:r>
            <a:r>
              <a:rPr lang="ar-SA" sz="2400" b="1" dirty="0">
                <a:solidFill>
                  <a:srgbClr val="00B0F0"/>
                </a:solidFill>
                <a:latin typeface="Times New Roman" pitchFamily="18" charset="0"/>
                <a:ea typeface="Calibri" panose="020F0502020204030204" pitchFamily="34" charset="0"/>
                <a:cs typeface="Times New Roman" pitchFamily="18" charset="0"/>
              </a:rPr>
              <a:t>على المخاوف</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SA" sz="2400" b="1" dirty="0">
                <a:latin typeface="Times New Roman" pitchFamily="18" charset="0"/>
                <a:ea typeface="Calibri" panose="020F0502020204030204" pitchFamily="34" charset="0"/>
                <a:cs typeface="Times New Roman" pitchFamily="18" charset="0"/>
              </a:rPr>
              <a:t> توجد لدى البشر جميعهم عدّة مخاوف قد تواجههم مثل الخوف من التكلّم أمام الجمهور، والخوف من المخاطرة؛ حيث إنّ هذه المخاوف جميعها تؤدّي إلى إعاقة في مرحلة النمو والتطور على أساس أنّها تعتبر بوصلة النمو، ومُعالجتها بطريقة صحيحة تؤدّي إلى التطوّر وتساعد على النمو.</a:t>
            </a:r>
            <a:endParaRPr lang="en-US" sz="2400" dirty="0">
              <a:effectLst/>
              <a:latin typeface="Times New Roman" pitchFamily="18" charset="0"/>
              <a:ea typeface="Calibri" panose="020F0502020204030204" pitchFamily="34" charset="0"/>
              <a:cs typeface="Times New Roman" pitchFamily="18" charset="0"/>
            </a:endParaRPr>
          </a:p>
        </p:txBody>
      </p:sp>
      <p:sp>
        <p:nvSpPr>
          <p:cNvPr id="3" name="Snip Same Side Corner Rectangle 2"/>
          <p:cNvSpPr/>
          <p:nvPr/>
        </p:nvSpPr>
        <p:spPr>
          <a:xfrm>
            <a:off x="2362200" y="457200"/>
            <a:ext cx="3810000" cy="914400"/>
          </a:xfrm>
          <a:prstGeom prst="snip2SameRect">
            <a:avLst/>
          </a:prstGeom>
          <a:ln>
            <a:noFill/>
          </a:ln>
          <a:effectLst/>
          <a:scene3d>
            <a:camera prst="orthographicFront">
              <a:rot lat="0" lon="0" rev="0"/>
            </a:camera>
            <a:lightRig rig="contrasting" dir="t">
              <a:rot lat="0" lon="0" rev="7800000"/>
            </a:lightRig>
          </a:scene3d>
          <a:sp3d>
            <a:bevelT w="139700" h="139700"/>
          </a:sp3d>
        </p:spPr>
        <p:style>
          <a:lnRef idx="1">
            <a:schemeClr val="accent5"/>
          </a:lnRef>
          <a:fillRef idx="2">
            <a:schemeClr val="accent5"/>
          </a:fillRef>
          <a:effectRef idx="1">
            <a:schemeClr val="accent5"/>
          </a:effectRef>
          <a:fontRef idx="minor">
            <a:schemeClr val="dk1"/>
          </a:fontRef>
        </p:style>
        <p:txBody>
          <a:bodyPr rtlCol="1" anchor="ctr"/>
          <a:lstStyle/>
          <a:p>
            <a:pPr lvl="0" algn="ctr" rtl="1">
              <a:lnSpc>
                <a:spcPct val="115000"/>
              </a:lnSpc>
              <a:spcAft>
                <a:spcPts val="1000"/>
              </a:spcAft>
            </a:pPr>
            <a:r>
              <a:rPr lang="ar-EG"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كيف تطوري ذاتك</a:t>
            </a:r>
            <a:r>
              <a:rPr lang="ar-EG" sz="2400" b="1" dirty="0">
                <a:solidFill>
                  <a:schemeClr val="bg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 </a:t>
            </a:r>
            <a:endParaRPr lang="en-US" sz="24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mj-c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1837" y="4114800"/>
            <a:ext cx="2524125" cy="1809750"/>
          </a:xfrm>
          <a:prstGeom prst="rect">
            <a:avLst/>
          </a:prstGeom>
        </p:spPr>
      </p:pic>
    </p:spTree>
    <p:extLst>
      <p:ext uri="{BB962C8B-B14F-4D97-AF65-F5344CB8AC3E}">
        <p14:creationId xmlns:p14="http://schemas.microsoft.com/office/powerpoint/2010/main" val="31319640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228600"/>
            <a:ext cx="8991600" cy="2768963"/>
          </a:xfrm>
          <a:prstGeom prst="rect">
            <a:avLst/>
          </a:prstGeom>
        </p:spPr>
        <p:txBody>
          <a:bodyPr wrap="square">
            <a:spAutoFit/>
          </a:bodyPr>
          <a:lstStyle/>
          <a:p>
            <a:pPr algn="ctr" rtl="1">
              <a:lnSpc>
                <a:spcPct val="115000"/>
              </a:lnSpc>
              <a:spcAft>
                <a:spcPts val="1000"/>
              </a:spcAft>
            </a:pPr>
            <a:r>
              <a:rPr lang="ar-SA" sz="2400" b="1" dirty="0">
                <a:solidFill>
                  <a:srgbClr val="00B0F0"/>
                </a:solidFill>
                <a:latin typeface="Times New Roman" pitchFamily="18" charset="0"/>
                <a:ea typeface="Calibri" panose="020F0502020204030204" pitchFamily="34" charset="0"/>
                <a:cs typeface="Times New Roman" pitchFamily="18" charset="0"/>
              </a:rPr>
              <a:t>تعلّم هواية جديدة</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SA" sz="2400" b="1" dirty="0">
                <a:latin typeface="Times New Roman" pitchFamily="18" charset="0"/>
                <a:ea typeface="Calibri" panose="020F0502020204030204" pitchFamily="34" charset="0"/>
                <a:cs typeface="Times New Roman" pitchFamily="18" charset="0"/>
              </a:rPr>
              <a:t>من المفضل اختيار مواهب جديدة والتوسّع في ممارستها سواء كانت جسدية أم عقليّة، ومن الأمثلة على ذلك المبارزة، ولعب الجولف، وتسلق الصخور، ولعب كرة القدم، والتجديف، والتزحلق على الجليد، ويمكن أن تكون الهوايات المختارة من النوع الترفيهي، على سبيل المثال صُنع الفخّار، والطهي، وتصميم المواقع الإلكترونية؛ فبذلك يتمّ توسيع مجال تفكير الشخص ويطوّر ذاته.</a:t>
            </a:r>
            <a:endParaRPr lang="en-US" sz="2400" dirty="0">
              <a:effectLst/>
              <a:latin typeface="Times New Roman" pitchFamily="18" charset="0"/>
              <a:ea typeface="Calibri" panose="020F0502020204030204" pitchFamily="34" charset="0"/>
              <a:cs typeface="Times New Roman"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9462" y="3581400"/>
            <a:ext cx="2657475" cy="2133600"/>
          </a:xfrm>
          <a:prstGeom prst="rect">
            <a:avLst/>
          </a:prstGeom>
        </p:spPr>
      </p:pic>
    </p:spTree>
    <p:extLst>
      <p:ext uri="{BB962C8B-B14F-4D97-AF65-F5344CB8AC3E}">
        <p14:creationId xmlns:p14="http://schemas.microsoft.com/office/powerpoint/2010/main" val="31319640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228600"/>
            <a:ext cx="8839200" cy="2344231"/>
          </a:xfrm>
          <a:prstGeom prst="rect">
            <a:avLst/>
          </a:prstGeom>
        </p:spPr>
        <p:txBody>
          <a:bodyPr wrap="square">
            <a:spAutoFit/>
          </a:bodyPr>
          <a:lstStyle/>
          <a:p>
            <a:pPr algn="ctr" rtl="1">
              <a:lnSpc>
                <a:spcPct val="115000"/>
              </a:lnSpc>
              <a:spcAft>
                <a:spcPts val="1000"/>
              </a:spcAft>
            </a:pPr>
            <a:r>
              <a:rPr lang="ar-SA" sz="2400" b="1" dirty="0">
                <a:solidFill>
                  <a:srgbClr val="00B0F0"/>
                </a:solidFill>
                <a:latin typeface="Times New Roman" pitchFamily="18" charset="0"/>
                <a:ea typeface="Calibri" panose="020F0502020204030204" pitchFamily="34" charset="0"/>
                <a:cs typeface="Times New Roman" pitchFamily="18" charset="0"/>
              </a:rPr>
              <a:t>معرفة الإنسان لنفسه</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SA" sz="2400" b="1" dirty="0">
                <a:solidFill>
                  <a:srgbClr val="00B0F0"/>
                </a:solidFill>
                <a:latin typeface="Times New Roman" pitchFamily="18" charset="0"/>
                <a:ea typeface="Calibri" panose="020F0502020204030204" pitchFamily="34" charset="0"/>
                <a:cs typeface="Times New Roman" pitchFamily="18" charset="0"/>
              </a:rPr>
              <a:t> </a:t>
            </a:r>
            <a:r>
              <a:rPr lang="ar-SA" sz="2400" b="1" dirty="0">
                <a:latin typeface="Times New Roman" pitchFamily="18" charset="0"/>
                <a:ea typeface="Calibri" panose="020F0502020204030204" pitchFamily="34" charset="0"/>
                <a:cs typeface="Times New Roman" pitchFamily="18" charset="0"/>
              </a:rPr>
              <a:t>تتضمّن هذه الخطوة كشف الفرد عن نقاط قوّته وضعفه، والأطعمة المُفضّلة لديه، واللون، والقدرات الخاصّة التي يمكن الاستفادة منها في تطوير الذات، وتحليل شخصية الفرد من أجل معرفة الى ماذا تفتقر لبدء التغيير بطريقة ايجابية، وتسخير الإمكانات والقدرات المُكتشفة في تقوية الشخصية.</a:t>
            </a:r>
            <a:endParaRPr lang="en-US" sz="2400" dirty="0">
              <a:effectLst/>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152400"/>
            <a:ext cx="8915400" cy="2768963"/>
          </a:xfrm>
          <a:prstGeom prst="rect">
            <a:avLst/>
          </a:prstGeom>
        </p:spPr>
        <p:txBody>
          <a:bodyPr wrap="square">
            <a:spAutoFit/>
          </a:bodyPr>
          <a:lstStyle/>
          <a:p>
            <a:pPr algn="ctr" rtl="1">
              <a:lnSpc>
                <a:spcPct val="115000"/>
              </a:lnSpc>
              <a:spcAft>
                <a:spcPts val="1000"/>
              </a:spcAft>
            </a:pPr>
            <a:r>
              <a:rPr lang="ar-SA" sz="2400" b="1" dirty="0">
                <a:solidFill>
                  <a:srgbClr val="00B0F0"/>
                </a:solidFill>
                <a:latin typeface="Times New Roman" pitchFamily="18" charset="0"/>
                <a:ea typeface="Calibri" panose="020F0502020204030204" pitchFamily="34" charset="0"/>
                <a:cs typeface="Times New Roman" pitchFamily="18" charset="0"/>
              </a:rPr>
              <a:t>تطوير لغة الجسد</a:t>
            </a:r>
            <a:r>
              <a:rPr lang="ar-SA" sz="2400" b="1" dirty="0">
                <a:latin typeface="Times New Roman" pitchFamily="18" charset="0"/>
                <a:ea typeface="Calibri" panose="020F0502020204030204" pitchFamily="34" charset="0"/>
                <a:cs typeface="Times New Roman" pitchFamily="18" charset="0"/>
              </a:rPr>
              <a:t> </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SA" sz="2400" b="1" dirty="0">
                <a:latin typeface="Times New Roman" pitchFamily="18" charset="0"/>
                <a:ea typeface="Calibri" panose="020F0502020204030204" pitchFamily="34" charset="0"/>
                <a:cs typeface="Times New Roman" pitchFamily="18" charset="0"/>
              </a:rPr>
              <a:t>عند التكلّم عن تطوير الذات لا يعني ذلك فقط تطوير طريقة اللباس والكلام؛ بل إن المفهوم يشمل أيضاً تطوير لغة الجسد، على سبيل المثال، الطريقة التي نمشي بها، والطريقة التي نتعامل بها مع الآخرين، والكلمات والألفاظ المستخدمة في حين التكلم مع شخص آخر؛ فجميع هذه الأمور تلعب دوراً في تنمية الذات، وتمنح الفرد ثقة أكبر في تصرّفاته وسلوكيّاته.</a:t>
            </a:r>
            <a:endParaRPr lang="en-US" sz="2400" dirty="0">
              <a:effectLst/>
              <a:latin typeface="Times New Roman" pitchFamily="18" charset="0"/>
              <a:ea typeface="Calibri" panose="020F0502020204030204" pitchFamily="34" charset="0"/>
              <a:cs typeface="Times New Roman"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3048000"/>
            <a:ext cx="2895600" cy="2057400"/>
          </a:xfrm>
          <a:prstGeom prst="rect">
            <a:avLst/>
          </a:prstGeom>
        </p:spPr>
      </p:pic>
    </p:spTree>
    <p:extLst>
      <p:ext uri="{BB962C8B-B14F-4D97-AF65-F5344CB8AC3E}">
        <p14:creationId xmlns:p14="http://schemas.microsoft.com/office/powerpoint/2010/main" val="31319640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1440" y="76200"/>
            <a:ext cx="9067800" cy="2768963"/>
          </a:xfrm>
          <a:prstGeom prst="rect">
            <a:avLst/>
          </a:prstGeom>
        </p:spPr>
        <p:txBody>
          <a:bodyPr wrap="square">
            <a:spAutoFit/>
          </a:bodyPr>
          <a:lstStyle/>
          <a:p>
            <a:pPr algn="ctr" rtl="1">
              <a:lnSpc>
                <a:spcPct val="115000"/>
              </a:lnSpc>
              <a:spcAft>
                <a:spcPts val="1000"/>
              </a:spcAft>
            </a:pPr>
            <a:r>
              <a:rPr lang="ar-SA" sz="2400" b="1" dirty="0">
                <a:solidFill>
                  <a:srgbClr val="00B0F0"/>
                </a:solidFill>
                <a:latin typeface="Times New Roman" pitchFamily="18" charset="0"/>
                <a:ea typeface="Calibri" panose="020F0502020204030204" pitchFamily="34" charset="0"/>
                <a:cs typeface="Times New Roman" pitchFamily="18" charset="0"/>
              </a:rPr>
              <a:t>ممارسة التمارين الرياضية</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SA" sz="2400" b="1" dirty="0">
                <a:latin typeface="Times New Roman" pitchFamily="18" charset="0"/>
                <a:ea typeface="Calibri" panose="020F0502020204030204" pitchFamily="34" charset="0"/>
                <a:cs typeface="Times New Roman" pitchFamily="18" charset="0"/>
              </a:rPr>
              <a:t> بانتظام يُنصح بممارسة التمارين الرياضية بانتظام والتي تتضمّن العديد من الفوائد؛ حيث إنّها تساعد على تحسين صحّة القلب والأوعية الدموية، وتحارب التوتّر، وتُحسّن الدورة الدموية، وتساعد على توصيل الأكسجين للدماغ بشكل جيد، ومن هذه التمارين المشي لساعات طويلة، أو ركوب الدراجات، وتعلّم لعب التنس؛ حيث إنّها تُشعر الفرد بالاسترخاء وتُحفّز طاقاته وقدراته على التفكير بشكلٍ أفضل.</a:t>
            </a:r>
            <a:endParaRPr lang="en-US" sz="2400" dirty="0">
              <a:effectLst/>
              <a:latin typeface="Times New Roman" pitchFamily="18" charset="0"/>
              <a:ea typeface="Calibri" panose="020F0502020204030204" pitchFamily="34" charset="0"/>
              <a:cs typeface="Times New Roman"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3200400"/>
            <a:ext cx="2562225" cy="22098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131964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 Diagonal Corner Rectangle 4"/>
          <p:cNvSpPr/>
          <p:nvPr/>
        </p:nvSpPr>
        <p:spPr>
          <a:xfrm>
            <a:off x="2826789" y="630503"/>
            <a:ext cx="3352800" cy="1371600"/>
          </a:xfrm>
          <a:prstGeom prst="round2DiagRect">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p:spPr>
        <p:style>
          <a:lnRef idx="2">
            <a:schemeClr val="accent4"/>
          </a:lnRef>
          <a:fillRef idx="1">
            <a:schemeClr val="lt1"/>
          </a:fillRef>
          <a:effectRef idx="0">
            <a:schemeClr val="accent4"/>
          </a:effectRef>
          <a:fontRef idx="minor">
            <a:schemeClr val="dk1"/>
          </a:fontRef>
        </p:style>
        <p:txBody>
          <a:bodyPr rtlCol="1" anchor="ctr">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2800" b="1" i="0" u="none" strike="noStrike" kern="0" cap="none" spc="0" normalizeH="0" baseline="0" noProof="0" dirty="0" smtClean="0">
                <a:ln w="50800"/>
                <a:solidFill>
                  <a:sysClr val="windowText" lastClr="000000">
                    <a:shade val="50000"/>
                  </a:sysClr>
                </a:solidFill>
                <a:effectLst/>
                <a:uLnTx/>
                <a:uFillTx/>
                <a:latin typeface="Times New Roman" pitchFamily="18" charset="0"/>
                <a:ea typeface="+mn-ea"/>
                <a:cs typeface="Times New Roman" pitchFamily="18" charset="0"/>
              </a:rPr>
              <a:t>فيديو تدريبيي</a:t>
            </a:r>
            <a:endParaRPr kumimoji="0" lang="ar-EG" sz="2800" b="1" i="0" u="none" strike="noStrike" kern="0" cap="none" spc="0" normalizeH="0" baseline="0" noProof="0" dirty="0">
              <a:ln w="50800"/>
              <a:solidFill>
                <a:sysClr val="windowText" lastClr="000000">
                  <a:shade val="50000"/>
                </a:sysClr>
              </a:solidFill>
              <a:effectLst/>
              <a:uLnTx/>
              <a:uFillTx/>
              <a:latin typeface="Times New Roman" pitchFamily="18" charset="0"/>
              <a:ea typeface="+mn-ea"/>
              <a:cs typeface="Times New Roman" pitchFamily="18" charset="0"/>
            </a:endParaRP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3608" y="2613338"/>
            <a:ext cx="5999162" cy="285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269745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6200" y="304800"/>
            <a:ext cx="9067800" cy="1919500"/>
          </a:xfrm>
          <a:prstGeom prst="rect">
            <a:avLst/>
          </a:prstGeom>
        </p:spPr>
        <p:txBody>
          <a:bodyPr wrap="square">
            <a:spAutoFit/>
          </a:bodyPr>
          <a:lstStyle/>
          <a:p>
            <a:pPr algn="ctr" rtl="1">
              <a:lnSpc>
                <a:spcPct val="115000"/>
              </a:lnSpc>
              <a:spcAft>
                <a:spcPts val="1000"/>
              </a:spcAft>
            </a:pPr>
            <a:r>
              <a:rPr lang="ar-SA" sz="2400" b="1" dirty="0">
                <a:solidFill>
                  <a:srgbClr val="00B0F0"/>
                </a:solidFill>
                <a:latin typeface="Times New Roman" pitchFamily="18" charset="0"/>
                <a:ea typeface="Calibri" panose="020F0502020204030204" pitchFamily="34" charset="0"/>
                <a:cs typeface="Times New Roman" pitchFamily="18" charset="0"/>
              </a:rPr>
              <a:t>الاحتفاظ بالمذكرات اليومية</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SA" sz="2400" b="1" dirty="0">
                <a:latin typeface="Times New Roman" pitchFamily="18" charset="0"/>
                <a:ea typeface="Calibri" panose="020F0502020204030204" pitchFamily="34" charset="0"/>
                <a:cs typeface="Times New Roman" pitchFamily="18" charset="0"/>
              </a:rPr>
              <a:t> يُفضّل أن يكتب الفرد مشاعره وأفكاره والأهداف التي يسعى الى تحقيقها؛ فبهذه الطريقة يخرج الفرد من أجواء الحزن والاستياء والكآبة التي من شأنها أن تُعيق سير أعماله.</a:t>
            </a:r>
            <a:r>
              <a:rPr lang="en-US" sz="2400" b="1" dirty="0">
                <a:latin typeface="Times New Roman" panose="02020603050405020304" pitchFamily="18" charset="0"/>
                <a:ea typeface="Calibri" panose="020F0502020204030204" pitchFamily="34" charset="0"/>
                <a:cs typeface="Times New Roman" pitchFamily="18" charset="0"/>
              </a:rPr>
              <a:t> </a:t>
            </a:r>
            <a:br>
              <a:rPr lang="en-US" sz="2400" b="1" dirty="0">
                <a:latin typeface="Times New Roman" panose="02020603050405020304" pitchFamily="18" charset="0"/>
                <a:ea typeface="Calibri" panose="020F0502020204030204" pitchFamily="34" charset="0"/>
                <a:cs typeface="Times New Roman" pitchFamily="18" charset="0"/>
              </a:rPr>
            </a:br>
            <a:endParaRPr lang="en-US" sz="2400" dirty="0">
              <a:effectLst/>
              <a:latin typeface="Times New Roman" pitchFamily="18" charset="0"/>
              <a:ea typeface="Calibri" panose="020F0502020204030204" pitchFamily="34" charset="0"/>
              <a:cs typeface="Times New Roman"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0" y="2743200"/>
            <a:ext cx="2362200" cy="25146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1319640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rame 1"/>
          <p:cNvSpPr/>
          <p:nvPr/>
        </p:nvSpPr>
        <p:spPr>
          <a:xfrm>
            <a:off x="5504179" y="304800"/>
            <a:ext cx="3429000" cy="1143000"/>
          </a:xfrm>
          <a:prstGeom prst="fram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rtlCol="1" anchor="ctr"/>
          <a:lstStyle/>
          <a:p>
            <a:pPr algn="ctr"/>
            <a:endParaRPr lang="ar-EG">
              <a:solidFill>
                <a:schemeClr val="tx1"/>
              </a:solidFill>
            </a:endParaRPr>
          </a:p>
        </p:txBody>
      </p:sp>
      <p:sp>
        <p:nvSpPr>
          <p:cNvPr id="4" name="Rectangle 3"/>
          <p:cNvSpPr/>
          <p:nvPr/>
        </p:nvSpPr>
        <p:spPr>
          <a:xfrm>
            <a:off x="5623530" y="631200"/>
            <a:ext cx="3190297" cy="490199"/>
          </a:xfrm>
          <a:prstGeom prst="rect">
            <a:avLst/>
          </a:prstGeom>
        </p:spPr>
        <p:txBody>
          <a:bodyPr wrap="none">
            <a:spAutoFit/>
          </a:bodyPr>
          <a:lstStyle/>
          <a:p>
            <a:pPr algn="ctr" rtl="1">
              <a:lnSpc>
                <a:spcPct val="115000"/>
              </a:lnSpc>
              <a:spcAft>
                <a:spcPts val="1000"/>
              </a:spcAft>
            </a:pPr>
            <a:r>
              <a:rPr lang="ar-EG"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كيفية وضع الاهداف </a:t>
            </a:r>
            <a:r>
              <a:rPr lang="ar-EG" sz="2400" b="1" dirty="0" smtClean="0">
                <a:solidFill>
                  <a:srgbClr val="C00000"/>
                </a:solidFill>
                <a:latin typeface="Calibri" panose="020F0502020204030204" pitchFamily="34" charset="0"/>
                <a:ea typeface="Calibri" panose="020F0502020204030204" pitchFamily="34" charset="0"/>
                <a:cs typeface="Times New Roman" panose="02020603050405020304" pitchFamily="18" charset="0"/>
              </a:rPr>
              <a:t>وتحقيقها</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6173655" y="1529100"/>
            <a:ext cx="2675732" cy="490199"/>
          </a:xfrm>
          <a:prstGeom prst="rect">
            <a:avLst/>
          </a:prstGeom>
        </p:spPr>
        <p:txBody>
          <a:bodyPr wrap="none">
            <a:spAutoFit/>
          </a:bodyPr>
          <a:lstStyle/>
          <a:p>
            <a:pPr algn="r" rtl="1">
              <a:lnSpc>
                <a:spcPct val="115000"/>
              </a:lnSpc>
              <a:spcAft>
                <a:spcPts val="1000"/>
              </a:spcAft>
            </a:pPr>
            <a:r>
              <a:rPr lang="ar-EG" sz="2400" b="1" dirty="0">
                <a:solidFill>
                  <a:srgbClr val="0000FF"/>
                </a:solidFill>
                <a:latin typeface="Calibri" panose="020F0502020204030204" pitchFamily="34" charset="0"/>
                <a:ea typeface="Calibri" panose="020F0502020204030204" pitchFamily="34" charset="0"/>
                <a:cs typeface="Times New Roman" panose="02020603050405020304" pitchFamily="18" charset="0"/>
              </a:rPr>
              <a:t>1-طريقة صياغة الاهداف</a:t>
            </a:r>
            <a:endParaRPr lang="en-US" sz="2400" dirty="0">
              <a:solidFill>
                <a:srgbClr val="0000FF"/>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58422" y="2014219"/>
            <a:ext cx="9085578" cy="3880871"/>
          </a:xfrm>
          <a:prstGeom prst="rect">
            <a:avLst/>
          </a:prstGeom>
        </p:spPr>
        <p:txBody>
          <a:bodyPr wrap="square">
            <a:spAutoFit/>
          </a:bodyPr>
          <a:lstStyle/>
          <a:p>
            <a:pPr marL="342900" lvl="0" indent="-342900" algn="r" rtl="1">
              <a:lnSpc>
                <a:spcPct val="115000"/>
              </a:lnSpc>
              <a:spcAft>
                <a:spcPts val="0"/>
              </a:spcAft>
              <a:buClr>
                <a:srgbClr val="C0000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في أغلب الأحيان يكون هذا هو الجزء الأصعب من عملية صناعة الأهداف. </a:t>
            </a:r>
            <a:endParaRPr lang="en-US" sz="2400" dirty="0">
              <a:latin typeface="Times New Roman" pitchFamily="18" charset="0"/>
              <a:ea typeface="Calibri" panose="020F0502020204030204" pitchFamily="34" charset="0"/>
              <a:cs typeface="Times New Roman" pitchFamily="18" charset="0"/>
            </a:endParaRPr>
          </a:p>
          <a:p>
            <a:pPr marL="53340" algn="r" rtl="1">
              <a:lnSpc>
                <a:spcPct val="115000"/>
              </a:lnSpc>
              <a:spcAft>
                <a:spcPts val="0"/>
              </a:spcAft>
            </a:pPr>
            <a:r>
              <a:rPr lang="ar-EG" sz="2400" b="1" dirty="0">
                <a:latin typeface="Times New Roman" pitchFamily="18" charset="0"/>
                <a:ea typeface="Calibri" panose="020F0502020204030204" pitchFamily="34" charset="0"/>
                <a:cs typeface="Times New Roman" pitchFamily="18" charset="0"/>
              </a:rPr>
              <a:t>ماذا تريد؟ الإجابة على هذا السؤال تكون عادة مزيجًا من الدوافع الذاتية والخارجية.</a:t>
            </a:r>
            <a:endParaRPr lang="en-US" sz="2400" dirty="0">
              <a:latin typeface="Times New Roman" pitchFamily="18" charset="0"/>
              <a:ea typeface="Calibri" panose="020F0502020204030204" pitchFamily="34" charset="0"/>
              <a:cs typeface="Times New Roman" pitchFamily="18" charset="0"/>
            </a:endParaRPr>
          </a:p>
          <a:p>
            <a:pPr marL="53340" algn="r" rtl="1">
              <a:lnSpc>
                <a:spcPct val="115000"/>
              </a:lnSpc>
              <a:spcAft>
                <a:spcPts val="0"/>
              </a:spcAft>
            </a:pPr>
            <a:r>
              <a:rPr lang="ar-EG" sz="2400" b="1" dirty="0">
                <a:latin typeface="Times New Roman" pitchFamily="18" charset="0"/>
                <a:ea typeface="Calibri" panose="020F0502020204030204" pitchFamily="34" charset="0"/>
                <a:cs typeface="Times New Roman" pitchFamily="18" charset="0"/>
              </a:rPr>
              <a:t>بعض الجمل التقليدية مثل: "كن صادقًا مع نفسك" تصطدم مع الالتزامات العائلية والعملية.</a:t>
            </a:r>
            <a:endParaRPr lang="en-US" sz="2400" dirty="0">
              <a:latin typeface="Times New Roman" pitchFamily="18" charset="0"/>
              <a:ea typeface="Calibri" panose="020F0502020204030204" pitchFamily="34" charset="0"/>
              <a:cs typeface="Times New Roman" pitchFamily="18" charset="0"/>
            </a:endParaRPr>
          </a:p>
          <a:p>
            <a:pPr marL="53340" algn="r" rtl="1">
              <a:lnSpc>
                <a:spcPct val="115000"/>
              </a:lnSpc>
              <a:spcAft>
                <a:spcPts val="0"/>
              </a:spcAft>
            </a:pPr>
            <a:r>
              <a:rPr lang="ar-EG" sz="2400" b="1" dirty="0" smtClean="0">
                <a:latin typeface="Times New Roman" pitchFamily="18" charset="0"/>
                <a:ea typeface="Calibri" panose="020F0502020204030204" pitchFamily="34" charset="0"/>
                <a:cs typeface="Times New Roman" pitchFamily="18" charset="0"/>
              </a:rPr>
              <a:t>أو </a:t>
            </a:r>
            <a:r>
              <a:rPr lang="ar-EG" sz="2400" b="1" dirty="0">
                <a:latin typeface="Times New Roman" pitchFamily="18" charset="0"/>
                <a:ea typeface="Calibri" panose="020F0502020204030204" pitchFamily="34" charset="0"/>
                <a:cs typeface="Times New Roman" pitchFamily="18" charset="0"/>
              </a:rPr>
              <a:t>آخر.</a:t>
            </a:r>
            <a:endParaRPr lang="en-US" sz="2400" dirty="0">
              <a:latin typeface="Times New Roman" pitchFamily="18" charset="0"/>
              <a:ea typeface="Calibri" panose="020F0502020204030204" pitchFamily="34" charset="0"/>
              <a:cs typeface="Times New Roman" pitchFamily="18" charset="0"/>
            </a:endParaRPr>
          </a:p>
          <a:p>
            <a:pPr marL="342900" lvl="0" indent="-342900" algn="r" rtl="1">
              <a:lnSpc>
                <a:spcPct val="115000"/>
              </a:lnSpc>
              <a:spcAft>
                <a:spcPts val="0"/>
              </a:spcAft>
              <a:buClr>
                <a:srgbClr val="C0000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اسأل نفسك بعض الأسئلة، مثل: "ما الذي أريد تقديمه لنفسي/ عائلتي/ المجتمع/ العالم؟" أو "كيف أريد أن تزدهر شخصيتي وحياتي؟" هذه الأسئلة قادرة على مساعدتك لتحديد الإتجاهات التي تأخذها في حياتك. </a:t>
            </a:r>
            <a:endParaRPr lang="en-US" sz="2400" dirty="0">
              <a:latin typeface="Times New Roman" pitchFamily="18" charset="0"/>
              <a:ea typeface="Calibri" panose="020F0502020204030204" pitchFamily="34" charset="0"/>
              <a:cs typeface="Times New Roman" pitchFamily="18" charset="0"/>
            </a:endParaRPr>
          </a:p>
          <a:p>
            <a:pPr marL="342900" lvl="0" indent="-342900" algn="r" rtl="1">
              <a:lnSpc>
                <a:spcPct val="115000"/>
              </a:lnSpc>
              <a:spcAft>
                <a:spcPts val="1000"/>
              </a:spcAft>
              <a:buClr>
                <a:srgbClr val="C0000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في هذا الوقت من البداية، لا توجد مشكلة من أن تكون أفكارك عامة. سوف تقوم بتضييق مدى طموحك وتحديد أهدافك بشكل أكثر وضوحًا بمرور </a:t>
            </a:r>
            <a:r>
              <a:rPr lang="ar-EG" sz="2400" b="1" dirty="0" smtClean="0">
                <a:latin typeface="Times New Roman" pitchFamily="18" charset="0"/>
                <a:ea typeface="Calibri" panose="020F0502020204030204" pitchFamily="34" charset="0"/>
                <a:cs typeface="Times New Roman" pitchFamily="18" charset="0"/>
              </a:rPr>
              <a:t>الوقت.</a:t>
            </a:r>
            <a:endParaRPr lang="en-US" sz="2400" dirty="0">
              <a:effectLst/>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6200" y="228600"/>
            <a:ext cx="9067800" cy="2472472"/>
          </a:xfrm>
          <a:prstGeom prst="rect">
            <a:avLst/>
          </a:prstGeom>
        </p:spPr>
        <p:txBody>
          <a:bodyPr wrap="square">
            <a:spAutoFit/>
          </a:bodyPr>
          <a:lstStyle/>
          <a:p>
            <a:pPr algn="ctr" rtl="1">
              <a:lnSpc>
                <a:spcPct val="115000"/>
              </a:lnSpc>
              <a:spcAft>
                <a:spcPts val="1000"/>
              </a:spcAft>
            </a:pPr>
            <a:r>
              <a:rPr lang="ar-EG" sz="2400" b="1" dirty="0">
                <a:solidFill>
                  <a:srgbClr val="00B0F0"/>
                </a:solidFill>
                <a:latin typeface="Calibri" panose="020F0502020204030204" pitchFamily="34" charset="0"/>
                <a:ea typeface="Calibri" panose="020F0502020204030204" pitchFamily="34" charset="0"/>
                <a:cs typeface="Times New Roman" panose="02020603050405020304" pitchFamily="18" charset="0"/>
              </a:rPr>
              <a:t>2-وضع الأولويات.</a:t>
            </a:r>
            <a:endParaRPr lang="en-US" sz="24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1000"/>
              </a:spcAft>
            </a:pPr>
            <a:r>
              <a:rPr lang="ar-EG" sz="2400" b="1" dirty="0">
                <a:latin typeface="Calibri" panose="020F0502020204030204" pitchFamily="34" charset="0"/>
                <a:ea typeface="Calibri" panose="020F0502020204030204" pitchFamily="34" charset="0"/>
                <a:cs typeface="Times New Roman" panose="02020603050405020304" pitchFamily="18" charset="0"/>
              </a:rPr>
              <a:t> ما أن يصبح لديك فكرة عما ترغب في تحقيقه، تحتاج لأن تقوم بمنح الأولوية لأهداف دون غيرها</a:t>
            </a:r>
            <a:r>
              <a:rPr lang="ar-EG" sz="2400" b="1" dirty="0" smtClean="0">
                <a:latin typeface="Calibri" panose="020F0502020204030204" pitchFamily="34" charset="0"/>
                <a:ea typeface="Calibri" panose="020F0502020204030204" pitchFamily="34" charset="0"/>
                <a:cs typeface="Times New Roman" panose="02020603050405020304" pitchFamily="18" charset="0"/>
              </a:rPr>
              <a:t>.</a:t>
            </a:r>
          </a:p>
          <a:p>
            <a:pPr algn="ctr" rtl="1">
              <a:lnSpc>
                <a:spcPct val="115000"/>
              </a:lnSpc>
              <a:spcAft>
                <a:spcPts val="1000"/>
              </a:spcAft>
            </a:pPr>
            <a:r>
              <a:rPr lang="ar-EG" sz="2400" b="1" dirty="0" smtClean="0">
                <a:latin typeface="Calibri" panose="020F0502020204030204" pitchFamily="34" charset="0"/>
                <a:ea typeface="Calibri" panose="020F0502020204030204" pitchFamily="34" charset="0"/>
                <a:cs typeface="Times New Roman" panose="02020603050405020304" pitchFamily="18" charset="0"/>
              </a:rPr>
              <a:t> </a:t>
            </a:r>
            <a:r>
              <a:rPr lang="ar-EG" sz="2400" b="1" dirty="0">
                <a:latin typeface="Calibri" panose="020F0502020204030204" pitchFamily="34" charset="0"/>
                <a:ea typeface="Calibri" panose="020F0502020204030204" pitchFamily="34" charset="0"/>
                <a:cs typeface="Times New Roman" panose="02020603050405020304" pitchFamily="18" charset="0"/>
              </a:rPr>
              <a:t>محاولة العمل على مختلف جوانب حياتك في نفس الوقت قد يتركك مشوشًا وغير قادر على تحقيق أي من أهدافك.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600" y="3124200"/>
            <a:ext cx="2466975" cy="2362200"/>
          </a:xfrm>
          <a:prstGeom prst="rect">
            <a:avLst/>
          </a:prstGeom>
        </p:spPr>
      </p:pic>
    </p:spTree>
    <p:extLst>
      <p:ext uri="{BB962C8B-B14F-4D97-AF65-F5344CB8AC3E}">
        <p14:creationId xmlns:p14="http://schemas.microsoft.com/office/powerpoint/2010/main" val="31319640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452914" y="2743434"/>
            <a:ext cx="6475426" cy="1689218"/>
          </a:xfrm>
          <a:prstGeom prst="rect">
            <a:avLst/>
          </a:prstGeom>
        </p:spPr>
      </p:pic>
      <p:sp>
        <p:nvSpPr>
          <p:cNvPr id="6" name="Pentagon 5"/>
          <p:cNvSpPr/>
          <p:nvPr/>
        </p:nvSpPr>
        <p:spPr>
          <a:xfrm rot="1066324">
            <a:off x="1217571" y="1137703"/>
            <a:ext cx="3698090" cy="1066800"/>
          </a:xfrm>
          <a:prstGeom prst="homePlate">
            <a:avLst/>
          </a:prstGeom>
          <a:ln>
            <a:noFill/>
          </a:ln>
          <a:effectLst/>
          <a:scene3d>
            <a:camera prst="orthographicFront">
              <a:rot lat="0" lon="0" rev="0"/>
            </a:camera>
            <a:lightRig rig="glow" dir="t">
              <a:rot lat="0" lon="0" rev="14100000"/>
            </a:lightRig>
          </a:scene3d>
          <a:sp3d prstMaterial="softEdge">
            <a:bevelT w="127000" prst="artDeco"/>
          </a:sp3d>
        </p:spPr>
        <p:style>
          <a:lnRef idx="0">
            <a:schemeClr val="accent5"/>
          </a:lnRef>
          <a:fillRef idx="3">
            <a:schemeClr val="accent5"/>
          </a:fillRef>
          <a:effectRef idx="3">
            <a:schemeClr val="accent5"/>
          </a:effectRef>
          <a:fontRef idx="minor">
            <a:schemeClr val="lt1"/>
          </a:fontRef>
        </p:style>
        <p:txBody>
          <a:bodyPr rtlCol="1" anchor="ctr"/>
          <a:lstStyle/>
          <a:p>
            <a:pPr algn="r" rtl="1">
              <a:lnSpc>
                <a:spcPct val="115000"/>
              </a:lnSpc>
              <a:spcAft>
                <a:spcPts val="1000"/>
              </a:spcAft>
            </a:pPr>
            <a:r>
              <a:rPr lang="ar-EG"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قم بتقسيم أهدافك إلى ثلاثة أقسام:</a:t>
            </a:r>
            <a:endParaRPr lang="en-US"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319640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304280" y="381000"/>
            <a:ext cx="2752677" cy="490199"/>
          </a:xfrm>
          <a:prstGeom prst="rect">
            <a:avLst/>
          </a:prstGeom>
        </p:spPr>
        <p:txBody>
          <a:bodyPr wrap="none">
            <a:spAutoFit/>
          </a:bodyPr>
          <a:lstStyle/>
          <a:p>
            <a:pPr algn="r" rtl="1">
              <a:lnSpc>
                <a:spcPct val="115000"/>
              </a:lnSpc>
              <a:spcAft>
                <a:spcPts val="1000"/>
              </a:spcAft>
            </a:pPr>
            <a:r>
              <a:rPr lang="ar-EG" sz="2400" b="1" dirty="0">
                <a:solidFill>
                  <a:srgbClr val="00B0F0"/>
                </a:solidFill>
                <a:latin typeface="Calibri" panose="020F0502020204030204" pitchFamily="34" charset="0"/>
                <a:ea typeface="Calibri" panose="020F0502020204030204" pitchFamily="34" charset="0"/>
                <a:cs typeface="Times New Roman" panose="02020603050405020304" pitchFamily="18" charset="0"/>
              </a:rPr>
              <a:t>3-وضع الأهداف المحددة:</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381000" y="990600"/>
            <a:ext cx="8696277" cy="4837222"/>
          </a:xfrm>
          <a:prstGeom prst="rect">
            <a:avLst/>
          </a:prstGeom>
        </p:spPr>
        <p:txBody>
          <a:bodyPr wrap="square">
            <a:spAutoFit/>
          </a:bodyPr>
          <a:lstStyle/>
          <a:p>
            <a:pPr marL="342900" lvl="0" indent="-342900" algn="r" rtl="1">
              <a:lnSpc>
                <a:spcPct val="115000"/>
              </a:lnSpc>
              <a:spcAft>
                <a:spcPts val="0"/>
              </a:spcAft>
              <a:buClr>
                <a:srgbClr val="00B0F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اسأل نفسك بعض الأسئلة حول أهدافك: "ما الذي عليك القيام به من أجل تحقيقها؟"، "من قادر على تقديم المساعدة لك؟"، "متي يجب أن تنتهي كل مرحلة من مراحل العمل على الهدف؟".</a:t>
            </a:r>
            <a:endParaRPr lang="en-US" sz="2400" dirty="0">
              <a:latin typeface="Times New Roman" pitchFamily="18" charset="0"/>
              <a:ea typeface="Calibri" panose="020F0502020204030204" pitchFamily="34" charset="0"/>
              <a:cs typeface="Times New Roman" pitchFamily="18" charset="0"/>
            </a:endParaRPr>
          </a:p>
          <a:p>
            <a:pPr marL="342900" lvl="0" indent="-342900" algn="r" rtl="1">
              <a:lnSpc>
                <a:spcPct val="115000"/>
              </a:lnSpc>
              <a:spcAft>
                <a:spcPts val="0"/>
              </a:spcAft>
              <a:buClr>
                <a:srgbClr val="00B0F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على سبيل المثال، "أن تكون بصحة جسدية أفضل" هو هدف كبير وغامض جدًا بشكل لا يجعل من السهل عليك تحديد ما الذي عليك القيام به لتحقيقه بشكل واضح. </a:t>
            </a:r>
            <a:endParaRPr lang="en-US" sz="2400" dirty="0">
              <a:latin typeface="Times New Roman" pitchFamily="18" charset="0"/>
              <a:ea typeface="Calibri" panose="020F0502020204030204" pitchFamily="34" charset="0"/>
              <a:cs typeface="Times New Roman" pitchFamily="18" charset="0"/>
            </a:endParaRPr>
          </a:p>
          <a:p>
            <a:pPr marL="342900" lvl="0" indent="-342900" algn="r" rtl="1">
              <a:lnSpc>
                <a:spcPct val="115000"/>
              </a:lnSpc>
              <a:spcAft>
                <a:spcPts val="0"/>
              </a:spcAft>
              <a:buClr>
                <a:srgbClr val="00B0F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بينما "تناول الطعام بشكل أفضل، وممارسة الرياضة بانتظام" هو هدف أكثر وضوحًا. يمكنك إضافة المزيد من التحديد والدقة عليه رغم ذلك.</a:t>
            </a:r>
            <a:endParaRPr lang="en-US" sz="2400" dirty="0">
              <a:latin typeface="Times New Roman" pitchFamily="18" charset="0"/>
              <a:ea typeface="Calibri" panose="020F0502020204030204" pitchFamily="34" charset="0"/>
              <a:cs typeface="Times New Roman" pitchFamily="18" charset="0"/>
            </a:endParaRPr>
          </a:p>
          <a:p>
            <a:pPr marL="342900" lvl="0" indent="-342900" algn="r" rtl="1">
              <a:lnSpc>
                <a:spcPct val="115000"/>
              </a:lnSpc>
              <a:spcAft>
                <a:spcPts val="1000"/>
              </a:spcAft>
              <a:buClr>
                <a:srgbClr val="00B0F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"تناول 3 حصص من الخضراوات والفاكهة في اليوم، وممارسة الرياضة 3 مرات في الأسبوع" هو هدف أكثر تحديدًا، ويجعل من السهل عليك معرفة ما الذي عليك القيام به لتحقيقه.</a:t>
            </a:r>
            <a:endParaRPr lang="en-US" sz="2400" dirty="0">
              <a:latin typeface="Times New Roman" pitchFamily="18" charset="0"/>
              <a:ea typeface="Calibri" panose="020F0502020204030204" pitchFamily="34" charset="0"/>
              <a:cs typeface="Times New Roman" pitchFamily="18" charset="0"/>
            </a:endParaRPr>
          </a:p>
          <a:p>
            <a:pPr algn="r"/>
            <a:r>
              <a:rPr lang="ar-EG" sz="2400" b="1" dirty="0" smtClean="0">
                <a:latin typeface="Times New Roman" pitchFamily="18" charset="0"/>
                <a:ea typeface="Calibri" panose="020F0502020204030204" pitchFamily="34" charset="0"/>
                <a:cs typeface="Times New Roman" pitchFamily="18" charset="0"/>
              </a:rPr>
              <a:t>   يجب </a:t>
            </a:r>
            <a:r>
              <a:rPr lang="ar-EG" sz="2400" b="1" dirty="0">
                <a:latin typeface="Times New Roman" pitchFamily="18" charset="0"/>
                <a:ea typeface="Calibri" panose="020F0502020204030204" pitchFamily="34" charset="0"/>
                <a:cs typeface="Times New Roman" pitchFamily="18" charset="0"/>
              </a:rPr>
              <a:t>عليك كذلك أن تقوم ببناء رؤية واضحة لكيفية تحقيق هذه الأهداف. </a:t>
            </a:r>
            <a:endParaRPr lang="ar-EG" sz="2400" dirty="0">
              <a:latin typeface="Times New Roman" pitchFamily="18" charset="0"/>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6286" y="228600"/>
            <a:ext cx="8991600" cy="6383286"/>
          </a:xfrm>
          <a:prstGeom prst="rect">
            <a:avLst/>
          </a:prstGeom>
        </p:spPr>
        <p:txBody>
          <a:bodyPr wrap="square">
            <a:spAutoFit/>
          </a:bodyPr>
          <a:lstStyle/>
          <a:p>
            <a:pPr algn="r" rtl="1">
              <a:lnSpc>
                <a:spcPct val="115000"/>
              </a:lnSpc>
              <a:spcAft>
                <a:spcPts val="1000"/>
              </a:spcAft>
            </a:pPr>
            <a:r>
              <a:rPr lang="ar-EG" sz="2400" b="1" dirty="0">
                <a:solidFill>
                  <a:srgbClr val="00B0F0"/>
                </a:solidFill>
                <a:latin typeface="Times New Roman" pitchFamily="18" charset="0"/>
                <a:ea typeface="Calibri" panose="020F0502020204030204" pitchFamily="34" charset="0"/>
                <a:cs typeface="Times New Roman" pitchFamily="18" charset="0"/>
              </a:rPr>
              <a:t>4-كن واقعيًا.</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 وضع هدف واضح لشراء "شقة من ثلاث غرف في العاصمة" لن يجدي أي شيء إذا كانت ميزانيتك الممكنة لا تمنحك أكثر من "شقة صغيرة في الضواحي". </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اجعل أهدافك مبنية على الواقع. من الجيد (بل والمفروض) أن يكون لديك أهداف طموحة، ولكن يجب أن تُحدث توازنًا بين الطموح والواقع، وأن يكون من الواضح لديك ما الذي سوف تقوم به "تحديدًا" من أجل الوصول لهذه الأهداف.</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إذا كان هدفك هو أن تقوم بشراء منزل كبير، فيجب أن تضع مجموعة من الأهداف الفرعية من أجل الوصول له.</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 ستحتاج أن تقوم بإدخار الأموال، بناء الحالة الائتمانية الخاصة بك، وبالطبع زيادة دخلك بكل شكل ممكن. </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قم بكتابة كل هذه الأهداف الفرعية، جنبًا إلى جنب مع الخطوات التفصيلية التي تحقق كل منها.</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anose="02020603050405020304" pitchFamily="18" charset="0"/>
                <a:ea typeface="Calibri" panose="020F0502020204030204" pitchFamily="34" charset="0"/>
                <a:cs typeface="Times New Roman" pitchFamily="18" charset="0"/>
              </a:rPr>
              <a:t> </a:t>
            </a:r>
            <a:endParaRPr lang="en-US" sz="2400" dirty="0">
              <a:effectLst/>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152400"/>
            <a:ext cx="9067800" cy="3892348"/>
          </a:xfrm>
          <a:prstGeom prst="rect">
            <a:avLst/>
          </a:prstGeom>
        </p:spPr>
        <p:txBody>
          <a:bodyPr wrap="square">
            <a:spAutoFit/>
          </a:bodyPr>
          <a:lstStyle/>
          <a:p>
            <a:pPr algn="r" rtl="1">
              <a:lnSpc>
                <a:spcPct val="115000"/>
              </a:lnSpc>
              <a:spcAft>
                <a:spcPts val="1000"/>
              </a:spcAft>
            </a:pPr>
            <a:r>
              <a:rPr lang="ar-EG" sz="2400" b="1" dirty="0" smtClean="0">
                <a:solidFill>
                  <a:srgbClr val="00B0F0"/>
                </a:solidFill>
                <a:latin typeface="Times New Roman" pitchFamily="18" charset="0"/>
                <a:ea typeface="Calibri" panose="020F0502020204030204" pitchFamily="34" charset="0"/>
                <a:cs typeface="Times New Roman" pitchFamily="18" charset="0"/>
              </a:rPr>
              <a:t>5-كتابة </a:t>
            </a:r>
            <a:r>
              <a:rPr lang="ar-EG" sz="2400" b="1" dirty="0">
                <a:solidFill>
                  <a:srgbClr val="00B0F0"/>
                </a:solidFill>
                <a:latin typeface="Times New Roman" pitchFamily="18" charset="0"/>
                <a:ea typeface="Calibri" panose="020F0502020204030204" pitchFamily="34" charset="0"/>
                <a:cs typeface="Times New Roman" pitchFamily="18" charset="0"/>
              </a:rPr>
              <a:t>أهدافك. </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كن مُفصلًا وواضحًا واذكر المواعيد النهائية لكل هدف.</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كتابة الأهداف واستخراجها من رأسك للورق يساعدان في جعلها واقعية أكثر أمام ناظريك. ضع قائمة الأهداف في مكان ما يمكنك الوصول إليه بشكل دائم. سوف يساعدك ذلك على أن تكون مُتحمسًا. </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اكتب أهدافك بصيغة إيجابية.</a:t>
            </a:r>
            <a:endParaRPr lang="en-US" sz="2400" dirty="0">
              <a:latin typeface="Times New Roman" pitchFamily="18" charset="0"/>
              <a:ea typeface="Calibri" panose="020F0502020204030204" pitchFamily="34" charset="0"/>
              <a:cs typeface="Times New Roman" pitchFamily="18" charset="0"/>
            </a:endParaRPr>
          </a:p>
          <a:p>
            <a:pPr algn="r"/>
            <a:r>
              <a:rPr lang="ar-EG" sz="2400" b="1" dirty="0">
                <a:latin typeface="Times New Roman" pitchFamily="18" charset="0"/>
                <a:ea typeface="Calibri" panose="020F0502020204030204" pitchFamily="34" charset="0"/>
                <a:cs typeface="Times New Roman" pitchFamily="18" charset="0"/>
              </a:rPr>
              <a:t> تزداد فرص تحقيق أهدافك عندما تتم صياغتها بلغة إيجابية، مثل: "تناول المزيد من الخضراوات والفاكهة" بدلًا من "التوقف عن تناول الوجبات السريعة". </a:t>
            </a:r>
            <a:endParaRPr lang="ar-EG" sz="2400" dirty="0">
              <a:latin typeface="Times New Roman" pitchFamily="18" charset="0"/>
              <a:cs typeface="Times New Roman" pitchFamily="18" charset="0"/>
            </a:endParaRPr>
          </a:p>
        </p:txBody>
      </p:sp>
      <p:pic>
        <p:nvPicPr>
          <p:cNvPr id="6" name="Picture 5" descr="C:\Users\ooo\Desktop\المرأة القيادية الناجحة\الصور\4.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0400" y="4267200"/>
            <a:ext cx="3733800" cy="21336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31319640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819400" y="685800"/>
            <a:ext cx="3389068" cy="941796"/>
          </a:xfrm>
          <a:prstGeom prst="rect">
            <a:avLst/>
          </a:prstGeom>
        </p:spPr>
        <p:txBody>
          <a:bodyPr wrap="none">
            <a:spAutoFit/>
          </a:bodyPr>
          <a:lstStyle/>
          <a:p>
            <a:pPr algn="ctr" rtl="1">
              <a:lnSpc>
                <a:spcPct val="115000"/>
              </a:lnSpc>
              <a:spcBef>
                <a:spcPts val="600"/>
              </a:spcBef>
              <a:spcAft>
                <a:spcPts val="0"/>
              </a:spcAft>
            </a:pPr>
            <a:r>
              <a:rPr lang="ar-SA" sz="4800" b="1" dirty="0">
                <a:solidFill>
                  <a:srgbClr val="FF0000"/>
                </a:solidFill>
                <a:latin typeface="Calibri" panose="020F0502020204030204" pitchFamily="34" charset="0"/>
                <a:ea typeface="Traditional Arabic" panose="02020603050405020304" pitchFamily="18" charset="-78"/>
                <a:cs typeface="Times New Roman" panose="02020603050405020304" pitchFamily="18" charset="0"/>
              </a:rPr>
              <a:t>إستراحة تدريبية</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0325" y="1981200"/>
            <a:ext cx="3827218" cy="3124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319640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Horizontal Scroll 1"/>
          <p:cNvSpPr/>
          <p:nvPr/>
        </p:nvSpPr>
        <p:spPr>
          <a:xfrm>
            <a:off x="4481285" y="304800"/>
            <a:ext cx="4419600" cy="1828800"/>
          </a:xfrm>
          <a:prstGeom prst="horizontalScroll">
            <a:avLst/>
          </a:prstGeom>
          <a:solidFill>
            <a:sysClr val="window" lastClr="FFFFFF"/>
          </a:solidFill>
          <a:ln w="25400" cap="flat" cmpd="sng" algn="ctr">
            <a:solidFill>
              <a:srgbClr val="4BACC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lvl="0" algn="ctr" rtl="1">
              <a:lnSpc>
                <a:spcPct val="115000"/>
              </a:lnSpc>
              <a:spcAft>
                <a:spcPts val="1000"/>
              </a:spcAft>
            </a:pPr>
            <a:endParaRPr lang="ar-EG" sz="2400" b="1" cap="all" dirty="0" smtClean="0">
              <a:ln w="4496" cap="flat" cmpd="sng" algn="ctr">
                <a:solidFill>
                  <a:srgbClr val="5C437A"/>
                </a:solidFill>
                <a:prstDash val="solid"/>
                <a:round/>
              </a:ln>
              <a:gradFill>
                <a:gsLst>
                  <a:gs pos="0">
                    <a:srgbClr val="381563"/>
                  </a:gs>
                  <a:gs pos="43000">
                    <a:srgbClr val="7B34D2"/>
                  </a:gs>
                  <a:gs pos="48000">
                    <a:srgbClr val="7230C3"/>
                  </a:gs>
                  <a:gs pos="100000">
                    <a:srgbClr val="381563"/>
                  </a:gs>
                </a:gsLst>
                <a:lin ang="5400000" scaled="0"/>
              </a:gradFill>
              <a:effectLst>
                <a:reflection blurRad="12700" stA="28000" endPos="45000" dist="1003" dir="5400000" sy="-100000" algn="bl"/>
              </a:effectLst>
              <a:latin typeface="Calibri" panose="020F0502020204030204" pitchFamily="34" charset="0"/>
              <a:ea typeface="Calibri" panose="020F0502020204030204" pitchFamily="34" charset="0"/>
              <a:cs typeface="Times New Roman" panose="02020603050405020304" pitchFamily="18" charset="0"/>
            </a:endParaRPr>
          </a:p>
          <a:p>
            <a:pPr lvl="0" algn="ctr" rtl="1">
              <a:lnSpc>
                <a:spcPct val="115000"/>
              </a:lnSpc>
              <a:spcAft>
                <a:spcPts val="1000"/>
              </a:spcAft>
            </a:pPr>
            <a:r>
              <a:rPr lang="ar-EG" sz="2400" b="1" cap="all" dirty="0" smtClean="0">
                <a:ln w="4496" cap="flat" cmpd="sng" algn="ctr">
                  <a:solidFill>
                    <a:srgbClr val="5C437A"/>
                  </a:solidFill>
                  <a:prstDash val="solid"/>
                  <a:round/>
                </a:ln>
                <a:gradFill>
                  <a:gsLst>
                    <a:gs pos="0">
                      <a:srgbClr val="381563"/>
                    </a:gs>
                    <a:gs pos="43000">
                      <a:srgbClr val="7B34D2"/>
                    </a:gs>
                    <a:gs pos="48000">
                      <a:srgbClr val="7230C3"/>
                    </a:gs>
                    <a:gs pos="100000">
                      <a:srgbClr val="381563"/>
                    </a:gs>
                  </a:gsLst>
                  <a:lin ang="5400000" scaled="0"/>
                </a:gradFill>
                <a:effectLst>
                  <a:reflection blurRad="12700" stA="28000" endPos="45000" dist="1003" dir="5400000" sy="-100000" algn="bl"/>
                </a:effectLst>
                <a:latin typeface="Calibri" panose="020F0502020204030204" pitchFamily="34" charset="0"/>
                <a:ea typeface="Calibri" panose="020F0502020204030204" pitchFamily="34" charset="0"/>
                <a:cs typeface="Times New Roman" panose="02020603050405020304" pitchFamily="18" charset="0"/>
              </a:rPr>
              <a:t>موضوعات </a:t>
            </a:r>
            <a:r>
              <a:rPr lang="ar-EG" sz="2400" b="1" cap="all" dirty="0">
                <a:ln w="4496" cap="flat" cmpd="sng" algn="ctr">
                  <a:solidFill>
                    <a:srgbClr val="5C437A"/>
                  </a:solidFill>
                  <a:prstDash val="solid"/>
                  <a:round/>
                </a:ln>
                <a:gradFill>
                  <a:gsLst>
                    <a:gs pos="0">
                      <a:srgbClr val="381563"/>
                    </a:gs>
                    <a:gs pos="43000">
                      <a:srgbClr val="7B34D2"/>
                    </a:gs>
                    <a:gs pos="48000">
                      <a:srgbClr val="7230C3"/>
                    </a:gs>
                    <a:gs pos="100000">
                      <a:srgbClr val="381563"/>
                    </a:gs>
                  </a:gsLst>
                  <a:lin ang="5400000" scaled="0"/>
                </a:gradFill>
                <a:effectLst>
                  <a:reflection blurRad="12700" stA="28000" endPos="45000" dist="1003" dir="5400000" sy="-100000" algn="bl"/>
                </a:effectLst>
                <a:latin typeface="Calibri" panose="020F0502020204030204" pitchFamily="34" charset="0"/>
                <a:ea typeface="Calibri" panose="020F0502020204030204" pitchFamily="34" charset="0"/>
                <a:cs typeface="Times New Roman" panose="02020603050405020304" pitchFamily="18" charset="0"/>
              </a:rPr>
              <a:t>الجلسة الثانية</a:t>
            </a:r>
          </a:p>
          <a:p>
            <a:pPr lvl="0" algn="ctr" rtl="1">
              <a:lnSpc>
                <a:spcPct val="115000"/>
              </a:lnSpc>
              <a:spcAft>
                <a:spcPts val="1000"/>
              </a:spcAft>
            </a:pPr>
            <a:r>
              <a:rPr lang="ar-EG" sz="2400" b="1" cap="all" dirty="0">
                <a:ln w="4496" cap="flat" cmpd="sng" algn="ctr">
                  <a:solidFill>
                    <a:srgbClr val="5C437A"/>
                  </a:solidFill>
                  <a:prstDash val="solid"/>
                  <a:round/>
                </a:ln>
                <a:gradFill>
                  <a:gsLst>
                    <a:gs pos="0">
                      <a:srgbClr val="381563"/>
                    </a:gs>
                    <a:gs pos="43000">
                      <a:srgbClr val="7B34D2"/>
                    </a:gs>
                    <a:gs pos="48000">
                      <a:srgbClr val="7230C3"/>
                    </a:gs>
                    <a:gs pos="100000">
                      <a:srgbClr val="381563"/>
                    </a:gs>
                  </a:gsLst>
                  <a:lin ang="5400000" scaled="0"/>
                </a:gradFill>
                <a:effectLst>
                  <a:reflection blurRad="12700" stA="28000" endPos="45000" dist="1003" dir="5400000" sy="-100000" algn="bl"/>
                </a:effectLst>
                <a:latin typeface="Calibri" panose="020F0502020204030204" pitchFamily="34" charset="0"/>
                <a:ea typeface="Calibri" panose="020F0502020204030204" pitchFamily="34" charset="0"/>
                <a:cs typeface="Times New Roman" panose="02020603050405020304" pitchFamily="18" charset="0"/>
              </a:rPr>
              <a:t>تحدي الاهداف</a:t>
            </a:r>
          </a:p>
          <a:p>
            <a:pPr lvl="0" algn="ctr" rtl="1">
              <a:lnSpc>
                <a:spcPct val="115000"/>
              </a:lnSpc>
              <a:spcAft>
                <a:spcPts val="1000"/>
              </a:spcAft>
            </a:pPr>
            <a:endParaRPr lang="en-US" sz="24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5638800" y="2514600"/>
            <a:ext cx="3058851" cy="490199"/>
          </a:xfrm>
          <a:prstGeom prst="rect">
            <a:avLst/>
          </a:prstGeom>
        </p:spPr>
        <p:txBody>
          <a:bodyPr wrap="none">
            <a:spAutoFit/>
          </a:bodyPr>
          <a:lstStyle/>
          <a:p>
            <a:pPr marL="342900" lvl="0" indent="-342900" algn="r" rtl="1">
              <a:lnSpc>
                <a:spcPct val="115000"/>
              </a:lnSpc>
              <a:spcAft>
                <a:spcPts val="1000"/>
              </a:spcAft>
              <a:buClr>
                <a:srgbClr val="0000FF"/>
              </a:buClr>
              <a:buFont typeface="Symbol" panose="05050102010706020507" pitchFamily="18" charset="2"/>
              <a:buChar char=""/>
            </a:pPr>
            <a:r>
              <a:rPr lang="ar-EG" sz="2400" b="1" dirty="0">
                <a:latin typeface="Calibri" panose="020F0502020204030204" pitchFamily="34" charset="0"/>
                <a:ea typeface="Calibri" panose="020F0502020204030204" pitchFamily="34" charset="0"/>
                <a:cs typeface="Times New Roman" panose="02020603050405020304" pitchFamily="18" charset="0"/>
              </a:rPr>
              <a:t>تابع طريقة تحديد الاهداف</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381000" y="3124200"/>
            <a:ext cx="4411980" cy="2894965"/>
          </a:xfrm>
          <a:prstGeom prst="rect">
            <a:avLst/>
          </a:prstGeom>
          <a:ln>
            <a:noFill/>
          </a:ln>
          <a:effectLst>
            <a:softEdge rad="112500"/>
          </a:effectLst>
        </p:spPr>
      </p:pic>
    </p:spTree>
    <p:extLst>
      <p:ext uri="{BB962C8B-B14F-4D97-AF65-F5344CB8AC3E}">
        <p14:creationId xmlns:p14="http://schemas.microsoft.com/office/powerpoint/2010/main" val="31319640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81000"/>
            <a:ext cx="8839200" cy="2215991"/>
          </a:xfrm>
          <a:prstGeom prst="rect">
            <a:avLst/>
          </a:prstGeom>
        </p:spPr>
        <p:txBody>
          <a:bodyPr wrap="square">
            <a:spAutoFit/>
          </a:bodyPr>
          <a:lstStyle/>
          <a:p>
            <a:pPr algn="ctr" rtl="1">
              <a:lnSpc>
                <a:spcPct val="115000"/>
              </a:lnSpc>
              <a:spcAft>
                <a:spcPts val="0"/>
              </a:spcAft>
            </a:pPr>
            <a:r>
              <a:rPr lang="ar-EG" sz="2400" b="1" dirty="0">
                <a:solidFill>
                  <a:srgbClr val="FF0000"/>
                </a:solidFill>
                <a:latin typeface="Times New Roman" pitchFamily="18" charset="0"/>
                <a:ea typeface="Times New Roman" panose="02020603050405020304" pitchFamily="18" charset="0"/>
                <a:cs typeface="Times New Roman" pitchFamily="18" charset="0"/>
              </a:rPr>
              <a:t>نشاط </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0"/>
              </a:spcAft>
            </a:pPr>
            <a:r>
              <a:rPr lang="ar-EG" sz="2400" b="1" dirty="0">
                <a:solidFill>
                  <a:srgbClr val="FF0000"/>
                </a:solidFill>
                <a:latin typeface="Times New Roman" pitchFamily="18" charset="0"/>
                <a:ea typeface="Times New Roman" panose="02020603050405020304" pitchFamily="18" charset="0"/>
                <a:cs typeface="Times New Roman" pitchFamily="18" charset="0"/>
              </a:rPr>
              <a:t>جماعي-عصف ذهني</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0"/>
              </a:spcAft>
            </a:pPr>
            <a:r>
              <a:rPr lang="ar-EG" sz="2400" b="1" dirty="0" smtClean="0">
                <a:solidFill>
                  <a:srgbClr val="FF0000"/>
                </a:solidFill>
                <a:latin typeface="Times New Roman" pitchFamily="18" charset="0"/>
                <a:ea typeface="Times New Roman" panose="02020603050405020304" pitchFamily="18" charset="0"/>
                <a:cs typeface="Times New Roman" pitchFamily="18" charset="0"/>
              </a:rPr>
              <a:t>عزيزتي المتدربة</a:t>
            </a:r>
            <a:r>
              <a:rPr lang="ar-EG" sz="2400" b="1" dirty="0" smtClean="0">
                <a:latin typeface="Times New Roman" pitchFamily="18" charset="0"/>
                <a:ea typeface="Times New Roman" panose="02020603050405020304" pitchFamily="18" charset="0"/>
                <a:cs typeface="Times New Roman" pitchFamily="18" charset="0"/>
              </a:rPr>
              <a:t>:اذكر </a:t>
            </a:r>
            <a:r>
              <a:rPr lang="ar-EG" sz="2400" b="1" dirty="0">
                <a:latin typeface="Times New Roman" pitchFamily="18" charset="0"/>
                <a:ea typeface="Times New Roman" panose="02020603050405020304" pitchFamily="18" charset="0"/>
                <a:cs typeface="Times New Roman" pitchFamily="18" charset="0"/>
              </a:rPr>
              <a:t>من خلال ماتم </a:t>
            </a:r>
            <a:r>
              <a:rPr lang="ar-EG" sz="2400" b="1" dirty="0">
                <a:solidFill>
                  <a:srgbClr val="0070C0"/>
                </a:solidFill>
                <a:latin typeface="Times New Roman" pitchFamily="18" charset="0"/>
                <a:ea typeface="Times New Roman" panose="02020603050405020304" pitchFamily="18" charset="0"/>
                <a:cs typeface="Times New Roman" pitchFamily="18" charset="0"/>
              </a:rPr>
              <a:t>شرحه كيف </a:t>
            </a:r>
            <a:r>
              <a:rPr lang="ar-EG" sz="2400" b="1" dirty="0" smtClean="0">
                <a:solidFill>
                  <a:srgbClr val="0070C0"/>
                </a:solidFill>
                <a:latin typeface="Times New Roman" pitchFamily="18" charset="0"/>
                <a:ea typeface="Times New Roman" panose="02020603050405020304" pitchFamily="18" charset="0"/>
                <a:cs typeface="Times New Roman" pitchFamily="18" charset="0"/>
              </a:rPr>
              <a:t>تحددي </a:t>
            </a:r>
            <a:r>
              <a:rPr lang="ar-EG" sz="2400" b="1" dirty="0">
                <a:solidFill>
                  <a:srgbClr val="0070C0"/>
                </a:solidFill>
                <a:latin typeface="Times New Roman" pitchFamily="18" charset="0"/>
                <a:ea typeface="Times New Roman" panose="02020603050405020304" pitchFamily="18" charset="0"/>
                <a:cs typeface="Times New Roman" pitchFamily="18" charset="0"/>
              </a:rPr>
              <a:t>وقتك </a:t>
            </a:r>
            <a:r>
              <a:rPr lang="ar-EG" sz="2400" b="1" dirty="0">
                <a:solidFill>
                  <a:srgbClr val="943634"/>
                </a:solidFill>
                <a:latin typeface="Times New Roman" pitchFamily="18" charset="0"/>
                <a:ea typeface="Times New Roman" panose="02020603050405020304" pitchFamily="18" charset="0"/>
                <a:cs typeface="Times New Roman" pitchFamily="18" charset="0"/>
              </a:rPr>
              <a:t>؟</a:t>
            </a:r>
            <a:endParaRPr lang="en-US" sz="2400" dirty="0">
              <a:latin typeface="Times New Roman" pitchFamily="18" charset="0"/>
              <a:ea typeface="Calibri" panose="020F0502020204030204" pitchFamily="34" charset="0"/>
              <a:cs typeface="Times New Roman" pitchFamily="18" charset="0"/>
            </a:endParaRPr>
          </a:p>
          <a:p>
            <a:pPr algn="ctr" rtl="1">
              <a:lnSpc>
                <a:spcPct val="115000"/>
              </a:lnSpc>
              <a:spcAft>
                <a:spcPts val="0"/>
              </a:spcAft>
            </a:pPr>
            <a:r>
              <a:rPr lang="ar-EG" sz="2400" b="1" dirty="0" smtClean="0">
                <a:solidFill>
                  <a:srgbClr val="000000"/>
                </a:solidFill>
                <a:latin typeface="Times New Roman" pitchFamily="18" charset="0"/>
                <a:ea typeface="Times New Roman" panose="02020603050405020304" pitchFamily="18" charset="0"/>
                <a:cs typeface="Times New Roman" pitchFamily="18" charset="0"/>
              </a:rPr>
              <a:t>..................................................................................................................................................................................................................................</a:t>
            </a:r>
            <a:endParaRPr lang="en-US" sz="2400" dirty="0">
              <a:effectLst/>
              <a:latin typeface="Times New Roman" pitchFamily="18" charset="0"/>
              <a:ea typeface="Calibri" panose="020F0502020204030204" pitchFamily="34" charset="0"/>
              <a:cs typeface="Times New Roman"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2998562"/>
            <a:ext cx="3048000"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31964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629" y="228600"/>
            <a:ext cx="8915400" cy="4073936"/>
          </a:xfrm>
          <a:prstGeom prst="rect">
            <a:avLst/>
          </a:prstGeom>
        </p:spPr>
        <p:txBody>
          <a:bodyPr wrap="square">
            <a:spAutoFit/>
          </a:bodyPr>
          <a:lstStyle/>
          <a:p>
            <a:pPr algn="ctr" rtl="1">
              <a:lnSpc>
                <a:spcPct val="115000"/>
              </a:lnSpc>
              <a:spcAft>
                <a:spcPts val="800"/>
              </a:spcAft>
              <a:tabLst>
                <a:tab pos="2174240" algn="l"/>
                <a:tab pos="3236595" algn="ctr"/>
              </a:tabLst>
            </a:pPr>
            <a:r>
              <a:rPr lang="ar-EG" sz="2800" b="1" dirty="0" smtClean="0">
                <a:solidFill>
                  <a:srgbClr val="C00000"/>
                </a:solidFill>
                <a:latin typeface="Times New Roman" pitchFamily="18" charset="0"/>
                <a:ea typeface="Times New Roman"/>
                <a:cs typeface="Times New Roman" pitchFamily="18" charset="0"/>
              </a:rPr>
              <a:t>نشاط </a:t>
            </a:r>
            <a:endParaRPr lang="en-US" sz="2800" dirty="0">
              <a:latin typeface="Times New Roman" pitchFamily="18" charset="0"/>
              <a:ea typeface="Calibri"/>
              <a:cs typeface="Times New Roman" pitchFamily="18" charset="0"/>
            </a:endParaRPr>
          </a:p>
          <a:p>
            <a:pPr algn="ctr" rtl="1">
              <a:lnSpc>
                <a:spcPct val="115000"/>
              </a:lnSpc>
              <a:spcAft>
                <a:spcPts val="800"/>
              </a:spcAft>
            </a:pPr>
            <a:r>
              <a:rPr lang="ar-EG" sz="2800" b="1" dirty="0">
                <a:solidFill>
                  <a:srgbClr val="C00000"/>
                </a:solidFill>
                <a:latin typeface="Times New Roman" pitchFamily="18" charset="0"/>
                <a:ea typeface="Times New Roman"/>
                <a:cs typeface="Times New Roman" pitchFamily="18" charset="0"/>
              </a:rPr>
              <a:t>عصف ذهني-جماعي</a:t>
            </a:r>
            <a:endParaRPr lang="en-US" sz="2800" dirty="0">
              <a:latin typeface="Times New Roman" pitchFamily="18" charset="0"/>
              <a:ea typeface="Calibri"/>
              <a:cs typeface="Times New Roman" pitchFamily="18" charset="0"/>
            </a:endParaRPr>
          </a:p>
          <a:p>
            <a:pPr algn="ctr" rtl="1">
              <a:lnSpc>
                <a:spcPct val="115000"/>
              </a:lnSpc>
              <a:spcAft>
                <a:spcPts val="800"/>
              </a:spcAft>
            </a:pPr>
            <a:r>
              <a:rPr lang="ar-EG" sz="2800" b="1" dirty="0" smtClean="0">
                <a:solidFill>
                  <a:srgbClr val="C00000"/>
                </a:solidFill>
                <a:latin typeface="Times New Roman" pitchFamily="18" charset="0"/>
                <a:ea typeface="Times New Roman"/>
                <a:cs typeface="Times New Roman" pitchFamily="18" charset="0"/>
              </a:rPr>
              <a:t>عزيزتي المتدربة:</a:t>
            </a:r>
            <a:r>
              <a:rPr lang="ar-EG" sz="2800" b="1" dirty="0" smtClean="0">
                <a:solidFill>
                  <a:srgbClr val="002060"/>
                </a:solidFill>
                <a:latin typeface="Times New Roman" pitchFamily="18" charset="0"/>
                <a:ea typeface="Times New Roman"/>
                <a:cs typeface="Times New Roman" pitchFamily="18" charset="0"/>
              </a:rPr>
              <a:t>اذكري ماتعرفيه </a:t>
            </a:r>
            <a:r>
              <a:rPr lang="ar-EG" sz="2800" b="1" dirty="0">
                <a:solidFill>
                  <a:srgbClr val="002060"/>
                </a:solidFill>
                <a:latin typeface="Times New Roman" pitchFamily="18" charset="0"/>
                <a:ea typeface="Times New Roman"/>
                <a:cs typeface="Times New Roman" pitchFamily="18" charset="0"/>
              </a:rPr>
              <a:t>عن الفرق بين المدير والقائد ؟</a:t>
            </a:r>
            <a:endParaRPr lang="en-US" sz="2800" dirty="0">
              <a:latin typeface="Times New Roman" pitchFamily="18" charset="0"/>
              <a:ea typeface="Calibri"/>
              <a:cs typeface="Times New Roman" pitchFamily="18" charset="0"/>
            </a:endParaRPr>
          </a:p>
          <a:p>
            <a:pPr algn="ctr" rtl="1">
              <a:lnSpc>
                <a:spcPct val="115000"/>
              </a:lnSpc>
              <a:spcAft>
                <a:spcPts val="800"/>
              </a:spcAft>
            </a:pPr>
            <a:r>
              <a:rPr lang="ar-EG" sz="2800" b="1" dirty="0" smtClean="0">
                <a:solidFill>
                  <a:srgbClr val="0D0D0D"/>
                </a:solidFill>
                <a:latin typeface="Times New Roman" pitchFamily="18" charset="0"/>
                <a:ea typeface="Times New Roman"/>
                <a:cs typeface="Times New Roman" pitchFamily="18" charset="0"/>
              </a:rPr>
              <a:t>....................................................................................................................................................................................................</a:t>
            </a:r>
            <a:endParaRPr lang="en-US" sz="2800" dirty="0">
              <a:latin typeface="Times New Roman" pitchFamily="18" charset="0"/>
              <a:ea typeface="Calibri"/>
              <a:cs typeface="Times New Roman" pitchFamily="18" charset="0"/>
            </a:endParaRPr>
          </a:p>
          <a:p>
            <a:pPr algn="ctr" rtl="1">
              <a:lnSpc>
                <a:spcPct val="115000"/>
              </a:lnSpc>
              <a:spcAft>
                <a:spcPts val="800"/>
              </a:spcAft>
            </a:pPr>
            <a:r>
              <a:rPr lang="ar-EG" sz="2800" b="1" dirty="0">
                <a:solidFill>
                  <a:srgbClr val="0D0D0D"/>
                </a:solidFill>
                <a:latin typeface="Times New Roman" pitchFamily="18" charset="0"/>
                <a:ea typeface="Times New Roman"/>
                <a:cs typeface="Times New Roman" pitchFamily="18" charset="0"/>
              </a:rPr>
              <a:t> </a:t>
            </a:r>
            <a:endParaRPr lang="en-US" sz="2800" dirty="0">
              <a:latin typeface="Times New Roman" pitchFamily="18" charset="0"/>
              <a:ea typeface="Calibri"/>
              <a:cs typeface="Times New Roman" pitchFamily="18" charset="0"/>
            </a:endParaRPr>
          </a:p>
          <a:p>
            <a:pPr algn="ctr" rtl="1">
              <a:lnSpc>
                <a:spcPct val="115000"/>
              </a:lnSpc>
              <a:spcAft>
                <a:spcPts val="800"/>
              </a:spcAft>
            </a:pPr>
            <a:r>
              <a:rPr lang="ar-EG" sz="2800" b="1" dirty="0">
                <a:solidFill>
                  <a:srgbClr val="0D0D0D"/>
                </a:solidFill>
                <a:latin typeface="Times New Roman" pitchFamily="18" charset="0"/>
                <a:ea typeface="Times New Roman"/>
                <a:cs typeface="Times New Roman" pitchFamily="18" charset="0"/>
              </a:rPr>
              <a:t> </a:t>
            </a:r>
            <a:endParaRPr lang="en-US" sz="2800" dirty="0">
              <a:latin typeface="Times New Roman" pitchFamily="18" charset="0"/>
              <a:ea typeface="Calibri"/>
              <a:cs typeface="Times New Roman" pitchFamily="18" charset="0"/>
            </a:endParaRPr>
          </a:p>
        </p:txBody>
      </p:sp>
      <p:pic>
        <p:nvPicPr>
          <p:cNvPr id="1027" name="Picture 3" descr="C:\Users\ooo\Desktop\المرأة القيادية الناجحة\الصور\تنزيل (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829" y="3505200"/>
            <a:ext cx="4191000" cy="1847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27197860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62000" y="228600"/>
            <a:ext cx="8153400" cy="4265591"/>
          </a:xfrm>
          <a:prstGeom prst="rect">
            <a:avLst/>
          </a:prstGeom>
        </p:spPr>
        <p:txBody>
          <a:bodyPr wrap="square">
            <a:spAutoFit/>
          </a:bodyPr>
          <a:lstStyle/>
          <a:p>
            <a:pPr algn="r" rtl="1">
              <a:lnSpc>
                <a:spcPct val="115000"/>
              </a:lnSpc>
              <a:spcAft>
                <a:spcPts val="1000"/>
              </a:spcAft>
            </a:pPr>
            <a:r>
              <a:rPr lang="ar-EG" sz="2400" b="1" dirty="0" smtClean="0">
                <a:solidFill>
                  <a:srgbClr val="00B0F0"/>
                </a:solidFill>
                <a:latin typeface="Times New Roman" pitchFamily="18" charset="0"/>
                <a:ea typeface="Calibri" panose="020F0502020204030204" pitchFamily="34" charset="0"/>
                <a:cs typeface="Times New Roman" pitchFamily="18" charset="0"/>
              </a:rPr>
              <a:t>7-اجعل </a:t>
            </a:r>
            <a:r>
              <a:rPr lang="ar-EG" sz="2400" b="1" dirty="0">
                <a:solidFill>
                  <a:srgbClr val="00B0F0"/>
                </a:solidFill>
                <a:latin typeface="Times New Roman" pitchFamily="18" charset="0"/>
                <a:ea typeface="Calibri" panose="020F0502020204030204" pitchFamily="34" charset="0"/>
                <a:cs typeface="Times New Roman" pitchFamily="18" charset="0"/>
              </a:rPr>
              <a:t>أهدافك مبنية على ما تقدر تحقيقه. </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تذكر أن الفرد قادر على التحكم فقط في أفعاله الشخصية، وليس أفعال الآخرين من حوله. "أن تصبح نجمًا في الغناء" لا يعد هدفًا عمليًا بسبب أنه يعتمد على أفعال و ردود فعل الآخرين التي لا يمكنك التحكم بها. لكن "تكوين فرقة موسيقية والتمرن على أغانيك الخاصة حتى تصبح موسيقيًا ممتازًا" هو الهدف الذي يمكنك أن تعمل عليه وتحققه. </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وضع تركيزك على أفعالك الخاصة يساعدك على مواجهة الإخفاقات؛ لأنك تدرك حقيقة عدم قدرتك على التحكم في كل العوائق التي قد تواجهك.</a:t>
            </a:r>
            <a:endParaRPr lang="en-US" sz="2400" dirty="0">
              <a:latin typeface="Times New Roman" pitchFamily="18" charset="0"/>
              <a:ea typeface="Calibri" panose="020F0502020204030204" pitchFamily="34" charset="0"/>
              <a:cs typeface="Times New Roman" pitchFamily="18" charset="0"/>
            </a:endParaRPr>
          </a:p>
          <a:p>
            <a:pPr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أعد التفكير في صياغة الهدف. </a:t>
            </a:r>
            <a:endParaRPr lang="en-US" sz="2400" dirty="0">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C:\Users\ooo\Desktop\المرأة القيادية الناجحة\الصور\6.png"/>
          <p:cNvPicPr/>
          <p:nvPr/>
        </p:nvPicPr>
        <p:blipFill>
          <a:blip r:embed="rId3">
            <a:extLst>
              <a:ext uri="{28A0092B-C50C-407E-A947-70E740481C1C}">
                <a14:useLocalDpi xmlns:a14="http://schemas.microsoft.com/office/drawing/2010/main" val="0"/>
              </a:ext>
            </a:extLst>
          </a:blip>
          <a:srcRect/>
          <a:stretch>
            <a:fillRect/>
          </a:stretch>
        </p:blipFill>
        <p:spPr bwMode="auto">
          <a:xfrm>
            <a:off x="10886" y="1527629"/>
            <a:ext cx="2862580" cy="35814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 4"/>
          <p:cNvGraphicFramePr/>
          <p:nvPr>
            <p:extLst>
              <p:ext uri="{D42A27DB-BD31-4B8C-83A1-F6EECF244321}">
                <p14:modId xmlns:p14="http://schemas.microsoft.com/office/powerpoint/2010/main" val="1067272153"/>
              </p:ext>
            </p:extLst>
          </p:nvPr>
        </p:nvGraphicFramePr>
        <p:xfrm>
          <a:off x="3123837" y="1527629"/>
          <a:ext cx="574802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Pentagon 5"/>
          <p:cNvSpPr/>
          <p:nvPr/>
        </p:nvSpPr>
        <p:spPr>
          <a:xfrm>
            <a:off x="3581400" y="381000"/>
            <a:ext cx="4470400" cy="981712"/>
          </a:xfrm>
          <a:prstGeom prst="homePlat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rtlCol="1" anchor="ctr"/>
          <a:lstStyle/>
          <a:p>
            <a:pPr lvl="0" algn="ctr" rtl="1">
              <a:lnSpc>
                <a:spcPct val="115000"/>
              </a:lnSpc>
              <a:spcAft>
                <a:spcPts val="1000"/>
              </a:spcAft>
            </a:pPr>
            <a:r>
              <a:rPr lang="ar-EG" sz="2400" b="1" dirty="0">
                <a:solidFill>
                  <a:schemeClr val="bg1"/>
                </a:solidFill>
                <a:effectLst>
                  <a:outerShdw blurRad="38100" dist="38100" dir="2700000" algn="tl">
                    <a:srgbClr val="000000">
                      <a:alpha val="43137"/>
                    </a:srgbClr>
                  </a:outerShdw>
                </a:effectLst>
                <a:latin typeface="Times New Roman" pitchFamily="18" charset="0"/>
                <a:ea typeface="Calibri" panose="020F0502020204030204" pitchFamily="34" charset="0"/>
                <a:cs typeface="Times New Roman" pitchFamily="18" charset="0"/>
              </a:rPr>
              <a:t>8-قم بوضع جدول عمل منطقي.</a:t>
            </a:r>
            <a:endParaRPr lang="en-US" sz="2400" dirty="0">
              <a:solidFill>
                <a:schemeClr val="bg1"/>
              </a:solidFill>
              <a:effectLst>
                <a:outerShdw blurRad="38100" dist="38100" dir="2700000" algn="tl">
                  <a:srgbClr val="000000">
                    <a:alpha val="43137"/>
                  </a:srgbClr>
                </a:outerShdw>
              </a:effectLst>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174171"/>
            <a:ext cx="9144000" cy="5742085"/>
          </a:xfrm>
          <a:prstGeom prst="rect">
            <a:avLst/>
          </a:prstGeom>
        </p:spPr>
        <p:txBody>
          <a:bodyPr wrap="square">
            <a:spAutoFit/>
          </a:bodyPr>
          <a:lstStyle/>
          <a:p>
            <a:pPr algn="r" rtl="1">
              <a:lnSpc>
                <a:spcPct val="115000"/>
              </a:lnSpc>
              <a:spcAft>
                <a:spcPts val="1000"/>
              </a:spcAft>
            </a:pPr>
            <a:r>
              <a:rPr lang="ar-EG" sz="2400" b="1" dirty="0">
                <a:solidFill>
                  <a:srgbClr val="00B0F0"/>
                </a:solidFill>
                <a:latin typeface="Times New Roman" pitchFamily="18" charset="0"/>
                <a:ea typeface="Calibri" panose="020F0502020204030204" pitchFamily="34" charset="0"/>
                <a:cs typeface="Times New Roman" pitchFamily="18" charset="0"/>
              </a:rPr>
              <a:t>9-قم بتحديد العقبات الممكنة.</a:t>
            </a:r>
            <a:endParaRPr lang="en-US" sz="2400" dirty="0">
              <a:latin typeface="Times New Roman" pitchFamily="18" charset="0"/>
              <a:ea typeface="Calibri" panose="020F0502020204030204" pitchFamily="34" charset="0"/>
              <a:cs typeface="Times New Roman" pitchFamily="18" charset="0"/>
            </a:endParaRPr>
          </a:p>
          <a:p>
            <a:pPr marL="342900" lvl="0" indent="-342900" algn="r" rtl="1">
              <a:lnSpc>
                <a:spcPct val="115000"/>
              </a:lnSpc>
              <a:spcAft>
                <a:spcPts val="0"/>
              </a:spcAft>
              <a:buClr>
                <a:srgbClr val="00B0F0"/>
              </a:buClr>
              <a:buFont typeface="Symbol" panose="05050102010706020507" pitchFamily="18" charset="2"/>
              <a:buChar char=""/>
            </a:pPr>
            <a:r>
              <a:rPr lang="ar-EG" sz="2400" b="1" dirty="0" smtClean="0">
                <a:latin typeface="Times New Roman" pitchFamily="18" charset="0"/>
                <a:ea typeface="Calibri" panose="020F0502020204030204" pitchFamily="34" charset="0"/>
                <a:cs typeface="Times New Roman" pitchFamily="18" charset="0"/>
              </a:rPr>
              <a:t>يمكن </a:t>
            </a:r>
            <a:r>
              <a:rPr lang="ar-EG" sz="2400" b="1" dirty="0">
                <a:latin typeface="Times New Roman" pitchFamily="18" charset="0"/>
                <a:ea typeface="Calibri" panose="020F0502020204030204" pitchFamily="34" charset="0"/>
                <a:cs typeface="Times New Roman" pitchFamily="18" charset="0"/>
              </a:rPr>
              <a:t>أن تكون العقبات "عقبات خارجية". على سبيل المثال، إذا كان هدفك هو أن تفتح متجر سيارات خاص بك، فقد لا يكون لديك المال لشراء المحل الخاص بك في البداية،أو إذا كان هدفك هو أن تفتح مخبزًا، فقد لا تجد الوقت الكافي لقضاءه مع العائلة كما ترغب. وهكذا..</a:t>
            </a:r>
            <a:endParaRPr lang="en-US" sz="2400" dirty="0">
              <a:latin typeface="Times New Roman" pitchFamily="18" charset="0"/>
              <a:ea typeface="Calibri" panose="020F0502020204030204" pitchFamily="34" charset="0"/>
              <a:cs typeface="Times New Roman" pitchFamily="18" charset="0"/>
            </a:endParaRPr>
          </a:p>
          <a:p>
            <a:pPr marL="342900" lvl="0" indent="-342900" algn="r" rtl="1">
              <a:lnSpc>
                <a:spcPct val="115000"/>
              </a:lnSpc>
              <a:spcAft>
                <a:spcPts val="0"/>
              </a:spcAft>
              <a:buClr>
                <a:srgbClr val="00B0F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حدد الأفعال التي يمكنك القيام بها للتغلب على هذه العقبات المُحتملة. يمكنك، على سبيل المثال، أن تُقدم على قرض تجاري لتمويل مشروعك، أو أن تكتب "خطة عمل" جذابة للمستثمرين، أو أن تشارك أحد أصدقائك بحيث تتبادلا رعاية المشروع التجاري بشكل يسمح لك بقضاء وقت أكثر مع عائلتك.</a:t>
            </a:r>
            <a:endParaRPr lang="en-US" sz="2400" dirty="0">
              <a:latin typeface="Times New Roman" pitchFamily="18" charset="0"/>
              <a:ea typeface="Calibri" panose="020F0502020204030204" pitchFamily="34" charset="0"/>
              <a:cs typeface="Times New Roman" pitchFamily="18" charset="0"/>
            </a:endParaRPr>
          </a:p>
          <a:p>
            <a:pPr marL="342900" lvl="0" indent="-342900" algn="r" rtl="1">
              <a:lnSpc>
                <a:spcPct val="115000"/>
              </a:lnSpc>
              <a:spcAft>
                <a:spcPts val="0"/>
              </a:spcAft>
              <a:buClr>
                <a:srgbClr val="00B0F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العقبات قد تكون "داخلية" كذلك. نقص المعلومات قد يكون عقبة كبيرة في طريقك، خاصة بالنسبة للأهداف المُعقدة. </a:t>
            </a:r>
            <a:endParaRPr lang="en-US" sz="2400" dirty="0">
              <a:latin typeface="Times New Roman" pitchFamily="18" charset="0"/>
              <a:ea typeface="Calibri" panose="020F0502020204030204" pitchFamily="34" charset="0"/>
              <a:cs typeface="Times New Roman" pitchFamily="18" charset="0"/>
            </a:endParaRPr>
          </a:p>
          <a:p>
            <a:pPr marL="228600" algn="r" rtl="1">
              <a:lnSpc>
                <a:spcPct val="115000"/>
              </a:lnSpc>
              <a:spcAft>
                <a:spcPts val="0"/>
              </a:spcAft>
            </a:pPr>
            <a:r>
              <a:rPr lang="ar-EG" sz="2400" b="1" dirty="0">
                <a:latin typeface="Times New Roman" pitchFamily="18" charset="0"/>
                <a:ea typeface="Calibri" panose="020F0502020204030204" pitchFamily="34" charset="0"/>
                <a:cs typeface="Times New Roman" pitchFamily="18" charset="0"/>
              </a:rPr>
              <a:t>ومشاعر مثل "الخوف" و"عدم التأكد" من أهم العقبات الداخلية التي تواجهنا عند سعينا لتحقيق أهدافنا</a:t>
            </a:r>
            <a:r>
              <a:rPr lang="ar-EG" sz="2400" b="1" dirty="0" smtClean="0">
                <a:latin typeface="Times New Roman" pitchFamily="18" charset="0"/>
                <a:ea typeface="Calibri" panose="020F0502020204030204" pitchFamily="34" charset="0"/>
                <a:cs typeface="Times New Roman" pitchFamily="18" charset="0"/>
              </a:rPr>
              <a:t>.</a:t>
            </a:r>
            <a:endParaRPr lang="en-US" sz="2400" dirty="0">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C:\Users\ooo\Desktop\المرأة القيادية الناجحة\الصور\2.png"/>
          <p:cNvPicPr/>
          <p:nvPr/>
        </p:nvPicPr>
        <p:blipFill>
          <a:blip r:embed="rId3">
            <a:extLst>
              <a:ext uri="{28A0092B-C50C-407E-A947-70E740481C1C}">
                <a14:useLocalDpi xmlns:a14="http://schemas.microsoft.com/office/drawing/2010/main" val="0"/>
              </a:ext>
            </a:extLst>
          </a:blip>
          <a:srcRect/>
          <a:stretch>
            <a:fillRect/>
          </a:stretch>
        </p:blipFill>
        <p:spPr bwMode="auto">
          <a:xfrm>
            <a:off x="457200" y="4981944"/>
            <a:ext cx="2819400" cy="163957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Rectangle 2"/>
          <p:cNvSpPr/>
          <p:nvPr/>
        </p:nvSpPr>
        <p:spPr>
          <a:xfrm>
            <a:off x="6013015" y="228600"/>
            <a:ext cx="3130985" cy="483017"/>
          </a:xfrm>
          <a:prstGeom prst="rect">
            <a:avLst/>
          </a:prstGeom>
        </p:spPr>
        <p:txBody>
          <a:bodyPr wrap="none">
            <a:spAutoFit/>
          </a:bodyPr>
          <a:lstStyle/>
          <a:p>
            <a:pPr marL="228600" algn="r" rtl="1">
              <a:lnSpc>
                <a:spcPct val="115000"/>
              </a:lnSpc>
              <a:spcAft>
                <a:spcPts val="1000"/>
              </a:spcAft>
            </a:pPr>
            <a:r>
              <a:rPr lang="ar-EG" sz="2400" b="1" dirty="0">
                <a:solidFill>
                  <a:srgbClr val="00B0F0"/>
                </a:solidFill>
                <a:latin typeface="Times New Roman" pitchFamily="18" charset="0"/>
                <a:ea typeface="Calibri" panose="020F0502020204030204" pitchFamily="34" charset="0"/>
                <a:cs typeface="Times New Roman" pitchFamily="18" charset="0"/>
              </a:rPr>
              <a:t>10-أخبر الآخرين بأهدافك. </a:t>
            </a:r>
            <a:endParaRPr lang="en-US" sz="2400" dirty="0">
              <a:effectLst/>
              <a:latin typeface="Times New Roman" pitchFamily="18" charset="0"/>
              <a:ea typeface="Calibri" panose="020F0502020204030204" pitchFamily="34" charset="0"/>
              <a:cs typeface="Times New Roman" pitchFamily="18" charset="0"/>
            </a:endParaRPr>
          </a:p>
        </p:txBody>
      </p:sp>
      <p:sp>
        <p:nvSpPr>
          <p:cNvPr id="4" name="Rectangle 3"/>
          <p:cNvSpPr/>
          <p:nvPr/>
        </p:nvSpPr>
        <p:spPr>
          <a:xfrm>
            <a:off x="76200" y="639482"/>
            <a:ext cx="9083040" cy="5162247"/>
          </a:xfrm>
          <a:prstGeom prst="rect">
            <a:avLst/>
          </a:prstGeom>
        </p:spPr>
        <p:txBody>
          <a:bodyPr wrap="square">
            <a:spAutoFit/>
          </a:bodyPr>
          <a:lstStyle/>
          <a:p>
            <a:pPr marL="342900" lvl="0" indent="-342900" algn="r" rtl="1">
              <a:lnSpc>
                <a:spcPct val="115000"/>
              </a:lnSpc>
              <a:spcAft>
                <a:spcPts val="0"/>
              </a:spcAft>
              <a:buClr>
                <a:srgbClr val="00B0F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قد لا يتفاعل الآخرون مع أهدافك بالحماس الذي تتمناه. الأمر الهام بالنسبة لك قد لا يكون بنفس القدر بالنسبة للآخرين. </a:t>
            </a:r>
            <a:endParaRPr lang="en-US" sz="2400" dirty="0">
              <a:latin typeface="Times New Roman" pitchFamily="18" charset="0"/>
              <a:ea typeface="Calibri" panose="020F0502020204030204" pitchFamily="34" charset="0"/>
              <a:cs typeface="Times New Roman" pitchFamily="18" charset="0"/>
            </a:endParaRPr>
          </a:p>
          <a:p>
            <a:pPr marL="228600" algn="r" rtl="1">
              <a:lnSpc>
                <a:spcPct val="115000"/>
              </a:lnSpc>
              <a:spcAft>
                <a:spcPts val="0"/>
              </a:spcAft>
            </a:pPr>
            <a:r>
              <a:rPr lang="ar-EG" sz="2400" b="1" dirty="0">
                <a:latin typeface="Times New Roman" pitchFamily="18" charset="0"/>
                <a:ea typeface="Calibri" panose="020F0502020204030204" pitchFamily="34" charset="0"/>
                <a:cs typeface="Times New Roman" pitchFamily="18" charset="0"/>
              </a:rPr>
              <a:t>لاحظ أنه يوجد فرق بين ردود الفعل البناءة والتعليقات المتهاونة والمُحبطة. </a:t>
            </a:r>
            <a:endParaRPr lang="en-US" sz="2400" dirty="0">
              <a:latin typeface="Times New Roman" pitchFamily="18" charset="0"/>
              <a:ea typeface="Calibri" panose="020F0502020204030204" pitchFamily="34" charset="0"/>
              <a:cs typeface="Times New Roman" pitchFamily="18" charset="0"/>
            </a:endParaRPr>
          </a:p>
          <a:p>
            <a:pPr marL="228600" algn="r" rtl="1">
              <a:lnSpc>
                <a:spcPct val="115000"/>
              </a:lnSpc>
              <a:spcAft>
                <a:spcPts val="0"/>
              </a:spcAft>
            </a:pPr>
            <a:r>
              <a:rPr lang="ar-EG" sz="2400" b="1" dirty="0">
                <a:latin typeface="Times New Roman" pitchFamily="18" charset="0"/>
                <a:ea typeface="Calibri" panose="020F0502020204030204" pitchFamily="34" charset="0"/>
                <a:cs typeface="Times New Roman" pitchFamily="18" charset="0"/>
              </a:rPr>
              <a:t>استمع لكل ما يقوله الآخرون، لكن على المدى البعيد، سوف يتضح لك الجيد من السيء من تلك التعليقات، وما إذا كان هدفك بالغ الأهمية بالنسبة لك أم لا بغض النظر عن النقد والتعليقات السلبية المُحتملة. </a:t>
            </a:r>
            <a:endParaRPr lang="en-US" sz="2400" dirty="0">
              <a:latin typeface="Times New Roman" pitchFamily="18" charset="0"/>
              <a:ea typeface="Calibri" panose="020F0502020204030204" pitchFamily="34" charset="0"/>
              <a:cs typeface="Times New Roman" pitchFamily="18" charset="0"/>
            </a:endParaRPr>
          </a:p>
          <a:p>
            <a:pPr marL="342900" lvl="0" indent="-342900" algn="r" rtl="1">
              <a:lnSpc>
                <a:spcPct val="115000"/>
              </a:lnSpc>
              <a:spcAft>
                <a:spcPts val="0"/>
              </a:spcAft>
              <a:buClr>
                <a:srgbClr val="00B0F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بالطبع سوف تواجه هذا النوع من الأفراد الذين لا يقدمون الدعم لما تفكر فيه من طموحات وأهداف. تذكر دائمًا أنك تعمل على أهدافك "من أجل نفسك"، وليس من أجل أي شخص آخر. </a:t>
            </a:r>
            <a:endParaRPr lang="en-US" sz="2400" dirty="0">
              <a:latin typeface="Times New Roman" pitchFamily="18" charset="0"/>
              <a:ea typeface="Calibri" panose="020F0502020204030204" pitchFamily="34" charset="0"/>
              <a:cs typeface="Times New Roman" pitchFamily="18" charset="0"/>
            </a:endParaRPr>
          </a:p>
          <a:p>
            <a:pPr marL="228600" algn="r" rtl="1">
              <a:lnSpc>
                <a:spcPct val="115000"/>
              </a:lnSpc>
              <a:spcAft>
                <a:spcPts val="0"/>
              </a:spcAft>
            </a:pPr>
            <a:r>
              <a:rPr lang="ar-EG" sz="2400" b="1" dirty="0">
                <a:latin typeface="Times New Roman" pitchFamily="18" charset="0"/>
                <a:ea typeface="Calibri" panose="020F0502020204030204" pitchFamily="34" charset="0"/>
                <a:cs typeface="Times New Roman" pitchFamily="18" charset="0"/>
              </a:rPr>
              <a:t>إذا كنت تُقابل دائمًا بتعليقات سلبية من شخص ما حول أهدافك، فأظهر له بوضوح أنك لا يعجبك التعرض للحكم المُسبق أو عدم الدعم.</a:t>
            </a:r>
            <a:endParaRPr lang="en-US" sz="2400" dirty="0">
              <a:latin typeface="Times New Roman" pitchFamily="18" charset="0"/>
              <a:ea typeface="Calibri" panose="020F0502020204030204" pitchFamily="34" charset="0"/>
              <a:cs typeface="Times New Roman" pitchFamily="18" charset="0"/>
            </a:endParaRPr>
          </a:p>
          <a:p>
            <a:pPr marL="228600" algn="r" rtl="1">
              <a:lnSpc>
                <a:spcPct val="115000"/>
              </a:lnSpc>
              <a:spcAft>
                <a:spcPts val="1000"/>
              </a:spcAft>
            </a:pPr>
            <a:r>
              <a:rPr lang="ar-EG" sz="2400" b="1" dirty="0">
                <a:latin typeface="Times New Roman" pitchFamily="18" charset="0"/>
                <a:ea typeface="Calibri" panose="020F0502020204030204" pitchFamily="34" charset="0"/>
                <a:cs typeface="Times New Roman" pitchFamily="18" charset="0"/>
              </a:rPr>
              <a:t> اطلب منه بشكل مباشر أن يمتنع عن تقييمك.</a:t>
            </a:r>
            <a:endParaRPr lang="en-US" sz="2400" dirty="0">
              <a:effectLst/>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1319640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219200" y="228600"/>
            <a:ext cx="7848600" cy="517065"/>
          </a:xfrm>
          <a:prstGeom prst="rect">
            <a:avLst/>
          </a:prstGeom>
        </p:spPr>
        <p:txBody>
          <a:bodyPr wrap="square">
            <a:spAutoFit/>
          </a:bodyPr>
          <a:lstStyle/>
          <a:p>
            <a:pPr algn="r" rtl="1">
              <a:lnSpc>
                <a:spcPct val="115000"/>
              </a:lnSpc>
              <a:spcAft>
                <a:spcPts val="1000"/>
              </a:spcAft>
            </a:pPr>
            <a:r>
              <a:rPr lang="ar-EG" sz="2400" b="1" dirty="0">
                <a:solidFill>
                  <a:srgbClr val="00B0F0"/>
                </a:solidFill>
                <a:latin typeface="Times New Roman" pitchFamily="18" charset="0"/>
                <a:ea typeface="Calibri" panose="020F0502020204030204" pitchFamily="34" charset="0"/>
                <a:cs typeface="Times New Roman" pitchFamily="18" charset="0"/>
              </a:rPr>
              <a:t>11-أوجد لنفسك مجتمعًا من الأشخاص متشابهي التفكير والعقلية</a:t>
            </a:r>
            <a:endParaRPr lang="en-US" sz="2400" dirty="0">
              <a:effectLst/>
              <a:latin typeface="Times New Roman" pitchFamily="18" charset="0"/>
              <a:ea typeface="Calibri" panose="020F0502020204030204" pitchFamily="34" charset="0"/>
              <a:cs typeface="Times New Roman" pitchFamily="18" charset="0"/>
            </a:endParaRPr>
          </a:p>
        </p:txBody>
      </p:sp>
      <p:sp>
        <p:nvSpPr>
          <p:cNvPr id="3" name="Rectangle 2"/>
          <p:cNvSpPr/>
          <p:nvPr/>
        </p:nvSpPr>
        <p:spPr>
          <a:xfrm>
            <a:off x="76200" y="803721"/>
            <a:ext cx="9067800" cy="5189113"/>
          </a:xfrm>
          <a:prstGeom prst="rect">
            <a:avLst/>
          </a:prstGeom>
        </p:spPr>
        <p:txBody>
          <a:bodyPr wrap="square">
            <a:spAutoFit/>
          </a:bodyPr>
          <a:lstStyle/>
          <a:p>
            <a:pPr marL="342900" lvl="0" indent="-342900" algn="r" rtl="1">
              <a:lnSpc>
                <a:spcPct val="115000"/>
              </a:lnSpc>
              <a:spcAft>
                <a:spcPts val="0"/>
              </a:spcAft>
              <a:buClr>
                <a:srgbClr val="00B0F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بنسبة كبيرة أنت لست الشخص الوحيد الذي لديه هذا </a:t>
            </a:r>
            <a:r>
              <a:rPr lang="ar-EG" sz="2400" b="1" dirty="0" smtClean="0">
                <a:latin typeface="Times New Roman" pitchFamily="18" charset="0"/>
                <a:ea typeface="Calibri" panose="020F0502020204030204" pitchFamily="34" charset="0"/>
                <a:cs typeface="Times New Roman" pitchFamily="18" charset="0"/>
              </a:rPr>
              <a:t>الهدف. </a:t>
            </a:r>
          </a:p>
          <a:p>
            <a:pPr lvl="0" algn="r" rtl="1">
              <a:lnSpc>
                <a:spcPct val="115000"/>
              </a:lnSpc>
              <a:spcAft>
                <a:spcPts val="0"/>
              </a:spcAft>
              <a:buClr>
                <a:srgbClr val="00B0F0"/>
              </a:buClr>
            </a:pPr>
            <a:r>
              <a:rPr lang="ar-EG" sz="2400" b="1" dirty="0">
                <a:latin typeface="Times New Roman" pitchFamily="18" charset="0"/>
                <a:ea typeface="Calibri" panose="020F0502020204030204" pitchFamily="34" charset="0"/>
                <a:cs typeface="Times New Roman" pitchFamily="18" charset="0"/>
              </a:rPr>
              <a:t> </a:t>
            </a:r>
            <a:r>
              <a:rPr lang="ar-EG" sz="2400" b="1" dirty="0" smtClean="0">
                <a:latin typeface="Times New Roman" pitchFamily="18" charset="0"/>
                <a:ea typeface="Calibri" panose="020F0502020204030204" pitchFamily="34" charset="0"/>
                <a:cs typeface="Times New Roman" pitchFamily="18" charset="0"/>
              </a:rPr>
              <a:t>   ابحث </a:t>
            </a:r>
            <a:r>
              <a:rPr lang="ar-EG" sz="2400" b="1" dirty="0">
                <a:latin typeface="Times New Roman" pitchFamily="18" charset="0"/>
                <a:ea typeface="Calibri" panose="020F0502020204030204" pitchFamily="34" charset="0"/>
                <a:cs typeface="Times New Roman" pitchFamily="18" charset="0"/>
              </a:rPr>
              <a:t>عن الآخرين الذين يتطلعون لنفس الأمر. </a:t>
            </a:r>
            <a:endParaRPr lang="en-US" sz="2400" dirty="0">
              <a:latin typeface="Times New Roman" pitchFamily="18" charset="0"/>
              <a:ea typeface="Calibri" panose="020F0502020204030204" pitchFamily="34" charset="0"/>
              <a:cs typeface="Times New Roman" pitchFamily="18" charset="0"/>
            </a:endParaRPr>
          </a:p>
          <a:p>
            <a:pPr marL="228600" algn="r" rtl="1">
              <a:lnSpc>
                <a:spcPct val="115000"/>
              </a:lnSpc>
              <a:spcAft>
                <a:spcPts val="0"/>
              </a:spcAft>
            </a:pPr>
            <a:r>
              <a:rPr lang="ar-EG" sz="2400" b="1" dirty="0" smtClean="0">
                <a:latin typeface="Times New Roman" pitchFamily="18" charset="0"/>
                <a:ea typeface="Calibri" panose="020F0502020204030204" pitchFamily="34" charset="0"/>
                <a:cs typeface="Times New Roman" pitchFamily="18" charset="0"/>
              </a:rPr>
              <a:t> يمكنكم </a:t>
            </a:r>
            <a:r>
              <a:rPr lang="ar-EG" sz="2400" b="1" dirty="0">
                <a:latin typeface="Times New Roman" pitchFamily="18" charset="0"/>
                <a:ea typeface="Calibri" panose="020F0502020204030204" pitchFamily="34" charset="0"/>
                <a:cs typeface="Times New Roman" pitchFamily="18" charset="0"/>
              </a:rPr>
              <a:t>أن تبدأوا العمل على هذا الهدف معًا، وأن تستفيدا من خبرات ومعرفة بعضكم </a:t>
            </a:r>
            <a:r>
              <a:rPr lang="ar-EG" sz="2400" b="1" dirty="0" smtClean="0">
                <a:latin typeface="Times New Roman" pitchFamily="18" charset="0"/>
                <a:ea typeface="Calibri" panose="020F0502020204030204" pitchFamily="34" charset="0"/>
                <a:cs typeface="Times New Roman" pitchFamily="18" charset="0"/>
              </a:rPr>
              <a:t> البعض</a:t>
            </a:r>
            <a:r>
              <a:rPr lang="ar-EG" sz="2400" b="1" dirty="0">
                <a:latin typeface="Times New Roman" pitchFamily="18" charset="0"/>
                <a:ea typeface="Calibri" panose="020F0502020204030204" pitchFamily="34" charset="0"/>
                <a:cs typeface="Times New Roman" pitchFamily="18" charset="0"/>
              </a:rPr>
              <a:t>. </a:t>
            </a:r>
            <a:endParaRPr lang="en-US" sz="2400" dirty="0">
              <a:latin typeface="Times New Roman" pitchFamily="18" charset="0"/>
              <a:ea typeface="Calibri" panose="020F0502020204030204" pitchFamily="34" charset="0"/>
              <a:cs typeface="Times New Roman" pitchFamily="18" charset="0"/>
            </a:endParaRPr>
          </a:p>
          <a:p>
            <a:pPr marL="228600" algn="r" rtl="1">
              <a:lnSpc>
                <a:spcPct val="115000"/>
              </a:lnSpc>
              <a:spcAft>
                <a:spcPts val="0"/>
              </a:spcAft>
            </a:pPr>
            <a:r>
              <a:rPr lang="ar-EG" sz="2400" b="1" dirty="0" smtClean="0">
                <a:latin typeface="Times New Roman" pitchFamily="18" charset="0"/>
                <a:ea typeface="Calibri" panose="020F0502020204030204" pitchFamily="34" charset="0"/>
                <a:cs typeface="Times New Roman" pitchFamily="18" charset="0"/>
              </a:rPr>
              <a:t> وعندما </a:t>
            </a:r>
            <a:r>
              <a:rPr lang="ar-EG" sz="2400" b="1" dirty="0">
                <a:latin typeface="Times New Roman" pitchFamily="18" charset="0"/>
                <a:ea typeface="Calibri" panose="020F0502020204030204" pitchFamily="34" charset="0"/>
                <a:cs typeface="Times New Roman" pitchFamily="18" charset="0"/>
              </a:rPr>
              <a:t>تحقق هدفك، سوف تجد أشخاص يمكنك الاحتفال معهم كذلك.</a:t>
            </a:r>
            <a:endParaRPr lang="en-US" sz="2400" dirty="0">
              <a:latin typeface="Times New Roman" pitchFamily="18" charset="0"/>
              <a:ea typeface="Calibri" panose="020F0502020204030204" pitchFamily="34" charset="0"/>
              <a:cs typeface="Times New Roman" pitchFamily="18" charset="0"/>
            </a:endParaRPr>
          </a:p>
          <a:p>
            <a:pPr marL="342900" lvl="0" indent="-342900" algn="r" rtl="1">
              <a:lnSpc>
                <a:spcPct val="115000"/>
              </a:lnSpc>
              <a:spcAft>
                <a:spcPts val="0"/>
              </a:spcAft>
              <a:buClr>
                <a:srgbClr val="00B0F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استخدم الإنترنت ووسائل التواصل الاجتماعي، وقم بزيارة الأماكن المحلية التي من المحتمل أن تجد فيها أشخاصًا لهم نفس الاهتمام بهدفك المنشود.</a:t>
            </a:r>
            <a:endParaRPr lang="en-US" sz="2400" dirty="0">
              <a:latin typeface="Times New Roman" pitchFamily="18" charset="0"/>
              <a:ea typeface="Calibri" panose="020F0502020204030204" pitchFamily="34" charset="0"/>
              <a:cs typeface="Times New Roman" pitchFamily="18" charset="0"/>
            </a:endParaRPr>
          </a:p>
          <a:p>
            <a:pPr marL="228600" algn="r" rtl="1">
              <a:lnSpc>
                <a:spcPct val="115000"/>
              </a:lnSpc>
              <a:spcAft>
                <a:spcPts val="0"/>
              </a:spcAft>
            </a:pPr>
            <a:r>
              <a:rPr lang="ar-EG" sz="2400" b="1" dirty="0">
                <a:latin typeface="Times New Roman" pitchFamily="18" charset="0"/>
                <a:ea typeface="Calibri" panose="020F0502020204030204" pitchFamily="34" charset="0"/>
                <a:cs typeface="Times New Roman" pitchFamily="18" charset="0"/>
              </a:rPr>
              <a:t> في العصر الحالي، والذي يتميز بتطور وسائل التواصل الإلكترونية، يوجد الكثير من طرق التواصل والبقاء على اتصال، وإنشاء مجتمع، من الأشخاص الذين يجمعهم نفس الاهتمامات والأهداف.</a:t>
            </a:r>
            <a:endParaRPr lang="en-US" sz="2400" dirty="0">
              <a:latin typeface="Times New Roman" pitchFamily="18" charset="0"/>
              <a:ea typeface="Calibri" panose="020F0502020204030204" pitchFamily="34" charset="0"/>
              <a:cs typeface="Times New Roman" pitchFamily="18" charset="0"/>
            </a:endParaRPr>
          </a:p>
          <a:p>
            <a:pPr marL="228600" algn="r" rtl="1">
              <a:lnSpc>
                <a:spcPct val="115000"/>
              </a:lnSpc>
              <a:spcAft>
                <a:spcPts val="0"/>
              </a:spcAft>
            </a:pPr>
            <a:r>
              <a:rPr lang="ar-EG" sz="2400" b="1" dirty="0">
                <a:latin typeface="Times New Roman" panose="02020603050405020304" pitchFamily="18" charset="0"/>
                <a:ea typeface="Calibri" panose="020F0502020204030204" pitchFamily="34" charset="0"/>
                <a:cs typeface="Times New Roman" pitchFamily="18" charset="0"/>
              </a:rPr>
              <a:t> </a:t>
            </a:r>
            <a:endParaRPr lang="en-US" sz="2400" dirty="0">
              <a:latin typeface="Times New Roman" pitchFamily="18" charset="0"/>
              <a:ea typeface="Calibri" panose="020F0502020204030204" pitchFamily="34" charset="0"/>
              <a:cs typeface="Times New Roman" pitchFamily="18" charset="0"/>
            </a:endParaRPr>
          </a:p>
          <a:p>
            <a:pPr marL="228600" algn="r" rtl="1">
              <a:lnSpc>
                <a:spcPct val="115000"/>
              </a:lnSpc>
              <a:spcAft>
                <a:spcPts val="1000"/>
              </a:spcAft>
            </a:pPr>
            <a:r>
              <a:rPr lang="ar-EG" sz="2400" b="1" dirty="0">
                <a:latin typeface="Times New Roman" panose="02020603050405020304" pitchFamily="18" charset="0"/>
                <a:ea typeface="Calibri" panose="020F0502020204030204" pitchFamily="34" charset="0"/>
                <a:cs typeface="Times New Roman" pitchFamily="18" charset="0"/>
              </a:rPr>
              <a:t> </a:t>
            </a:r>
            <a:endParaRPr lang="en-US" sz="2400" dirty="0">
              <a:effectLst/>
              <a:latin typeface="Times New Roman" pitchFamily="18" charset="0"/>
              <a:ea typeface="Calibri" panose="020F0502020204030204" pitchFamily="34" charset="0"/>
              <a:cs typeface="Times New Roman" pitchFamily="18" charset="0"/>
            </a:endParaRPr>
          </a:p>
        </p:txBody>
      </p:sp>
      <p:pic>
        <p:nvPicPr>
          <p:cNvPr id="4" name="Picture 3" descr="C:\Users\ooo\Desktop\المرأة القيادية الناجحة\الصور\6.png"/>
          <p:cNvPicPr/>
          <p:nvPr/>
        </p:nvPicPr>
        <p:blipFill>
          <a:blip r:embed="rId3">
            <a:extLst>
              <a:ext uri="{28A0092B-C50C-407E-A947-70E740481C1C}">
                <a14:useLocalDpi xmlns:a14="http://schemas.microsoft.com/office/drawing/2010/main" val="0"/>
              </a:ext>
            </a:extLst>
          </a:blip>
          <a:srcRect/>
          <a:stretch>
            <a:fillRect/>
          </a:stretch>
        </p:blipFill>
        <p:spPr bwMode="auto">
          <a:xfrm>
            <a:off x="448310" y="4893764"/>
            <a:ext cx="3419747" cy="1804670"/>
          </a:xfrm>
          <a:prstGeom prst="rect">
            <a:avLst/>
          </a:prstGeom>
          <a:noFill/>
          <a:ln>
            <a:noFill/>
          </a:ln>
        </p:spPr>
      </p:pic>
    </p:spTree>
    <p:extLst>
      <p:ext uri="{BB962C8B-B14F-4D97-AF65-F5344CB8AC3E}">
        <p14:creationId xmlns:p14="http://schemas.microsoft.com/office/powerpoint/2010/main" val="31319640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triped Right Arrow 1"/>
          <p:cNvSpPr/>
          <p:nvPr/>
        </p:nvSpPr>
        <p:spPr>
          <a:xfrm rot="1400041">
            <a:off x="591158" y="322244"/>
            <a:ext cx="4451563" cy="3352800"/>
          </a:xfrm>
          <a:prstGeom prst="stripedRightArrow">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2400" b="1" dirty="0">
                <a:solidFill>
                  <a:srgbClr val="002060"/>
                </a:solidFill>
                <a:effectLst/>
                <a:latin typeface="Times New Roman" pitchFamily="18" charset="0"/>
                <a:ea typeface="Calibri" panose="020F0502020204030204" pitchFamily="34" charset="0"/>
                <a:cs typeface="Times New Roman" pitchFamily="18" charset="0"/>
              </a:rPr>
              <a:t>الوحده التدريبية الثالثة </a:t>
            </a:r>
            <a:endParaRPr lang="en-US" sz="2400" dirty="0">
              <a:effectLst/>
              <a:latin typeface="Times New Roman" pitchFamily="18" charset="0"/>
              <a:ea typeface="Calibri" panose="020F0502020204030204" pitchFamily="34" charset="0"/>
              <a:cs typeface="Times New Roman" pitchFamily="18" charset="0"/>
            </a:endParaRPr>
          </a:p>
          <a:p>
            <a:pPr algn="ctr" rtl="1">
              <a:lnSpc>
                <a:spcPct val="115000"/>
              </a:lnSpc>
              <a:spcAft>
                <a:spcPts val="1000"/>
              </a:spcAft>
            </a:pPr>
            <a:r>
              <a:rPr lang="ar-EG" sz="2400" b="1" dirty="0">
                <a:solidFill>
                  <a:srgbClr val="C00000"/>
                </a:solidFill>
                <a:effectLst/>
                <a:latin typeface="Times New Roman" pitchFamily="18" charset="0"/>
                <a:ea typeface="Calibri" panose="020F0502020204030204" pitchFamily="34" charset="0"/>
                <a:cs typeface="Times New Roman" pitchFamily="18" charset="0"/>
              </a:rPr>
              <a:t>اسرار لتكوني مديرة ناجحة وقائدة متميزة</a:t>
            </a:r>
            <a:endParaRPr lang="en-US" sz="2400" dirty="0">
              <a:effectLst/>
              <a:latin typeface="Times New Roman" pitchFamily="18" charset="0"/>
              <a:ea typeface="Calibri" panose="020F0502020204030204" pitchFamily="34" charset="0"/>
              <a:cs typeface="Times New Roman" pitchFamily="18" charset="0"/>
            </a:endParaRPr>
          </a:p>
        </p:txBody>
      </p:sp>
      <p:pic>
        <p:nvPicPr>
          <p:cNvPr id="3" name="Picture 2" descr="Image result for â«ÙØ¬Ø§Ø­ Ø§ÙÙØ±Ø§Ø© Ø§ÙÙÙØ§Ø¯ÙØ©â¬â"/>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842884"/>
            <a:ext cx="33528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319640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olded Corner 1"/>
          <p:cNvSpPr/>
          <p:nvPr/>
        </p:nvSpPr>
        <p:spPr>
          <a:xfrm>
            <a:off x="4648200" y="304800"/>
            <a:ext cx="4267200" cy="1828800"/>
          </a:xfrm>
          <a:prstGeom prst="foldedCorner">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EG" sz="2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موضوعات الجلسة الاولي</a:t>
            </a:r>
          </a:p>
          <a:p>
            <a:pPr algn="ctr"/>
            <a:r>
              <a:rPr lang="ar-EG" sz="2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بدء الرحلة لتحقيق اهدافك</a:t>
            </a:r>
            <a:endParaRPr lang="ar-EG" sz="2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Rectangle 2"/>
          <p:cNvSpPr/>
          <p:nvPr/>
        </p:nvSpPr>
        <p:spPr>
          <a:xfrm>
            <a:off x="3810000" y="2590800"/>
            <a:ext cx="4572000" cy="914930"/>
          </a:xfrm>
          <a:prstGeom prst="rect">
            <a:avLst/>
          </a:prstGeom>
        </p:spPr>
        <p:txBody>
          <a:bodyPr>
            <a:spAutoFit/>
          </a:bodyPr>
          <a:lstStyle/>
          <a:p>
            <a:pPr marL="342900" lvl="0" indent="-342900" algn="r" rtl="1">
              <a:lnSpc>
                <a:spcPct val="115000"/>
              </a:lnSpc>
              <a:spcAft>
                <a:spcPts val="0"/>
              </a:spcAft>
              <a:buClr>
                <a:srgbClr val="C0000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طريقة بدء العمل لتحقيق الاهداف</a:t>
            </a:r>
            <a:endParaRPr lang="en-US" sz="2400" dirty="0">
              <a:latin typeface="Times New Roman" pitchFamily="18" charset="0"/>
              <a:ea typeface="Calibri" panose="020F0502020204030204" pitchFamily="34" charset="0"/>
              <a:cs typeface="Times New Roman" pitchFamily="18" charset="0"/>
            </a:endParaRPr>
          </a:p>
          <a:p>
            <a:pPr marL="342900" lvl="0" indent="-342900" algn="r" rtl="1">
              <a:lnSpc>
                <a:spcPct val="115000"/>
              </a:lnSpc>
              <a:spcAft>
                <a:spcPts val="1000"/>
              </a:spcAft>
              <a:buClr>
                <a:srgbClr val="C00000"/>
              </a:buClr>
              <a:buFont typeface="Symbol" panose="05050102010706020507" pitchFamily="18" charset="2"/>
              <a:buChar char=""/>
            </a:pPr>
            <a:r>
              <a:rPr lang="ar-EG" sz="2400" b="1" dirty="0">
                <a:latin typeface="Times New Roman" pitchFamily="18" charset="0"/>
                <a:ea typeface="Calibri" panose="020F0502020204030204" pitchFamily="34" charset="0"/>
                <a:cs typeface="Times New Roman" pitchFamily="18" charset="0"/>
              </a:rPr>
              <a:t>طريقة بدء الرحلة لتحقيق اهدافك</a:t>
            </a:r>
            <a:endParaRPr lang="en-US" sz="2400" dirty="0">
              <a:effectLst/>
              <a:latin typeface="Times New Roman" pitchFamily="18" charset="0"/>
              <a:ea typeface="Calibri" panose="020F0502020204030204" pitchFamily="34" charset="0"/>
              <a:cs typeface="Times New Roman" pitchFamily="18" charset="0"/>
            </a:endParaRPr>
          </a:p>
        </p:txBody>
      </p:sp>
      <p:pic>
        <p:nvPicPr>
          <p:cNvPr id="4" name="Picture 3" descr="Related image"/>
          <p:cNvPicPr/>
          <p:nvPr/>
        </p:nvPicPr>
        <p:blipFill>
          <a:blip r:embed="rId3">
            <a:extLst>
              <a:ext uri="{28A0092B-C50C-407E-A947-70E740481C1C}">
                <a14:useLocalDpi xmlns:a14="http://schemas.microsoft.com/office/drawing/2010/main" val="0"/>
              </a:ext>
            </a:extLst>
          </a:blip>
          <a:srcRect/>
          <a:stretch>
            <a:fillRect/>
          </a:stretch>
        </p:blipFill>
        <p:spPr bwMode="auto">
          <a:xfrm>
            <a:off x="381000" y="2438400"/>
            <a:ext cx="3314700" cy="32111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3196404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18440" y="304800"/>
            <a:ext cx="8915400" cy="2412968"/>
          </a:xfrm>
          <a:prstGeom prst="rect">
            <a:avLst/>
          </a:prstGeom>
        </p:spPr>
        <p:txBody>
          <a:bodyPr wrap="square">
            <a:spAutoFit/>
          </a:bodyPr>
          <a:lstStyle/>
          <a:p>
            <a:pPr algn="ctr" rtl="1">
              <a:lnSpc>
                <a:spcPct val="115000"/>
              </a:lnSpc>
              <a:spcAft>
                <a:spcPts val="800"/>
              </a:spcAft>
            </a:pPr>
            <a:r>
              <a:rPr lang="ar-EG" sz="2400"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نشاط</a:t>
            </a:r>
            <a:endParaRPr lang="en-US" sz="24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ar-EG" sz="2400" b="1"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عصف ذهني-جماعي</a:t>
            </a:r>
            <a:endParaRPr lang="en-US" sz="24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ar-EG" sz="2400" b="1" dirty="0" smtClean="0">
                <a:solidFill>
                  <a:srgbClr val="C00000"/>
                </a:solidFill>
                <a:latin typeface="Calibri" panose="020F0502020204030204" pitchFamily="34" charset="0"/>
                <a:ea typeface="Times New Roman" panose="02020603050405020304" pitchFamily="18" charset="0"/>
                <a:cs typeface="Times New Roman" panose="02020603050405020304" pitchFamily="18" charset="0"/>
              </a:rPr>
              <a:t>عزيزتي المتدربة:</a:t>
            </a:r>
            <a:r>
              <a:rPr lang="ar-EG" sz="2400" b="1" dirty="0" smtClean="0">
                <a:solidFill>
                  <a:srgbClr val="002060"/>
                </a:solidFill>
                <a:latin typeface="Calibri" panose="020F0502020204030204" pitchFamily="34" charset="0"/>
                <a:ea typeface="Times New Roman" panose="02020603050405020304" pitchFamily="18" charset="0"/>
                <a:cs typeface="Times New Roman" panose="02020603050405020304" pitchFamily="18" charset="0"/>
              </a:rPr>
              <a:t>اذكري ماتعرفيه </a:t>
            </a:r>
            <a:r>
              <a:rPr lang="ar-EG" sz="2400" b="1"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عن طريقة وضع اهدافك وتحقيقها؟</a:t>
            </a:r>
            <a:endParaRPr lang="en-US" sz="2400" dirty="0">
              <a:latin typeface="Calibri" panose="020F0502020204030204" pitchFamily="34" charset="0"/>
              <a:ea typeface="Calibri" panose="020F0502020204030204" pitchFamily="34" charset="0"/>
              <a:cs typeface="Arial" panose="020B0604020202020204" pitchFamily="34" charset="0"/>
            </a:endParaRPr>
          </a:p>
          <a:p>
            <a:r>
              <a:rPr lang="ar-EG" sz="2400" b="1" dirty="0" smtClean="0">
                <a:solidFill>
                  <a:srgbClr val="0D0D0D"/>
                </a:solidFill>
                <a:ea typeface="Times New Roman" panose="02020603050405020304" pitchFamily="18" charset="0"/>
                <a:cs typeface="Times New Roman" panose="02020603050405020304" pitchFamily="18" charset="0"/>
              </a:rPr>
              <a:t>....................................................................................................................................................................................................................................</a:t>
            </a:r>
            <a:endParaRPr lang="ar-EG" sz="2400" dirty="0"/>
          </a:p>
        </p:txBody>
      </p:sp>
      <p:pic>
        <p:nvPicPr>
          <p:cNvPr id="3" name="Picture 2" descr="D:\حقايب\حقائب شهر 5\صور الازمة\Captura de pantalla 2015-01-22 a las 10.57.46.png"/>
          <p:cNvPicPr/>
          <p:nvPr/>
        </p:nvPicPr>
        <p:blipFill>
          <a:blip r:embed="rId3">
            <a:extLst>
              <a:ext uri="{28A0092B-C50C-407E-A947-70E740481C1C}">
                <a14:useLocalDpi xmlns:a14="http://schemas.microsoft.com/office/drawing/2010/main" val="0"/>
              </a:ext>
            </a:extLst>
          </a:blip>
          <a:srcRect/>
          <a:stretch>
            <a:fillRect/>
          </a:stretch>
        </p:blipFill>
        <p:spPr bwMode="auto">
          <a:xfrm>
            <a:off x="2743200" y="2971800"/>
            <a:ext cx="3455988" cy="3176905"/>
          </a:xfrm>
          <a:prstGeom prst="ellipse">
            <a:avLst/>
          </a:prstGeom>
          <a:ln>
            <a:noFill/>
          </a:ln>
          <a:effectLst>
            <a:softEdge rad="112500"/>
          </a:effectLst>
        </p:spPr>
      </p:pic>
    </p:spTree>
    <p:extLst>
      <p:ext uri="{BB962C8B-B14F-4D97-AF65-F5344CB8AC3E}">
        <p14:creationId xmlns:p14="http://schemas.microsoft.com/office/powerpoint/2010/main" val="34628565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781800" y="778008"/>
            <a:ext cx="2140522"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2-طريقة بدء العمل</a:t>
            </a:r>
            <a:endParaRPr kumimoji="0" lang="en-US" sz="2400" b="0" i="0" u="none" strike="noStrike" cap="none" normalizeH="0" baseline="0" dirty="0" smtClean="0">
              <a:ln>
                <a:noFill/>
              </a:ln>
              <a:solidFill>
                <a:schemeClr val="tx1"/>
              </a:solidFill>
              <a:effectLst/>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4097" name="Picture 16" descr="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30570"/>
            <a:ext cx="1752600" cy="185063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5657509" y="1424338"/>
            <a:ext cx="338426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CC0099"/>
                </a:solidFill>
                <a:effectLst/>
                <a:latin typeface="Times New Roman" panose="02020603050405020304" pitchFamily="18" charset="0"/>
                <a:ea typeface="Calibri" panose="020F0502020204030204" pitchFamily="34" charset="0"/>
                <a:cs typeface="Times New Roman" panose="02020603050405020304" pitchFamily="18" charset="0"/>
              </a:rPr>
              <a:t>1-ابدأ العمل على تحقيق أهدافك:</a:t>
            </a:r>
            <a:endParaRPr kumimoji="0" lang="ar-EG"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4" name="Rectangle 3"/>
          <p:cNvSpPr/>
          <p:nvPr/>
        </p:nvSpPr>
        <p:spPr>
          <a:xfrm>
            <a:off x="61418" y="2073780"/>
            <a:ext cx="8980352" cy="5189113"/>
          </a:xfrm>
          <a:prstGeom prst="rect">
            <a:avLst/>
          </a:prstGeom>
        </p:spPr>
        <p:txBody>
          <a:bodyPr wrap="square">
            <a:spAutoFit/>
          </a:bodyPr>
          <a:lstStyle/>
          <a:p>
            <a:pPr marL="342900" lvl="0" indent="-342900" algn="r" rtl="1">
              <a:lnSpc>
                <a:spcPct val="115000"/>
              </a:lnSpc>
              <a:spcAft>
                <a:spcPts val="0"/>
              </a:spcAft>
              <a:buClr>
                <a:srgbClr val="00B0F0"/>
              </a:buClr>
              <a:buFont typeface="Symbol" panose="05050102010706020507" pitchFamily="18" charset="2"/>
              <a:buChar char=""/>
            </a:pPr>
            <a:r>
              <a:rPr lang="ar-EG" sz="2400" b="1" dirty="0">
                <a:latin typeface="Calibri" panose="020F0502020204030204" pitchFamily="34" charset="0"/>
                <a:ea typeface="Calibri" panose="020F0502020204030204" pitchFamily="34" charset="0"/>
                <a:cs typeface="Times New Roman" panose="02020603050405020304" pitchFamily="18" charset="0"/>
              </a:rPr>
              <a:t>إذا كان هدفك هو "أن تأكل طعامًا صحيًا أكثر"، فاذهب إلى السوق وقم بشراء الفاكهة والخضروات.</a:t>
            </a:r>
            <a:endParaRPr lang="en-US" sz="2400" dirty="0">
              <a:latin typeface="Calibri" panose="020F0502020204030204" pitchFamily="34" charset="0"/>
              <a:ea typeface="Calibri" panose="020F0502020204030204" pitchFamily="34" charset="0"/>
              <a:cs typeface="Arial" panose="020B0604020202020204" pitchFamily="34" charset="0"/>
            </a:endParaRPr>
          </a:p>
          <a:p>
            <a:pPr marL="228600" algn="r" rtl="1">
              <a:lnSpc>
                <a:spcPct val="115000"/>
              </a:lnSpc>
              <a:spcAft>
                <a:spcPts val="0"/>
              </a:spcAft>
            </a:pPr>
            <a:r>
              <a:rPr lang="ar-EG" sz="2400" b="1" dirty="0">
                <a:latin typeface="Calibri" panose="020F0502020204030204" pitchFamily="34" charset="0"/>
                <a:ea typeface="Calibri" panose="020F0502020204030204" pitchFamily="34" charset="0"/>
                <a:cs typeface="Times New Roman" panose="02020603050405020304" pitchFamily="18" charset="0"/>
              </a:rPr>
              <a:t> قم بتفريغ المطبخ من الأطعمة السريعة،استخدم الإنترنت وابحث عن مجموعة من وصفات الطعام الصحية.</a:t>
            </a:r>
            <a:endParaRPr lang="en-US" sz="2400" dirty="0">
              <a:latin typeface="Calibri" panose="020F0502020204030204" pitchFamily="34" charset="0"/>
              <a:ea typeface="Calibri" panose="020F0502020204030204" pitchFamily="34" charset="0"/>
              <a:cs typeface="Arial" panose="020B0604020202020204" pitchFamily="34" charset="0"/>
            </a:endParaRPr>
          </a:p>
          <a:p>
            <a:pPr marL="228600" algn="r" rtl="1">
              <a:lnSpc>
                <a:spcPct val="115000"/>
              </a:lnSpc>
              <a:spcAft>
                <a:spcPts val="0"/>
              </a:spcAft>
            </a:pPr>
            <a:r>
              <a:rPr lang="ar-EG" sz="2400" b="1" dirty="0">
                <a:latin typeface="Calibri" panose="020F0502020204030204" pitchFamily="34" charset="0"/>
                <a:ea typeface="Calibri" panose="020F0502020204030204" pitchFamily="34" charset="0"/>
                <a:cs typeface="Times New Roman" panose="02020603050405020304" pitchFamily="18" charset="0"/>
              </a:rPr>
              <a:t>ما سبق مجموعة من الخطوات البسيطة التي من السهل تنفيذها، ولكنها تضيف لك وتدفعك على الطريق الصحيح بسرعة هائلة.</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0"/>
              </a:spcAft>
              <a:buClr>
                <a:srgbClr val="00B0F0"/>
              </a:buClr>
              <a:buFont typeface="Symbol" panose="05050102010706020507" pitchFamily="18" charset="2"/>
              <a:buChar char=""/>
            </a:pPr>
            <a:r>
              <a:rPr lang="ar-EG" sz="2400" b="1" dirty="0">
                <a:latin typeface="Calibri" panose="020F0502020204030204" pitchFamily="34" charset="0"/>
                <a:ea typeface="Calibri" panose="020F0502020204030204" pitchFamily="34" charset="0"/>
                <a:cs typeface="Times New Roman" panose="02020603050405020304" pitchFamily="18" charset="0"/>
              </a:rPr>
              <a:t>إذا كنت ترغب في تعلم أي مهارة، فعليك أن تبدأ التمرن عليها في الحال، إذا كنت ترغب في أن تصبح موسيقيًا مذهلًا، فابدأ مداعبة الجيتار والتمرن على الأوتار الأساسية.</a:t>
            </a:r>
            <a:endParaRPr lang="en-US" sz="2400" dirty="0">
              <a:latin typeface="Calibri" panose="020F0502020204030204" pitchFamily="34" charset="0"/>
              <a:ea typeface="Calibri" panose="020F0502020204030204" pitchFamily="34" charset="0"/>
              <a:cs typeface="Arial" panose="020B0604020202020204" pitchFamily="34" charset="0"/>
            </a:endParaRPr>
          </a:p>
          <a:p>
            <a:pPr marL="228600" algn="r" rtl="1">
              <a:lnSpc>
                <a:spcPct val="115000"/>
              </a:lnSpc>
              <a:spcAft>
                <a:spcPts val="0"/>
              </a:spcAft>
            </a:pPr>
            <a:r>
              <a:rPr lang="ar-EG" sz="2400" b="1" dirty="0">
                <a:latin typeface="Calibri" panose="020F0502020204030204" pitchFamily="34" charset="0"/>
                <a:ea typeface="Calibri" panose="020F0502020204030204" pitchFamily="34" charset="0"/>
                <a:cs typeface="Times New Roman" panose="02020603050405020304" pitchFamily="18" charset="0"/>
              </a:rPr>
              <a:t>اقرأ الكتب المتخصصة في تقديم المساعدة للمبتدئين الراغبين في تعلم مهارات جديدة بشكل ذاتي. أيًا كان هدفك، يوجد طريقة لأن تبدأ في السعي له الآن وحالًا.</a:t>
            </a:r>
            <a:endParaRPr lang="en-US" sz="2400" dirty="0">
              <a:latin typeface="Calibri" panose="020F0502020204030204" pitchFamily="34" charset="0"/>
              <a:ea typeface="Calibri" panose="020F0502020204030204" pitchFamily="34" charset="0"/>
              <a:cs typeface="Arial" panose="020B0604020202020204" pitchFamily="34" charset="0"/>
            </a:endParaRPr>
          </a:p>
          <a:p>
            <a:pPr marL="228600" algn="r" rtl="1">
              <a:lnSpc>
                <a:spcPct val="115000"/>
              </a:lnSpc>
              <a:spcAft>
                <a:spcPts val="0"/>
              </a:spcAft>
            </a:pPr>
            <a:r>
              <a:rPr lang="ar-EG" sz="2400" b="1" dirty="0">
                <a:latin typeface="Calibri" panose="020F0502020204030204" pitchFamily="34"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Arial" panose="020B0604020202020204" pitchFamily="34" charset="0"/>
            </a:endParaRPr>
          </a:p>
          <a:p>
            <a:pPr marL="228600" algn="r" rtl="1">
              <a:lnSpc>
                <a:spcPct val="115000"/>
              </a:lnSpc>
              <a:spcAft>
                <a:spcPts val="1000"/>
              </a:spcAft>
            </a:pPr>
            <a:r>
              <a:rPr lang="ar-EG" sz="2400" b="1" dirty="0">
                <a:latin typeface="Calibri" panose="020F050202020403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156181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1066800"/>
            <a:ext cx="8839200" cy="2640723"/>
          </a:xfrm>
          <a:prstGeom prst="rect">
            <a:avLst/>
          </a:prstGeom>
        </p:spPr>
        <p:txBody>
          <a:bodyPr wrap="square">
            <a:spAutoFit/>
          </a:bodyPr>
          <a:lstStyle/>
          <a:p>
            <a:pPr marL="342900" lvl="0" indent="-342900" algn="just" rtl="1">
              <a:lnSpc>
                <a:spcPct val="115000"/>
              </a:lnSpc>
              <a:spcAft>
                <a:spcPts val="0"/>
              </a:spcAft>
              <a:buClr>
                <a:srgbClr val="00B0F0"/>
              </a:buClr>
              <a:buFont typeface="Symbol" panose="05050102010706020507" pitchFamily="18" charset="2"/>
              <a:buChar char=""/>
            </a:pPr>
            <a:r>
              <a:rPr lang="ar-EG" sz="2400" b="1" dirty="0">
                <a:latin typeface="Calibri" panose="020F0502020204030204" pitchFamily="34" charset="0"/>
                <a:ea typeface="Calibri" panose="020F0502020204030204" pitchFamily="34" charset="0"/>
                <a:cs typeface="Times New Roman" panose="02020603050405020304" pitchFamily="18" charset="0"/>
              </a:rPr>
              <a:t>إذا كان هدفك هو شراء منزل جديد، فاذهب إلى موقع إلكتروني خاص بالعقارات وابحث عن المنازل التي تحقق (أو قريبة من) معاييرك المطلوبة.</a:t>
            </a:r>
            <a:endParaRPr lang="en-US" sz="2400" dirty="0">
              <a:latin typeface="Calibri" panose="020F0502020204030204" pitchFamily="34" charset="0"/>
              <a:ea typeface="Calibri" panose="020F0502020204030204" pitchFamily="34" charset="0"/>
              <a:cs typeface="Arial" panose="020B0604020202020204" pitchFamily="34" charset="0"/>
            </a:endParaRPr>
          </a:p>
          <a:p>
            <a:pPr marL="228600" algn="just" rtl="1">
              <a:lnSpc>
                <a:spcPct val="115000"/>
              </a:lnSpc>
              <a:spcAft>
                <a:spcPts val="0"/>
              </a:spcAft>
            </a:pPr>
            <a:r>
              <a:rPr lang="ar-EG" sz="2400" b="1" dirty="0">
                <a:latin typeface="Calibri" panose="020F0502020204030204" pitchFamily="34" charset="0"/>
                <a:ea typeface="Calibri" panose="020F0502020204030204" pitchFamily="34" charset="0"/>
                <a:cs typeface="Times New Roman" panose="02020603050405020304" pitchFamily="18" charset="0"/>
              </a:rPr>
              <a:t>حدد الميزانية الخاصة بك، والدفعة الأولى من الأموال التي سيكون عليك تسديدها.</a:t>
            </a:r>
            <a:endParaRPr lang="en-US" sz="2400" dirty="0">
              <a:latin typeface="Calibri" panose="020F0502020204030204" pitchFamily="34" charset="0"/>
              <a:ea typeface="Calibri" panose="020F0502020204030204" pitchFamily="34" charset="0"/>
              <a:cs typeface="Arial" panose="020B0604020202020204" pitchFamily="34" charset="0"/>
            </a:endParaRPr>
          </a:p>
          <a:p>
            <a:pPr marL="228600" algn="just" rtl="1">
              <a:lnSpc>
                <a:spcPct val="115000"/>
              </a:lnSpc>
              <a:spcAft>
                <a:spcPts val="0"/>
              </a:spcAft>
            </a:pPr>
            <a:r>
              <a:rPr lang="ar-EG" sz="2400" b="1" dirty="0">
                <a:latin typeface="Calibri" panose="020F0502020204030204" pitchFamily="34" charset="0"/>
                <a:ea typeface="Calibri" panose="020F0502020204030204" pitchFamily="34" charset="0"/>
                <a:cs typeface="Times New Roman" panose="02020603050405020304" pitchFamily="18" charset="0"/>
              </a:rPr>
              <a:t>قم بإنشاء حساب مدخرات من أجل بدء الادخار لجمع هذه الدفعة الأولى.</a:t>
            </a:r>
            <a:endParaRPr lang="en-US" sz="2400" dirty="0">
              <a:latin typeface="Calibri" panose="020F0502020204030204" pitchFamily="34" charset="0"/>
              <a:ea typeface="Calibri" panose="020F0502020204030204" pitchFamily="34" charset="0"/>
              <a:cs typeface="Arial" panose="020B0604020202020204" pitchFamily="34" charset="0"/>
            </a:endParaRPr>
          </a:p>
          <a:p>
            <a:pPr marL="228600" algn="just" rtl="1">
              <a:lnSpc>
                <a:spcPct val="115000"/>
              </a:lnSpc>
              <a:spcAft>
                <a:spcPts val="1000"/>
              </a:spcAft>
            </a:pPr>
            <a:r>
              <a:rPr lang="ar-EG" sz="2400" b="1" dirty="0">
                <a:latin typeface="Calibri" panose="020F0502020204030204" pitchFamily="34" charset="0"/>
                <a:ea typeface="Calibri" panose="020F0502020204030204" pitchFamily="34" charset="0"/>
                <a:cs typeface="Times New Roman" panose="02020603050405020304" pitchFamily="18" charset="0"/>
              </a:rPr>
              <a:t>قم ببناء حالتك الائتمانية عن طريق دفع الفواتير الخاصة بك بشكل مسئول وإدارة مبالغ الائتمان الممنوحة للمقترض بشكل صحيح.</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3350796" y="457200"/>
            <a:ext cx="2318263" cy="517065"/>
          </a:xfrm>
          <a:prstGeom prst="rect">
            <a:avLst/>
          </a:prstGeom>
        </p:spPr>
        <p:txBody>
          <a:bodyPr wrap="none">
            <a:spAutoFit/>
          </a:bodyPr>
          <a:lstStyle/>
          <a:p>
            <a:pPr algn="r" rtl="1">
              <a:lnSpc>
                <a:spcPct val="115000"/>
              </a:lnSpc>
              <a:spcAft>
                <a:spcPts val="1000"/>
              </a:spcAft>
            </a:pPr>
            <a:r>
              <a:rPr lang="ar-EG" sz="2400" b="1" dirty="0">
                <a:solidFill>
                  <a:srgbClr val="CC0099"/>
                </a:solidFill>
                <a:latin typeface="Calibri" panose="020F0502020204030204" pitchFamily="34" charset="0"/>
                <a:ea typeface="Calibri" panose="020F0502020204030204" pitchFamily="34" charset="0"/>
                <a:cs typeface="Times New Roman" panose="02020603050405020304" pitchFamily="18" charset="0"/>
              </a:rPr>
              <a:t>2-التزم باتباع خطتك:</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Picture 3" descr="C:\Users\ooo\Desktop\المرأة القيادية الناجحة\الصور\Untitled.png"/>
          <p:cNvPicPr/>
          <p:nvPr/>
        </p:nvPicPr>
        <p:blipFill>
          <a:blip r:embed="rId3">
            <a:extLst>
              <a:ext uri="{28A0092B-C50C-407E-A947-70E740481C1C}">
                <a14:useLocalDpi xmlns:a14="http://schemas.microsoft.com/office/drawing/2010/main" val="0"/>
              </a:ext>
            </a:extLst>
          </a:blip>
          <a:srcRect/>
          <a:stretch>
            <a:fillRect/>
          </a:stretch>
        </p:blipFill>
        <p:spPr bwMode="auto">
          <a:xfrm>
            <a:off x="2438400" y="3830538"/>
            <a:ext cx="3657600" cy="1981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53590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2032000"/>
            <a:ext cx="8534400" cy="1311128"/>
          </a:xfrm>
          <a:prstGeom prst="rect">
            <a:avLst/>
          </a:prstGeom>
        </p:spPr>
        <p:txBody>
          <a:bodyPr wrap="square">
            <a:spAutoFit/>
          </a:bodyPr>
          <a:lstStyle/>
          <a:p>
            <a:pPr marL="172720" algn="ctr" rtl="1">
              <a:lnSpc>
                <a:spcPct val="115000"/>
              </a:lnSpc>
              <a:spcAft>
                <a:spcPts val="0"/>
              </a:spcAft>
            </a:pPr>
            <a:r>
              <a:rPr lang="ar-EG" sz="2400" b="1" dirty="0" smtClean="0">
                <a:latin typeface="Times New Roman" pitchFamily="18" charset="0"/>
                <a:ea typeface="Times New Roman"/>
                <a:cs typeface="Times New Roman" pitchFamily="18" charset="0"/>
              </a:rPr>
              <a:t>      </a:t>
            </a:r>
            <a:r>
              <a:rPr lang="ar-SA" sz="2400" b="1" dirty="0" smtClean="0">
                <a:latin typeface="Times New Roman" pitchFamily="18" charset="0"/>
                <a:ea typeface="Times New Roman"/>
                <a:cs typeface="Times New Roman" pitchFamily="18" charset="0"/>
              </a:rPr>
              <a:t>هي </a:t>
            </a:r>
            <a:r>
              <a:rPr lang="ar-SA" sz="2400" b="1" dirty="0">
                <a:latin typeface="Times New Roman" pitchFamily="18" charset="0"/>
                <a:ea typeface="Times New Roman"/>
                <a:cs typeface="Times New Roman" pitchFamily="18" charset="0"/>
              </a:rPr>
              <a:t>القدرة  على التأثير على الآخرين  وتوجيه </a:t>
            </a:r>
            <a:r>
              <a:rPr lang="ar-SA" sz="2400" b="1" dirty="0" smtClean="0">
                <a:latin typeface="Times New Roman" pitchFamily="18" charset="0"/>
                <a:ea typeface="Times New Roman"/>
                <a:cs typeface="Times New Roman" pitchFamily="18" charset="0"/>
              </a:rPr>
              <a:t>سلوكهم</a:t>
            </a:r>
            <a:endParaRPr lang="ar-EG" sz="2400" b="1" dirty="0" smtClean="0">
              <a:latin typeface="Times New Roman" pitchFamily="18" charset="0"/>
              <a:ea typeface="Times New Roman"/>
              <a:cs typeface="Times New Roman" pitchFamily="18" charset="0"/>
            </a:endParaRPr>
          </a:p>
          <a:p>
            <a:pPr marL="172720" algn="ctr" rtl="1">
              <a:lnSpc>
                <a:spcPct val="115000"/>
              </a:lnSpc>
              <a:spcAft>
                <a:spcPts val="0"/>
              </a:spcAft>
            </a:pPr>
            <a:r>
              <a:rPr lang="ar-SA" sz="2400" b="1" dirty="0" smtClean="0">
                <a:latin typeface="Times New Roman" pitchFamily="18" charset="0"/>
                <a:ea typeface="Times New Roman"/>
                <a:cs typeface="Times New Roman" pitchFamily="18" charset="0"/>
              </a:rPr>
              <a:t>لتحقيق </a:t>
            </a:r>
            <a:r>
              <a:rPr lang="ar-SA" sz="2400" b="1" dirty="0">
                <a:latin typeface="Times New Roman" pitchFamily="18" charset="0"/>
                <a:ea typeface="Times New Roman"/>
                <a:cs typeface="Times New Roman" pitchFamily="18" charset="0"/>
              </a:rPr>
              <a:t>أهداف مشتركة .</a:t>
            </a:r>
            <a:endParaRPr lang="en-US" sz="2400" dirty="0">
              <a:latin typeface="Times New Roman" pitchFamily="18" charset="0"/>
              <a:ea typeface="Calibri"/>
              <a:cs typeface="Times New Roman" pitchFamily="18" charset="0"/>
            </a:endParaRPr>
          </a:p>
          <a:p>
            <a:pPr algn="ctr"/>
            <a:r>
              <a:rPr lang="ar-EG" sz="2400" b="1" dirty="0" smtClean="0">
                <a:latin typeface="Times New Roman" pitchFamily="18" charset="0"/>
                <a:ea typeface="Times New Roman"/>
                <a:cs typeface="Times New Roman" pitchFamily="18" charset="0"/>
              </a:rPr>
              <a:t>  </a:t>
            </a:r>
            <a:r>
              <a:rPr lang="ar-SA" sz="2400" b="1" dirty="0" smtClean="0">
                <a:latin typeface="Times New Roman" pitchFamily="18" charset="0"/>
                <a:ea typeface="Times New Roman"/>
                <a:cs typeface="Times New Roman" pitchFamily="18" charset="0"/>
              </a:rPr>
              <a:t>فهي </a:t>
            </a:r>
            <a:r>
              <a:rPr lang="ar-SA" sz="2400" b="1" dirty="0">
                <a:latin typeface="Times New Roman" pitchFamily="18" charset="0"/>
                <a:ea typeface="Times New Roman"/>
                <a:cs typeface="Times New Roman" pitchFamily="18" charset="0"/>
              </a:rPr>
              <a:t>إذن مسؤولية تجاه المجموعة المقودة للوصول </a:t>
            </a:r>
            <a:r>
              <a:rPr lang="ar-SA" sz="2400" b="1" dirty="0" smtClean="0">
                <a:latin typeface="Times New Roman" pitchFamily="18" charset="0"/>
                <a:ea typeface="Times New Roman"/>
                <a:cs typeface="Times New Roman" pitchFamily="18" charset="0"/>
              </a:rPr>
              <a:t>إلى</a:t>
            </a:r>
            <a:r>
              <a:rPr lang="ar-EG" sz="2400" b="1" dirty="0" smtClean="0">
                <a:latin typeface="Times New Roman" pitchFamily="18" charset="0"/>
                <a:ea typeface="Times New Roman"/>
                <a:cs typeface="Times New Roman" pitchFamily="18" charset="0"/>
              </a:rPr>
              <a:t> </a:t>
            </a:r>
            <a:r>
              <a:rPr lang="ar-SA" sz="2400" b="1" dirty="0" smtClean="0">
                <a:latin typeface="Times New Roman" pitchFamily="18" charset="0"/>
                <a:ea typeface="Times New Roman"/>
                <a:cs typeface="Times New Roman" pitchFamily="18" charset="0"/>
              </a:rPr>
              <a:t>الأهداف </a:t>
            </a:r>
            <a:r>
              <a:rPr lang="ar-SA" sz="2400" b="1" dirty="0">
                <a:latin typeface="Times New Roman" pitchFamily="18" charset="0"/>
                <a:ea typeface="Times New Roman"/>
                <a:cs typeface="Times New Roman" pitchFamily="18" charset="0"/>
              </a:rPr>
              <a:t>المرسومة </a:t>
            </a:r>
            <a:endParaRPr lang="ar-EG" sz="2400" dirty="0">
              <a:latin typeface="Times New Roman" pitchFamily="18" charset="0"/>
              <a:cs typeface="Times New Roman" pitchFamily="18" charset="0"/>
            </a:endParaRPr>
          </a:p>
        </p:txBody>
      </p:sp>
      <p:sp>
        <p:nvSpPr>
          <p:cNvPr id="3" name="Oval Callout 2"/>
          <p:cNvSpPr/>
          <p:nvPr/>
        </p:nvSpPr>
        <p:spPr>
          <a:xfrm>
            <a:off x="4648200" y="152400"/>
            <a:ext cx="4191000" cy="1676400"/>
          </a:xfrm>
          <a:prstGeom prst="wedgeEllipseCallou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2800" b="1" dirty="0" smtClean="0">
                <a:solidFill>
                  <a:srgbClr val="C00000"/>
                </a:solidFill>
                <a:effectLst>
                  <a:outerShdw blurRad="38100" dist="38100" dir="2700000" algn="tl">
                    <a:srgbClr val="000000">
                      <a:alpha val="43137"/>
                    </a:srgbClr>
                  </a:outerShdw>
                </a:effectLst>
                <a:cs typeface="+mj-cs"/>
              </a:rPr>
              <a:t>مفهوم القيادة</a:t>
            </a:r>
            <a:endParaRPr lang="ar-EG" sz="2800" b="1" dirty="0">
              <a:solidFill>
                <a:srgbClr val="C00000"/>
              </a:solidFill>
              <a:effectLst>
                <a:outerShdw blurRad="38100" dist="38100" dir="2700000" algn="tl">
                  <a:srgbClr val="000000">
                    <a:alpha val="43137"/>
                  </a:srgbClr>
                </a:outerShdw>
              </a:effectLst>
              <a:cs typeface="+mj-cs"/>
            </a:endParaRPr>
          </a:p>
        </p:txBody>
      </p:sp>
      <p:pic>
        <p:nvPicPr>
          <p:cNvPr id="4" name="Picture 3" descr="C:\Users\ooo\Desktop\المرأة القيادية الناجحة\الصور\تنزيل.jpg"/>
          <p:cNvPicPr/>
          <p:nvPr/>
        </p:nvPicPr>
        <p:blipFill>
          <a:blip r:embed="rId2">
            <a:extLst>
              <a:ext uri="{28A0092B-C50C-407E-A947-70E740481C1C}">
                <a14:useLocalDpi xmlns:a14="http://schemas.microsoft.com/office/drawing/2010/main" val="0"/>
              </a:ext>
            </a:extLst>
          </a:blip>
          <a:srcRect/>
          <a:stretch>
            <a:fillRect/>
          </a:stretch>
        </p:blipFill>
        <p:spPr bwMode="auto">
          <a:xfrm>
            <a:off x="2628900" y="3977148"/>
            <a:ext cx="3733799" cy="20426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27197860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6200" y="620716"/>
            <a:ext cx="9067800" cy="4043158"/>
          </a:xfrm>
          <a:prstGeom prst="rect">
            <a:avLst/>
          </a:prstGeom>
        </p:spPr>
        <p:txBody>
          <a:bodyPr wrap="square">
            <a:spAutoFit/>
          </a:bodyPr>
          <a:lstStyle/>
          <a:p>
            <a:pPr marL="342900" lvl="0" indent="-342900" algn="r" rtl="1">
              <a:lnSpc>
                <a:spcPct val="115000"/>
              </a:lnSpc>
              <a:spcAft>
                <a:spcPts val="1000"/>
              </a:spcAft>
              <a:buClr>
                <a:srgbClr val="D60093"/>
              </a:buClr>
              <a:buFont typeface="Symbol" panose="05050102010706020507" pitchFamily="18" charset="2"/>
              <a:buChar char=""/>
            </a:pPr>
            <a:r>
              <a:rPr lang="ar-EG" sz="2400" b="1" dirty="0">
                <a:latin typeface="Calibri" panose="020F0502020204030204" pitchFamily="34" charset="0"/>
                <a:ea typeface="Calibri" panose="020F0502020204030204" pitchFamily="34" charset="0"/>
                <a:cs typeface="Times New Roman" panose="02020603050405020304" pitchFamily="18" charset="0"/>
              </a:rPr>
              <a:t>بالنسبة لتخيل النتائج، فالمقصود منه هو أن تتخيل نفسك وقد أنجزت أهدافك المنشودة. اجعل هذا التخيل واضحًا ومفصلًا قدر الإمكان.</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0"/>
              </a:spcAft>
              <a:buClr>
                <a:srgbClr val="CC0099"/>
              </a:buClr>
              <a:buFont typeface="Symbol" panose="05050102010706020507" pitchFamily="18" charset="2"/>
              <a:buChar char=""/>
              <a:tabLst>
                <a:tab pos="26670" algn="l"/>
              </a:tabLst>
            </a:pPr>
            <a:r>
              <a:rPr lang="ar-EG" sz="2400" b="1" dirty="0" smtClean="0">
                <a:latin typeface="Calibri" panose="020F0502020204030204" pitchFamily="34" charset="0"/>
                <a:ea typeface="Calibri" panose="020F0502020204030204" pitchFamily="34" charset="0"/>
                <a:cs typeface="Times New Roman" panose="02020603050405020304" pitchFamily="18" charset="0"/>
              </a:rPr>
              <a:t>بالنسبة </a:t>
            </a:r>
            <a:r>
              <a:rPr lang="ar-EG" sz="2400" b="1" dirty="0">
                <a:latin typeface="Calibri" panose="020F0502020204030204" pitchFamily="34" charset="0"/>
                <a:ea typeface="Calibri" panose="020F0502020204030204" pitchFamily="34" charset="0"/>
                <a:cs typeface="Times New Roman" panose="02020603050405020304" pitchFamily="18" charset="0"/>
              </a:rPr>
              <a:t>لتخيل العمل، فتصور بداخل عقلك الخطوات التي يجب عليك القيام بها لإنجاز هدفك. </a:t>
            </a:r>
            <a:endParaRPr lang="ar-EG" sz="2400" b="1"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gn="r" rtl="1">
              <a:lnSpc>
                <a:spcPct val="115000"/>
              </a:lnSpc>
              <a:spcAft>
                <a:spcPts val="0"/>
              </a:spcAft>
              <a:buClr>
                <a:srgbClr val="CC0099"/>
              </a:buClr>
              <a:buFont typeface="Symbol" panose="05050102010706020507" pitchFamily="18" charset="2"/>
              <a:buChar char=""/>
            </a:pPr>
            <a:r>
              <a:rPr lang="ar-EG" sz="2400" b="1" dirty="0" smtClean="0">
                <a:latin typeface="Calibri" panose="020F0502020204030204" pitchFamily="34" charset="0"/>
                <a:ea typeface="Calibri" panose="020F0502020204030204" pitchFamily="34" charset="0"/>
                <a:cs typeface="Times New Roman" panose="02020603050405020304" pitchFamily="18" charset="0"/>
              </a:rPr>
              <a:t>تخيل </a:t>
            </a:r>
            <a:r>
              <a:rPr lang="ar-EG" sz="2400" b="1" dirty="0">
                <a:latin typeface="Calibri" panose="020F0502020204030204" pitchFamily="34" charset="0"/>
                <a:ea typeface="Calibri" panose="020F0502020204030204" pitchFamily="34" charset="0"/>
                <a:cs typeface="Times New Roman" panose="02020603050405020304" pitchFamily="18" charset="0"/>
              </a:rPr>
              <a:t>نفسك تقوم بوضع خطة المشروع، وتُقدم على قرض تجاري، وتدعو المستثمرين لمشاركتك.. إلى آخره.</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0"/>
              </a:spcAft>
              <a:buClr>
                <a:srgbClr val="CC0099"/>
              </a:buClr>
              <a:buFont typeface="Symbol" panose="05050102010706020507" pitchFamily="18" charset="2"/>
              <a:buChar char=""/>
            </a:pPr>
            <a:r>
              <a:rPr lang="ar-EG" sz="2400" b="1" dirty="0">
                <a:latin typeface="Calibri" panose="020F0502020204030204" pitchFamily="34" charset="0"/>
                <a:ea typeface="Calibri" panose="020F0502020204030204" pitchFamily="34" charset="0"/>
                <a:cs typeface="Times New Roman" panose="02020603050405020304" pitchFamily="18" charset="0"/>
              </a:rPr>
              <a:t>تخيل العمل يساعد العقل على "ترميز الأحداث المستقبلية".</a:t>
            </a:r>
            <a:endParaRPr lang="en-US" sz="2400" dirty="0">
              <a:latin typeface="Calibri" panose="020F0502020204030204" pitchFamily="34" charset="0"/>
              <a:ea typeface="Calibri" panose="020F0502020204030204" pitchFamily="34" charset="0"/>
              <a:cs typeface="Arial" panose="020B0604020202020204" pitchFamily="34" charset="0"/>
            </a:endParaRPr>
          </a:p>
          <a:p>
            <a:pPr marL="457200" algn="r" rtl="1">
              <a:lnSpc>
                <a:spcPct val="115000"/>
              </a:lnSpc>
              <a:spcAft>
                <a:spcPts val="1000"/>
              </a:spcAft>
            </a:pPr>
            <a:r>
              <a:rPr lang="ar-EG" sz="2400" b="1" dirty="0">
                <a:latin typeface="Calibri" panose="020F0502020204030204" pitchFamily="34" charset="0"/>
                <a:ea typeface="Calibri" panose="020F0502020204030204" pitchFamily="34" charset="0"/>
                <a:cs typeface="Times New Roman" panose="02020603050405020304" pitchFamily="18" charset="0"/>
              </a:rPr>
              <a:t> يقول خبراء علم النفس أن هذه العملية تساعدك على الشعور بقدرتك على تحقيق أهدافك، بسبب أن عقلك يشعر -بالفعل- بجانب من تحقيق النجاح بناءًا عليها.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6234431" y="156367"/>
            <a:ext cx="2667718" cy="489749"/>
          </a:xfrm>
          <a:prstGeom prst="rect">
            <a:avLst/>
          </a:prstGeom>
        </p:spPr>
        <p:txBody>
          <a:bodyPr wrap="none">
            <a:spAutoFit/>
          </a:bodyPr>
          <a:lstStyle/>
          <a:p>
            <a:pPr algn="r" rtl="1">
              <a:lnSpc>
                <a:spcPct val="115000"/>
              </a:lnSpc>
              <a:spcAft>
                <a:spcPts val="1000"/>
              </a:spcAft>
            </a:pPr>
            <a:r>
              <a:rPr lang="ar-EG" sz="2400" b="1" dirty="0">
                <a:solidFill>
                  <a:srgbClr val="CC0099"/>
                </a:solidFill>
                <a:latin typeface="Calibri" panose="020F0502020204030204" pitchFamily="34" charset="0"/>
                <a:ea typeface="Calibri" panose="020F0502020204030204" pitchFamily="34" charset="0"/>
                <a:cs typeface="Times New Roman" panose="02020603050405020304" pitchFamily="18" charset="0"/>
              </a:rPr>
              <a:t>3</a:t>
            </a:r>
            <a:r>
              <a:rPr lang="ar-EG" sz="2400" b="1" dirty="0">
                <a:solidFill>
                  <a:srgbClr val="CC0099"/>
                </a:solidFill>
                <a:latin typeface="Times New Roman" panose="02020603050405020304" pitchFamily="18" charset="0"/>
                <a:ea typeface="Calibri" panose="020F0502020204030204" pitchFamily="34" charset="0"/>
              </a:rPr>
              <a:t>-</a:t>
            </a:r>
            <a:r>
              <a:rPr lang="ar-EG" sz="2400" b="1" dirty="0">
                <a:solidFill>
                  <a:srgbClr val="CC0099"/>
                </a:solidFill>
                <a:latin typeface="Calibri" panose="020F0502020204030204" pitchFamily="34" charset="0"/>
                <a:ea typeface="Calibri" panose="020F0502020204030204" pitchFamily="34" charset="0"/>
                <a:cs typeface="Times New Roman" panose="02020603050405020304" pitchFamily="18" charset="0"/>
              </a:rPr>
              <a:t>تخيل وصولك لأهدافك:</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Picture 3" descr="C:\Users\ooo\Desktop\المرأة القيادية الناجحة\الصور\8.png"/>
          <p:cNvPicPr/>
          <p:nvPr/>
        </p:nvPicPr>
        <p:blipFill>
          <a:blip r:embed="rId3">
            <a:extLst>
              <a:ext uri="{28A0092B-C50C-407E-A947-70E740481C1C}">
                <a14:useLocalDpi xmlns:a14="http://schemas.microsoft.com/office/drawing/2010/main" val="0"/>
              </a:ext>
            </a:extLst>
          </a:blip>
          <a:srcRect/>
          <a:stretch>
            <a:fillRect/>
          </a:stretch>
        </p:blipFill>
        <p:spPr bwMode="auto">
          <a:xfrm>
            <a:off x="2803207" y="4572000"/>
            <a:ext cx="3613785" cy="17932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7027211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55626" y="831995"/>
            <a:ext cx="8763000" cy="3746667"/>
          </a:xfrm>
          <a:prstGeom prst="rect">
            <a:avLst/>
          </a:prstGeom>
        </p:spPr>
        <p:txBody>
          <a:bodyPr wrap="square">
            <a:spAutoFit/>
          </a:bodyPr>
          <a:lstStyle/>
          <a:p>
            <a:pPr algn="r" rtl="1">
              <a:lnSpc>
                <a:spcPct val="115000"/>
              </a:lnSpc>
              <a:spcAft>
                <a:spcPts val="1000"/>
              </a:spcAft>
            </a:pPr>
            <a:r>
              <a:rPr lang="ar-EG" sz="2400" b="1" dirty="0">
                <a:latin typeface="Calibri" panose="020F0502020204030204" pitchFamily="34" charset="0"/>
                <a:ea typeface="Calibri" panose="020F0502020204030204" pitchFamily="34" charset="0"/>
                <a:cs typeface="Times New Roman" panose="02020603050405020304" pitchFamily="18" charset="0"/>
              </a:rPr>
              <a:t> أعد إلقاء النظر على أهدافك بشكل يومي،أعد قراءتها مرة واحدة يوميًا على الأقل.</a:t>
            </a:r>
            <a:endParaRPr lang="en-US" sz="2400" dirty="0">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EG" sz="2400" b="1" dirty="0">
                <a:latin typeface="Calibri" panose="020F0502020204030204" pitchFamily="34" charset="0"/>
                <a:ea typeface="Calibri" panose="020F0502020204030204" pitchFamily="34" charset="0"/>
                <a:cs typeface="Times New Roman" panose="02020603050405020304" pitchFamily="18" charset="0"/>
              </a:rPr>
              <a:t> اقرأها مرة قبل النوم ومرة بعد الاستيقاظ. فكّر في ما قمت بإنجازه خلال اليوم في طريق سعيّك للوصول لهذه الأهداف.</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0"/>
              </a:spcAft>
              <a:buClr>
                <a:srgbClr val="CC0099"/>
              </a:buClr>
              <a:buFont typeface="Symbol" panose="05050102010706020507" pitchFamily="18" charset="2"/>
              <a:buChar char=""/>
            </a:pPr>
            <a:r>
              <a:rPr lang="ar-EG" sz="2400" b="1" dirty="0">
                <a:latin typeface="Calibri" panose="020F0502020204030204" pitchFamily="34" charset="0"/>
                <a:ea typeface="Calibri" panose="020F0502020204030204" pitchFamily="34" charset="0"/>
                <a:cs typeface="Times New Roman" panose="02020603050405020304" pitchFamily="18" charset="0"/>
              </a:rPr>
              <a:t>بعد أن تنجز أحد الأهداف الموجودة في القائمة، لا تقم بالتخلص منه كليًا، بدلًا من ذلك، قم بنقله لقائمة أخرى، هذه المرة هي قائمة "الأهداف المُحققة".</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1000"/>
              </a:spcAft>
              <a:buClr>
                <a:srgbClr val="CC0099"/>
              </a:buClr>
              <a:buFont typeface="Symbol" panose="05050102010706020507" pitchFamily="18" charset="2"/>
              <a:buChar char=""/>
            </a:pPr>
            <a:r>
              <a:rPr lang="ar-EG" sz="2400" b="1" dirty="0">
                <a:latin typeface="Calibri" panose="020F0502020204030204" pitchFamily="34" charset="0"/>
                <a:ea typeface="Calibri" panose="020F0502020204030204" pitchFamily="34" charset="0"/>
                <a:cs typeface="Times New Roman" panose="02020603050405020304" pitchFamily="18" charset="0"/>
              </a:rPr>
              <a:t>في كثير من الأحيان نركز على الأشياء التي لم نحققها بدلًا من الأهداف التي أنجزناها ووصلنا إليه، احتفظ بقائمة الإنجازات الخاصة بك حولك دائمًا، سوف تكون مصدرًا رائعًا للحماس والتحفيز.</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6296204" y="304800"/>
            <a:ext cx="2720617" cy="490199"/>
          </a:xfrm>
          <a:prstGeom prst="rect">
            <a:avLst/>
          </a:prstGeom>
        </p:spPr>
        <p:txBody>
          <a:bodyPr wrap="none">
            <a:spAutoFit/>
          </a:bodyPr>
          <a:lstStyle/>
          <a:p>
            <a:pPr algn="r" rtl="1">
              <a:lnSpc>
                <a:spcPct val="115000"/>
              </a:lnSpc>
              <a:spcAft>
                <a:spcPts val="1000"/>
              </a:spcAft>
            </a:pPr>
            <a:r>
              <a:rPr lang="ar-EG" sz="2400" b="1" dirty="0">
                <a:solidFill>
                  <a:srgbClr val="CC0099"/>
                </a:solidFill>
                <a:latin typeface="Calibri" panose="020F0502020204030204" pitchFamily="34" charset="0"/>
                <a:ea typeface="Calibri" panose="020F0502020204030204" pitchFamily="34" charset="0"/>
                <a:cs typeface="Times New Roman" panose="02020603050405020304" pitchFamily="18" charset="0"/>
              </a:rPr>
              <a:t>4-مراجعة قائمة الأهداف:</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descr="C:\Users\ooo\Desktop\المرأة القيادية الناجحة\الصور\9.png"/>
          <p:cNvPicPr/>
          <p:nvPr/>
        </p:nvPicPr>
        <p:blipFill>
          <a:blip r:embed="rId3">
            <a:extLst>
              <a:ext uri="{28A0092B-C50C-407E-A947-70E740481C1C}">
                <a14:useLocalDpi xmlns:a14="http://schemas.microsoft.com/office/drawing/2010/main" val="0"/>
              </a:ext>
            </a:extLst>
          </a:blip>
          <a:srcRect/>
          <a:stretch>
            <a:fillRect/>
          </a:stretch>
        </p:blipFill>
        <p:spPr bwMode="auto">
          <a:xfrm>
            <a:off x="2209800" y="4578662"/>
            <a:ext cx="3689985" cy="1545590"/>
          </a:xfrm>
          <a:prstGeom prst="rect">
            <a:avLst/>
          </a:prstGeom>
          <a:noFill/>
          <a:ln>
            <a:noFill/>
          </a:ln>
        </p:spPr>
      </p:pic>
    </p:spTree>
    <p:extLst>
      <p:ext uri="{BB962C8B-B14F-4D97-AF65-F5344CB8AC3E}">
        <p14:creationId xmlns:p14="http://schemas.microsoft.com/office/powerpoint/2010/main" val="18687691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C:\Users\ooo\Desktop\المرأة القيادية الناجحة\الصور\10.png"/>
          <p:cNvPicPr/>
          <p:nvPr/>
        </p:nvPicPr>
        <p:blipFill>
          <a:blip r:embed="rId3">
            <a:extLst>
              <a:ext uri="{28A0092B-C50C-407E-A947-70E740481C1C}">
                <a14:useLocalDpi xmlns:a14="http://schemas.microsoft.com/office/drawing/2010/main" val="0"/>
              </a:ext>
            </a:extLst>
          </a:blip>
          <a:srcRect/>
          <a:stretch>
            <a:fillRect/>
          </a:stretch>
        </p:blipFill>
        <p:spPr bwMode="auto">
          <a:xfrm>
            <a:off x="2590801" y="3994664"/>
            <a:ext cx="3756310" cy="1967079"/>
          </a:xfrm>
          <a:prstGeom prst="rect">
            <a:avLst/>
          </a:prstGeom>
          <a:noFill/>
          <a:ln>
            <a:noFill/>
          </a:ln>
        </p:spPr>
      </p:pic>
      <p:sp>
        <p:nvSpPr>
          <p:cNvPr id="3" name="Rectangle 2"/>
          <p:cNvSpPr/>
          <p:nvPr/>
        </p:nvSpPr>
        <p:spPr>
          <a:xfrm>
            <a:off x="4774720" y="290286"/>
            <a:ext cx="4184159" cy="483017"/>
          </a:xfrm>
          <a:prstGeom prst="rect">
            <a:avLst/>
          </a:prstGeom>
        </p:spPr>
        <p:txBody>
          <a:bodyPr wrap="none">
            <a:spAutoFit/>
          </a:bodyPr>
          <a:lstStyle/>
          <a:p>
            <a:pPr algn="r" rtl="1">
              <a:lnSpc>
                <a:spcPct val="115000"/>
              </a:lnSpc>
              <a:spcAft>
                <a:spcPts val="1000"/>
              </a:spcAft>
            </a:pPr>
            <a:r>
              <a:rPr lang="ar-EG" sz="2400" b="1" dirty="0">
                <a:solidFill>
                  <a:srgbClr val="CC0099"/>
                </a:solidFill>
                <a:latin typeface="Times New Roman" pitchFamily="18" charset="0"/>
                <a:ea typeface="Calibri"/>
                <a:cs typeface="Times New Roman" pitchFamily="18" charset="0"/>
              </a:rPr>
              <a:t>5-اسعَ للحصول على التوجيه والمشورة.</a:t>
            </a:r>
            <a:endParaRPr lang="en-US" sz="2400" dirty="0">
              <a:effectLst/>
              <a:latin typeface="Times New Roman" pitchFamily="18" charset="0"/>
              <a:ea typeface="Calibri"/>
              <a:cs typeface="Times New Roman" pitchFamily="18" charset="0"/>
            </a:endParaRPr>
          </a:p>
        </p:txBody>
      </p:sp>
      <p:sp>
        <p:nvSpPr>
          <p:cNvPr id="4" name="Rectangle 3"/>
          <p:cNvSpPr/>
          <p:nvPr/>
        </p:nvSpPr>
        <p:spPr>
          <a:xfrm>
            <a:off x="228600" y="914400"/>
            <a:ext cx="8759308" cy="941796"/>
          </a:xfrm>
          <a:prstGeom prst="rect">
            <a:avLst/>
          </a:prstGeom>
        </p:spPr>
        <p:txBody>
          <a:bodyPr wrap="square">
            <a:spAutoFit/>
          </a:bodyPr>
          <a:lstStyle/>
          <a:p>
            <a:pPr algn="r" rtl="1">
              <a:lnSpc>
                <a:spcPct val="115000"/>
              </a:lnSpc>
              <a:spcAft>
                <a:spcPts val="1000"/>
              </a:spcAft>
            </a:pPr>
            <a:r>
              <a:rPr lang="ar-EG" sz="2400" b="1" dirty="0">
                <a:latin typeface="Calibri"/>
                <a:ea typeface="Calibri"/>
                <a:cs typeface="Times New Roman"/>
              </a:rPr>
              <a:t> أوجد لنفسك شخصًا قادرة على توجيهك ومنحك النصائح المفيدة حول كيفية الوصول لأهدافك المأمولة.</a:t>
            </a:r>
            <a:endParaRPr lang="en-US" sz="2400" dirty="0">
              <a:effectLst/>
              <a:latin typeface="Calibri"/>
              <a:ea typeface="Calibri"/>
              <a:cs typeface="Arial"/>
            </a:endParaRPr>
          </a:p>
        </p:txBody>
      </p:sp>
      <p:sp>
        <p:nvSpPr>
          <p:cNvPr id="5" name="Rectangle 4"/>
          <p:cNvSpPr/>
          <p:nvPr/>
        </p:nvSpPr>
        <p:spPr>
          <a:xfrm>
            <a:off x="324757" y="1903806"/>
            <a:ext cx="8530708" cy="1892634"/>
          </a:xfrm>
          <a:prstGeom prst="rect">
            <a:avLst/>
          </a:prstGeom>
        </p:spPr>
        <p:txBody>
          <a:bodyPr wrap="square">
            <a:spAutoFit/>
          </a:bodyPr>
          <a:lstStyle/>
          <a:p>
            <a:pPr algn="r" rtl="1">
              <a:lnSpc>
                <a:spcPct val="115000"/>
              </a:lnSpc>
              <a:spcAft>
                <a:spcPts val="1000"/>
              </a:spcAft>
            </a:pPr>
            <a:r>
              <a:rPr lang="ar-EG" sz="2400" b="1" dirty="0">
                <a:latin typeface="Calibri"/>
                <a:ea typeface="Calibri"/>
                <a:cs typeface="Times New Roman"/>
              </a:rPr>
              <a:t>تمامًا مثلما يحدث في المدرسة، فأنت لا تقوم بأخذ قرار بتعليم نفسك مادة الرياضيات المعقدة دون أي مساعدة من أحد. يكون الأمر أسهل وأكثر فائدة إذا وجدت أستاذًا -شخص يعرف معادلة تحقيق النجاح- لمساعدتك في طريقك نحو هدفك. </a:t>
            </a:r>
            <a:endParaRPr lang="ar-EG" sz="2400" b="1" dirty="0" smtClean="0">
              <a:latin typeface="Calibri"/>
              <a:ea typeface="Calibri"/>
              <a:cs typeface="Times New Roman"/>
            </a:endParaRPr>
          </a:p>
          <a:p>
            <a:pPr algn="r" rtl="1">
              <a:lnSpc>
                <a:spcPct val="115000"/>
              </a:lnSpc>
              <a:spcAft>
                <a:spcPts val="1000"/>
              </a:spcAft>
            </a:pPr>
            <a:r>
              <a:rPr lang="ar-EG" sz="2400" b="1" dirty="0" smtClean="0">
                <a:latin typeface="Calibri"/>
                <a:ea typeface="Calibri"/>
                <a:cs typeface="Times New Roman"/>
              </a:rPr>
              <a:t>بهذه </a:t>
            </a:r>
            <a:r>
              <a:rPr lang="ar-EG" sz="2400" b="1" dirty="0">
                <a:latin typeface="Calibri"/>
                <a:ea typeface="Calibri"/>
                <a:cs typeface="Times New Roman"/>
              </a:rPr>
              <a:t>الطريقة تقدر على إيجاد شرح للعقبات التي سوف تواجهك وكيفية تخطيها. </a:t>
            </a:r>
            <a:endParaRPr lang="en-US" sz="2400" dirty="0">
              <a:effectLst/>
              <a:latin typeface="Calibri"/>
              <a:ea typeface="Calibri"/>
              <a:cs typeface="Arial"/>
            </a:endParaRPr>
          </a:p>
        </p:txBody>
      </p:sp>
    </p:spTree>
    <p:extLst>
      <p:ext uri="{BB962C8B-B14F-4D97-AF65-F5344CB8AC3E}">
        <p14:creationId xmlns:p14="http://schemas.microsoft.com/office/powerpoint/2010/main" val="35495118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nip Same Side Corner Rectangle 1"/>
          <p:cNvSpPr/>
          <p:nvPr/>
        </p:nvSpPr>
        <p:spPr>
          <a:xfrm>
            <a:off x="5334000" y="152400"/>
            <a:ext cx="3581400" cy="1219200"/>
          </a:xfrm>
          <a:prstGeom prst="snip2SameRect">
            <a:avLst/>
          </a:prstGeom>
        </p:spPr>
        <p:style>
          <a:lnRef idx="2">
            <a:schemeClr val="accent6">
              <a:shade val="50000"/>
            </a:schemeClr>
          </a:lnRef>
          <a:fillRef idx="1002">
            <a:schemeClr val="lt2"/>
          </a:fillRef>
          <a:effectRef idx="0">
            <a:schemeClr val="accent6"/>
          </a:effectRef>
          <a:fontRef idx="minor">
            <a:schemeClr val="lt1"/>
          </a:fontRef>
        </p:style>
        <p:txBody>
          <a:bodyPr rtlCol="1" anchor="ctr"/>
          <a:lstStyle/>
          <a:p>
            <a:pPr algn="ctr"/>
            <a:r>
              <a:rPr lang="ar-EG" sz="3200" b="1" dirty="0" smtClean="0">
                <a:solidFill>
                  <a:srgbClr val="C00000"/>
                </a:solidFill>
                <a:latin typeface="Times New Roman" pitchFamily="18" charset="0"/>
                <a:cs typeface="Times New Roman" pitchFamily="18" charset="0"/>
              </a:rPr>
              <a:t>طريقة إدارة الرحلة</a:t>
            </a:r>
            <a:endParaRPr lang="ar-EG" sz="3200" b="1" dirty="0">
              <a:solidFill>
                <a:srgbClr val="C00000"/>
              </a:solidFill>
              <a:latin typeface="Times New Roman" pitchFamily="18" charset="0"/>
              <a:cs typeface="Times New Roman" pitchFamily="18" charset="0"/>
            </a:endParaRPr>
          </a:p>
        </p:txBody>
      </p:sp>
      <p:sp>
        <p:nvSpPr>
          <p:cNvPr id="3" name="Rectangle 2"/>
          <p:cNvSpPr/>
          <p:nvPr/>
        </p:nvSpPr>
        <p:spPr>
          <a:xfrm>
            <a:off x="221343" y="1565869"/>
            <a:ext cx="8686800" cy="2472472"/>
          </a:xfrm>
          <a:prstGeom prst="rect">
            <a:avLst/>
          </a:prstGeom>
        </p:spPr>
        <p:txBody>
          <a:bodyPr wrap="square">
            <a:spAutoFit/>
          </a:bodyPr>
          <a:lstStyle/>
          <a:p>
            <a:pPr algn="r" rtl="1">
              <a:lnSpc>
                <a:spcPct val="115000"/>
              </a:lnSpc>
              <a:spcAft>
                <a:spcPts val="1000"/>
              </a:spcAft>
            </a:pPr>
            <a:r>
              <a:rPr lang="ar-EG" sz="2400" b="1" dirty="0">
                <a:solidFill>
                  <a:srgbClr val="00B0F0"/>
                </a:solidFill>
                <a:latin typeface="Times New Roman" pitchFamily="18" charset="0"/>
                <a:ea typeface="Calibri"/>
                <a:cs typeface="Times New Roman" pitchFamily="18" charset="0"/>
              </a:rPr>
              <a:t>1-انتبه إلى "متلازمة الأمل الكاذب".</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latin typeface="Times New Roman" pitchFamily="18" charset="0"/>
                <a:ea typeface="Calibri"/>
                <a:cs typeface="Times New Roman" pitchFamily="18" charset="0"/>
              </a:rPr>
              <a:t>وهي الأمر المألوف بالنسبة لك، خاصة إذا كنت قمت من قبل بوضع قائمة أمنيات العام الجديد. </a:t>
            </a:r>
            <a:endParaRPr lang="ar-EG" sz="2400" b="1" dirty="0" smtClean="0">
              <a:latin typeface="Times New Roman" pitchFamily="18" charset="0"/>
              <a:ea typeface="Calibri"/>
              <a:cs typeface="Times New Roman" pitchFamily="18" charset="0"/>
            </a:endParaRPr>
          </a:p>
          <a:p>
            <a:pPr algn="r" rtl="1">
              <a:lnSpc>
                <a:spcPct val="115000"/>
              </a:lnSpc>
              <a:spcAft>
                <a:spcPts val="1000"/>
              </a:spcAft>
            </a:pPr>
            <a:r>
              <a:rPr lang="ar-EG" sz="2400" b="1" dirty="0" smtClean="0">
                <a:latin typeface="Times New Roman" pitchFamily="18" charset="0"/>
                <a:ea typeface="Calibri"/>
                <a:cs typeface="Times New Roman" pitchFamily="18" charset="0"/>
              </a:rPr>
              <a:t>يقوم </a:t>
            </a:r>
            <a:r>
              <a:rPr lang="ar-EG" sz="2400" b="1" dirty="0">
                <a:latin typeface="Times New Roman" pitchFamily="18" charset="0"/>
                <a:ea typeface="Calibri"/>
                <a:cs typeface="Times New Roman" pitchFamily="18" charset="0"/>
              </a:rPr>
              <a:t>علماء النفس بوصف هذه المتلازمة من خلال ثلاثة أجزاء تصنع الدائرة اللانهائية للمتلازمة:</a:t>
            </a:r>
            <a:endParaRPr lang="en-US" sz="2400" dirty="0">
              <a:effectLst/>
              <a:latin typeface="Times New Roman" pitchFamily="18" charset="0"/>
              <a:ea typeface="Calibri"/>
              <a:cs typeface="Times New Roman" pitchFamily="18" charset="0"/>
            </a:endParaRPr>
          </a:p>
        </p:txBody>
      </p:sp>
      <p:sp>
        <p:nvSpPr>
          <p:cNvPr id="4" name="Rectangle 3"/>
          <p:cNvSpPr/>
          <p:nvPr/>
        </p:nvSpPr>
        <p:spPr>
          <a:xfrm>
            <a:off x="783772" y="4038341"/>
            <a:ext cx="8124371" cy="1623008"/>
          </a:xfrm>
          <a:prstGeom prst="rect">
            <a:avLst/>
          </a:prstGeom>
        </p:spPr>
        <p:txBody>
          <a:bodyPr wrap="square">
            <a:spAutoFit/>
          </a:bodyPr>
          <a:lstStyle/>
          <a:p>
            <a:pPr algn="r" rtl="1">
              <a:lnSpc>
                <a:spcPct val="115000"/>
              </a:lnSpc>
              <a:spcAft>
                <a:spcPts val="1000"/>
              </a:spcAft>
            </a:pPr>
            <a:r>
              <a:rPr lang="en-US" sz="2400" b="1" dirty="0">
                <a:latin typeface="Times New Roman" pitchFamily="18" charset="0"/>
                <a:ea typeface="Calibri"/>
                <a:cs typeface="Times New Roman" pitchFamily="18" charset="0"/>
              </a:rPr>
              <a:t> </a:t>
            </a:r>
            <a:r>
              <a:rPr lang="ar-EG" sz="2400" b="1" dirty="0">
                <a:solidFill>
                  <a:srgbClr val="0070C0"/>
                </a:solidFill>
                <a:latin typeface="Times New Roman" pitchFamily="18" charset="0"/>
                <a:ea typeface="Calibri"/>
                <a:cs typeface="Times New Roman" pitchFamily="18" charset="0"/>
              </a:rPr>
              <a:t>1) وضع الهدف. </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0070C0"/>
                </a:solidFill>
                <a:latin typeface="Times New Roman" pitchFamily="18" charset="0"/>
                <a:ea typeface="Calibri"/>
                <a:cs typeface="Times New Roman" pitchFamily="18" charset="0"/>
              </a:rPr>
              <a:t>2) التفاجؤ من مدى صعوبة تحقيقه.</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0070C0"/>
                </a:solidFill>
                <a:latin typeface="Times New Roman" pitchFamily="18" charset="0"/>
                <a:ea typeface="Calibri"/>
                <a:cs typeface="Times New Roman" pitchFamily="18" charset="0"/>
              </a:rPr>
              <a:t> 3) الاستسلام والتخاذل عن العمل على هذا الهدف. </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38562885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304799"/>
            <a:ext cx="8991600" cy="2640723"/>
          </a:xfrm>
          <a:prstGeom prst="rect">
            <a:avLst/>
          </a:prstGeom>
        </p:spPr>
        <p:txBody>
          <a:bodyPr wrap="square">
            <a:spAutoFit/>
          </a:bodyPr>
          <a:lstStyle/>
          <a:p>
            <a:pPr marL="342900" lvl="0" indent="-342900" algn="r" rtl="1">
              <a:lnSpc>
                <a:spcPct val="115000"/>
              </a:lnSpc>
              <a:spcAft>
                <a:spcPts val="0"/>
              </a:spcAft>
              <a:buClr>
                <a:srgbClr val="CC0099"/>
              </a:buClr>
              <a:buFont typeface="Symbol"/>
              <a:buChar char=""/>
            </a:pPr>
            <a:r>
              <a:rPr lang="ar-EG" sz="2400" b="1" dirty="0">
                <a:latin typeface="Times New Roman" pitchFamily="18" charset="0"/>
                <a:ea typeface="Calibri"/>
                <a:cs typeface="Times New Roman" pitchFamily="18" charset="0"/>
              </a:rPr>
              <a:t>تحدث متلازمة الأمل الكاذب عادة عندما تتوقع نتائج فورية وعاجلة بناءًا على أفعالك. فقد تضع لنفسك هدفًا لأن تصبح بحالة بدنية أفضل، ولكنك تفقد حماسك عندما تقوم بالتمرين لمدة أسبوعين بدون أن تجد أي تغييرات حادثة، لذلك فإن وضع المراحل المحددة والإطار الزمني المناسب أمران بالغا الضرورة من أجل التغلب على التوقعات غير الواقعية.</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1000"/>
              </a:spcAft>
              <a:buClr>
                <a:srgbClr val="CC0099"/>
              </a:buClr>
              <a:buFont typeface="Symbol"/>
              <a:buChar char=""/>
            </a:pPr>
            <a:r>
              <a:rPr lang="ar-EG" sz="2400" b="1" dirty="0">
                <a:latin typeface="Times New Roman" pitchFamily="18" charset="0"/>
                <a:ea typeface="Calibri"/>
                <a:cs typeface="Times New Roman" pitchFamily="18" charset="0"/>
              </a:rPr>
              <a:t>هذه المتلازمة من الممكن أن تحدث، إذا ما اختفت "الدفعة المبدئية" الخاصة بالهدف.</a:t>
            </a:r>
            <a:endParaRPr lang="en-US" sz="2400" dirty="0">
              <a:effectLst/>
              <a:latin typeface="Times New Roman" pitchFamily="18" charset="0"/>
              <a:ea typeface="Calibri"/>
              <a:cs typeface="Times New Roman" pitchFamily="18" charset="0"/>
            </a:endParaRPr>
          </a:p>
        </p:txBody>
      </p:sp>
      <p:sp>
        <p:nvSpPr>
          <p:cNvPr id="3" name="Rectangle 2"/>
          <p:cNvSpPr/>
          <p:nvPr/>
        </p:nvSpPr>
        <p:spPr>
          <a:xfrm>
            <a:off x="76200" y="2930129"/>
            <a:ext cx="9220199" cy="2640723"/>
          </a:xfrm>
          <a:prstGeom prst="rect">
            <a:avLst/>
          </a:prstGeom>
        </p:spPr>
        <p:txBody>
          <a:bodyPr wrap="square">
            <a:spAutoFit/>
          </a:bodyPr>
          <a:lstStyle/>
          <a:p>
            <a:pPr marL="457200" algn="r" rtl="1">
              <a:lnSpc>
                <a:spcPct val="115000"/>
              </a:lnSpc>
              <a:spcAft>
                <a:spcPts val="0"/>
              </a:spcAft>
            </a:pPr>
            <a:r>
              <a:rPr lang="en-US" sz="2400" b="1" dirty="0">
                <a:latin typeface="Times New Roman" pitchFamily="18" charset="0"/>
                <a:ea typeface="Calibri"/>
                <a:cs typeface="Times New Roman" pitchFamily="18" charset="0"/>
              </a:rPr>
              <a:t> </a:t>
            </a:r>
            <a:r>
              <a:rPr lang="ar-EG" sz="2400" b="1" dirty="0">
                <a:latin typeface="Times New Roman" pitchFamily="18" charset="0"/>
                <a:ea typeface="Calibri"/>
                <a:cs typeface="Times New Roman" pitchFamily="18" charset="0"/>
              </a:rPr>
              <a:t>فهدف "تعلم الجيتار" هو أمر مثير للغاية في البداية، خاصة مع شراء الآلة الجديدة، وتعلم العزف على بعض الأوتار.. إلى آخره. لكن عندما يتحول الأمر إلى سلسلة من العمل اليومي الجاد، والمجهود اليدوي في العزف، ومجموعات العزف الوتري المتقدمة الصعبة، قد تجد أنك تفقد زخم الحماس والاندفاع الأول. </a:t>
            </a:r>
            <a:endParaRPr lang="en-US" sz="2400" dirty="0">
              <a:latin typeface="Times New Roman" pitchFamily="18" charset="0"/>
              <a:ea typeface="Calibri"/>
              <a:cs typeface="Times New Roman" pitchFamily="18" charset="0"/>
            </a:endParaRPr>
          </a:p>
          <a:p>
            <a:pPr marL="457200" algn="r" rtl="1">
              <a:lnSpc>
                <a:spcPct val="115000"/>
              </a:lnSpc>
              <a:spcAft>
                <a:spcPts val="1000"/>
              </a:spcAft>
            </a:pPr>
            <a:r>
              <a:rPr lang="ar-EG" sz="2400" b="1" dirty="0">
                <a:latin typeface="Times New Roman" pitchFamily="18" charset="0"/>
                <a:ea typeface="Calibri"/>
                <a:cs typeface="Times New Roman" pitchFamily="18" charset="0"/>
              </a:rPr>
              <a:t>تظهر هنا أهمية وضع الأهداف الصغيرة والاستمتاع والاحتفال بالنجاحات البسيطة، من أجل مساعدة نفسك للمحافظة على قوة الدفع والحماس بداخلك.</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23305686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4114800" y="381000"/>
            <a:ext cx="4798108" cy="483017"/>
          </a:xfrm>
          <a:prstGeom prst="rect">
            <a:avLst/>
          </a:prstGeom>
        </p:spPr>
        <p:txBody>
          <a:bodyPr wrap="none">
            <a:spAutoFit/>
          </a:bodyPr>
          <a:lstStyle/>
          <a:p>
            <a:pPr algn="r" rtl="1">
              <a:lnSpc>
                <a:spcPct val="115000"/>
              </a:lnSpc>
              <a:spcAft>
                <a:spcPts val="1000"/>
              </a:spcAft>
            </a:pPr>
            <a:r>
              <a:rPr lang="ar-EG" sz="2400" b="1" dirty="0">
                <a:solidFill>
                  <a:srgbClr val="00B0F0"/>
                </a:solidFill>
                <a:latin typeface="Times New Roman" pitchFamily="18" charset="0"/>
                <a:ea typeface="Calibri"/>
                <a:cs typeface="Times New Roman" pitchFamily="18" charset="0"/>
              </a:rPr>
              <a:t>2-انظر للتحديات على أنها بمثابة فرص للتعلم. </a:t>
            </a:r>
            <a:endParaRPr lang="en-US" sz="2400" dirty="0">
              <a:effectLst/>
              <a:latin typeface="Times New Roman" pitchFamily="18" charset="0"/>
              <a:ea typeface="Calibri"/>
              <a:cs typeface="Times New Roman" pitchFamily="18" charset="0"/>
            </a:endParaRPr>
          </a:p>
        </p:txBody>
      </p:sp>
      <p:sp>
        <p:nvSpPr>
          <p:cNvPr id="4" name="Rectangle 3"/>
          <p:cNvSpPr/>
          <p:nvPr/>
        </p:nvSpPr>
        <p:spPr>
          <a:xfrm>
            <a:off x="152400" y="990600"/>
            <a:ext cx="8760508" cy="2233432"/>
          </a:xfrm>
          <a:prstGeom prst="rect">
            <a:avLst/>
          </a:prstGeom>
        </p:spPr>
        <p:txBody>
          <a:bodyPr wrap="square">
            <a:spAutoFit/>
          </a:bodyPr>
          <a:lstStyle/>
          <a:p>
            <a:pPr algn="r" rtl="1">
              <a:lnSpc>
                <a:spcPct val="115000"/>
              </a:lnSpc>
              <a:spcAft>
                <a:spcPts val="1000"/>
              </a:spcAft>
            </a:pPr>
            <a:r>
              <a:rPr lang="ar-EG" sz="2400" b="1" dirty="0">
                <a:latin typeface="Times New Roman" pitchFamily="18" charset="0"/>
                <a:ea typeface="Calibri"/>
                <a:cs typeface="Times New Roman" pitchFamily="18" charset="0"/>
              </a:rPr>
              <a:t>تُظهر الكثير من الدراسات أن الأشخاص الذين يتعاملون مع التحديات والصعوبات على أنها فرص للتعلم يكونون أكثر قدرة على الشعور بشكل إيجابي تجاه قدرتهم على تحقيق أهدافهم.</a:t>
            </a:r>
            <a:endParaRPr lang="en-US" sz="2400" dirty="0">
              <a:latin typeface="Times New Roman" pitchFamily="18" charset="0"/>
              <a:ea typeface="Calibri"/>
              <a:cs typeface="Times New Roman" pitchFamily="18" charset="0"/>
            </a:endParaRPr>
          </a:p>
          <a:p>
            <a:pPr algn="r"/>
            <a:r>
              <a:rPr lang="ar-EG" sz="2400" b="1" dirty="0">
                <a:latin typeface="Times New Roman" pitchFamily="18" charset="0"/>
                <a:ea typeface="Calibri"/>
                <a:cs typeface="Times New Roman" pitchFamily="18" charset="0"/>
              </a:rPr>
              <a:t> إذا كنت تنظر للتحديات والانتكاسات وحتى أخطائك الشخصية على أنها "فشل عظيم" وكنت تنتقد نفسك بغلظة بسبب ذلك، فستظل تركز على الماضي أكثر مما تنظر للمستقبل</a:t>
            </a:r>
            <a:endParaRPr lang="ar-EG" sz="24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9543" y="3657600"/>
            <a:ext cx="2932454"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33560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944673" y="228600"/>
            <a:ext cx="4982454" cy="490199"/>
          </a:xfrm>
          <a:prstGeom prst="rect">
            <a:avLst/>
          </a:prstGeom>
        </p:spPr>
        <p:txBody>
          <a:bodyPr wrap="none">
            <a:spAutoFit/>
          </a:bodyPr>
          <a:lstStyle/>
          <a:p>
            <a:pPr algn="r" rtl="1">
              <a:lnSpc>
                <a:spcPct val="115000"/>
              </a:lnSpc>
              <a:spcAft>
                <a:spcPts val="1000"/>
              </a:spcAft>
            </a:pPr>
            <a:r>
              <a:rPr lang="ar-EG" sz="2400" b="1" dirty="0">
                <a:solidFill>
                  <a:srgbClr val="00B0F0"/>
                </a:solidFill>
                <a:latin typeface="Calibri"/>
                <a:ea typeface="Calibri"/>
                <a:cs typeface="Times New Roman"/>
              </a:rPr>
              <a:t>3-اعترف وأعلن بوضوح عن كل انتصار تحققه. </a:t>
            </a:r>
            <a:endParaRPr lang="en-US" sz="2400" dirty="0">
              <a:effectLst/>
              <a:latin typeface="Calibri"/>
              <a:ea typeface="Calibri"/>
              <a:cs typeface="Arial"/>
            </a:endParaRPr>
          </a:p>
        </p:txBody>
      </p:sp>
      <p:sp>
        <p:nvSpPr>
          <p:cNvPr id="4" name="Rectangle 3"/>
          <p:cNvSpPr/>
          <p:nvPr/>
        </p:nvSpPr>
        <p:spPr>
          <a:xfrm>
            <a:off x="293915" y="990600"/>
            <a:ext cx="8622326" cy="3490186"/>
          </a:xfrm>
          <a:prstGeom prst="rect">
            <a:avLst/>
          </a:prstGeom>
        </p:spPr>
        <p:txBody>
          <a:bodyPr wrap="square">
            <a:spAutoFit/>
          </a:bodyPr>
          <a:lstStyle/>
          <a:p>
            <a:pPr marL="342900" lvl="0" indent="-342900" algn="r" rtl="1">
              <a:lnSpc>
                <a:spcPct val="115000"/>
              </a:lnSpc>
              <a:spcAft>
                <a:spcPts val="0"/>
              </a:spcAft>
              <a:buClr>
                <a:srgbClr val="00B0F0"/>
              </a:buClr>
              <a:buFont typeface="Symbol"/>
              <a:buChar char=""/>
              <a:tabLst>
                <a:tab pos="26670" algn="l"/>
              </a:tabLst>
            </a:pPr>
            <a:r>
              <a:rPr lang="ar-EG" sz="2400" b="1" dirty="0">
                <a:latin typeface="Times New Roman" pitchFamily="18" charset="0"/>
                <a:ea typeface="Calibri"/>
                <a:cs typeface="Times New Roman" pitchFamily="18" charset="0"/>
              </a:rPr>
              <a:t>احتفل باللحظات الهامة. بعض الأهداف سوف تستغرق سنوات وسنوات</a:t>
            </a:r>
            <a:endParaRPr lang="en-US" sz="2400" dirty="0">
              <a:latin typeface="Times New Roman" pitchFamily="18" charset="0"/>
              <a:ea typeface="Calibri"/>
              <a:cs typeface="Times New Roman" pitchFamily="18" charset="0"/>
            </a:endParaRPr>
          </a:p>
          <a:p>
            <a:pPr marL="116840" algn="r" rtl="1">
              <a:lnSpc>
                <a:spcPct val="115000"/>
              </a:lnSpc>
              <a:spcAft>
                <a:spcPts val="0"/>
              </a:spcAft>
              <a:tabLst>
                <a:tab pos="26670" algn="l"/>
              </a:tabLst>
            </a:pPr>
            <a:r>
              <a:rPr lang="ar-EG" sz="2400" b="1" dirty="0">
                <a:latin typeface="Times New Roman" pitchFamily="18" charset="0"/>
                <a:ea typeface="Calibri"/>
                <a:cs typeface="Times New Roman" pitchFamily="18" charset="0"/>
              </a:rPr>
              <a:t>من أجل تحقيقها. </a:t>
            </a:r>
            <a:endParaRPr lang="en-US" sz="2400" dirty="0">
              <a:latin typeface="Times New Roman" pitchFamily="18" charset="0"/>
              <a:ea typeface="Calibri"/>
              <a:cs typeface="Times New Roman" pitchFamily="18" charset="0"/>
            </a:endParaRPr>
          </a:p>
          <a:p>
            <a:pPr marL="116840" algn="r" rtl="1">
              <a:lnSpc>
                <a:spcPct val="115000"/>
              </a:lnSpc>
              <a:spcAft>
                <a:spcPts val="0"/>
              </a:spcAft>
              <a:tabLst>
                <a:tab pos="26670" algn="l"/>
              </a:tabLst>
            </a:pPr>
            <a:r>
              <a:rPr lang="ar-EG" sz="2400" b="1" dirty="0">
                <a:latin typeface="Times New Roman" pitchFamily="18" charset="0"/>
                <a:ea typeface="Calibri"/>
                <a:cs typeface="Times New Roman" pitchFamily="18" charset="0"/>
              </a:rPr>
              <a:t>عليك أن تدرك وتحتفل بفترات الوقت التي تقضيها في القيام بشيء ما.</a:t>
            </a:r>
            <a:endParaRPr lang="en-US" sz="2400" dirty="0">
              <a:latin typeface="Times New Roman" pitchFamily="18" charset="0"/>
              <a:ea typeface="Calibri"/>
              <a:cs typeface="Times New Roman" pitchFamily="18" charset="0"/>
            </a:endParaRPr>
          </a:p>
          <a:p>
            <a:pPr marL="116840" algn="r" rtl="1">
              <a:lnSpc>
                <a:spcPct val="115000"/>
              </a:lnSpc>
              <a:spcAft>
                <a:spcPts val="0"/>
              </a:spcAft>
              <a:tabLst>
                <a:tab pos="26670" algn="l"/>
              </a:tabLst>
            </a:pPr>
            <a:r>
              <a:rPr lang="ar-EG" sz="2400" b="1" dirty="0">
                <a:latin typeface="Times New Roman" pitchFamily="18" charset="0"/>
                <a:ea typeface="Calibri"/>
                <a:cs typeface="Times New Roman" pitchFamily="18" charset="0"/>
              </a:rPr>
              <a:t>الممارسة تتطلب الوقت والمجهود،لذلك عليك أن تدرك وتشعر بالفخر بالتزامك والوقت الذي تكرسه من أجل العمل على هدف ما.</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1000"/>
              </a:spcAft>
              <a:buClr>
                <a:srgbClr val="00B0F0"/>
              </a:buClr>
              <a:buFont typeface="Symbol"/>
              <a:buChar char=""/>
            </a:pPr>
            <a:r>
              <a:rPr lang="ar-EG" sz="2400" b="1" dirty="0">
                <a:latin typeface="Times New Roman" pitchFamily="18" charset="0"/>
                <a:ea typeface="Calibri"/>
                <a:cs typeface="Times New Roman" pitchFamily="18" charset="0"/>
              </a:rPr>
              <a:t>احتفل بأصغر الإنجازات كذلك. إذا كان هدفك أن تأكل طعامًا صحيًا، ووجدت أنك صرت قادرًا على قول: "لا شكرًا" لقطعة البيتزا الدسمة اللذيذة التي تُقدم لك من أصدقائك، فامتدح نفسك واشعر بالفخر بسبب قوة إرادتك تلك.</a:t>
            </a:r>
            <a:endParaRPr lang="en-US" sz="2400" dirty="0">
              <a:effectLst/>
              <a:latin typeface="Times New Roman" pitchFamily="18" charset="0"/>
              <a:ea typeface="Calibri"/>
              <a:cs typeface="Times New Roman" pitchFamily="18" charset="0"/>
            </a:endParaRPr>
          </a:p>
        </p:txBody>
      </p:sp>
      <p:pic>
        <p:nvPicPr>
          <p:cNvPr id="5" name="Picture 4" descr="C:\Users\ooo\Desktop\المرأة القيادية الناجحة\الصور\12.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4498929"/>
            <a:ext cx="3496129" cy="171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7032284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752772" y="304800"/>
            <a:ext cx="3087705" cy="483017"/>
          </a:xfrm>
          <a:prstGeom prst="rect">
            <a:avLst/>
          </a:prstGeom>
        </p:spPr>
        <p:txBody>
          <a:bodyPr wrap="none">
            <a:spAutoFit/>
          </a:bodyPr>
          <a:lstStyle/>
          <a:p>
            <a:pPr algn="r" rtl="1">
              <a:lnSpc>
                <a:spcPct val="115000"/>
              </a:lnSpc>
              <a:spcAft>
                <a:spcPts val="1000"/>
              </a:spcAft>
            </a:pPr>
            <a:r>
              <a:rPr lang="ar-EG" sz="2400" b="1" dirty="0">
                <a:solidFill>
                  <a:srgbClr val="00B0F0"/>
                </a:solidFill>
                <a:latin typeface="Times New Roman" pitchFamily="18" charset="0"/>
                <a:ea typeface="Calibri"/>
                <a:cs typeface="Times New Roman" pitchFamily="18" charset="0"/>
              </a:rPr>
              <a:t>4-حافظ على حماسك وشغفك.</a:t>
            </a:r>
            <a:endParaRPr lang="en-US" sz="2400" dirty="0">
              <a:effectLst/>
              <a:latin typeface="Times New Roman" pitchFamily="18" charset="0"/>
              <a:ea typeface="Calibri"/>
              <a:cs typeface="Times New Roman" pitchFamily="18" charset="0"/>
            </a:endParaRPr>
          </a:p>
        </p:txBody>
      </p:sp>
      <p:sp>
        <p:nvSpPr>
          <p:cNvPr id="3" name="Rectangle 2"/>
          <p:cNvSpPr/>
          <p:nvPr/>
        </p:nvSpPr>
        <p:spPr>
          <a:xfrm>
            <a:off x="228600" y="838617"/>
            <a:ext cx="8611877" cy="3450175"/>
          </a:xfrm>
          <a:prstGeom prst="rect">
            <a:avLst/>
          </a:prstGeom>
        </p:spPr>
        <p:txBody>
          <a:bodyPr wrap="square">
            <a:spAutoFit/>
          </a:bodyPr>
          <a:lstStyle/>
          <a:p>
            <a:pPr algn="r" rtl="1">
              <a:lnSpc>
                <a:spcPct val="115000"/>
              </a:lnSpc>
              <a:spcAft>
                <a:spcPts val="1000"/>
              </a:spcAft>
            </a:pPr>
            <a:r>
              <a:rPr lang="ar-EG" sz="2400" b="1" dirty="0">
                <a:latin typeface="Times New Roman" pitchFamily="18" charset="0"/>
                <a:ea typeface="Calibri"/>
                <a:cs typeface="Times New Roman" pitchFamily="18" charset="0"/>
              </a:rPr>
              <a:t> أيًا ما كان هدفك، فهو نابع من داخلك لسبب حقيقي ما. </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latin typeface="Times New Roman" pitchFamily="18" charset="0"/>
                <a:ea typeface="Calibri"/>
                <a:cs typeface="Times New Roman" pitchFamily="18" charset="0"/>
              </a:rPr>
              <a:t>ذلك الهدف هو أمر تريده بشدة لمستقبلك، اترك المساحة لهذا الشغف والدافعية أن تظهر. </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latin typeface="Times New Roman" pitchFamily="18" charset="0"/>
                <a:ea typeface="Calibri"/>
                <a:cs typeface="Times New Roman" pitchFamily="18" charset="0"/>
              </a:rPr>
              <a:t>أعد تذكير نفسك دائمًا أن ما تعمل للوصول إليه، قادر على مساعدتك للتغلب على اللحظات الصعبة والبغيضة.</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latin typeface="Times New Roman" pitchFamily="18" charset="0"/>
                <a:ea typeface="Calibri"/>
                <a:cs typeface="Times New Roman" pitchFamily="18" charset="0"/>
              </a:rPr>
              <a:t>في بعض الأحيان، أفضل الوجهات المأمولة تفرض عليك أن تأخذ أصعب وأقسى المسارات.</a:t>
            </a:r>
            <a:endParaRPr lang="en-US" sz="2400" dirty="0">
              <a:effectLst/>
              <a:latin typeface="Times New Roman" pitchFamily="18" charset="0"/>
              <a:ea typeface="Calibri"/>
              <a:cs typeface="Times New Roman" pitchFamily="18" charset="0"/>
            </a:endParaRPr>
          </a:p>
        </p:txBody>
      </p:sp>
      <p:pic>
        <p:nvPicPr>
          <p:cNvPr id="4" name="Picture 3" descr="C:\Users\ooo\Desktop\المرأة القيادية الناجحة\الصور\1.png"/>
          <p:cNvPicPr/>
          <p:nvPr/>
        </p:nvPicPr>
        <p:blipFill>
          <a:blip r:embed="rId3">
            <a:extLst>
              <a:ext uri="{28A0092B-C50C-407E-A947-70E740481C1C}">
                <a14:useLocalDpi xmlns:a14="http://schemas.microsoft.com/office/drawing/2010/main" val="0"/>
              </a:ext>
            </a:extLst>
          </a:blip>
          <a:srcRect/>
          <a:stretch>
            <a:fillRect/>
          </a:stretch>
        </p:blipFill>
        <p:spPr bwMode="auto">
          <a:xfrm>
            <a:off x="2895600" y="4114800"/>
            <a:ext cx="381000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632781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5629755" y="304800"/>
            <a:ext cx="3241593" cy="490199"/>
          </a:xfrm>
          <a:prstGeom prst="rect">
            <a:avLst/>
          </a:prstGeom>
        </p:spPr>
        <p:txBody>
          <a:bodyPr wrap="none">
            <a:spAutoFit/>
          </a:bodyPr>
          <a:lstStyle/>
          <a:p>
            <a:pPr algn="r" rtl="1">
              <a:lnSpc>
                <a:spcPct val="115000"/>
              </a:lnSpc>
              <a:spcAft>
                <a:spcPts val="1000"/>
              </a:spcAft>
            </a:pPr>
            <a:r>
              <a:rPr lang="ar-EG" sz="2400" b="1" dirty="0">
                <a:solidFill>
                  <a:srgbClr val="00B0F0"/>
                </a:solidFill>
                <a:latin typeface="Calibri"/>
                <a:ea typeface="Calibri"/>
                <a:cs typeface="Times New Roman"/>
              </a:rPr>
              <a:t>5-راجع أهدافك عند الضرورة. </a:t>
            </a:r>
            <a:endParaRPr lang="en-US" sz="1400" dirty="0">
              <a:effectLst/>
              <a:latin typeface="Calibri"/>
              <a:ea typeface="Calibri"/>
              <a:cs typeface="Arial"/>
            </a:endParaRPr>
          </a:p>
        </p:txBody>
      </p:sp>
      <p:sp>
        <p:nvSpPr>
          <p:cNvPr id="4" name="Rectangle 3"/>
          <p:cNvSpPr/>
          <p:nvPr/>
        </p:nvSpPr>
        <p:spPr>
          <a:xfrm>
            <a:off x="0" y="794998"/>
            <a:ext cx="9067800" cy="4131387"/>
          </a:xfrm>
          <a:prstGeom prst="rect">
            <a:avLst/>
          </a:prstGeom>
        </p:spPr>
        <p:txBody>
          <a:bodyPr wrap="square">
            <a:spAutoFit/>
          </a:bodyPr>
          <a:lstStyle/>
          <a:p>
            <a:pPr algn="r" rtl="1">
              <a:lnSpc>
                <a:spcPct val="115000"/>
              </a:lnSpc>
              <a:spcAft>
                <a:spcPts val="1000"/>
              </a:spcAft>
            </a:pPr>
            <a:r>
              <a:rPr lang="ar-EG" sz="2400" b="1" dirty="0">
                <a:latin typeface="Times New Roman" pitchFamily="18" charset="0"/>
                <a:ea typeface="Calibri"/>
                <a:cs typeface="Times New Roman" pitchFamily="18" charset="0"/>
              </a:rPr>
              <a:t>في بعض الأحيان، تحدث أشياء غير متوقعة تؤثر على خططك بشكل سلبي. </a:t>
            </a:r>
            <a:endParaRPr lang="ar-EG" sz="2400" b="1" dirty="0" smtClean="0">
              <a:latin typeface="Times New Roman" pitchFamily="18" charset="0"/>
              <a:ea typeface="Calibri"/>
              <a:cs typeface="Times New Roman" pitchFamily="18" charset="0"/>
            </a:endParaRPr>
          </a:p>
          <a:p>
            <a:pPr algn="r" rtl="1">
              <a:lnSpc>
                <a:spcPct val="115000"/>
              </a:lnSpc>
              <a:spcAft>
                <a:spcPts val="1000"/>
              </a:spcAft>
            </a:pPr>
            <a:r>
              <a:rPr lang="ar-EG" sz="2400" b="1" dirty="0" smtClean="0">
                <a:latin typeface="Times New Roman" pitchFamily="18" charset="0"/>
                <a:ea typeface="Calibri"/>
                <a:cs typeface="Times New Roman" pitchFamily="18" charset="0"/>
              </a:rPr>
              <a:t>لا </a:t>
            </a:r>
            <a:r>
              <a:rPr lang="ar-EG" sz="2400" b="1" dirty="0">
                <a:latin typeface="Times New Roman" pitchFamily="18" charset="0"/>
                <a:ea typeface="Calibri"/>
                <a:cs typeface="Times New Roman" pitchFamily="18" charset="0"/>
              </a:rPr>
              <a:t>تشعر بالخوف من أن تعيد تقييم ومراجعة الوضع، بل وحتى التفكير في خطط جديدة ووضع أهداف مغايرة. </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latin typeface="Times New Roman" pitchFamily="18" charset="0"/>
                <a:ea typeface="Calibri"/>
                <a:cs typeface="Times New Roman" pitchFamily="18" charset="0"/>
              </a:rPr>
              <a:t>وفي بعض الأحيان قد تضطر لأن تتخلى عن الأهداف القديمة التي لم تعد مهتمًا بها بعد الآن.</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latin typeface="Times New Roman" pitchFamily="18" charset="0"/>
                <a:ea typeface="Calibri"/>
                <a:cs typeface="Times New Roman" pitchFamily="18" charset="0"/>
              </a:rPr>
              <a:t>التعرض للانتكاسات والمشاكل أمر طبيعي.</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latin typeface="Times New Roman" pitchFamily="18" charset="0"/>
                <a:ea typeface="Calibri"/>
                <a:cs typeface="Times New Roman" pitchFamily="18" charset="0"/>
              </a:rPr>
              <a:t> لا يجب أن تمنعك ببساطة عن أهدافك النهائية</a:t>
            </a:r>
            <a:r>
              <a:rPr lang="ar-EG" sz="2400" b="1" dirty="0" smtClean="0">
                <a:latin typeface="Times New Roman" pitchFamily="18" charset="0"/>
                <a:ea typeface="Calibri"/>
                <a:cs typeface="Times New Roman" pitchFamily="18" charset="0"/>
              </a:rPr>
              <a:t>.</a:t>
            </a:r>
          </a:p>
          <a:p>
            <a:pPr algn="r" rtl="1">
              <a:lnSpc>
                <a:spcPct val="115000"/>
              </a:lnSpc>
              <a:spcAft>
                <a:spcPts val="1000"/>
              </a:spcAft>
            </a:pPr>
            <a:r>
              <a:rPr lang="ar-EG" sz="2400" b="1" dirty="0" smtClean="0">
                <a:latin typeface="Times New Roman" pitchFamily="18" charset="0"/>
                <a:ea typeface="Calibri"/>
                <a:cs typeface="Times New Roman" pitchFamily="18" charset="0"/>
              </a:rPr>
              <a:t> </a:t>
            </a:r>
            <a:r>
              <a:rPr lang="ar-EG" sz="2400" b="1" dirty="0">
                <a:latin typeface="Times New Roman" pitchFamily="18" charset="0"/>
                <a:ea typeface="Calibri"/>
                <a:cs typeface="Times New Roman" pitchFamily="18" charset="0"/>
              </a:rPr>
              <a:t>أعد التفكير من أجل فهم سبب مواجهتك لهذه المشكلة. وهل هي أمر يمكنك التحكم به أم لا؟ وامضِ قدمًا وفق ذلك.</a:t>
            </a:r>
            <a:endParaRPr lang="en-US" sz="2400" dirty="0">
              <a:effectLst/>
              <a:latin typeface="Times New Roman" pitchFamily="18" charset="0"/>
              <a:ea typeface="Calibri"/>
              <a:cs typeface="Times New Roman" pitchFamily="18" charset="0"/>
            </a:endParaRPr>
          </a:p>
        </p:txBody>
      </p:sp>
      <p:pic>
        <p:nvPicPr>
          <p:cNvPr id="5" name="Picture 4" descr="C:\Users\ooo\Desktop\المرأة القيادية الناجحة\الصور\13.png"/>
          <p:cNvPicPr/>
          <p:nvPr/>
        </p:nvPicPr>
        <p:blipFill>
          <a:blip r:embed="rId3">
            <a:extLst>
              <a:ext uri="{28A0092B-C50C-407E-A947-70E740481C1C}">
                <a14:useLocalDpi xmlns:a14="http://schemas.microsoft.com/office/drawing/2010/main" val="0"/>
              </a:ext>
            </a:extLst>
          </a:blip>
          <a:srcRect/>
          <a:stretch>
            <a:fillRect/>
          </a:stretch>
        </p:blipFill>
        <p:spPr bwMode="auto">
          <a:xfrm>
            <a:off x="3018971" y="4495800"/>
            <a:ext cx="3281680" cy="1825623"/>
          </a:xfrm>
          <a:prstGeom prst="ellipse">
            <a:avLst/>
          </a:prstGeom>
          <a:ln>
            <a:noFill/>
          </a:ln>
          <a:effectLst>
            <a:softEdge rad="112500"/>
          </a:effectLst>
        </p:spPr>
      </p:pic>
    </p:spTree>
    <p:extLst>
      <p:ext uri="{BB962C8B-B14F-4D97-AF65-F5344CB8AC3E}">
        <p14:creationId xmlns:p14="http://schemas.microsoft.com/office/powerpoint/2010/main" val="139507730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C:\Users\ooo\Desktop\المرأة القيادية الناجحة\الصور\14.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4419600"/>
            <a:ext cx="2844800" cy="1969770"/>
          </a:xfrm>
          <a:prstGeom prst="ellipse">
            <a:avLst/>
          </a:prstGeom>
          <a:ln>
            <a:noFill/>
          </a:ln>
          <a:effectLst>
            <a:softEdge rad="112500"/>
          </a:effectLst>
        </p:spPr>
      </p:pic>
      <p:sp>
        <p:nvSpPr>
          <p:cNvPr id="3" name="Rectangle 2"/>
          <p:cNvSpPr/>
          <p:nvPr/>
        </p:nvSpPr>
        <p:spPr>
          <a:xfrm>
            <a:off x="254000" y="7257"/>
            <a:ext cx="8763000" cy="4724370"/>
          </a:xfrm>
          <a:prstGeom prst="rect">
            <a:avLst/>
          </a:prstGeom>
        </p:spPr>
        <p:txBody>
          <a:bodyPr wrap="square">
            <a:spAutoFit/>
          </a:bodyPr>
          <a:lstStyle/>
          <a:p>
            <a:pPr algn="r" rtl="1">
              <a:lnSpc>
                <a:spcPct val="115000"/>
              </a:lnSpc>
              <a:spcAft>
                <a:spcPts val="1000"/>
              </a:spcAft>
            </a:pPr>
            <a:r>
              <a:rPr lang="ar-EG" sz="2400" b="1" dirty="0">
                <a:solidFill>
                  <a:srgbClr val="00B0F0"/>
                </a:solidFill>
                <a:latin typeface="Times New Roman" pitchFamily="18" charset="0"/>
                <a:ea typeface="Calibri"/>
                <a:cs typeface="Times New Roman" pitchFamily="18" charset="0"/>
              </a:rPr>
              <a:t>6-المثابرة.</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latin typeface="Times New Roman" pitchFamily="18" charset="0"/>
                <a:ea typeface="Calibri"/>
                <a:cs typeface="Times New Roman" pitchFamily="18" charset="0"/>
              </a:rPr>
              <a:t>راقب تحقيقك للنجاحات الصغيرة. سوف يساعدك إنجاز هذه المهام الصغيرة على بناء شعور الثقة بالنفس بداخلك، لأنك ستعرف أنك قادر على تحقيق الأشياء الأكبر المُفترض عليك الوصول لها. أعد تذكير نفسك دائمًا بنجاحاتك السابقة، عندما تجد أنك تمر بفترة صعبة بها الكثير من المعاناة. </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1000"/>
              </a:spcAft>
              <a:buClr>
                <a:srgbClr val="00B0F0"/>
              </a:buClr>
              <a:buFont typeface="Symbol"/>
              <a:buChar char=""/>
              <a:tabLst>
                <a:tab pos="26670" algn="l"/>
              </a:tabLst>
            </a:pPr>
            <a:r>
              <a:rPr lang="ar-EG" sz="2400" b="1" dirty="0">
                <a:latin typeface="Times New Roman" pitchFamily="18" charset="0"/>
                <a:ea typeface="Calibri"/>
                <a:cs typeface="Times New Roman" pitchFamily="18" charset="0"/>
              </a:rPr>
              <a:t>التعرض لبعض الانتكاسات لا يعنى الفشل. الكاتبة "جي.كي. رولنج"، مؤلفة كتب هاري بوتر، تم رفضها اثنتي عشر مرة قبل أن يوافق أحد الناشرين على منحها الفرصة.</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smtClean="0">
                <a:latin typeface="Times New Roman" pitchFamily="18" charset="0"/>
                <a:ea typeface="Calibri"/>
                <a:cs typeface="Times New Roman" pitchFamily="18" charset="0"/>
              </a:rPr>
              <a:t>والمذيعة </a:t>
            </a:r>
            <a:r>
              <a:rPr lang="ar-EG" sz="2400" b="1" dirty="0">
                <a:latin typeface="Times New Roman" pitchFamily="18" charset="0"/>
                <a:ea typeface="Calibri"/>
                <a:cs typeface="Times New Roman" pitchFamily="18" charset="0"/>
              </a:rPr>
              <a:t>التلفزيونية الشهيرة "أوبرا وينفري" تم طردها من وظيفتها التلفزيونية الأولى، وتم إخبارها أنها "غير مناسبة للعمل على شاشة التلفزيون".</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5822634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Custom 1">
      <a:dk1>
        <a:sysClr val="windowText" lastClr="000000"/>
      </a:dk1>
      <a:lt1>
        <a:sysClr val="window" lastClr="FFFFFF"/>
      </a:lt1>
      <a:dk2>
        <a:srgbClr val="3B3059"/>
      </a:dk2>
      <a:lt2>
        <a:srgbClr val="EBEBEB"/>
      </a:lt2>
      <a:accent1>
        <a:srgbClr val="EE52A4"/>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EBEC8F79-A447-43FC-8E81-85E8468AF3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5447799</TotalTime>
  <Words>9510</Words>
  <Application>Microsoft Office PowerPoint</Application>
  <PresentationFormat>On-screen Show (4:3)</PresentationFormat>
  <Paragraphs>953</Paragraphs>
  <Slides>188</Slides>
  <Notes>164</Notes>
  <HiddenSlides>0</HiddenSlides>
  <MMClips>0</MMClips>
  <ScaleCrop>false</ScaleCrop>
  <HeadingPairs>
    <vt:vector size="4" baseType="variant">
      <vt:variant>
        <vt:lpstr>Theme</vt:lpstr>
      </vt:variant>
      <vt:variant>
        <vt:i4>1</vt:i4>
      </vt:variant>
      <vt:variant>
        <vt:lpstr>Slide Titles</vt:lpstr>
      </vt:variant>
      <vt:variant>
        <vt:i4>188</vt:i4>
      </vt:variant>
    </vt:vector>
  </HeadingPairs>
  <TitlesOfParts>
    <vt:vector size="189" baseType="lpstr">
      <vt:lpstr>Parallax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ooo</dc:creator>
  <cp:lastModifiedBy>pc</cp:lastModifiedBy>
  <cp:revision>198</cp:revision>
  <dcterms:created xsi:type="dcterms:W3CDTF">2006-08-16T00:00:00Z</dcterms:created>
  <dcterms:modified xsi:type="dcterms:W3CDTF">2018-06-28T14:58:05Z</dcterms:modified>
</cp:coreProperties>
</file>