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4616" r:id="rId2"/>
  </p:sldMasterIdLst>
  <p:notesMasterIdLst>
    <p:notesMasterId r:id="rId95"/>
  </p:notesMasterIdLst>
  <p:handoutMasterIdLst>
    <p:handoutMasterId r:id="rId96"/>
  </p:handoutMasterIdLst>
  <p:sldIdLst>
    <p:sldId id="1122" r:id="rId3"/>
    <p:sldId id="786" r:id="rId4"/>
    <p:sldId id="1037" r:id="rId5"/>
    <p:sldId id="791" r:id="rId6"/>
    <p:sldId id="980" r:id="rId7"/>
    <p:sldId id="981" r:id="rId8"/>
    <p:sldId id="1038" r:id="rId9"/>
    <p:sldId id="1039" r:id="rId10"/>
    <p:sldId id="859" r:id="rId11"/>
    <p:sldId id="1040" r:id="rId12"/>
    <p:sldId id="1044" r:id="rId13"/>
    <p:sldId id="1054" r:id="rId14"/>
    <p:sldId id="1053" r:id="rId15"/>
    <p:sldId id="1052" r:id="rId16"/>
    <p:sldId id="1051" r:id="rId17"/>
    <p:sldId id="1050" r:id="rId18"/>
    <p:sldId id="1049" r:id="rId19"/>
    <p:sldId id="1055" r:id="rId20"/>
    <p:sldId id="930" r:id="rId21"/>
    <p:sldId id="931" r:id="rId22"/>
    <p:sldId id="1043" r:id="rId23"/>
    <p:sldId id="1056" r:id="rId24"/>
    <p:sldId id="1059" r:id="rId25"/>
    <p:sldId id="1060" r:id="rId26"/>
    <p:sldId id="1058" r:id="rId27"/>
    <p:sldId id="1057" r:id="rId28"/>
    <p:sldId id="1061" r:id="rId29"/>
    <p:sldId id="1067" r:id="rId30"/>
    <p:sldId id="1066" r:id="rId31"/>
    <p:sldId id="1065" r:id="rId32"/>
    <p:sldId id="1064" r:id="rId33"/>
    <p:sldId id="1041" r:id="rId34"/>
    <p:sldId id="938" r:id="rId35"/>
    <p:sldId id="939" r:id="rId36"/>
    <p:sldId id="940" r:id="rId37"/>
    <p:sldId id="941" r:id="rId38"/>
    <p:sldId id="1042" r:id="rId39"/>
    <p:sldId id="1068" r:id="rId40"/>
    <p:sldId id="1072" r:id="rId41"/>
    <p:sldId id="1071" r:id="rId42"/>
    <p:sldId id="1073" r:id="rId43"/>
    <p:sldId id="1074" r:id="rId44"/>
    <p:sldId id="1075" r:id="rId45"/>
    <p:sldId id="1070" r:id="rId46"/>
    <p:sldId id="1077" r:id="rId47"/>
    <p:sldId id="1076" r:id="rId48"/>
    <p:sldId id="1045" r:id="rId49"/>
    <p:sldId id="1080" r:id="rId50"/>
    <p:sldId id="1079" r:id="rId51"/>
    <p:sldId id="1078" r:id="rId52"/>
    <p:sldId id="1084" r:id="rId53"/>
    <p:sldId id="1086" r:id="rId54"/>
    <p:sldId id="943" r:id="rId55"/>
    <p:sldId id="944" r:id="rId56"/>
    <p:sldId id="1082" r:id="rId57"/>
    <p:sldId id="1081" r:id="rId58"/>
    <p:sldId id="1087" r:id="rId59"/>
    <p:sldId id="1089" r:id="rId60"/>
    <p:sldId id="1088" r:id="rId61"/>
    <p:sldId id="1092" r:id="rId62"/>
    <p:sldId id="1093" r:id="rId63"/>
    <p:sldId id="1091" r:id="rId64"/>
    <p:sldId id="1090" r:id="rId65"/>
    <p:sldId id="1046" r:id="rId66"/>
    <p:sldId id="1097" r:id="rId67"/>
    <p:sldId id="1099" r:id="rId68"/>
    <p:sldId id="1095" r:id="rId69"/>
    <p:sldId id="1098" r:id="rId70"/>
    <p:sldId id="1094" r:id="rId71"/>
    <p:sldId id="1101" r:id="rId72"/>
    <p:sldId id="1102" r:id="rId73"/>
    <p:sldId id="1103" r:id="rId74"/>
    <p:sldId id="1104" r:id="rId75"/>
    <p:sldId id="1107" r:id="rId76"/>
    <p:sldId id="1100" r:id="rId77"/>
    <p:sldId id="1047" r:id="rId78"/>
    <p:sldId id="1111" r:id="rId79"/>
    <p:sldId id="1112" r:id="rId80"/>
    <p:sldId id="1110" r:id="rId81"/>
    <p:sldId id="1114" r:id="rId82"/>
    <p:sldId id="1113" r:id="rId83"/>
    <p:sldId id="1109" r:id="rId84"/>
    <p:sldId id="1108" r:id="rId85"/>
    <p:sldId id="1115" r:id="rId86"/>
    <p:sldId id="1118" r:id="rId87"/>
    <p:sldId id="1119" r:id="rId88"/>
    <p:sldId id="1120" r:id="rId89"/>
    <p:sldId id="1121" r:id="rId90"/>
    <p:sldId id="956" r:id="rId91"/>
    <p:sldId id="1048" r:id="rId92"/>
    <p:sldId id="857" r:id="rId93"/>
    <p:sldId id="858" r:id="rId94"/>
  </p:sldIdLst>
  <p:sldSz cx="12188825"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9" pos="3839" userDrawn="1">
          <p15:clr>
            <a:srgbClr val="A4A3A4"/>
          </p15:clr>
        </p15:guide>
        <p15:guide id="10"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993366"/>
    <a:srgbClr val="660066"/>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3" autoAdjust="0"/>
    <p:restoredTop sz="89065" autoAdjust="0"/>
  </p:normalViewPr>
  <p:slideViewPr>
    <p:cSldViewPr showGuides="1">
      <p:cViewPr varScale="1">
        <p:scale>
          <a:sx n="65" d="100"/>
          <a:sy n="65" d="100"/>
        </p:scale>
        <p:origin x="942" y="48"/>
      </p:cViewPr>
      <p:guideLst>
        <p:guide pos="3839"/>
        <p:guide orient="horz" pos="2160"/>
      </p:guideLst>
    </p:cSldViewPr>
  </p:slideViewPr>
  <p:outlineViewPr>
    <p:cViewPr>
      <p:scale>
        <a:sx n="33" d="100"/>
        <a:sy n="33" d="100"/>
      </p:scale>
      <p:origin x="0" y="6996"/>
    </p:cViewPr>
  </p:outlineViewPr>
  <p:notesTextViewPr>
    <p:cViewPr>
      <p:scale>
        <a:sx n="1" d="1"/>
        <a:sy n="1" d="1"/>
      </p:scale>
      <p:origin x="0" y="0"/>
    </p:cViewPr>
  </p:notesTextViewPr>
  <p:notesViewPr>
    <p:cSldViewPr>
      <p:cViewPr varScale="1">
        <p:scale>
          <a:sx n="63" d="100"/>
          <a:sy n="63" d="100"/>
        </p:scale>
        <p:origin x="1986"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notesMaster" Target="notesMasters/notesMaster1.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1.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87A5D0-8DF3-4552-A50A-E26D34F3EFA1}" type="doc">
      <dgm:prSet loTypeId="urn:microsoft.com/office/officeart/2005/8/layout/default" loCatId="list" qsTypeId="urn:microsoft.com/office/officeart/2005/8/quickstyle/simple3" qsCatId="simple" csTypeId="urn:microsoft.com/office/officeart/2005/8/colors/accent1_2" csCatId="accent1" phldr="1"/>
      <dgm:spPr/>
      <dgm:t>
        <a:bodyPr/>
        <a:lstStyle/>
        <a:p>
          <a:endParaRPr lang="en-US"/>
        </a:p>
      </dgm:t>
    </dgm:pt>
    <dgm:pt modelId="{FC5648B8-17AF-4EBE-A530-158290762059}">
      <dgm:prSet phldrT="[Text]" custT="1"/>
      <dgm:spPr/>
      <dgm:t>
        <a:bodyPr/>
        <a:lstStyle/>
        <a:p>
          <a:pPr>
            <a:buFont typeface="+mj-lt"/>
            <a:buAutoNum type="arabicPeriod"/>
          </a:pPr>
          <a:r>
            <a:rPr lang="ar-SA" sz="2800" b="1" dirty="0">
              <a:latin typeface="Traditional Arabic" panose="02020603050405020304" pitchFamily="18" charset="-78"/>
              <a:cs typeface="Traditional Arabic" panose="02020603050405020304" pitchFamily="18" charset="-78"/>
            </a:rPr>
            <a:t>متحفظ/ منغلق</a:t>
          </a:r>
          <a:endParaRPr lang="en-US" sz="2800" dirty="0">
            <a:latin typeface="Traditional Arabic" panose="02020603050405020304" pitchFamily="18" charset="-78"/>
            <a:cs typeface="Traditional Arabic" panose="02020603050405020304" pitchFamily="18" charset="-78"/>
          </a:endParaRPr>
        </a:p>
      </dgm:t>
    </dgm:pt>
    <dgm:pt modelId="{AA2C5CC4-92B0-479D-8C7F-0D98B22563D4}" type="parTrans" cxnId="{4A3E0ACA-547F-41AE-B600-E16EA108E4BB}">
      <dgm:prSet/>
      <dgm:spPr/>
      <dgm:t>
        <a:bodyPr/>
        <a:lstStyle/>
        <a:p>
          <a:endParaRPr lang="en-US"/>
        </a:p>
      </dgm:t>
    </dgm:pt>
    <dgm:pt modelId="{43198EDD-B39B-47F2-9603-BF3CF60251E9}" type="sibTrans" cxnId="{4A3E0ACA-547F-41AE-B600-E16EA108E4BB}">
      <dgm:prSet/>
      <dgm:spPr/>
      <dgm:t>
        <a:bodyPr/>
        <a:lstStyle/>
        <a:p>
          <a:endParaRPr lang="en-US"/>
        </a:p>
      </dgm:t>
    </dgm:pt>
    <dgm:pt modelId="{97E3F8ED-8DDC-4645-A6CE-093B2DC1BB20}">
      <dgm:prSet phldrT="[Text]" custT="1"/>
      <dgm:spPr/>
      <dgm:t>
        <a:bodyPr/>
        <a:lstStyle/>
        <a:p>
          <a:pPr>
            <a:buFont typeface="+mj-lt"/>
            <a:buAutoNum type="arabicPeriod"/>
          </a:pPr>
          <a:r>
            <a:rPr lang="ar-SA" sz="2800" b="1" dirty="0">
              <a:latin typeface="Traditional Arabic" panose="02020603050405020304" pitchFamily="18" charset="-78"/>
              <a:cs typeface="Traditional Arabic" panose="02020603050405020304" pitchFamily="18" charset="-78"/>
            </a:rPr>
            <a:t>قليل الذكاء</a:t>
          </a:r>
          <a:endParaRPr lang="en-US" sz="2800" dirty="0">
            <a:latin typeface="Traditional Arabic" panose="02020603050405020304" pitchFamily="18" charset="-78"/>
            <a:cs typeface="Traditional Arabic" panose="02020603050405020304" pitchFamily="18" charset="-78"/>
          </a:endParaRPr>
        </a:p>
      </dgm:t>
    </dgm:pt>
    <dgm:pt modelId="{EADAF803-D21E-4A70-A37A-A37C82DB5D8D}" type="parTrans" cxnId="{FD3A8B12-E87F-400A-AFCA-7C3F28E23C63}">
      <dgm:prSet/>
      <dgm:spPr/>
      <dgm:t>
        <a:bodyPr/>
        <a:lstStyle/>
        <a:p>
          <a:endParaRPr lang="en-US"/>
        </a:p>
      </dgm:t>
    </dgm:pt>
    <dgm:pt modelId="{A3E684AA-719D-4595-B6AA-09CF13D18D44}" type="sibTrans" cxnId="{FD3A8B12-E87F-400A-AFCA-7C3F28E23C63}">
      <dgm:prSet/>
      <dgm:spPr/>
      <dgm:t>
        <a:bodyPr/>
        <a:lstStyle/>
        <a:p>
          <a:endParaRPr lang="en-US"/>
        </a:p>
      </dgm:t>
    </dgm:pt>
    <dgm:pt modelId="{C2A245D0-C0F6-4700-8631-BA70C07F5EF0}">
      <dgm:prSet phldrT="[Text]" custT="1"/>
      <dgm:spPr/>
      <dgm:t>
        <a:bodyPr/>
        <a:lstStyle/>
        <a:p>
          <a:pPr>
            <a:buFont typeface="+mj-lt"/>
            <a:buAutoNum type="arabicPeriod"/>
          </a:pPr>
          <a:r>
            <a:rPr lang="ar-SA" sz="2800" b="1" dirty="0">
              <a:latin typeface="Traditional Arabic" panose="02020603050405020304" pitchFamily="18" charset="-78"/>
              <a:cs typeface="Traditional Arabic" panose="02020603050405020304" pitchFamily="18" charset="-78"/>
            </a:rPr>
            <a:t>خاضع ومذعن</a:t>
          </a:r>
          <a:endParaRPr lang="en-US" sz="2800" dirty="0">
            <a:latin typeface="Traditional Arabic" panose="02020603050405020304" pitchFamily="18" charset="-78"/>
            <a:cs typeface="Traditional Arabic" panose="02020603050405020304" pitchFamily="18" charset="-78"/>
          </a:endParaRPr>
        </a:p>
      </dgm:t>
    </dgm:pt>
    <dgm:pt modelId="{85932FF1-E437-4DFD-8FF0-BA3F2DF5F276}" type="parTrans" cxnId="{2E76BFD9-08D7-4DB5-BFB3-3EF490A90368}">
      <dgm:prSet/>
      <dgm:spPr/>
      <dgm:t>
        <a:bodyPr/>
        <a:lstStyle/>
        <a:p>
          <a:endParaRPr lang="en-US"/>
        </a:p>
      </dgm:t>
    </dgm:pt>
    <dgm:pt modelId="{8D31D70F-40AB-47A1-8366-3D28D7814343}" type="sibTrans" cxnId="{2E76BFD9-08D7-4DB5-BFB3-3EF490A90368}">
      <dgm:prSet/>
      <dgm:spPr/>
      <dgm:t>
        <a:bodyPr/>
        <a:lstStyle/>
        <a:p>
          <a:endParaRPr lang="en-US"/>
        </a:p>
      </dgm:t>
    </dgm:pt>
    <dgm:pt modelId="{C7E3DE44-D333-4106-9EC2-D15015D1D0DB}">
      <dgm:prSet phldrT="[Text]" custT="1"/>
      <dgm:spPr/>
      <dgm:t>
        <a:bodyPr/>
        <a:lstStyle/>
        <a:p>
          <a:pPr>
            <a:buFont typeface="+mj-lt"/>
            <a:buAutoNum type="arabicPeriod"/>
          </a:pPr>
          <a:r>
            <a:rPr lang="ar-SA" sz="2800" b="1" dirty="0">
              <a:latin typeface="Traditional Arabic" panose="02020603050405020304" pitchFamily="18" charset="-78"/>
              <a:cs typeface="Traditional Arabic" panose="02020603050405020304" pitchFamily="18" charset="-78"/>
            </a:rPr>
            <a:t>جاد ووقور</a:t>
          </a:r>
          <a:endParaRPr lang="en-US" sz="2800" dirty="0">
            <a:latin typeface="Traditional Arabic" panose="02020603050405020304" pitchFamily="18" charset="-78"/>
            <a:cs typeface="Traditional Arabic" panose="02020603050405020304" pitchFamily="18" charset="-78"/>
          </a:endParaRPr>
        </a:p>
      </dgm:t>
    </dgm:pt>
    <dgm:pt modelId="{C5DA11FE-57D5-4A13-8198-C295195091AB}" type="parTrans" cxnId="{1D70E6E4-3CDA-472B-84F2-B12D14C89345}">
      <dgm:prSet/>
      <dgm:spPr/>
      <dgm:t>
        <a:bodyPr/>
        <a:lstStyle/>
        <a:p>
          <a:endParaRPr lang="en-US"/>
        </a:p>
      </dgm:t>
    </dgm:pt>
    <dgm:pt modelId="{B0BB9B21-C42A-47EB-8C67-B6DEBD630B6E}" type="sibTrans" cxnId="{1D70E6E4-3CDA-472B-84F2-B12D14C89345}">
      <dgm:prSet/>
      <dgm:spPr/>
      <dgm:t>
        <a:bodyPr/>
        <a:lstStyle/>
        <a:p>
          <a:endParaRPr lang="en-US"/>
        </a:p>
      </dgm:t>
    </dgm:pt>
    <dgm:pt modelId="{53D8D238-3B0C-4A27-A59B-F633AAB306CC}">
      <dgm:prSet phldrT="[Text]" custT="1"/>
      <dgm:spPr/>
      <dgm:t>
        <a:bodyPr/>
        <a:lstStyle/>
        <a:p>
          <a:pPr>
            <a:buFont typeface="+mj-lt"/>
            <a:buAutoNum type="arabicPeriod"/>
          </a:pPr>
          <a:r>
            <a:rPr lang="ar-SA" sz="2800" b="1" dirty="0">
              <a:latin typeface="Traditional Arabic" panose="02020603050405020304" pitchFamily="18" charset="-78"/>
              <a:cs typeface="Traditional Arabic" panose="02020603050405020304" pitchFamily="18" charset="-78"/>
            </a:rPr>
            <a:t>نفعي ووسيلي</a:t>
          </a:r>
          <a:endParaRPr lang="en-US" sz="2800" dirty="0">
            <a:latin typeface="Traditional Arabic" panose="02020603050405020304" pitchFamily="18" charset="-78"/>
            <a:cs typeface="Traditional Arabic" panose="02020603050405020304" pitchFamily="18" charset="-78"/>
          </a:endParaRPr>
        </a:p>
      </dgm:t>
    </dgm:pt>
    <dgm:pt modelId="{784F0514-D436-4DBE-A1DF-2C20FB1EEECD}" type="parTrans" cxnId="{B556691F-9364-4E24-BFBA-8C5E280CDAFF}">
      <dgm:prSet/>
      <dgm:spPr/>
      <dgm:t>
        <a:bodyPr/>
        <a:lstStyle/>
        <a:p>
          <a:endParaRPr lang="en-US"/>
        </a:p>
      </dgm:t>
    </dgm:pt>
    <dgm:pt modelId="{405B0F07-918E-4D36-BE86-1B3EE69DFB4C}" type="sibTrans" cxnId="{B556691F-9364-4E24-BFBA-8C5E280CDAFF}">
      <dgm:prSet/>
      <dgm:spPr/>
      <dgm:t>
        <a:bodyPr/>
        <a:lstStyle/>
        <a:p>
          <a:endParaRPr lang="en-US"/>
        </a:p>
      </dgm:t>
    </dgm:pt>
    <dgm:pt modelId="{528AE27A-3B06-42A3-BD6E-C441987A5503}">
      <dgm:prSet phldrT="[Text]" custT="1"/>
      <dgm:spPr/>
      <dgm:t>
        <a:bodyPr/>
        <a:lstStyle/>
        <a:p>
          <a:pPr>
            <a:buFont typeface="+mj-lt"/>
            <a:buAutoNum type="arabicPeriod"/>
          </a:pPr>
          <a:r>
            <a:rPr lang="ar-SA" sz="2800" b="1" dirty="0">
              <a:latin typeface="Traditional Arabic" panose="02020603050405020304" pitchFamily="18" charset="-78"/>
              <a:cs typeface="Traditional Arabic" panose="02020603050405020304" pitchFamily="18" charset="-78"/>
            </a:rPr>
            <a:t>جبان</a:t>
          </a:r>
          <a:endParaRPr lang="en-US" sz="2800" dirty="0">
            <a:latin typeface="Traditional Arabic" panose="02020603050405020304" pitchFamily="18" charset="-78"/>
            <a:cs typeface="Traditional Arabic" panose="02020603050405020304" pitchFamily="18" charset="-78"/>
          </a:endParaRPr>
        </a:p>
      </dgm:t>
    </dgm:pt>
    <dgm:pt modelId="{74B25ED3-02B6-4BC4-ABAE-BCC09889E91B}" type="parTrans" cxnId="{C374C50E-94E2-44BE-83DE-32C4DCD9A1D8}">
      <dgm:prSet/>
      <dgm:spPr/>
      <dgm:t>
        <a:bodyPr/>
        <a:lstStyle/>
        <a:p>
          <a:endParaRPr lang="en-US"/>
        </a:p>
      </dgm:t>
    </dgm:pt>
    <dgm:pt modelId="{697FE1A9-8541-493B-9A70-58DCF4A6B4CA}" type="sibTrans" cxnId="{C374C50E-94E2-44BE-83DE-32C4DCD9A1D8}">
      <dgm:prSet/>
      <dgm:spPr/>
      <dgm:t>
        <a:bodyPr/>
        <a:lstStyle/>
        <a:p>
          <a:endParaRPr lang="en-US"/>
        </a:p>
      </dgm:t>
    </dgm:pt>
    <dgm:pt modelId="{3B2BA183-F198-4646-8FF7-009F65E22840}">
      <dgm:prSet phldrT="[Text]" custT="1"/>
      <dgm:spPr/>
      <dgm:t>
        <a:bodyPr/>
        <a:lstStyle/>
        <a:p>
          <a:pPr>
            <a:buFont typeface="+mj-lt"/>
            <a:buAutoNum type="arabicPeriod"/>
          </a:pPr>
          <a:r>
            <a:rPr lang="ar-SA" sz="2800" b="1" dirty="0">
              <a:latin typeface="Traditional Arabic" panose="02020603050405020304" pitchFamily="18" charset="-78"/>
              <a:cs typeface="Traditional Arabic" panose="02020603050405020304" pitchFamily="18" charset="-78"/>
            </a:rPr>
            <a:t>صلب الرأي</a:t>
          </a:r>
          <a:endParaRPr lang="en-US" sz="2800" dirty="0">
            <a:latin typeface="Traditional Arabic" panose="02020603050405020304" pitchFamily="18" charset="-78"/>
            <a:cs typeface="Traditional Arabic" panose="02020603050405020304" pitchFamily="18" charset="-78"/>
          </a:endParaRPr>
        </a:p>
      </dgm:t>
    </dgm:pt>
    <dgm:pt modelId="{3A75DAAD-A2F6-4F2E-97D5-FB518421F074}" type="parTrans" cxnId="{6B68F51C-B1FB-4B1C-9EB7-D7FFCBEB1511}">
      <dgm:prSet/>
      <dgm:spPr/>
      <dgm:t>
        <a:bodyPr/>
        <a:lstStyle/>
        <a:p>
          <a:endParaRPr lang="en-US"/>
        </a:p>
      </dgm:t>
    </dgm:pt>
    <dgm:pt modelId="{5CEA0B30-DEB3-47B9-945C-B1469D3331C1}" type="sibTrans" cxnId="{6B68F51C-B1FB-4B1C-9EB7-D7FFCBEB1511}">
      <dgm:prSet/>
      <dgm:spPr/>
      <dgm:t>
        <a:bodyPr/>
        <a:lstStyle/>
        <a:p>
          <a:endParaRPr lang="en-US"/>
        </a:p>
      </dgm:t>
    </dgm:pt>
    <dgm:pt modelId="{D1561D28-82A1-4071-AE2B-781822866296}">
      <dgm:prSet phldrT="[Text]" custT="1"/>
      <dgm:spPr/>
      <dgm:t>
        <a:bodyPr/>
        <a:lstStyle/>
        <a:p>
          <a:pPr>
            <a:buFont typeface="+mj-lt"/>
            <a:buAutoNum type="arabicPeriod"/>
          </a:pPr>
          <a:r>
            <a:rPr lang="ar-SA" sz="2800" b="1" dirty="0">
              <a:latin typeface="Traditional Arabic" panose="02020603050405020304" pitchFamily="18" charset="-78"/>
              <a:cs typeface="Traditional Arabic" panose="02020603050405020304" pitchFamily="18" charset="-78"/>
            </a:rPr>
            <a:t>يثق في الغير</a:t>
          </a:r>
          <a:endParaRPr lang="en-US" sz="2800" dirty="0">
            <a:latin typeface="Traditional Arabic" panose="02020603050405020304" pitchFamily="18" charset="-78"/>
            <a:cs typeface="Traditional Arabic" panose="02020603050405020304" pitchFamily="18" charset="-78"/>
          </a:endParaRPr>
        </a:p>
      </dgm:t>
    </dgm:pt>
    <dgm:pt modelId="{3FAD39B2-6B10-4EC5-8129-41CFE103210F}" type="parTrans" cxnId="{C4ED43F7-D8DD-4E0A-9B93-9839B9D66051}">
      <dgm:prSet/>
      <dgm:spPr/>
      <dgm:t>
        <a:bodyPr/>
        <a:lstStyle/>
        <a:p>
          <a:endParaRPr lang="en-US"/>
        </a:p>
      </dgm:t>
    </dgm:pt>
    <dgm:pt modelId="{1814E2A3-B17B-4E37-9D1E-AE30F5EC1369}" type="sibTrans" cxnId="{C4ED43F7-D8DD-4E0A-9B93-9839B9D66051}">
      <dgm:prSet/>
      <dgm:spPr/>
      <dgm:t>
        <a:bodyPr/>
        <a:lstStyle/>
        <a:p>
          <a:endParaRPr lang="en-US"/>
        </a:p>
      </dgm:t>
    </dgm:pt>
    <dgm:pt modelId="{81082AFE-EF9B-4572-8C25-03730A6C328C}">
      <dgm:prSet phldrT="[Text]" custT="1"/>
      <dgm:spPr/>
      <dgm:t>
        <a:bodyPr/>
        <a:lstStyle/>
        <a:p>
          <a:pPr>
            <a:buFont typeface="+mj-lt"/>
            <a:buAutoNum type="arabicPeriod"/>
          </a:pPr>
          <a:r>
            <a:rPr lang="ar-SA" sz="2800" b="1" dirty="0">
              <a:latin typeface="Traditional Arabic" panose="02020603050405020304" pitchFamily="18" charset="-78"/>
              <a:cs typeface="Traditional Arabic" panose="02020603050405020304" pitchFamily="18" charset="-78"/>
            </a:rPr>
            <a:t>عملي</a:t>
          </a:r>
          <a:endParaRPr lang="en-US" sz="2800" dirty="0">
            <a:latin typeface="Traditional Arabic" panose="02020603050405020304" pitchFamily="18" charset="-78"/>
            <a:cs typeface="Traditional Arabic" panose="02020603050405020304" pitchFamily="18" charset="-78"/>
          </a:endParaRPr>
        </a:p>
      </dgm:t>
    </dgm:pt>
    <dgm:pt modelId="{11DF78DB-85A7-43B4-8D19-2A95874EF417}" type="parTrans" cxnId="{9B7BD614-F78E-4501-9861-33E6937ED7A0}">
      <dgm:prSet/>
      <dgm:spPr/>
      <dgm:t>
        <a:bodyPr/>
        <a:lstStyle/>
        <a:p>
          <a:endParaRPr lang="en-US"/>
        </a:p>
      </dgm:t>
    </dgm:pt>
    <dgm:pt modelId="{F93ED87C-79CE-4EF3-9DC0-2EF2985E57FF}" type="sibTrans" cxnId="{9B7BD614-F78E-4501-9861-33E6937ED7A0}">
      <dgm:prSet/>
      <dgm:spPr/>
      <dgm:t>
        <a:bodyPr/>
        <a:lstStyle/>
        <a:p>
          <a:endParaRPr lang="en-US"/>
        </a:p>
      </dgm:t>
    </dgm:pt>
    <dgm:pt modelId="{19729900-2766-43B4-9D19-1E03E631E7B1}">
      <dgm:prSet phldrT="[Text]" custT="1"/>
      <dgm:spPr/>
      <dgm:t>
        <a:bodyPr/>
        <a:lstStyle/>
        <a:p>
          <a:pPr>
            <a:buFont typeface="+mj-lt"/>
            <a:buAutoNum type="arabicPeriod"/>
          </a:pPr>
          <a:r>
            <a:rPr lang="ar-SA" sz="2800" b="1" dirty="0">
              <a:latin typeface="Traditional Arabic" panose="02020603050405020304" pitchFamily="18" charset="-78"/>
              <a:cs typeface="Traditional Arabic" panose="02020603050405020304" pitchFamily="18" charset="-78"/>
            </a:rPr>
            <a:t>صريح وواضح</a:t>
          </a:r>
          <a:endParaRPr lang="en-US" sz="2800" dirty="0">
            <a:latin typeface="Traditional Arabic" panose="02020603050405020304" pitchFamily="18" charset="-78"/>
            <a:cs typeface="Traditional Arabic" panose="02020603050405020304" pitchFamily="18" charset="-78"/>
          </a:endParaRPr>
        </a:p>
      </dgm:t>
    </dgm:pt>
    <dgm:pt modelId="{4C4CC21E-8568-4CFE-AA3A-6E7A94F401E2}" type="parTrans" cxnId="{DB091F94-4250-4843-A7FE-5F779EF00F83}">
      <dgm:prSet/>
      <dgm:spPr/>
      <dgm:t>
        <a:bodyPr/>
        <a:lstStyle/>
        <a:p>
          <a:endParaRPr lang="en-US"/>
        </a:p>
      </dgm:t>
    </dgm:pt>
    <dgm:pt modelId="{C5243730-F484-490D-B488-A212E1C7AC02}" type="sibTrans" cxnId="{DB091F94-4250-4843-A7FE-5F779EF00F83}">
      <dgm:prSet/>
      <dgm:spPr/>
      <dgm:t>
        <a:bodyPr/>
        <a:lstStyle/>
        <a:p>
          <a:endParaRPr lang="en-US"/>
        </a:p>
      </dgm:t>
    </dgm:pt>
    <dgm:pt modelId="{8B39F790-C365-4519-9A33-0171D8BBE7DE}">
      <dgm:prSet phldrT="[Text]" custT="1"/>
      <dgm:spPr/>
      <dgm:t>
        <a:bodyPr/>
        <a:lstStyle/>
        <a:p>
          <a:pPr>
            <a:buFont typeface="+mj-lt"/>
            <a:buAutoNum type="arabicPeriod"/>
          </a:pPr>
          <a:r>
            <a:rPr lang="ar-SA" sz="2800" b="1" dirty="0">
              <a:latin typeface="Traditional Arabic" panose="02020603050405020304" pitchFamily="18" charset="-78"/>
              <a:cs typeface="Traditional Arabic" panose="02020603050405020304" pitchFamily="18" charset="-78"/>
            </a:rPr>
            <a:t>واثق من نفسه</a:t>
          </a:r>
          <a:endParaRPr lang="en-US" sz="2800" dirty="0">
            <a:latin typeface="Traditional Arabic" panose="02020603050405020304" pitchFamily="18" charset="-78"/>
            <a:cs typeface="Traditional Arabic" panose="02020603050405020304" pitchFamily="18" charset="-78"/>
          </a:endParaRPr>
        </a:p>
      </dgm:t>
    </dgm:pt>
    <dgm:pt modelId="{90F1D4F1-91CB-4AFB-BBBE-5742226BFF3E}" type="parTrans" cxnId="{BB99279A-CF73-4B27-92AA-24E5E2341A87}">
      <dgm:prSet/>
      <dgm:spPr/>
      <dgm:t>
        <a:bodyPr/>
        <a:lstStyle/>
        <a:p>
          <a:endParaRPr lang="en-US"/>
        </a:p>
      </dgm:t>
    </dgm:pt>
    <dgm:pt modelId="{0B2AF20D-11CE-4C65-91AE-848A45FFB39E}" type="sibTrans" cxnId="{BB99279A-CF73-4B27-92AA-24E5E2341A87}">
      <dgm:prSet/>
      <dgm:spPr/>
      <dgm:t>
        <a:bodyPr/>
        <a:lstStyle/>
        <a:p>
          <a:endParaRPr lang="en-US"/>
        </a:p>
      </dgm:t>
    </dgm:pt>
    <dgm:pt modelId="{6E513BDD-6FBD-4342-91F6-84E305F971CA}">
      <dgm:prSet phldrT="[Text]" custT="1"/>
      <dgm:spPr/>
      <dgm:t>
        <a:bodyPr/>
        <a:lstStyle/>
        <a:p>
          <a:pPr>
            <a:buFont typeface="+mj-lt"/>
            <a:buAutoNum type="arabicPeriod"/>
          </a:pPr>
          <a:r>
            <a:rPr lang="ar-SA" sz="2800" b="1" dirty="0">
              <a:latin typeface="Traditional Arabic" panose="02020603050405020304" pitchFamily="18" charset="-78"/>
              <a:cs typeface="Traditional Arabic" panose="02020603050405020304" pitchFamily="18" charset="-78"/>
            </a:rPr>
            <a:t>تقليدي</a:t>
          </a:r>
          <a:endParaRPr lang="en-US" sz="2800" dirty="0">
            <a:latin typeface="Traditional Arabic" panose="02020603050405020304" pitchFamily="18" charset="-78"/>
            <a:cs typeface="Traditional Arabic" panose="02020603050405020304" pitchFamily="18" charset="-78"/>
          </a:endParaRPr>
        </a:p>
      </dgm:t>
    </dgm:pt>
    <dgm:pt modelId="{82780DA5-54E9-4B24-B18D-0A06280F3B7D}" type="parTrans" cxnId="{0187F95C-A491-4900-A13D-B0296D0B26D1}">
      <dgm:prSet/>
      <dgm:spPr/>
      <dgm:t>
        <a:bodyPr/>
        <a:lstStyle/>
        <a:p>
          <a:endParaRPr lang="en-US"/>
        </a:p>
      </dgm:t>
    </dgm:pt>
    <dgm:pt modelId="{850700CA-E190-42C0-9D06-8FC8365D4727}" type="sibTrans" cxnId="{0187F95C-A491-4900-A13D-B0296D0B26D1}">
      <dgm:prSet/>
      <dgm:spPr/>
      <dgm:t>
        <a:bodyPr/>
        <a:lstStyle/>
        <a:p>
          <a:endParaRPr lang="en-US"/>
        </a:p>
      </dgm:t>
    </dgm:pt>
    <dgm:pt modelId="{5E5C7399-C721-4829-8020-CA7105D1A25E}">
      <dgm:prSet phldrT="[Text]" custT="1"/>
      <dgm:spPr/>
      <dgm:t>
        <a:bodyPr/>
        <a:lstStyle/>
        <a:p>
          <a:pPr>
            <a:buFont typeface="+mj-lt"/>
            <a:buAutoNum type="arabicPeriod"/>
          </a:pPr>
          <a:r>
            <a:rPr lang="ar-SA" sz="2800" b="1">
              <a:latin typeface="Traditional Arabic" panose="02020603050405020304" pitchFamily="18" charset="-78"/>
              <a:cs typeface="Traditional Arabic" panose="02020603050405020304" pitchFamily="18" charset="-78"/>
            </a:rPr>
            <a:t>اعتمادي</a:t>
          </a:r>
          <a:endParaRPr lang="en-US" sz="2800" dirty="0">
            <a:latin typeface="Traditional Arabic" panose="02020603050405020304" pitchFamily="18" charset="-78"/>
            <a:cs typeface="Traditional Arabic" panose="02020603050405020304" pitchFamily="18" charset="-78"/>
          </a:endParaRPr>
        </a:p>
      </dgm:t>
    </dgm:pt>
    <dgm:pt modelId="{C16A9772-DDE7-4EFF-87FA-734E7DCD2FA2}" type="parTrans" cxnId="{125A5031-A0B4-44F0-ADB3-0AF582AF5A39}">
      <dgm:prSet/>
      <dgm:spPr/>
      <dgm:t>
        <a:bodyPr/>
        <a:lstStyle/>
        <a:p>
          <a:endParaRPr lang="en-US"/>
        </a:p>
      </dgm:t>
    </dgm:pt>
    <dgm:pt modelId="{1AD93C4E-887A-403A-AF85-A469D6F56994}" type="sibTrans" cxnId="{125A5031-A0B4-44F0-ADB3-0AF582AF5A39}">
      <dgm:prSet/>
      <dgm:spPr/>
      <dgm:t>
        <a:bodyPr/>
        <a:lstStyle/>
        <a:p>
          <a:endParaRPr lang="en-US"/>
        </a:p>
      </dgm:t>
    </dgm:pt>
    <dgm:pt modelId="{EE3708EE-D93C-463D-8997-042B8C76A0D3}">
      <dgm:prSet phldrT="[Text]" custT="1"/>
      <dgm:spPr/>
      <dgm:t>
        <a:bodyPr/>
        <a:lstStyle/>
        <a:p>
          <a:pPr>
            <a:buFont typeface="+mj-lt"/>
            <a:buAutoNum type="arabicPeriod"/>
          </a:pPr>
          <a:r>
            <a:rPr lang="ar-SA" sz="2800" b="1" dirty="0">
              <a:latin typeface="Traditional Arabic" panose="02020603050405020304" pitchFamily="18" charset="-78"/>
              <a:cs typeface="Traditional Arabic" panose="02020603050405020304" pitchFamily="18" charset="-78"/>
            </a:rPr>
            <a:t>منضبط ذتياً</a:t>
          </a:r>
          <a:endParaRPr lang="en-US" sz="2800" dirty="0">
            <a:latin typeface="Traditional Arabic" panose="02020603050405020304" pitchFamily="18" charset="-78"/>
            <a:cs typeface="Traditional Arabic" panose="02020603050405020304" pitchFamily="18" charset="-78"/>
          </a:endParaRPr>
        </a:p>
      </dgm:t>
    </dgm:pt>
    <dgm:pt modelId="{8847EC88-604A-4BB6-971A-F89A8D3632A9}" type="sibTrans" cxnId="{277ECC4C-E9F8-4E09-B021-F6D99FE4F17A}">
      <dgm:prSet/>
      <dgm:spPr/>
      <dgm:t>
        <a:bodyPr/>
        <a:lstStyle/>
        <a:p>
          <a:endParaRPr lang="en-US"/>
        </a:p>
      </dgm:t>
    </dgm:pt>
    <dgm:pt modelId="{50BA7A14-4CE3-4044-A4BA-435F13A88C15}" type="parTrans" cxnId="{277ECC4C-E9F8-4E09-B021-F6D99FE4F17A}">
      <dgm:prSet/>
      <dgm:spPr/>
      <dgm:t>
        <a:bodyPr/>
        <a:lstStyle/>
        <a:p>
          <a:endParaRPr lang="en-US"/>
        </a:p>
      </dgm:t>
    </dgm:pt>
    <dgm:pt modelId="{EBFA0942-0B7B-4AB5-B0FF-ED1963511AEE}">
      <dgm:prSet phldrT="[Text]" custT="1"/>
      <dgm:spPr/>
      <dgm:t>
        <a:bodyPr/>
        <a:lstStyle/>
        <a:p>
          <a:pPr>
            <a:buFont typeface="+mj-lt"/>
            <a:buAutoNum type="arabicPeriod"/>
          </a:pPr>
          <a:r>
            <a:rPr lang="ar-SA" sz="2800" b="1">
              <a:latin typeface="Traditional Arabic" panose="02020603050405020304" pitchFamily="18" charset="-78"/>
              <a:cs typeface="Traditional Arabic" panose="02020603050405020304" pitchFamily="18" charset="-78"/>
            </a:rPr>
            <a:t>انفعالي</a:t>
          </a:r>
          <a:endParaRPr lang="en-US" sz="2800" dirty="0">
            <a:latin typeface="Traditional Arabic" panose="02020603050405020304" pitchFamily="18" charset="-78"/>
            <a:cs typeface="Traditional Arabic" panose="02020603050405020304" pitchFamily="18" charset="-78"/>
          </a:endParaRPr>
        </a:p>
      </dgm:t>
    </dgm:pt>
    <dgm:pt modelId="{336DB5C7-EC70-41A0-9C7A-CEC5DC9CD521}" type="parTrans" cxnId="{C3C4967F-BC4A-4798-ADCF-490876DEED40}">
      <dgm:prSet/>
      <dgm:spPr/>
      <dgm:t>
        <a:bodyPr/>
        <a:lstStyle/>
        <a:p>
          <a:pPr rtl="1"/>
          <a:endParaRPr lang="ar-EG"/>
        </a:p>
      </dgm:t>
    </dgm:pt>
    <dgm:pt modelId="{F3384572-69FE-45D4-B26B-432A3E87AB52}" type="sibTrans" cxnId="{C3C4967F-BC4A-4798-ADCF-490876DEED40}">
      <dgm:prSet/>
      <dgm:spPr/>
      <dgm:t>
        <a:bodyPr/>
        <a:lstStyle/>
        <a:p>
          <a:pPr rtl="1"/>
          <a:endParaRPr lang="ar-EG"/>
        </a:p>
      </dgm:t>
    </dgm:pt>
    <dgm:pt modelId="{48893878-C957-4F5B-A887-6F7919594171}" type="pres">
      <dgm:prSet presAssocID="{E987A5D0-8DF3-4552-A50A-E26D34F3EFA1}" presName="diagram" presStyleCnt="0">
        <dgm:presLayoutVars>
          <dgm:dir/>
          <dgm:resizeHandles val="exact"/>
        </dgm:presLayoutVars>
      </dgm:prSet>
      <dgm:spPr/>
    </dgm:pt>
    <dgm:pt modelId="{90E25443-AC3A-4593-83BD-67840EEF13A6}" type="pres">
      <dgm:prSet presAssocID="{FC5648B8-17AF-4EBE-A530-158290762059}" presName="node" presStyleLbl="node1" presStyleIdx="0" presStyleCnt="15">
        <dgm:presLayoutVars>
          <dgm:bulletEnabled val="1"/>
        </dgm:presLayoutVars>
      </dgm:prSet>
      <dgm:spPr/>
    </dgm:pt>
    <dgm:pt modelId="{B90E57B4-7006-4DAF-B61D-2602A313C881}" type="pres">
      <dgm:prSet presAssocID="{43198EDD-B39B-47F2-9603-BF3CF60251E9}" presName="sibTrans" presStyleCnt="0"/>
      <dgm:spPr/>
    </dgm:pt>
    <dgm:pt modelId="{D722066D-68CE-478A-A86C-34D1D0F763D9}" type="pres">
      <dgm:prSet presAssocID="{97E3F8ED-8DDC-4645-A6CE-093B2DC1BB20}" presName="node" presStyleLbl="node1" presStyleIdx="1" presStyleCnt="15">
        <dgm:presLayoutVars>
          <dgm:bulletEnabled val="1"/>
        </dgm:presLayoutVars>
      </dgm:prSet>
      <dgm:spPr/>
    </dgm:pt>
    <dgm:pt modelId="{EE858B9B-D72D-414C-89A5-378B8893500B}" type="pres">
      <dgm:prSet presAssocID="{A3E684AA-719D-4595-B6AA-09CF13D18D44}" presName="sibTrans" presStyleCnt="0"/>
      <dgm:spPr/>
    </dgm:pt>
    <dgm:pt modelId="{9DD58C20-782B-4BA7-8976-A7563E8EC7B8}" type="pres">
      <dgm:prSet presAssocID="{EBFA0942-0B7B-4AB5-B0FF-ED1963511AEE}" presName="node" presStyleLbl="node1" presStyleIdx="2" presStyleCnt="15">
        <dgm:presLayoutVars>
          <dgm:bulletEnabled val="1"/>
        </dgm:presLayoutVars>
      </dgm:prSet>
      <dgm:spPr/>
    </dgm:pt>
    <dgm:pt modelId="{88AC4658-94C7-43E2-A1CA-7C3F4E4A3882}" type="pres">
      <dgm:prSet presAssocID="{F3384572-69FE-45D4-B26B-432A3E87AB52}" presName="sibTrans" presStyleCnt="0"/>
      <dgm:spPr/>
    </dgm:pt>
    <dgm:pt modelId="{D3F076F5-5676-4278-8485-114C4DB6FB5D}" type="pres">
      <dgm:prSet presAssocID="{C2A245D0-C0F6-4700-8631-BA70C07F5EF0}" presName="node" presStyleLbl="node1" presStyleIdx="3" presStyleCnt="15">
        <dgm:presLayoutVars>
          <dgm:bulletEnabled val="1"/>
        </dgm:presLayoutVars>
      </dgm:prSet>
      <dgm:spPr/>
    </dgm:pt>
    <dgm:pt modelId="{60607E30-0445-43BF-9AB7-5536DDC85002}" type="pres">
      <dgm:prSet presAssocID="{8D31D70F-40AB-47A1-8366-3D28D7814343}" presName="sibTrans" presStyleCnt="0"/>
      <dgm:spPr/>
    </dgm:pt>
    <dgm:pt modelId="{AD359974-94EE-4650-BD86-807F61187B0E}" type="pres">
      <dgm:prSet presAssocID="{C7E3DE44-D333-4106-9EC2-D15015D1D0DB}" presName="node" presStyleLbl="node1" presStyleIdx="4" presStyleCnt="15">
        <dgm:presLayoutVars>
          <dgm:bulletEnabled val="1"/>
        </dgm:presLayoutVars>
      </dgm:prSet>
      <dgm:spPr/>
    </dgm:pt>
    <dgm:pt modelId="{DD335BEB-0FDB-443E-96A5-6DA7CD93B7B7}" type="pres">
      <dgm:prSet presAssocID="{B0BB9B21-C42A-47EB-8C67-B6DEBD630B6E}" presName="sibTrans" presStyleCnt="0"/>
      <dgm:spPr/>
    </dgm:pt>
    <dgm:pt modelId="{E9BD82C6-56DF-4C46-B7CC-FB972C9822B7}" type="pres">
      <dgm:prSet presAssocID="{53D8D238-3B0C-4A27-A59B-F633AAB306CC}" presName="node" presStyleLbl="node1" presStyleIdx="5" presStyleCnt="15">
        <dgm:presLayoutVars>
          <dgm:bulletEnabled val="1"/>
        </dgm:presLayoutVars>
      </dgm:prSet>
      <dgm:spPr/>
    </dgm:pt>
    <dgm:pt modelId="{2A81B3C0-E5B5-43F8-B1CD-504A6B6BEC7E}" type="pres">
      <dgm:prSet presAssocID="{405B0F07-918E-4D36-BE86-1B3EE69DFB4C}" presName="sibTrans" presStyleCnt="0"/>
      <dgm:spPr/>
    </dgm:pt>
    <dgm:pt modelId="{D072947C-AFC5-4965-856A-E994AE72D956}" type="pres">
      <dgm:prSet presAssocID="{528AE27A-3B06-42A3-BD6E-C441987A5503}" presName="node" presStyleLbl="node1" presStyleIdx="6" presStyleCnt="15">
        <dgm:presLayoutVars>
          <dgm:bulletEnabled val="1"/>
        </dgm:presLayoutVars>
      </dgm:prSet>
      <dgm:spPr/>
    </dgm:pt>
    <dgm:pt modelId="{BB9043FC-3700-49B0-921C-7E7C546FA310}" type="pres">
      <dgm:prSet presAssocID="{697FE1A9-8541-493B-9A70-58DCF4A6B4CA}" presName="sibTrans" presStyleCnt="0"/>
      <dgm:spPr/>
    </dgm:pt>
    <dgm:pt modelId="{34319EFC-8BE1-4534-8989-2E255990AB09}" type="pres">
      <dgm:prSet presAssocID="{3B2BA183-F198-4646-8FF7-009F65E22840}" presName="node" presStyleLbl="node1" presStyleIdx="7" presStyleCnt="15">
        <dgm:presLayoutVars>
          <dgm:bulletEnabled val="1"/>
        </dgm:presLayoutVars>
      </dgm:prSet>
      <dgm:spPr/>
    </dgm:pt>
    <dgm:pt modelId="{D088AA17-2D92-4D19-9F1E-EFECD45E785B}" type="pres">
      <dgm:prSet presAssocID="{5CEA0B30-DEB3-47B9-945C-B1469D3331C1}" presName="sibTrans" presStyleCnt="0"/>
      <dgm:spPr/>
    </dgm:pt>
    <dgm:pt modelId="{97800967-7DB6-43EB-8AA6-E5275A4B1DD2}" type="pres">
      <dgm:prSet presAssocID="{D1561D28-82A1-4071-AE2B-781822866296}" presName="node" presStyleLbl="node1" presStyleIdx="8" presStyleCnt="15">
        <dgm:presLayoutVars>
          <dgm:bulletEnabled val="1"/>
        </dgm:presLayoutVars>
      </dgm:prSet>
      <dgm:spPr/>
    </dgm:pt>
    <dgm:pt modelId="{77C14278-22E4-4507-9600-34BD25221095}" type="pres">
      <dgm:prSet presAssocID="{1814E2A3-B17B-4E37-9D1E-AE30F5EC1369}" presName="sibTrans" presStyleCnt="0"/>
      <dgm:spPr/>
    </dgm:pt>
    <dgm:pt modelId="{131D3F00-1FF6-4102-8436-DC6968F63DCA}" type="pres">
      <dgm:prSet presAssocID="{81082AFE-EF9B-4572-8C25-03730A6C328C}" presName="node" presStyleLbl="node1" presStyleIdx="9" presStyleCnt="15">
        <dgm:presLayoutVars>
          <dgm:bulletEnabled val="1"/>
        </dgm:presLayoutVars>
      </dgm:prSet>
      <dgm:spPr/>
    </dgm:pt>
    <dgm:pt modelId="{0B618251-7490-4735-AD1B-9DD604AE8CB2}" type="pres">
      <dgm:prSet presAssocID="{F93ED87C-79CE-4EF3-9DC0-2EF2985E57FF}" presName="sibTrans" presStyleCnt="0"/>
      <dgm:spPr/>
    </dgm:pt>
    <dgm:pt modelId="{1DAD827B-307B-4545-8175-E851305AA310}" type="pres">
      <dgm:prSet presAssocID="{19729900-2766-43B4-9D19-1E03E631E7B1}" presName="node" presStyleLbl="node1" presStyleIdx="10" presStyleCnt="15">
        <dgm:presLayoutVars>
          <dgm:bulletEnabled val="1"/>
        </dgm:presLayoutVars>
      </dgm:prSet>
      <dgm:spPr/>
    </dgm:pt>
    <dgm:pt modelId="{CFF8A242-C8B2-43A5-9AC2-6B93473EDACD}" type="pres">
      <dgm:prSet presAssocID="{C5243730-F484-490D-B488-A212E1C7AC02}" presName="sibTrans" presStyleCnt="0"/>
      <dgm:spPr/>
    </dgm:pt>
    <dgm:pt modelId="{F2F5926E-A550-40F2-8FEB-2FCE91E79FED}" type="pres">
      <dgm:prSet presAssocID="{8B39F790-C365-4519-9A33-0171D8BBE7DE}" presName="node" presStyleLbl="node1" presStyleIdx="11" presStyleCnt="15">
        <dgm:presLayoutVars>
          <dgm:bulletEnabled val="1"/>
        </dgm:presLayoutVars>
      </dgm:prSet>
      <dgm:spPr/>
    </dgm:pt>
    <dgm:pt modelId="{43A7D808-C9E8-41AB-8D8A-D15642685304}" type="pres">
      <dgm:prSet presAssocID="{0B2AF20D-11CE-4C65-91AE-848A45FFB39E}" presName="sibTrans" presStyleCnt="0"/>
      <dgm:spPr/>
    </dgm:pt>
    <dgm:pt modelId="{8FD7DA91-ACB5-40B2-893F-BDF7F1DBFA39}" type="pres">
      <dgm:prSet presAssocID="{6E513BDD-6FBD-4342-91F6-84E305F971CA}" presName="node" presStyleLbl="node1" presStyleIdx="12" presStyleCnt="15">
        <dgm:presLayoutVars>
          <dgm:bulletEnabled val="1"/>
        </dgm:presLayoutVars>
      </dgm:prSet>
      <dgm:spPr/>
    </dgm:pt>
    <dgm:pt modelId="{7998A491-EF2E-41A9-A513-2F930392052F}" type="pres">
      <dgm:prSet presAssocID="{850700CA-E190-42C0-9D06-8FC8365D4727}" presName="sibTrans" presStyleCnt="0"/>
      <dgm:spPr/>
    </dgm:pt>
    <dgm:pt modelId="{263B0EF2-63DE-4645-BA47-FC994ECB4AD6}" type="pres">
      <dgm:prSet presAssocID="{5E5C7399-C721-4829-8020-CA7105D1A25E}" presName="node" presStyleLbl="node1" presStyleIdx="13" presStyleCnt="15">
        <dgm:presLayoutVars>
          <dgm:bulletEnabled val="1"/>
        </dgm:presLayoutVars>
      </dgm:prSet>
      <dgm:spPr/>
    </dgm:pt>
    <dgm:pt modelId="{F7DFC702-BFA1-4EC5-9F10-AD7645C086B6}" type="pres">
      <dgm:prSet presAssocID="{1AD93C4E-887A-403A-AF85-A469D6F56994}" presName="sibTrans" presStyleCnt="0"/>
      <dgm:spPr/>
    </dgm:pt>
    <dgm:pt modelId="{7F3B782D-F599-468A-844D-AB44A6B248DD}" type="pres">
      <dgm:prSet presAssocID="{EE3708EE-D93C-463D-8997-042B8C76A0D3}" presName="node" presStyleLbl="node1" presStyleIdx="14" presStyleCnt="15">
        <dgm:presLayoutVars>
          <dgm:bulletEnabled val="1"/>
        </dgm:presLayoutVars>
      </dgm:prSet>
      <dgm:spPr/>
    </dgm:pt>
  </dgm:ptLst>
  <dgm:cxnLst>
    <dgm:cxn modelId="{C374C50E-94E2-44BE-83DE-32C4DCD9A1D8}" srcId="{E987A5D0-8DF3-4552-A50A-E26D34F3EFA1}" destId="{528AE27A-3B06-42A3-BD6E-C441987A5503}" srcOrd="6" destOrd="0" parTransId="{74B25ED3-02B6-4BC4-ABAE-BCC09889E91B}" sibTransId="{697FE1A9-8541-493B-9A70-58DCF4A6B4CA}"/>
    <dgm:cxn modelId="{FD3A8B12-E87F-400A-AFCA-7C3F28E23C63}" srcId="{E987A5D0-8DF3-4552-A50A-E26D34F3EFA1}" destId="{97E3F8ED-8DDC-4645-A6CE-093B2DC1BB20}" srcOrd="1" destOrd="0" parTransId="{EADAF803-D21E-4A70-A37A-A37C82DB5D8D}" sibTransId="{A3E684AA-719D-4595-B6AA-09CF13D18D44}"/>
    <dgm:cxn modelId="{9B7BD614-F78E-4501-9861-33E6937ED7A0}" srcId="{E987A5D0-8DF3-4552-A50A-E26D34F3EFA1}" destId="{81082AFE-EF9B-4572-8C25-03730A6C328C}" srcOrd="9" destOrd="0" parTransId="{11DF78DB-85A7-43B4-8D19-2A95874EF417}" sibTransId="{F93ED87C-79CE-4EF3-9DC0-2EF2985E57FF}"/>
    <dgm:cxn modelId="{6B68F51C-B1FB-4B1C-9EB7-D7FFCBEB1511}" srcId="{E987A5D0-8DF3-4552-A50A-E26D34F3EFA1}" destId="{3B2BA183-F198-4646-8FF7-009F65E22840}" srcOrd="7" destOrd="0" parTransId="{3A75DAAD-A2F6-4F2E-97D5-FB518421F074}" sibTransId="{5CEA0B30-DEB3-47B9-945C-B1469D3331C1}"/>
    <dgm:cxn modelId="{90861B1F-3DA1-4C08-8021-508805718A37}" type="presOf" srcId="{EBFA0942-0B7B-4AB5-B0FF-ED1963511AEE}" destId="{9DD58C20-782B-4BA7-8976-A7563E8EC7B8}" srcOrd="0" destOrd="0" presId="urn:microsoft.com/office/officeart/2005/8/layout/default"/>
    <dgm:cxn modelId="{B556691F-9364-4E24-BFBA-8C5E280CDAFF}" srcId="{E987A5D0-8DF3-4552-A50A-E26D34F3EFA1}" destId="{53D8D238-3B0C-4A27-A59B-F633AAB306CC}" srcOrd="5" destOrd="0" parTransId="{784F0514-D436-4DBE-A1DF-2C20FB1EEECD}" sibTransId="{405B0F07-918E-4D36-BE86-1B3EE69DFB4C}"/>
    <dgm:cxn modelId="{ADC4BC20-FBD4-45F8-B5B1-6385660F2E73}" type="presOf" srcId="{97E3F8ED-8DDC-4645-A6CE-093B2DC1BB20}" destId="{D722066D-68CE-478A-A86C-34D1D0F763D9}" srcOrd="0" destOrd="0" presId="urn:microsoft.com/office/officeart/2005/8/layout/default"/>
    <dgm:cxn modelId="{DD4F632B-A90A-462D-9965-B312CFBC59E2}" type="presOf" srcId="{19729900-2766-43B4-9D19-1E03E631E7B1}" destId="{1DAD827B-307B-4545-8175-E851305AA310}" srcOrd="0" destOrd="0" presId="urn:microsoft.com/office/officeart/2005/8/layout/default"/>
    <dgm:cxn modelId="{125A5031-A0B4-44F0-ADB3-0AF582AF5A39}" srcId="{E987A5D0-8DF3-4552-A50A-E26D34F3EFA1}" destId="{5E5C7399-C721-4829-8020-CA7105D1A25E}" srcOrd="13" destOrd="0" parTransId="{C16A9772-DDE7-4EFF-87FA-734E7DCD2FA2}" sibTransId="{1AD93C4E-887A-403A-AF85-A469D6F56994}"/>
    <dgm:cxn modelId="{6B5A0E33-E5E9-4546-A69B-E67C5D7B1D6A}" type="presOf" srcId="{D1561D28-82A1-4071-AE2B-781822866296}" destId="{97800967-7DB6-43EB-8AA6-E5275A4B1DD2}" srcOrd="0" destOrd="0" presId="urn:microsoft.com/office/officeart/2005/8/layout/default"/>
    <dgm:cxn modelId="{AFDE473B-590B-4268-BB45-5D5EED307AEE}" type="presOf" srcId="{81082AFE-EF9B-4572-8C25-03730A6C328C}" destId="{131D3F00-1FF6-4102-8436-DC6968F63DCA}" srcOrd="0" destOrd="0" presId="urn:microsoft.com/office/officeart/2005/8/layout/default"/>
    <dgm:cxn modelId="{0187F95C-A491-4900-A13D-B0296D0B26D1}" srcId="{E987A5D0-8DF3-4552-A50A-E26D34F3EFA1}" destId="{6E513BDD-6FBD-4342-91F6-84E305F971CA}" srcOrd="12" destOrd="0" parTransId="{82780DA5-54E9-4B24-B18D-0A06280F3B7D}" sibTransId="{850700CA-E190-42C0-9D06-8FC8365D4727}"/>
    <dgm:cxn modelId="{3BAA9F49-F7C9-449C-98C8-7A9E23076E19}" type="presOf" srcId="{FC5648B8-17AF-4EBE-A530-158290762059}" destId="{90E25443-AC3A-4593-83BD-67840EEF13A6}" srcOrd="0" destOrd="0" presId="urn:microsoft.com/office/officeart/2005/8/layout/default"/>
    <dgm:cxn modelId="{E4E7DD4B-7184-4C89-82A0-DA6CE03A06EB}" type="presOf" srcId="{6E513BDD-6FBD-4342-91F6-84E305F971CA}" destId="{8FD7DA91-ACB5-40B2-893F-BDF7F1DBFA39}" srcOrd="0" destOrd="0" presId="urn:microsoft.com/office/officeart/2005/8/layout/default"/>
    <dgm:cxn modelId="{277ECC4C-E9F8-4E09-B021-F6D99FE4F17A}" srcId="{E987A5D0-8DF3-4552-A50A-E26D34F3EFA1}" destId="{EE3708EE-D93C-463D-8997-042B8C76A0D3}" srcOrd="14" destOrd="0" parTransId="{50BA7A14-4CE3-4044-A4BA-435F13A88C15}" sibTransId="{8847EC88-604A-4BB6-971A-F89A8D3632A9}"/>
    <dgm:cxn modelId="{A9438774-3005-4648-A9AD-C0E5D70162C8}" type="presOf" srcId="{C2A245D0-C0F6-4700-8631-BA70C07F5EF0}" destId="{D3F076F5-5676-4278-8485-114C4DB6FB5D}" srcOrd="0" destOrd="0" presId="urn:microsoft.com/office/officeart/2005/8/layout/default"/>
    <dgm:cxn modelId="{21EE4177-9A21-41FD-B857-C465EC147761}" type="presOf" srcId="{8B39F790-C365-4519-9A33-0171D8BBE7DE}" destId="{F2F5926E-A550-40F2-8FEB-2FCE91E79FED}" srcOrd="0" destOrd="0" presId="urn:microsoft.com/office/officeart/2005/8/layout/default"/>
    <dgm:cxn modelId="{C3C4967F-BC4A-4798-ADCF-490876DEED40}" srcId="{E987A5D0-8DF3-4552-A50A-E26D34F3EFA1}" destId="{EBFA0942-0B7B-4AB5-B0FF-ED1963511AEE}" srcOrd="2" destOrd="0" parTransId="{336DB5C7-EC70-41A0-9C7A-CEC5DC9CD521}" sibTransId="{F3384572-69FE-45D4-B26B-432A3E87AB52}"/>
    <dgm:cxn modelId="{DB091F94-4250-4843-A7FE-5F779EF00F83}" srcId="{E987A5D0-8DF3-4552-A50A-E26D34F3EFA1}" destId="{19729900-2766-43B4-9D19-1E03E631E7B1}" srcOrd="10" destOrd="0" parTransId="{4C4CC21E-8568-4CFE-AA3A-6E7A94F401E2}" sibTransId="{C5243730-F484-490D-B488-A212E1C7AC02}"/>
    <dgm:cxn modelId="{BD770698-A6F7-46A6-BDC4-35281FC9AB80}" type="presOf" srcId="{EE3708EE-D93C-463D-8997-042B8C76A0D3}" destId="{7F3B782D-F599-468A-844D-AB44A6B248DD}" srcOrd="0" destOrd="0" presId="urn:microsoft.com/office/officeart/2005/8/layout/default"/>
    <dgm:cxn modelId="{BB99279A-CF73-4B27-92AA-24E5E2341A87}" srcId="{E987A5D0-8DF3-4552-A50A-E26D34F3EFA1}" destId="{8B39F790-C365-4519-9A33-0171D8BBE7DE}" srcOrd="11" destOrd="0" parTransId="{90F1D4F1-91CB-4AFB-BBBE-5742226BFF3E}" sibTransId="{0B2AF20D-11CE-4C65-91AE-848A45FFB39E}"/>
    <dgm:cxn modelId="{9528ACA5-F819-4E5E-8F77-CA0E4C1C2A01}" type="presOf" srcId="{E987A5D0-8DF3-4552-A50A-E26D34F3EFA1}" destId="{48893878-C957-4F5B-A887-6F7919594171}" srcOrd="0" destOrd="0" presId="urn:microsoft.com/office/officeart/2005/8/layout/default"/>
    <dgm:cxn modelId="{B0FF01A6-D915-4708-9086-DC2AC4ED85D9}" type="presOf" srcId="{53D8D238-3B0C-4A27-A59B-F633AAB306CC}" destId="{E9BD82C6-56DF-4C46-B7CC-FB972C9822B7}" srcOrd="0" destOrd="0" presId="urn:microsoft.com/office/officeart/2005/8/layout/default"/>
    <dgm:cxn modelId="{FD0DEBBE-FD70-4BC6-B95C-CC6B93F19182}" type="presOf" srcId="{528AE27A-3B06-42A3-BD6E-C441987A5503}" destId="{D072947C-AFC5-4965-856A-E994AE72D956}" srcOrd="0" destOrd="0" presId="urn:microsoft.com/office/officeart/2005/8/layout/default"/>
    <dgm:cxn modelId="{4A3E0ACA-547F-41AE-B600-E16EA108E4BB}" srcId="{E987A5D0-8DF3-4552-A50A-E26D34F3EFA1}" destId="{FC5648B8-17AF-4EBE-A530-158290762059}" srcOrd="0" destOrd="0" parTransId="{AA2C5CC4-92B0-479D-8C7F-0D98B22563D4}" sibTransId="{43198EDD-B39B-47F2-9603-BF3CF60251E9}"/>
    <dgm:cxn modelId="{AA3C88D2-1CAE-4164-A104-9754EBEA0D99}" type="presOf" srcId="{3B2BA183-F198-4646-8FF7-009F65E22840}" destId="{34319EFC-8BE1-4534-8989-2E255990AB09}" srcOrd="0" destOrd="0" presId="urn:microsoft.com/office/officeart/2005/8/layout/default"/>
    <dgm:cxn modelId="{60F723D6-9F1B-4297-816C-61C8BF61B262}" type="presOf" srcId="{5E5C7399-C721-4829-8020-CA7105D1A25E}" destId="{263B0EF2-63DE-4645-BA47-FC994ECB4AD6}" srcOrd="0" destOrd="0" presId="urn:microsoft.com/office/officeart/2005/8/layout/default"/>
    <dgm:cxn modelId="{2E76BFD9-08D7-4DB5-BFB3-3EF490A90368}" srcId="{E987A5D0-8DF3-4552-A50A-E26D34F3EFA1}" destId="{C2A245D0-C0F6-4700-8631-BA70C07F5EF0}" srcOrd="3" destOrd="0" parTransId="{85932FF1-E437-4DFD-8FF0-BA3F2DF5F276}" sibTransId="{8D31D70F-40AB-47A1-8366-3D28D7814343}"/>
    <dgm:cxn modelId="{F54632E2-DEAB-4B48-A11A-214B38BB63CE}" type="presOf" srcId="{C7E3DE44-D333-4106-9EC2-D15015D1D0DB}" destId="{AD359974-94EE-4650-BD86-807F61187B0E}" srcOrd="0" destOrd="0" presId="urn:microsoft.com/office/officeart/2005/8/layout/default"/>
    <dgm:cxn modelId="{1D70E6E4-3CDA-472B-84F2-B12D14C89345}" srcId="{E987A5D0-8DF3-4552-A50A-E26D34F3EFA1}" destId="{C7E3DE44-D333-4106-9EC2-D15015D1D0DB}" srcOrd="4" destOrd="0" parTransId="{C5DA11FE-57D5-4A13-8198-C295195091AB}" sibTransId="{B0BB9B21-C42A-47EB-8C67-B6DEBD630B6E}"/>
    <dgm:cxn modelId="{C4ED43F7-D8DD-4E0A-9B93-9839B9D66051}" srcId="{E987A5D0-8DF3-4552-A50A-E26D34F3EFA1}" destId="{D1561D28-82A1-4071-AE2B-781822866296}" srcOrd="8" destOrd="0" parTransId="{3FAD39B2-6B10-4EC5-8129-41CFE103210F}" sibTransId="{1814E2A3-B17B-4E37-9D1E-AE30F5EC1369}"/>
    <dgm:cxn modelId="{5F3A9E53-DEB5-4D45-878D-B44FA9A2915C}" type="presParOf" srcId="{48893878-C957-4F5B-A887-6F7919594171}" destId="{90E25443-AC3A-4593-83BD-67840EEF13A6}" srcOrd="0" destOrd="0" presId="urn:microsoft.com/office/officeart/2005/8/layout/default"/>
    <dgm:cxn modelId="{C240DA59-E671-4E22-AA50-D8CDF5EF8DB6}" type="presParOf" srcId="{48893878-C957-4F5B-A887-6F7919594171}" destId="{B90E57B4-7006-4DAF-B61D-2602A313C881}" srcOrd="1" destOrd="0" presId="urn:microsoft.com/office/officeart/2005/8/layout/default"/>
    <dgm:cxn modelId="{746CF60E-3ADD-46C1-B2BB-4A393C304C9A}" type="presParOf" srcId="{48893878-C957-4F5B-A887-6F7919594171}" destId="{D722066D-68CE-478A-A86C-34D1D0F763D9}" srcOrd="2" destOrd="0" presId="urn:microsoft.com/office/officeart/2005/8/layout/default"/>
    <dgm:cxn modelId="{02828B0D-B531-445E-AA2F-3AA712532911}" type="presParOf" srcId="{48893878-C957-4F5B-A887-6F7919594171}" destId="{EE858B9B-D72D-414C-89A5-378B8893500B}" srcOrd="3" destOrd="0" presId="urn:microsoft.com/office/officeart/2005/8/layout/default"/>
    <dgm:cxn modelId="{C7D8E0F1-1CC9-4CAC-B404-E3A87FD9EDB8}" type="presParOf" srcId="{48893878-C957-4F5B-A887-6F7919594171}" destId="{9DD58C20-782B-4BA7-8976-A7563E8EC7B8}" srcOrd="4" destOrd="0" presId="urn:microsoft.com/office/officeart/2005/8/layout/default"/>
    <dgm:cxn modelId="{AA19CD46-791C-4030-933F-29EE322C22A1}" type="presParOf" srcId="{48893878-C957-4F5B-A887-6F7919594171}" destId="{88AC4658-94C7-43E2-A1CA-7C3F4E4A3882}" srcOrd="5" destOrd="0" presId="urn:microsoft.com/office/officeart/2005/8/layout/default"/>
    <dgm:cxn modelId="{3DEA8CA2-BF5E-4043-B9C0-33240BA8AC62}" type="presParOf" srcId="{48893878-C957-4F5B-A887-6F7919594171}" destId="{D3F076F5-5676-4278-8485-114C4DB6FB5D}" srcOrd="6" destOrd="0" presId="urn:microsoft.com/office/officeart/2005/8/layout/default"/>
    <dgm:cxn modelId="{38B14099-7962-447C-AFCA-1C83F50F9855}" type="presParOf" srcId="{48893878-C957-4F5B-A887-6F7919594171}" destId="{60607E30-0445-43BF-9AB7-5536DDC85002}" srcOrd="7" destOrd="0" presId="urn:microsoft.com/office/officeart/2005/8/layout/default"/>
    <dgm:cxn modelId="{FE141760-4A87-41DE-A7D6-B7D6A863C3B3}" type="presParOf" srcId="{48893878-C957-4F5B-A887-6F7919594171}" destId="{AD359974-94EE-4650-BD86-807F61187B0E}" srcOrd="8" destOrd="0" presId="urn:microsoft.com/office/officeart/2005/8/layout/default"/>
    <dgm:cxn modelId="{28BA58D2-E007-47B7-A8C4-F2008EDFB408}" type="presParOf" srcId="{48893878-C957-4F5B-A887-6F7919594171}" destId="{DD335BEB-0FDB-443E-96A5-6DA7CD93B7B7}" srcOrd="9" destOrd="0" presId="urn:microsoft.com/office/officeart/2005/8/layout/default"/>
    <dgm:cxn modelId="{7788F451-B2E2-4365-8540-CCE4A76EC832}" type="presParOf" srcId="{48893878-C957-4F5B-A887-6F7919594171}" destId="{E9BD82C6-56DF-4C46-B7CC-FB972C9822B7}" srcOrd="10" destOrd="0" presId="urn:microsoft.com/office/officeart/2005/8/layout/default"/>
    <dgm:cxn modelId="{6D9A050B-9A17-4AD1-9373-CDB5D14C2A75}" type="presParOf" srcId="{48893878-C957-4F5B-A887-6F7919594171}" destId="{2A81B3C0-E5B5-43F8-B1CD-504A6B6BEC7E}" srcOrd="11" destOrd="0" presId="urn:microsoft.com/office/officeart/2005/8/layout/default"/>
    <dgm:cxn modelId="{DB6D4751-76D6-4F7D-9521-635284CDA828}" type="presParOf" srcId="{48893878-C957-4F5B-A887-6F7919594171}" destId="{D072947C-AFC5-4965-856A-E994AE72D956}" srcOrd="12" destOrd="0" presId="urn:microsoft.com/office/officeart/2005/8/layout/default"/>
    <dgm:cxn modelId="{062FDEA7-6FA7-4AD9-BF52-C09D6ADA455B}" type="presParOf" srcId="{48893878-C957-4F5B-A887-6F7919594171}" destId="{BB9043FC-3700-49B0-921C-7E7C546FA310}" srcOrd="13" destOrd="0" presId="urn:microsoft.com/office/officeart/2005/8/layout/default"/>
    <dgm:cxn modelId="{EB6E5E20-C1AC-4965-B4D8-B13EC27295D8}" type="presParOf" srcId="{48893878-C957-4F5B-A887-6F7919594171}" destId="{34319EFC-8BE1-4534-8989-2E255990AB09}" srcOrd="14" destOrd="0" presId="urn:microsoft.com/office/officeart/2005/8/layout/default"/>
    <dgm:cxn modelId="{0927DEDA-EEDE-4264-A772-080F25BBE62D}" type="presParOf" srcId="{48893878-C957-4F5B-A887-6F7919594171}" destId="{D088AA17-2D92-4D19-9F1E-EFECD45E785B}" srcOrd="15" destOrd="0" presId="urn:microsoft.com/office/officeart/2005/8/layout/default"/>
    <dgm:cxn modelId="{03160202-AB41-4F21-9555-33C83EC74B8E}" type="presParOf" srcId="{48893878-C957-4F5B-A887-6F7919594171}" destId="{97800967-7DB6-43EB-8AA6-E5275A4B1DD2}" srcOrd="16" destOrd="0" presId="urn:microsoft.com/office/officeart/2005/8/layout/default"/>
    <dgm:cxn modelId="{1B6EB6AC-C8DF-4CC1-8264-ABFAC2FC10FE}" type="presParOf" srcId="{48893878-C957-4F5B-A887-6F7919594171}" destId="{77C14278-22E4-4507-9600-34BD25221095}" srcOrd="17" destOrd="0" presId="urn:microsoft.com/office/officeart/2005/8/layout/default"/>
    <dgm:cxn modelId="{994A164D-E956-445B-8456-EC9216663477}" type="presParOf" srcId="{48893878-C957-4F5B-A887-6F7919594171}" destId="{131D3F00-1FF6-4102-8436-DC6968F63DCA}" srcOrd="18" destOrd="0" presId="urn:microsoft.com/office/officeart/2005/8/layout/default"/>
    <dgm:cxn modelId="{2F7CAE73-4140-401D-9B4F-33175357A29E}" type="presParOf" srcId="{48893878-C957-4F5B-A887-6F7919594171}" destId="{0B618251-7490-4735-AD1B-9DD604AE8CB2}" srcOrd="19" destOrd="0" presId="urn:microsoft.com/office/officeart/2005/8/layout/default"/>
    <dgm:cxn modelId="{4ED546A4-F19D-4764-9767-FB31A904B68A}" type="presParOf" srcId="{48893878-C957-4F5B-A887-6F7919594171}" destId="{1DAD827B-307B-4545-8175-E851305AA310}" srcOrd="20" destOrd="0" presId="urn:microsoft.com/office/officeart/2005/8/layout/default"/>
    <dgm:cxn modelId="{53FC321A-CE0D-4936-A562-FB299049D48D}" type="presParOf" srcId="{48893878-C957-4F5B-A887-6F7919594171}" destId="{CFF8A242-C8B2-43A5-9AC2-6B93473EDACD}" srcOrd="21" destOrd="0" presId="urn:microsoft.com/office/officeart/2005/8/layout/default"/>
    <dgm:cxn modelId="{4B19C423-06E5-4C5F-8E84-A190DAADE4E9}" type="presParOf" srcId="{48893878-C957-4F5B-A887-6F7919594171}" destId="{F2F5926E-A550-40F2-8FEB-2FCE91E79FED}" srcOrd="22" destOrd="0" presId="urn:microsoft.com/office/officeart/2005/8/layout/default"/>
    <dgm:cxn modelId="{6D4563A3-4577-4B94-94DA-FE2F0D82B3D4}" type="presParOf" srcId="{48893878-C957-4F5B-A887-6F7919594171}" destId="{43A7D808-C9E8-41AB-8D8A-D15642685304}" srcOrd="23" destOrd="0" presId="urn:microsoft.com/office/officeart/2005/8/layout/default"/>
    <dgm:cxn modelId="{338DABC9-F9A2-4349-88B2-79C5E7FD73A7}" type="presParOf" srcId="{48893878-C957-4F5B-A887-6F7919594171}" destId="{8FD7DA91-ACB5-40B2-893F-BDF7F1DBFA39}" srcOrd="24" destOrd="0" presId="urn:microsoft.com/office/officeart/2005/8/layout/default"/>
    <dgm:cxn modelId="{0EF47CA5-C51D-4F7A-83BA-4793E81FE469}" type="presParOf" srcId="{48893878-C957-4F5B-A887-6F7919594171}" destId="{7998A491-EF2E-41A9-A513-2F930392052F}" srcOrd="25" destOrd="0" presId="urn:microsoft.com/office/officeart/2005/8/layout/default"/>
    <dgm:cxn modelId="{B64A182D-81C5-4273-801F-175E6232E6AF}" type="presParOf" srcId="{48893878-C957-4F5B-A887-6F7919594171}" destId="{263B0EF2-63DE-4645-BA47-FC994ECB4AD6}" srcOrd="26" destOrd="0" presId="urn:microsoft.com/office/officeart/2005/8/layout/default"/>
    <dgm:cxn modelId="{109E8E3B-EFD9-401F-B36D-2F91D9C47378}" type="presParOf" srcId="{48893878-C957-4F5B-A887-6F7919594171}" destId="{F7DFC702-BFA1-4EC5-9F10-AD7645C086B6}" srcOrd="27" destOrd="0" presId="urn:microsoft.com/office/officeart/2005/8/layout/default"/>
    <dgm:cxn modelId="{964C3257-37B4-4844-89F0-13DA9F6CF90B}" type="presParOf" srcId="{48893878-C957-4F5B-A887-6F7919594171}" destId="{7F3B782D-F599-468A-844D-AB44A6B248DD}" srcOrd="2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E25443-AC3A-4593-83BD-67840EEF13A6}">
      <dsp:nvSpPr>
        <dsp:cNvPr id="0" name=""/>
        <dsp:cNvSpPr/>
      </dsp:nvSpPr>
      <dsp:spPr>
        <a:xfrm>
          <a:off x="642329" y="1880"/>
          <a:ext cx="1539622" cy="923773"/>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Font typeface="+mj-lt"/>
            <a:buNone/>
          </a:pPr>
          <a:r>
            <a:rPr lang="ar-SA" sz="2800" b="1" kern="1200" dirty="0">
              <a:latin typeface="Traditional Arabic" panose="02020603050405020304" pitchFamily="18" charset="-78"/>
              <a:cs typeface="Traditional Arabic" panose="02020603050405020304" pitchFamily="18" charset="-78"/>
            </a:rPr>
            <a:t>متحفظ/ منغلق</a:t>
          </a:r>
          <a:endParaRPr lang="en-US" sz="2800" kern="1200" dirty="0">
            <a:latin typeface="Traditional Arabic" panose="02020603050405020304" pitchFamily="18" charset="-78"/>
            <a:cs typeface="Traditional Arabic" panose="02020603050405020304" pitchFamily="18" charset="-78"/>
          </a:endParaRPr>
        </a:p>
      </dsp:txBody>
      <dsp:txXfrm>
        <a:off x="642329" y="1880"/>
        <a:ext cx="1539622" cy="923773"/>
      </dsp:txXfrm>
    </dsp:sp>
    <dsp:sp modelId="{D722066D-68CE-478A-A86C-34D1D0F763D9}">
      <dsp:nvSpPr>
        <dsp:cNvPr id="0" name=""/>
        <dsp:cNvSpPr/>
      </dsp:nvSpPr>
      <dsp:spPr>
        <a:xfrm>
          <a:off x="2335914" y="1880"/>
          <a:ext cx="1539622" cy="923773"/>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Font typeface="+mj-lt"/>
            <a:buNone/>
          </a:pPr>
          <a:r>
            <a:rPr lang="ar-SA" sz="2800" b="1" kern="1200" dirty="0">
              <a:latin typeface="Traditional Arabic" panose="02020603050405020304" pitchFamily="18" charset="-78"/>
              <a:cs typeface="Traditional Arabic" panose="02020603050405020304" pitchFamily="18" charset="-78"/>
            </a:rPr>
            <a:t>قليل الذكاء</a:t>
          </a:r>
          <a:endParaRPr lang="en-US" sz="2800" kern="1200" dirty="0">
            <a:latin typeface="Traditional Arabic" panose="02020603050405020304" pitchFamily="18" charset="-78"/>
            <a:cs typeface="Traditional Arabic" panose="02020603050405020304" pitchFamily="18" charset="-78"/>
          </a:endParaRPr>
        </a:p>
      </dsp:txBody>
      <dsp:txXfrm>
        <a:off x="2335914" y="1880"/>
        <a:ext cx="1539622" cy="923773"/>
      </dsp:txXfrm>
    </dsp:sp>
    <dsp:sp modelId="{9DD58C20-782B-4BA7-8976-A7563E8EC7B8}">
      <dsp:nvSpPr>
        <dsp:cNvPr id="0" name=""/>
        <dsp:cNvSpPr/>
      </dsp:nvSpPr>
      <dsp:spPr>
        <a:xfrm>
          <a:off x="4029499" y="1880"/>
          <a:ext cx="1539622" cy="923773"/>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Font typeface="+mj-lt"/>
            <a:buNone/>
          </a:pPr>
          <a:r>
            <a:rPr lang="ar-SA" sz="2800" b="1" kern="1200">
              <a:latin typeface="Traditional Arabic" panose="02020603050405020304" pitchFamily="18" charset="-78"/>
              <a:cs typeface="Traditional Arabic" panose="02020603050405020304" pitchFamily="18" charset="-78"/>
            </a:rPr>
            <a:t>انفعالي</a:t>
          </a:r>
          <a:endParaRPr lang="en-US" sz="2800" kern="1200" dirty="0">
            <a:latin typeface="Traditional Arabic" panose="02020603050405020304" pitchFamily="18" charset="-78"/>
            <a:cs typeface="Traditional Arabic" panose="02020603050405020304" pitchFamily="18" charset="-78"/>
          </a:endParaRPr>
        </a:p>
      </dsp:txBody>
      <dsp:txXfrm>
        <a:off x="4029499" y="1880"/>
        <a:ext cx="1539622" cy="923773"/>
      </dsp:txXfrm>
    </dsp:sp>
    <dsp:sp modelId="{D3F076F5-5676-4278-8485-114C4DB6FB5D}">
      <dsp:nvSpPr>
        <dsp:cNvPr id="0" name=""/>
        <dsp:cNvSpPr/>
      </dsp:nvSpPr>
      <dsp:spPr>
        <a:xfrm>
          <a:off x="5723084" y="1880"/>
          <a:ext cx="1539622" cy="923773"/>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Font typeface="+mj-lt"/>
            <a:buNone/>
          </a:pPr>
          <a:r>
            <a:rPr lang="ar-SA" sz="2800" b="1" kern="1200" dirty="0">
              <a:latin typeface="Traditional Arabic" panose="02020603050405020304" pitchFamily="18" charset="-78"/>
              <a:cs typeface="Traditional Arabic" panose="02020603050405020304" pitchFamily="18" charset="-78"/>
            </a:rPr>
            <a:t>خاضع ومذعن</a:t>
          </a:r>
          <a:endParaRPr lang="en-US" sz="2800" kern="1200" dirty="0">
            <a:latin typeface="Traditional Arabic" panose="02020603050405020304" pitchFamily="18" charset="-78"/>
            <a:cs typeface="Traditional Arabic" panose="02020603050405020304" pitchFamily="18" charset="-78"/>
          </a:endParaRPr>
        </a:p>
      </dsp:txBody>
      <dsp:txXfrm>
        <a:off x="5723084" y="1880"/>
        <a:ext cx="1539622" cy="923773"/>
      </dsp:txXfrm>
    </dsp:sp>
    <dsp:sp modelId="{AD359974-94EE-4650-BD86-807F61187B0E}">
      <dsp:nvSpPr>
        <dsp:cNvPr id="0" name=""/>
        <dsp:cNvSpPr/>
      </dsp:nvSpPr>
      <dsp:spPr>
        <a:xfrm>
          <a:off x="7416669" y="1880"/>
          <a:ext cx="1539622" cy="923773"/>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Font typeface="+mj-lt"/>
            <a:buNone/>
          </a:pPr>
          <a:r>
            <a:rPr lang="ar-SA" sz="2800" b="1" kern="1200" dirty="0">
              <a:latin typeface="Traditional Arabic" panose="02020603050405020304" pitchFamily="18" charset="-78"/>
              <a:cs typeface="Traditional Arabic" panose="02020603050405020304" pitchFamily="18" charset="-78"/>
            </a:rPr>
            <a:t>جاد ووقور</a:t>
          </a:r>
          <a:endParaRPr lang="en-US" sz="2800" kern="1200" dirty="0">
            <a:latin typeface="Traditional Arabic" panose="02020603050405020304" pitchFamily="18" charset="-78"/>
            <a:cs typeface="Traditional Arabic" panose="02020603050405020304" pitchFamily="18" charset="-78"/>
          </a:endParaRPr>
        </a:p>
      </dsp:txBody>
      <dsp:txXfrm>
        <a:off x="7416669" y="1880"/>
        <a:ext cx="1539622" cy="923773"/>
      </dsp:txXfrm>
    </dsp:sp>
    <dsp:sp modelId="{E9BD82C6-56DF-4C46-B7CC-FB972C9822B7}">
      <dsp:nvSpPr>
        <dsp:cNvPr id="0" name=""/>
        <dsp:cNvSpPr/>
      </dsp:nvSpPr>
      <dsp:spPr>
        <a:xfrm>
          <a:off x="642329" y="1079616"/>
          <a:ext cx="1539622" cy="923773"/>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Font typeface="+mj-lt"/>
            <a:buNone/>
          </a:pPr>
          <a:r>
            <a:rPr lang="ar-SA" sz="2800" b="1" kern="1200" dirty="0">
              <a:latin typeface="Traditional Arabic" panose="02020603050405020304" pitchFamily="18" charset="-78"/>
              <a:cs typeface="Traditional Arabic" panose="02020603050405020304" pitchFamily="18" charset="-78"/>
            </a:rPr>
            <a:t>نفعي ووسيلي</a:t>
          </a:r>
          <a:endParaRPr lang="en-US" sz="2800" kern="1200" dirty="0">
            <a:latin typeface="Traditional Arabic" panose="02020603050405020304" pitchFamily="18" charset="-78"/>
            <a:cs typeface="Traditional Arabic" panose="02020603050405020304" pitchFamily="18" charset="-78"/>
          </a:endParaRPr>
        </a:p>
      </dsp:txBody>
      <dsp:txXfrm>
        <a:off x="642329" y="1079616"/>
        <a:ext cx="1539622" cy="923773"/>
      </dsp:txXfrm>
    </dsp:sp>
    <dsp:sp modelId="{D072947C-AFC5-4965-856A-E994AE72D956}">
      <dsp:nvSpPr>
        <dsp:cNvPr id="0" name=""/>
        <dsp:cNvSpPr/>
      </dsp:nvSpPr>
      <dsp:spPr>
        <a:xfrm>
          <a:off x="2335914" y="1079616"/>
          <a:ext cx="1539622" cy="923773"/>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Font typeface="+mj-lt"/>
            <a:buNone/>
          </a:pPr>
          <a:r>
            <a:rPr lang="ar-SA" sz="2800" b="1" kern="1200" dirty="0">
              <a:latin typeface="Traditional Arabic" panose="02020603050405020304" pitchFamily="18" charset="-78"/>
              <a:cs typeface="Traditional Arabic" panose="02020603050405020304" pitchFamily="18" charset="-78"/>
            </a:rPr>
            <a:t>جبان</a:t>
          </a:r>
          <a:endParaRPr lang="en-US" sz="2800" kern="1200" dirty="0">
            <a:latin typeface="Traditional Arabic" panose="02020603050405020304" pitchFamily="18" charset="-78"/>
            <a:cs typeface="Traditional Arabic" panose="02020603050405020304" pitchFamily="18" charset="-78"/>
          </a:endParaRPr>
        </a:p>
      </dsp:txBody>
      <dsp:txXfrm>
        <a:off x="2335914" y="1079616"/>
        <a:ext cx="1539622" cy="923773"/>
      </dsp:txXfrm>
    </dsp:sp>
    <dsp:sp modelId="{34319EFC-8BE1-4534-8989-2E255990AB09}">
      <dsp:nvSpPr>
        <dsp:cNvPr id="0" name=""/>
        <dsp:cNvSpPr/>
      </dsp:nvSpPr>
      <dsp:spPr>
        <a:xfrm>
          <a:off x="4029499" y="1079616"/>
          <a:ext cx="1539622" cy="923773"/>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Font typeface="+mj-lt"/>
            <a:buNone/>
          </a:pPr>
          <a:r>
            <a:rPr lang="ar-SA" sz="2800" b="1" kern="1200" dirty="0">
              <a:latin typeface="Traditional Arabic" panose="02020603050405020304" pitchFamily="18" charset="-78"/>
              <a:cs typeface="Traditional Arabic" panose="02020603050405020304" pitchFamily="18" charset="-78"/>
            </a:rPr>
            <a:t>صلب الرأي</a:t>
          </a:r>
          <a:endParaRPr lang="en-US" sz="2800" kern="1200" dirty="0">
            <a:latin typeface="Traditional Arabic" panose="02020603050405020304" pitchFamily="18" charset="-78"/>
            <a:cs typeface="Traditional Arabic" panose="02020603050405020304" pitchFamily="18" charset="-78"/>
          </a:endParaRPr>
        </a:p>
      </dsp:txBody>
      <dsp:txXfrm>
        <a:off x="4029499" y="1079616"/>
        <a:ext cx="1539622" cy="923773"/>
      </dsp:txXfrm>
    </dsp:sp>
    <dsp:sp modelId="{97800967-7DB6-43EB-8AA6-E5275A4B1DD2}">
      <dsp:nvSpPr>
        <dsp:cNvPr id="0" name=""/>
        <dsp:cNvSpPr/>
      </dsp:nvSpPr>
      <dsp:spPr>
        <a:xfrm>
          <a:off x="5723084" y="1079616"/>
          <a:ext cx="1539622" cy="923773"/>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Font typeface="+mj-lt"/>
            <a:buNone/>
          </a:pPr>
          <a:r>
            <a:rPr lang="ar-SA" sz="2800" b="1" kern="1200" dirty="0">
              <a:latin typeface="Traditional Arabic" panose="02020603050405020304" pitchFamily="18" charset="-78"/>
              <a:cs typeface="Traditional Arabic" panose="02020603050405020304" pitchFamily="18" charset="-78"/>
            </a:rPr>
            <a:t>يثق في الغير</a:t>
          </a:r>
          <a:endParaRPr lang="en-US" sz="2800" kern="1200" dirty="0">
            <a:latin typeface="Traditional Arabic" panose="02020603050405020304" pitchFamily="18" charset="-78"/>
            <a:cs typeface="Traditional Arabic" panose="02020603050405020304" pitchFamily="18" charset="-78"/>
          </a:endParaRPr>
        </a:p>
      </dsp:txBody>
      <dsp:txXfrm>
        <a:off x="5723084" y="1079616"/>
        <a:ext cx="1539622" cy="923773"/>
      </dsp:txXfrm>
    </dsp:sp>
    <dsp:sp modelId="{131D3F00-1FF6-4102-8436-DC6968F63DCA}">
      <dsp:nvSpPr>
        <dsp:cNvPr id="0" name=""/>
        <dsp:cNvSpPr/>
      </dsp:nvSpPr>
      <dsp:spPr>
        <a:xfrm>
          <a:off x="7416669" y="1079616"/>
          <a:ext cx="1539622" cy="923773"/>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Font typeface="+mj-lt"/>
            <a:buNone/>
          </a:pPr>
          <a:r>
            <a:rPr lang="ar-SA" sz="2800" b="1" kern="1200" dirty="0">
              <a:latin typeface="Traditional Arabic" panose="02020603050405020304" pitchFamily="18" charset="-78"/>
              <a:cs typeface="Traditional Arabic" panose="02020603050405020304" pitchFamily="18" charset="-78"/>
            </a:rPr>
            <a:t>عملي</a:t>
          </a:r>
          <a:endParaRPr lang="en-US" sz="2800" kern="1200" dirty="0">
            <a:latin typeface="Traditional Arabic" panose="02020603050405020304" pitchFamily="18" charset="-78"/>
            <a:cs typeface="Traditional Arabic" panose="02020603050405020304" pitchFamily="18" charset="-78"/>
          </a:endParaRPr>
        </a:p>
      </dsp:txBody>
      <dsp:txXfrm>
        <a:off x="7416669" y="1079616"/>
        <a:ext cx="1539622" cy="923773"/>
      </dsp:txXfrm>
    </dsp:sp>
    <dsp:sp modelId="{1DAD827B-307B-4545-8175-E851305AA310}">
      <dsp:nvSpPr>
        <dsp:cNvPr id="0" name=""/>
        <dsp:cNvSpPr/>
      </dsp:nvSpPr>
      <dsp:spPr>
        <a:xfrm>
          <a:off x="642329" y="2157352"/>
          <a:ext cx="1539622" cy="923773"/>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Font typeface="+mj-lt"/>
            <a:buNone/>
          </a:pPr>
          <a:r>
            <a:rPr lang="ar-SA" sz="2800" b="1" kern="1200" dirty="0">
              <a:latin typeface="Traditional Arabic" panose="02020603050405020304" pitchFamily="18" charset="-78"/>
              <a:cs typeface="Traditional Arabic" panose="02020603050405020304" pitchFamily="18" charset="-78"/>
            </a:rPr>
            <a:t>صريح وواضح</a:t>
          </a:r>
          <a:endParaRPr lang="en-US" sz="2800" kern="1200" dirty="0">
            <a:latin typeface="Traditional Arabic" panose="02020603050405020304" pitchFamily="18" charset="-78"/>
            <a:cs typeface="Traditional Arabic" panose="02020603050405020304" pitchFamily="18" charset="-78"/>
          </a:endParaRPr>
        </a:p>
      </dsp:txBody>
      <dsp:txXfrm>
        <a:off x="642329" y="2157352"/>
        <a:ext cx="1539622" cy="923773"/>
      </dsp:txXfrm>
    </dsp:sp>
    <dsp:sp modelId="{F2F5926E-A550-40F2-8FEB-2FCE91E79FED}">
      <dsp:nvSpPr>
        <dsp:cNvPr id="0" name=""/>
        <dsp:cNvSpPr/>
      </dsp:nvSpPr>
      <dsp:spPr>
        <a:xfrm>
          <a:off x="2335914" y="2157352"/>
          <a:ext cx="1539622" cy="923773"/>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Font typeface="+mj-lt"/>
            <a:buNone/>
          </a:pPr>
          <a:r>
            <a:rPr lang="ar-SA" sz="2800" b="1" kern="1200" dirty="0">
              <a:latin typeface="Traditional Arabic" panose="02020603050405020304" pitchFamily="18" charset="-78"/>
              <a:cs typeface="Traditional Arabic" panose="02020603050405020304" pitchFamily="18" charset="-78"/>
            </a:rPr>
            <a:t>واثق من نفسه</a:t>
          </a:r>
          <a:endParaRPr lang="en-US" sz="2800" kern="1200" dirty="0">
            <a:latin typeface="Traditional Arabic" panose="02020603050405020304" pitchFamily="18" charset="-78"/>
            <a:cs typeface="Traditional Arabic" panose="02020603050405020304" pitchFamily="18" charset="-78"/>
          </a:endParaRPr>
        </a:p>
      </dsp:txBody>
      <dsp:txXfrm>
        <a:off x="2335914" y="2157352"/>
        <a:ext cx="1539622" cy="923773"/>
      </dsp:txXfrm>
    </dsp:sp>
    <dsp:sp modelId="{8FD7DA91-ACB5-40B2-893F-BDF7F1DBFA39}">
      <dsp:nvSpPr>
        <dsp:cNvPr id="0" name=""/>
        <dsp:cNvSpPr/>
      </dsp:nvSpPr>
      <dsp:spPr>
        <a:xfrm>
          <a:off x="4029499" y="2157352"/>
          <a:ext cx="1539622" cy="923773"/>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Font typeface="+mj-lt"/>
            <a:buNone/>
          </a:pPr>
          <a:r>
            <a:rPr lang="ar-SA" sz="2800" b="1" kern="1200" dirty="0">
              <a:latin typeface="Traditional Arabic" panose="02020603050405020304" pitchFamily="18" charset="-78"/>
              <a:cs typeface="Traditional Arabic" panose="02020603050405020304" pitchFamily="18" charset="-78"/>
            </a:rPr>
            <a:t>تقليدي</a:t>
          </a:r>
          <a:endParaRPr lang="en-US" sz="2800" kern="1200" dirty="0">
            <a:latin typeface="Traditional Arabic" panose="02020603050405020304" pitchFamily="18" charset="-78"/>
            <a:cs typeface="Traditional Arabic" panose="02020603050405020304" pitchFamily="18" charset="-78"/>
          </a:endParaRPr>
        </a:p>
      </dsp:txBody>
      <dsp:txXfrm>
        <a:off x="4029499" y="2157352"/>
        <a:ext cx="1539622" cy="923773"/>
      </dsp:txXfrm>
    </dsp:sp>
    <dsp:sp modelId="{263B0EF2-63DE-4645-BA47-FC994ECB4AD6}">
      <dsp:nvSpPr>
        <dsp:cNvPr id="0" name=""/>
        <dsp:cNvSpPr/>
      </dsp:nvSpPr>
      <dsp:spPr>
        <a:xfrm>
          <a:off x="5723084" y="2157352"/>
          <a:ext cx="1539622" cy="923773"/>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Font typeface="+mj-lt"/>
            <a:buNone/>
          </a:pPr>
          <a:r>
            <a:rPr lang="ar-SA" sz="2800" b="1" kern="1200">
              <a:latin typeface="Traditional Arabic" panose="02020603050405020304" pitchFamily="18" charset="-78"/>
              <a:cs typeface="Traditional Arabic" panose="02020603050405020304" pitchFamily="18" charset="-78"/>
            </a:rPr>
            <a:t>اعتمادي</a:t>
          </a:r>
          <a:endParaRPr lang="en-US" sz="2800" kern="1200" dirty="0">
            <a:latin typeface="Traditional Arabic" panose="02020603050405020304" pitchFamily="18" charset="-78"/>
            <a:cs typeface="Traditional Arabic" panose="02020603050405020304" pitchFamily="18" charset="-78"/>
          </a:endParaRPr>
        </a:p>
      </dsp:txBody>
      <dsp:txXfrm>
        <a:off x="5723084" y="2157352"/>
        <a:ext cx="1539622" cy="923773"/>
      </dsp:txXfrm>
    </dsp:sp>
    <dsp:sp modelId="{7F3B782D-F599-468A-844D-AB44A6B248DD}">
      <dsp:nvSpPr>
        <dsp:cNvPr id="0" name=""/>
        <dsp:cNvSpPr/>
      </dsp:nvSpPr>
      <dsp:spPr>
        <a:xfrm>
          <a:off x="7416669" y="2157352"/>
          <a:ext cx="1539622" cy="923773"/>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Font typeface="+mj-lt"/>
            <a:buNone/>
          </a:pPr>
          <a:r>
            <a:rPr lang="ar-SA" sz="2800" b="1" kern="1200" dirty="0">
              <a:latin typeface="Traditional Arabic" panose="02020603050405020304" pitchFamily="18" charset="-78"/>
              <a:cs typeface="Traditional Arabic" panose="02020603050405020304" pitchFamily="18" charset="-78"/>
            </a:rPr>
            <a:t>منضبط ذتياً</a:t>
          </a:r>
          <a:endParaRPr lang="en-US" sz="2800" kern="1200" dirty="0">
            <a:latin typeface="Traditional Arabic" panose="02020603050405020304" pitchFamily="18" charset="-78"/>
            <a:cs typeface="Traditional Arabic" panose="02020603050405020304" pitchFamily="18" charset="-78"/>
          </a:endParaRPr>
        </a:p>
      </dsp:txBody>
      <dsp:txXfrm>
        <a:off x="7416669" y="2157352"/>
        <a:ext cx="1539622" cy="92377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solidFill>
                <a:schemeClr val="tx2"/>
              </a:solidFill>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973C59C-4E16-4A64-A766-34DB213E11B3}" type="datetimeFigureOut">
              <a:rPr lang="en-US">
                <a:solidFill>
                  <a:schemeClr val="tx2"/>
                </a:solidFill>
              </a:rPr>
              <a:pPr/>
              <a:t>5/9/2023</a:t>
            </a:fld>
            <a:endParaRPr>
              <a:solidFill>
                <a:schemeClr val="tx2"/>
              </a:solidFill>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solidFill>
                <a:schemeClr val="tx2"/>
              </a:solidFill>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FD77566-CD65-4859-9FA1-43956DC85B8C}" type="slidenum">
              <a:rPr>
                <a:solidFill>
                  <a:schemeClr val="tx2"/>
                </a:solidFill>
              </a:rPr>
              <a:pPr/>
              <a:t>‹#›</a:t>
            </a:fld>
            <a:endParaRPr>
              <a:solidFill>
                <a:schemeClr val="tx2"/>
              </a:solidFill>
            </a:endParaRPr>
          </a:p>
        </p:txBody>
      </p:sp>
    </p:spTree>
    <p:extLst>
      <p:ext uri="{BB962C8B-B14F-4D97-AF65-F5344CB8AC3E}">
        <p14:creationId xmlns:p14="http://schemas.microsoft.com/office/powerpoint/2010/main" val="270879837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solidFill>
                  <a:schemeClr val="tx2"/>
                </a:solidFill>
              </a:defRPr>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solidFill>
                  <a:schemeClr val="tx2"/>
                </a:solidFill>
              </a:defRPr>
            </a:lvl1pPr>
          </a:lstStyle>
          <a:p>
            <a:fld id="{F95CF31C-F757-429C-A789-86504F04C3BE}" type="datetimeFigureOut">
              <a:rPr lang="en-US"/>
              <a:pPr/>
              <a:t>5/9/2023</a:t>
            </a:fld>
            <a:endParaRP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solidFill>
                  <a:schemeClr val="tx2"/>
                </a:solidFill>
              </a:defRPr>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solidFill>
                  <a:schemeClr val="tx2"/>
                </a:solidFill>
              </a:defRPr>
            </a:lvl1pPr>
          </a:lstStyle>
          <a:p>
            <a:fld id="{B8796F01-7154-41E0-B48B-A6921757531A}" type="slidenum">
              <a:rPr/>
              <a:pPr/>
              <a:t>‹#›</a:t>
            </a:fld>
            <a:endParaRPr/>
          </a:p>
        </p:txBody>
      </p:sp>
    </p:spTree>
    <p:extLst>
      <p:ext uri="{BB962C8B-B14F-4D97-AF65-F5344CB8AC3E}">
        <p14:creationId xmlns:p14="http://schemas.microsoft.com/office/powerpoint/2010/main" val="44077566"/>
      </p:ext>
    </p:extLst>
  </p:cSld>
  <p:clrMap bg1="lt1" tx1="dk1" bg2="lt2" tx2="dk2" accent1="accent1" accent2="accent2" accent3="accent3" accent4="accent4" accent5="accent5" accent6="accent6" hlink="hlink" folHlink="folHlink"/>
  <p:hf hdr="0" ftr="0" dt="0"/>
  <p:notesStyle>
    <a:lvl1pPr marL="0" algn="l" defTabSz="1218987" rtl="0" eaLnBrk="1" latinLnBrk="0" hangingPunct="1">
      <a:defRPr sz="1600" kern="1200">
        <a:solidFill>
          <a:schemeClr val="tx2"/>
        </a:solidFill>
        <a:latin typeface="+mn-lt"/>
        <a:ea typeface="+mn-ea"/>
        <a:cs typeface="+mn-cs"/>
      </a:defRPr>
    </a:lvl1pPr>
    <a:lvl2pPr marL="609493" algn="l" defTabSz="1218987" rtl="0" eaLnBrk="1" latinLnBrk="0" hangingPunct="1">
      <a:defRPr sz="1600" kern="1200">
        <a:solidFill>
          <a:schemeClr val="tx2"/>
        </a:solidFill>
        <a:latin typeface="+mn-lt"/>
        <a:ea typeface="+mn-ea"/>
        <a:cs typeface="+mn-cs"/>
      </a:defRPr>
    </a:lvl2pPr>
    <a:lvl3pPr marL="1218987" algn="l" defTabSz="1218987" rtl="0" eaLnBrk="1" latinLnBrk="0" hangingPunct="1">
      <a:defRPr sz="1600" kern="1200">
        <a:solidFill>
          <a:schemeClr val="tx2"/>
        </a:solidFill>
        <a:latin typeface="+mn-lt"/>
        <a:ea typeface="+mn-ea"/>
        <a:cs typeface="+mn-cs"/>
      </a:defRPr>
    </a:lvl3pPr>
    <a:lvl4pPr marL="1828480" algn="l" defTabSz="1218987" rtl="0" eaLnBrk="1" latinLnBrk="0" hangingPunct="1">
      <a:defRPr sz="1600" kern="1200">
        <a:solidFill>
          <a:schemeClr val="tx2"/>
        </a:solidFill>
        <a:latin typeface="+mn-lt"/>
        <a:ea typeface="+mn-ea"/>
        <a:cs typeface="+mn-cs"/>
      </a:defRPr>
    </a:lvl4pPr>
    <a:lvl5pPr marL="2437973" algn="l" defTabSz="1218987" rtl="0" eaLnBrk="1" latinLnBrk="0" hangingPunct="1">
      <a:defRPr sz="1600" kern="1200">
        <a:solidFill>
          <a:schemeClr val="tx2"/>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free-power-point-templates.com/"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180251" y="2362200"/>
            <a:ext cx="6805427" cy="1066800"/>
          </a:xfrm>
        </p:spPr>
        <p:txBody>
          <a:bodyPr>
            <a:normAutofit/>
          </a:bodyPr>
          <a:lstStyle>
            <a:lvl1pPr algn="ctr">
              <a:defRPr sz="4400" baseline="0">
                <a:solidFill>
                  <a:schemeClr val="tx1">
                    <a:lumMod val="85000"/>
                    <a:lumOff val="15000"/>
                  </a:schemeClr>
                </a:solidFill>
              </a:defRPr>
            </a:lvl1pPr>
          </a:lstStyle>
          <a:p>
            <a:r>
              <a:rPr lang="en-US" dirty="0"/>
              <a:t>Your Master Title</a:t>
            </a:r>
          </a:p>
        </p:txBody>
      </p:sp>
      <p:sp>
        <p:nvSpPr>
          <p:cNvPr id="3" name="Subtitle 2"/>
          <p:cNvSpPr>
            <a:spLocks noGrp="1"/>
          </p:cNvSpPr>
          <p:nvPr>
            <p:ph type="subTitle" idx="1"/>
          </p:nvPr>
        </p:nvSpPr>
        <p:spPr>
          <a:xfrm>
            <a:off x="5281824" y="3429000"/>
            <a:ext cx="6602280" cy="914400"/>
          </a:xfrm>
        </p:spPr>
        <p:txBody>
          <a:bodyPr>
            <a:normAutofit/>
          </a:bodyPr>
          <a:lstStyle>
            <a:lvl1pPr marL="0" indent="0" algn="ctr">
              <a:buNone/>
              <a:defRPr sz="200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smtClean="0"/>
              <a:t>5/9/2023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253875174"/>
      </p:ext>
    </p:extLst>
  </p:cSld>
  <p:clrMapOvr>
    <a:masterClrMapping/>
  </p:clrMapOvr>
  <p:transition spd="slow">
    <p:randomBa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095" y="4800600"/>
            <a:ext cx="7313295"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095" y="612775"/>
            <a:ext cx="731329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095" y="5367338"/>
            <a:ext cx="7313295" cy="804862"/>
          </a:xfrm>
        </p:spPr>
        <p:txBody>
          <a:bodyPr/>
          <a:lstStyle>
            <a:lvl1pPr marL="0" indent="0">
              <a:buNone/>
              <a:defRPr sz="1400">
                <a:solidFill>
                  <a:schemeClr val="tx1">
                    <a:lumMod val="75000"/>
                    <a:lumOff val="2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FBB78A-01B4-41F2-96B0-677A4A282832}"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transition spd="slow">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C5AD9-787D-40FA-8A4D-16A055B9AF81}"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transition spd="slow">
    <p:randomBar dir="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274639"/>
            <a:ext cx="2742486"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441" y="274639"/>
            <a:ext cx="8024310" cy="5851525"/>
          </a:xfrm>
        </p:spPr>
        <p:txBody>
          <a:bodyPr vert="eaVert"/>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C5AD9-787D-40FA-8A4D-16A055B9AF81}" type="slidenum">
              <a:rPr lang="en-US" smtClean="0"/>
              <a:pPr/>
              <a:t>‹#›</a:t>
            </a:fld>
            <a:endParaRPr lang="en-US"/>
          </a:p>
        </p:txBody>
      </p:sp>
      <p:pic>
        <p:nvPicPr>
          <p:cNvPr id="7" name="Picture 6" descr="E:\websites\free-power-point-templates\2012\logos.p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336191" y="2849093"/>
            <a:ext cx="2601605" cy="702615"/>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609949"/>
      </p:ext>
    </p:extLst>
  </p:cSld>
  <p:clrMapOvr>
    <a:masterClrMapping/>
  </p:clrMapOvr>
  <p:transition spd="slow">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441" y="148130"/>
            <a:ext cx="10969943" cy="1143000"/>
          </a:xfrm>
        </p:spPr>
        <p:txBody>
          <a:bodyPr>
            <a:normAutofit/>
          </a:bodyPr>
          <a:lstStyle>
            <a:lvl1pPr algn="l">
              <a:defRPr sz="3600">
                <a:solidFill>
                  <a:schemeClr val="tx1">
                    <a:lumMod val="85000"/>
                    <a:lumOff val="1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598464" y="1443836"/>
            <a:ext cx="10969943" cy="4525963"/>
          </a:xfrm>
        </p:spPr>
        <p:txBody>
          <a:bodyPr/>
          <a:lstStyle>
            <a:lvl1pPr>
              <a:defRPr sz="2800">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60BA0E-20D0-4E7C-B286-26C960A6788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transition spd="slow">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50353" y="1295400"/>
            <a:ext cx="8945382" cy="1143000"/>
          </a:xfrm>
        </p:spPr>
        <p:txBody>
          <a:bodyPr>
            <a:normAutofit/>
          </a:bodyPr>
          <a:lstStyle>
            <a:lvl1pPr algn="l">
              <a:defRPr sz="3600">
                <a:solidFill>
                  <a:schemeClr val="tx1">
                    <a:lumMod val="85000"/>
                    <a:lumOff val="1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3250353" y="2464598"/>
            <a:ext cx="8945382" cy="4275740"/>
          </a:xfrm>
        </p:spPr>
        <p:txBody>
          <a:bodyPr/>
          <a:lstStyle>
            <a:lvl1pPr>
              <a:defRPr sz="2800">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37DED6-D4C7-42EE-AB49-D2E39E64FDE4}"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833" y="4406901"/>
            <a:ext cx="10360501" cy="1362075"/>
          </a:xfrm>
        </p:spPr>
        <p:txBody>
          <a:bodyPr anchor="t"/>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962833" y="2906713"/>
            <a:ext cx="1036050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smtClean="0"/>
              <a:t>5/9/2023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863441575"/>
      </p:ext>
    </p:extLst>
  </p:cSld>
  <p:clrMapOvr>
    <a:masterClrMapping/>
  </p:clrMapOvr>
  <p:transition spd="slow">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441" y="1600201"/>
            <a:ext cx="5383398" cy="4525963"/>
          </a:xfrm>
        </p:spPr>
        <p:txBody>
          <a:bodyPr/>
          <a:lstStyle>
            <a:lvl1pPr>
              <a:defRPr sz="2800">
                <a:solidFill>
                  <a:schemeClr val="tx1">
                    <a:lumMod val="75000"/>
                    <a:lumOff val="25000"/>
                  </a:schemeClr>
                </a:solidFill>
              </a:defRPr>
            </a:lvl1pPr>
            <a:lvl2pPr>
              <a:defRPr sz="2400">
                <a:solidFill>
                  <a:schemeClr val="tx1">
                    <a:lumMod val="75000"/>
                    <a:lumOff val="25000"/>
                  </a:schemeClr>
                </a:solidFill>
              </a:defRPr>
            </a:lvl2pPr>
            <a:lvl3pPr>
              <a:defRPr sz="20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5986" y="1600201"/>
            <a:ext cx="5383398" cy="4525963"/>
          </a:xfrm>
        </p:spPr>
        <p:txBody>
          <a:bodyPr/>
          <a:lstStyle>
            <a:lvl1pPr>
              <a:defRPr sz="2800">
                <a:solidFill>
                  <a:schemeClr val="tx1">
                    <a:lumMod val="75000"/>
                    <a:lumOff val="25000"/>
                  </a:schemeClr>
                </a:solidFill>
              </a:defRPr>
            </a:lvl1pPr>
            <a:lvl2pPr>
              <a:defRPr sz="2400">
                <a:solidFill>
                  <a:schemeClr val="tx1">
                    <a:lumMod val="75000"/>
                    <a:lumOff val="25000"/>
                  </a:schemeClr>
                </a:solidFill>
              </a:defRPr>
            </a:lvl2pPr>
            <a:lvl3pPr>
              <a:defRPr sz="20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37DED6-D4C7-42EE-AB49-D2E39E64FDE4}"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transition spd="slow">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441" y="148130"/>
            <a:ext cx="10969943" cy="1143000"/>
          </a:xfrm>
        </p:spPr>
        <p:txBody>
          <a:bodyPr>
            <a:normAutofit/>
          </a:bodyPr>
          <a:lstStyle>
            <a:lvl1pPr algn="l">
              <a:defRPr sz="360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609441" y="1443835"/>
            <a:ext cx="5385514" cy="639762"/>
          </a:xfrm>
        </p:spPr>
        <p:txBody>
          <a:bodyPr anchor="b"/>
          <a:lstStyle>
            <a:lvl1pPr marL="0" indent="0">
              <a:buNone/>
              <a:defRPr sz="2400" b="1">
                <a:solidFill>
                  <a:schemeClr val="tx1">
                    <a:lumMod val="85000"/>
                    <a:lumOff val="1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441" y="2073698"/>
            <a:ext cx="5385514" cy="3798583"/>
          </a:xfrm>
        </p:spPr>
        <p:txBody>
          <a:bodyPr/>
          <a:lstStyle>
            <a:lvl1pPr>
              <a:defRPr sz="2400">
                <a:solidFill>
                  <a:schemeClr val="tx1">
                    <a:lumMod val="75000"/>
                    <a:lumOff val="25000"/>
                  </a:schemeClr>
                </a:solidFill>
              </a:defRPr>
            </a:lvl1pPr>
            <a:lvl2pPr>
              <a:defRPr sz="2000">
                <a:solidFill>
                  <a:schemeClr val="tx1">
                    <a:lumMod val="75000"/>
                    <a:lumOff val="25000"/>
                  </a:schemeClr>
                </a:solidFill>
              </a:defRPr>
            </a:lvl2pPr>
            <a:lvl3pPr>
              <a:defRPr sz="18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1754" y="1443835"/>
            <a:ext cx="5387630" cy="639762"/>
          </a:xfrm>
        </p:spPr>
        <p:txBody>
          <a:bodyPr anchor="b"/>
          <a:lstStyle>
            <a:lvl1pPr marL="0" indent="0">
              <a:buNone/>
              <a:defRPr sz="2400" b="1">
                <a:solidFill>
                  <a:schemeClr val="tx1">
                    <a:lumMod val="85000"/>
                    <a:lumOff val="1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1754" y="2073698"/>
            <a:ext cx="5387630" cy="3798583"/>
          </a:xfrm>
        </p:spPr>
        <p:txBody>
          <a:bodyPr/>
          <a:lstStyle>
            <a:lvl1pPr>
              <a:defRPr sz="2400">
                <a:solidFill>
                  <a:schemeClr val="tx1">
                    <a:lumMod val="75000"/>
                    <a:lumOff val="25000"/>
                  </a:schemeClr>
                </a:solidFill>
              </a:defRPr>
            </a:lvl1pPr>
            <a:lvl2pPr>
              <a:defRPr sz="2000">
                <a:solidFill>
                  <a:schemeClr val="tx1">
                    <a:lumMod val="75000"/>
                    <a:lumOff val="25000"/>
                  </a:schemeClr>
                </a:solidFill>
              </a:defRPr>
            </a:lvl2pPr>
            <a:lvl3pPr>
              <a:defRPr sz="18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B37DED6-D4C7-42EE-AB49-D2E39E64FDE4}"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transition spd="slow">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37DED6-D4C7-42EE-AB49-D2E39E64FDE4}"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transition spd="slow">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B37DED6-D4C7-42EE-AB49-D2E39E64FDE4}"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transition spd="slow">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2" y="273050"/>
            <a:ext cx="4010039"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5492" y="273051"/>
            <a:ext cx="6813892" cy="5853113"/>
          </a:xfrm>
        </p:spPr>
        <p:txBody>
          <a:bodyPr/>
          <a:lstStyle>
            <a:lvl1pPr>
              <a:defRPr sz="3200">
                <a:solidFill>
                  <a:schemeClr val="tx1">
                    <a:lumMod val="75000"/>
                    <a:lumOff val="25000"/>
                  </a:schemeClr>
                </a:solidFill>
              </a:defRPr>
            </a:lvl1pPr>
            <a:lvl2pPr>
              <a:defRPr sz="2800">
                <a:solidFill>
                  <a:schemeClr val="tx1">
                    <a:lumMod val="75000"/>
                    <a:lumOff val="25000"/>
                  </a:schemeClr>
                </a:solidFill>
              </a:defRPr>
            </a:lvl2pPr>
            <a:lvl3pPr>
              <a:defRPr sz="2400">
                <a:solidFill>
                  <a:schemeClr val="tx1">
                    <a:lumMod val="75000"/>
                    <a:lumOff val="25000"/>
                  </a:schemeClr>
                </a:solidFill>
              </a:defRPr>
            </a:lvl3pPr>
            <a:lvl4pPr>
              <a:defRPr sz="2000">
                <a:solidFill>
                  <a:schemeClr val="tx1">
                    <a:lumMod val="75000"/>
                    <a:lumOff val="25000"/>
                  </a:schemeClr>
                </a:solidFill>
              </a:defRPr>
            </a:lvl4pPr>
            <a:lvl5pPr>
              <a:defRPr sz="2000">
                <a:solidFill>
                  <a:schemeClr val="tx1">
                    <a:lumMod val="75000"/>
                    <a:lumOff val="25000"/>
                  </a:schemeClr>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442" y="1435101"/>
            <a:ext cx="4010039" cy="4691063"/>
          </a:xfrm>
        </p:spPr>
        <p:txBody>
          <a:bodyPr/>
          <a:lstStyle>
            <a:lvl1pPr marL="0" indent="0">
              <a:buNone/>
              <a:defRPr sz="1400">
                <a:solidFill>
                  <a:schemeClr val="tx1">
                    <a:lumMod val="75000"/>
                    <a:lumOff val="2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FBB78A-01B4-41F2-96B0-677A4A282832}"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transition spd="slow">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8"/>
            <a:ext cx="10969943"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09441" y="1600201"/>
            <a:ext cx="10969943"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441" y="6356351"/>
            <a:ext cx="2844059"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5325" y="6356351"/>
            <a:ext cx="284405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37DED6-D4C7-42EE-AB49-D2E39E64FDE4}" type="slidenum">
              <a:rPr lang="en-US" smtClean="0"/>
              <a:pPr/>
              <a:t>‹#›</a:t>
            </a:fld>
            <a:endParaRPr lang="en-US"/>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4617" r:id="rId1"/>
    <p:sldLayoutId id="2147484618" r:id="rId2"/>
    <p:sldLayoutId id="2147484619" r:id="rId3"/>
    <p:sldLayoutId id="2147484620" r:id="rId4"/>
    <p:sldLayoutId id="2147484621" r:id="rId5"/>
    <p:sldLayoutId id="2147484622" r:id="rId6"/>
    <p:sldLayoutId id="2147484623" r:id="rId7"/>
    <p:sldLayoutId id="2147484624" r:id="rId8"/>
    <p:sldLayoutId id="2147484625" r:id="rId9"/>
    <p:sldLayoutId id="2147484626" r:id="rId10"/>
    <p:sldLayoutId id="2147484627" r:id="rId11"/>
    <p:sldLayoutId id="2147484628" r:id="rId12"/>
  </p:sldLayoutIdLst>
  <p:transition spd="slow">
    <p:randomBar dir="vert"/>
  </p:transition>
  <p:hf hdr="0" ftr="0" dt="0"/>
  <p:txStyles>
    <p:titleStyle>
      <a:lvl1pPr algn="ctr" defTabSz="914400" rtl="1" eaLnBrk="1" latinLnBrk="0" hangingPunct="1">
        <a:spcBef>
          <a:spcPct val="0"/>
        </a:spcBef>
        <a:buNone/>
        <a:defRPr sz="4400" b="1" kern="1200">
          <a:solidFill>
            <a:schemeClr val="tx1">
              <a:lumMod val="85000"/>
              <a:lumOff val="15000"/>
            </a:schemeClr>
          </a:solidFill>
          <a:effectLst>
            <a:outerShdw blurRad="38100" dist="38100" dir="2700000" algn="tl">
              <a:srgbClr val="000000">
                <a:alpha val="43137"/>
              </a:srgbClr>
            </a:outerShdw>
          </a:effectLst>
          <a:latin typeface="Microsoft New Tai Lue" pitchFamily="34" charset="0"/>
          <a:ea typeface="Microsoft Himalaya" pitchFamily="2" charset="0"/>
          <a:cs typeface="Microsoft New Tai Lue" pitchFamily="34" charset="0"/>
        </a:defRPr>
      </a:lvl1pPr>
    </p:titleStyle>
    <p:bodyStyle>
      <a:lvl1pPr marL="342900" indent="-342900" algn="r" defTabSz="914400" rtl="1" eaLnBrk="1" latinLnBrk="0" hangingPunct="1">
        <a:spcBef>
          <a:spcPct val="20000"/>
        </a:spcBef>
        <a:buFont typeface="Arial" pitchFamily="34" charset="0"/>
        <a:buChar char="•"/>
        <a:defRPr sz="2800" kern="1200">
          <a:solidFill>
            <a:schemeClr val="tx1">
              <a:lumMod val="75000"/>
              <a:lumOff val="25000"/>
            </a:schemeClr>
          </a:solidFill>
          <a:latin typeface="Microsoft New Tai Lue" pitchFamily="34" charset="0"/>
          <a:ea typeface="+mn-ea"/>
          <a:cs typeface="Microsoft New Tai Lue" pitchFamily="34" charset="0"/>
        </a:defRPr>
      </a:lvl1pPr>
      <a:lvl2pPr marL="742950" indent="-285750" algn="r" defTabSz="914400" rtl="1" eaLnBrk="1" latinLnBrk="0" hangingPunct="1">
        <a:spcBef>
          <a:spcPct val="20000"/>
        </a:spcBef>
        <a:buFont typeface="Arial" pitchFamily="34" charset="0"/>
        <a:buChar char="–"/>
        <a:defRPr sz="2400" kern="1200">
          <a:solidFill>
            <a:schemeClr val="tx1">
              <a:lumMod val="75000"/>
              <a:lumOff val="25000"/>
            </a:schemeClr>
          </a:solidFill>
          <a:latin typeface="Microsoft New Tai Lue" pitchFamily="34" charset="0"/>
          <a:ea typeface="+mn-ea"/>
          <a:cs typeface="Microsoft New Tai Lue" pitchFamily="34" charset="0"/>
        </a:defRPr>
      </a:lvl2pPr>
      <a:lvl3pPr marL="1143000" indent="-228600" algn="r" defTabSz="914400" rtl="1" eaLnBrk="1" latinLnBrk="0" hangingPunct="1">
        <a:spcBef>
          <a:spcPct val="20000"/>
        </a:spcBef>
        <a:buFont typeface="Arial" pitchFamily="34" charset="0"/>
        <a:buChar char="•"/>
        <a:defRPr sz="2000" kern="1200">
          <a:solidFill>
            <a:schemeClr val="tx1">
              <a:lumMod val="75000"/>
              <a:lumOff val="25000"/>
            </a:schemeClr>
          </a:solidFill>
          <a:latin typeface="Microsoft New Tai Lue" pitchFamily="34" charset="0"/>
          <a:ea typeface="+mn-ea"/>
          <a:cs typeface="Microsoft New Tai Lue" pitchFamily="34" charset="0"/>
        </a:defRPr>
      </a:lvl3pPr>
      <a:lvl4pPr marL="1600200" indent="-228600" algn="r" defTabSz="914400" rtl="1" eaLnBrk="1" latinLnBrk="0" hangingPunct="1">
        <a:spcBef>
          <a:spcPct val="20000"/>
        </a:spcBef>
        <a:buFont typeface="Arial" pitchFamily="34" charset="0"/>
        <a:buChar char="–"/>
        <a:defRPr sz="1800" kern="1200">
          <a:solidFill>
            <a:schemeClr val="tx1">
              <a:lumMod val="75000"/>
              <a:lumOff val="25000"/>
            </a:schemeClr>
          </a:solidFill>
          <a:latin typeface="Microsoft New Tai Lue" pitchFamily="34" charset="0"/>
          <a:ea typeface="+mn-ea"/>
          <a:cs typeface="Microsoft New Tai Lue" pitchFamily="34" charset="0"/>
        </a:defRPr>
      </a:lvl4pPr>
      <a:lvl5pPr marL="2057400" indent="-228600" algn="r" defTabSz="914400" rtl="1" eaLnBrk="1" latinLnBrk="0" hangingPunct="1">
        <a:spcBef>
          <a:spcPct val="20000"/>
        </a:spcBef>
        <a:buFont typeface="Arial" pitchFamily="34" charset="0"/>
        <a:buChar char="»"/>
        <a:defRPr sz="1800" kern="1200">
          <a:solidFill>
            <a:schemeClr val="tx1">
              <a:lumMod val="75000"/>
              <a:lumOff val="25000"/>
            </a:schemeClr>
          </a:solidFill>
          <a:latin typeface="Microsoft New Tai Lue" pitchFamily="34" charset="0"/>
          <a:ea typeface="+mn-ea"/>
          <a:cs typeface="Microsoft New Tai Lue" pitchFamily="34" charset="0"/>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gif"/><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gif"/><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8.xml"/></Relationships>
</file>

<file path=ppt/slides/_rels/slide90.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535270" y="410743"/>
            <a:ext cx="6696744" cy="830997"/>
          </a:xfrm>
          <a:prstGeom prst="rect">
            <a:avLst/>
          </a:prstGeom>
          <a:effectLst>
            <a:glow rad="101600">
              <a:schemeClr val="accent1">
                <a:satMod val="175000"/>
                <a:alpha val="40000"/>
              </a:schemeClr>
            </a:glow>
          </a:effectLst>
        </p:spPr>
        <p:txBody>
          <a:bodyPr wrap="square">
            <a:spAutoFit/>
          </a:bodyPr>
          <a:lstStyle/>
          <a:p>
            <a:pPr lvl="0" algn="ctr">
              <a:defRPr/>
            </a:pPr>
            <a:r>
              <a:rPr lang="ar-EG" sz="4800" b="1" dirty="0">
                <a:ln/>
                <a:effectLst>
                  <a:outerShdw blurRad="38100" dist="19050" dir="2700000" algn="tl" rotWithShape="0">
                    <a:schemeClr val="dk1">
                      <a:lumMod val="50000"/>
                      <a:alpha val="40000"/>
                    </a:schemeClr>
                  </a:outerShdw>
                </a:effectLst>
                <a:latin typeface="Traditional Arabic" pitchFamily="18" charset="-78"/>
                <a:ea typeface="GE SS Two Light" pitchFamily="18" charset="-78"/>
                <a:cs typeface="Traditional Arabic" pitchFamily="18" charset="-78"/>
              </a:rPr>
              <a:t>«</a:t>
            </a:r>
            <a:r>
              <a:rPr lang="ar-EG" sz="4800" b="1" dirty="0">
                <a:ln/>
                <a:effectLst>
                  <a:outerShdw blurRad="38100" dist="19050" dir="2700000" algn="tl" rotWithShape="0">
                    <a:schemeClr val="dk1">
                      <a:lumMod val="50000"/>
                      <a:alpha val="40000"/>
                    </a:schemeClr>
                  </a:outerShdw>
                </a:effectLst>
                <a:ea typeface="Calibri"/>
                <a:cs typeface="Traditional Arabic"/>
              </a:rPr>
              <a:t>فهم الشخصيات </a:t>
            </a:r>
            <a:r>
              <a:rPr lang="ar-EG" sz="4800" b="1" dirty="0">
                <a:ln/>
                <a:effectLst>
                  <a:outerShdw blurRad="38100" dist="19050" dir="2700000" algn="tl" rotWithShape="0">
                    <a:schemeClr val="dk1">
                      <a:lumMod val="50000"/>
                      <a:alpha val="40000"/>
                    </a:schemeClr>
                  </a:outerShdw>
                </a:effectLst>
                <a:latin typeface="Traditional Arabic" pitchFamily="18" charset="-78"/>
                <a:ea typeface="GE SS Two Light" pitchFamily="18" charset="-78"/>
                <a:cs typeface="Traditional Arabic" pitchFamily="18" charset="-78"/>
              </a:rPr>
              <a:t>»</a:t>
            </a:r>
            <a:endParaRPr lang="ar-SA" sz="4800" b="1" dirty="0">
              <a:ln/>
              <a:effectLst>
                <a:outerShdw blurRad="38100" dist="19050" dir="2700000" algn="tl" rotWithShape="0">
                  <a:schemeClr val="dk1">
                    <a:lumMod val="50000"/>
                    <a:alpha val="40000"/>
                  </a:schemeClr>
                </a:outerShdw>
              </a:effectLst>
              <a:latin typeface="Traditional Arabic" pitchFamily="18" charset="-78"/>
              <a:ea typeface="GE SS Two Light" pitchFamily="18" charset="-78"/>
              <a:cs typeface="Traditional Arabic" pitchFamily="18" charset="-78"/>
            </a:endParaRPr>
          </a:p>
        </p:txBody>
      </p:sp>
      <p:sp>
        <p:nvSpPr>
          <p:cNvPr id="2" name="Rectangle 1"/>
          <p:cNvSpPr/>
          <p:nvPr/>
        </p:nvSpPr>
        <p:spPr>
          <a:xfrm>
            <a:off x="5374332" y="5400709"/>
            <a:ext cx="6052858" cy="923330"/>
          </a:xfrm>
          <a:prstGeom prst="rect">
            <a:avLst/>
          </a:prstGeom>
        </p:spPr>
        <p:txBody>
          <a:bodyPr wrap="square">
            <a:spAutoFit/>
          </a:bodyPr>
          <a:lstStyle/>
          <a:p>
            <a:pPr lvl="0" algn="ctr"/>
            <a:r>
              <a:rPr lang="ar-EG" sz="5400" b="1" dirty="0">
                <a:solidFill>
                  <a:srgbClr val="C00000"/>
                </a:solidFill>
                <a:latin typeface="Traditional Arabic" pitchFamily="18" charset="-78"/>
                <a:cs typeface="Traditional Arabic" pitchFamily="18" charset="-78"/>
              </a:rPr>
              <a:t>بقيادة المدرب.......</a:t>
            </a:r>
          </a:p>
        </p:txBody>
      </p:sp>
      <p:pic>
        <p:nvPicPr>
          <p:cNvPr id="5" name="Picture 4"/>
          <p:cNvPicPr/>
          <p:nvPr/>
        </p:nvPicPr>
        <p:blipFill rotWithShape="1">
          <a:blip r:embed="rId2">
            <a:extLst>
              <a:ext uri="{28A0092B-C50C-407E-A947-70E740481C1C}">
                <a14:useLocalDpi xmlns:a14="http://schemas.microsoft.com/office/drawing/2010/main" val="0"/>
              </a:ext>
            </a:extLst>
          </a:blip>
          <a:srcRect l="-1" t="532" r="-813" b="2660"/>
          <a:stretch/>
        </p:blipFill>
        <p:spPr bwMode="auto">
          <a:xfrm>
            <a:off x="5508576" y="1844824"/>
            <a:ext cx="6329045" cy="28936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4257212456"/>
      </p:ext>
    </p:extLst>
  </p:cSld>
  <p:clrMapOvr>
    <a:masterClrMapping/>
  </p:clrMapOvr>
  <p:transition spd="slow">
    <p:randomBa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خصائص السؤال الفلسفي - ويكيات">
            <a:extLst>
              <a:ext uri="{FF2B5EF4-FFF2-40B4-BE49-F238E27FC236}">
                <a16:creationId xmlns:a16="http://schemas.microsoft.com/office/drawing/2014/main" id="{EE2242E0-EC5E-4E0F-8C11-1F2554B65E14}"/>
              </a:ext>
            </a:extLst>
          </p:cNvPr>
          <p:cNvPicPr/>
          <p:nvPr/>
        </p:nvPicPr>
        <p:blipFill rotWithShape="1">
          <a:blip r:embed="rId2">
            <a:extLst>
              <a:ext uri="{28A0092B-C50C-407E-A947-70E740481C1C}">
                <a14:useLocalDpi xmlns:a14="http://schemas.microsoft.com/office/drawing/2010/main" val="0"/>
              </a:ext>
            </a:extLst>
          </a:blip>
          <a:srcRect l="4676" r="3597" b="3418"/>
          <a:stretch/>
        </p:blipFill>
        <p:spPr bwMode="auto">
          <a:xfrm>
            <a:off x="3502124" y="2945298"/>
            <a:ext cx="6552728" cy="36325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2715DFE1-0736-47A9-907F-6BC1D7B68B73}"/>
              </a:ext>
            </a:extLst>
          </p:cNvPr>
          <p:cNvSpPr txBox="1"/>
          <p:nvPr/>
        </p:nvSpPr>
        <p:spPr>
          <a:xfrm>
            <a:off x="3960424" y="1700808"/>
            <a:ext cx="6094428" cy="1136337"/>
          </a:xfrm>
          <a:prstGeom prst="rect">
            <a:avLst/>
          </a:prstGeom>
          <a:noFill/>
        </p:spPr>
        <p:txBody>
          <a:bodyPr wrap="square">
            <a:spAutoFit/>
          </a:bodyPr>
          <a:lstStyle/>
          <a:p>
            <a:pPr algn="ctr" rtl="1">
              <a:lnSpc>
                <a:spcPct val="106000"/>
              </a:lnSpc>
              <a:tabLst>
                <a:tab pos="2174240" algn="l"/>
                <a:tab pos="3236595" algn="ctr"/>
              </a:tabLst>
            </a:pPr>
            <a:r>
              <a:rPr lang="ar-EG" sz="3200" b="1" u="sng" kern="1200" dirty="0">
                <a:solidFill>
                  <a:srgbClr val="C00000"/>
                </a:solidFill>
                <a:effectLst/>
                <a:latin typeface="Traditional Arabic" panose="02020603050405020304" pitchFamily="18" charset="-78"/>
                <a:ea typeface="Times New Roman" panose="02020603050405020304" pitchFamily="18" charset="0"/>
                <a:cs typeface="Traditional Arabic" panose="02020603050405020304" pitchFamily="18" charset="-78"/>
              </a:rPr>
              <a:t>عصف ذهني - جماعي</a:t>
            </a:r>
            <a:endParaRPr lang="en-US" sz="3200" dirty="0">
              <a:solidFill>
                <a:srgbClr val="C00000"/>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p>
            <a:pPr algn="ctr" rtl="1">
              <a:lnSpc>
                <a:spcPct val="106000"/>
              </a:lnSpc>
            </a:pPr>
            <a:r>
              <a:rPr lang="ar-EG" sz="3200" b="1" kern="1200" dirty="0">
                <a:effectLst/>
                <a:latin typeface="Traditional Arabic" panose="02020603050405020304" pitchFamily="18" charset="-78"/>
                <a:ea typeface="Calibri" panose="020F0502020204030204" pitchFamily="34" charset="0"/>
                <a:cs typeface="Traditional Arabic" panose="02020603050405020304" pitchFamily="18" charset="-78"/>
              </a:rPr>
              <a:t>عزيزي المتدرب أذكر ما تعرفه عن مفهوم الشخصية .</a:t>
            </a:r>
            <a:endParaRPr lang="en-US" sz="3200" dirty="0">
              <a:effectLst/>
              <a:latin typeface="Traditional Arabic" panose="02020603050405020304" pitchFamily="18" charset="-78"/>
              <a:ea typeface="Times New Roman" panose="02020603050405020304" pitchFamily="18" charset="0"/>
              <a:cs typeface="Traditional Arabic" panose="02020603050405020304" pitchFamily="18" charset="-78"/>
            </a:endParaRPr>
          </a:p>
        </p:txBody>
      </p:sp>
      <p:sp>
        <p:nvSpPr>
          <p:cNvPr id="8" name="Speech Bubble: Oval 7">
            <a:extLst>
              <a:ext uri="{FF2B5EF4-FFF2-40B4-BE49-F238E27FC236}">
                <a16:creationId xmlns:a16="http://schemas.microsoft.com/office/drawing/2014/main" id="{9FD1F1F3-6F75-404E-855B-0BB0741C05B3}"/>
              </a:ext>
            </a:extLst>
          </p:cNvPr>
          <p:cNvSpPr/>
          <p:nvPr/>
        </p:nvSpPr>
        <p:spPr>
          <a:xfrm>
            <a:off x="8902724" y="332630"/>
            <a:ext cx="2520280" cy="1112297"/>
          </a:xfrm>
          <a:prstGeom prst="wedgeEllipseCallout">
            <a:avLst/>
          </a:prstGeom>
        </p:spPr>
        <p:style>
          <a:lnRef idx="1">
            <a:schemeClr val="accent6"/>
          </a:lnRef>
          <a:fillRef idx="2">
            <a:schemeClr val="accent6"/>
          </a:fillRef>
          <a:effectRef idx="1">
            <a:schemeClr val="accent6"/>
          </a:effectRef>
          <a:fontRef idx="minor">
            <a:schemeClr val="dk1"/>
          </a:fontRef>
        </p:style>
        <p:txBody>
          <a:bodyPr rtlCol="0" anchor="ctr"/>
          <a:lstStyle/>
          <a:p>
            <a:pPr algn="ctr" rtl="1">
              <a:lnSpc>
                <a:spcPct val="106000"/>
              </a:lnSpc>
              <a:tabLst>
                <a:tab pos="2174240" algn="l"/>
                <a:tab pos="3236595" algn="ctr"/>
              </a:tabLst>
            </a:pPr>
            <a:r>
              <a:rPr lang="ar-EG" sz="3200" b="1" kern="1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نشاط -1</a:t>
            </a:r>
            <a:endParaRPr lang="en-US" dirty="0">
              <a:solidFill>
                <a:srgbClr val="0070C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89548895"/>
      </p:ext>
    </p:extLst>
  </p:cSld>
  <p:clrMapOvr>
    <a:masterClrMapping/>
  </p:clrMapOvr>
  <p:transition spd="slow">
    <p:randomBar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llout: Down Arrow 5">
            <a:extLst>
              <a:ext uri="{FF2B5EF4-FFF2-40B4-BE49-F238E27FC236}">
                <a16:creationId xmlns:a16="http://schemas.microsoft.com/office/drawing/2014/main" id="{CE4379C9-DDEF-4381-AC25-396C64C0C271}"/>
              </a:ext>
            </a:extLst>
          </p:cNvPr>
          <p:cNvSpPr/>
          <p:nvPr/>
        </p:nvSpPr>
        <p:spPr>
          <a:xfrm>
            <a:off x="8565579" y="620688"/>
            <a:ext cx="3168352" cy="1152128"/>
          </a:xfrm>
          <a:prstGeom prst="downArrowCallout">
            <a:avLst/>
          </a:prstGeom>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457200" rtl="1" eaLnBrk="1" fontAlgn="auto" latinLnBrk="0" hangingPunct="1">
              <a:lnSpc>
                <a:spcPct val="115000"/>
              </a:lnSpc>
              <a:spcBef>
                <a:spcPts val="0"/>
              </a:spcBef>
              <a:spcAft>
                <a:spcPts val="1000"/>
              </a:spcAft>
              <a:buClrTx/>
              <a:buSzTx/>
              <a:buFontTx/>
              <a:buNone/>
              <a:tabLst/>
              <a:defRPr/>
            </a:pPr>
            <a:r>
              <a:rPr kumimoji="0" lang="ar-SA" sz="3200" b="1" i="0" strike="noStrike" kern="1200" cap="none" spc="0" normalizeH="0" baseline="0" noProof="0" dirty="0">
                <a:ln>
                  <a:noFill/>
                </a:ln>
                <a:solidFill>
                  <a:srgbClr val="C00000"/>
                </a:solidFill>
                <a:effectLst/>
                <a:uLnTx/>
                <a:uFillTx/>
                <a:latin typeface="Calibri" panose="020F0502020204030204" pitchFamily="34" charset="0"/>
                <a:ea typeface="Times New Roman" panose="02020603050405020304" pitchFamily="18" charset="0"/>
                <a:cs typeface="Traditional Arabic" panose="02020603050405020304" pitchFamily="18" charset="-78"/>
              </a:rPr>
              <a:t>مفهوم وتعريف الشخصية</a:t>
            </a:r>
            <a:endParaRPr kumimoji="0" lang="en-US" sz="3200" b="0" i="0"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10" name="TextBox 9">
            <a:extLst>
              <a:ext uri="{FF2B5EF4-FFF2-40B4-BE49-F238E27FC236}">
                <a16:creationId xmlns:a16="http://schemas.microsoft.com/office/drawing/2014/main" id="{565CD06D-F1BE-4F57-8D7D-07A78C25919B}"/>
              </a:ext>
            </a:extLst>
          </p:cNvPr>
          <p:cNvSpPr txBox="1"/>
          <p:nvPr/>
        </p:nvSpPr>
        <p:spPr>
          <a:xfrm>
            <a:off x="4438228" y="2132856"/>
            <a:ext cx="7295703" cy="3816429"/>
          </a:xfrm>
          <a:prstGeom prst="rect">
            <a:avLst/>
          </a:prstGeom>
          <a:noFill/>
        </p:spPr>
        <p:txBody>
          <a:bodyPr wrap="square">
            <a:spAutoFit/>
          </a:bodyPr>
          <a:lstStyle/>
          <a:p>
            <a:pPr algn="r" rtl="1">
              <a:lnSpc>
                <a:spcPct val="115000"/>
              </a:lnSpc>
              <a:spcAft>
                <a:spcPts val="1000"/>
              </a:spcAft>
            </a:pPr>
            <a:r>
              <a:rPr lang="ar-SA" sz="2800" b="1" u="sng" dirty="0">
                <a:solidFill>
                  <a:srgbClr val="0070C0"/>
                </a:solidFill>
                <a:effectLst/>
                <a:latin typeface="Traditional Arabic" panose="02020603050405020304" pitchFamily="18" charset="-78"/>
                <a:ea typeface="Times New Roman" panose="02020603050405020304" pitchFamily="18" charset="0"/>
                <a:cs typeface="Traditional Arabic" panose="02020603050405020304" pitchFamily="18" charset="-78"/>
              </a:rPr>
              <a:t>مفهوم الشخصـية</a:t>
            </a:r>
            <a:endParaRPr lang="en-US" sz="2800" dirty="0">
              <a:solidFill>
                <a:srgbClr val="0070C0"/>
              </a:solidFill>
              <a:effectLst/>
              <a:latin typeface="Traditional Arabic" panose="02020603050405020304" pitchFamily="18" charset="-78"/>
              <a:ea typeface="Calibri" panose="020F0502020204030204" pitchFamily="34" charset="0"/>
              <a:cs typeface="Traditional Arabic" panose="02020603050405020304" pitchFamily="18" charset="-78"/>
            </a:endParaRPr>
          </a:p>
          <a:p>
            <a:pPr algn="r" rtl="1">
              <a:lnSpc>
                <a:spcPct val="115000"/>
              </a:lnSpc>
              <a:spcAft>
                <a:spcPts val="1000"/>
              </a:spcAft>
            </a:pPr>
            <a:r>
              <a:rPr lang="ar-SA" sz="2800" b="1" dirty="0">
                <a:effectLst/>
                <a:latin typeface="Traditional Arabic" panose="02020603050405020304" pitchFamily="18" charset="-78"/>
                <a:ea typeface="Times New Roman" panose="02020603050405020304" pitchFamily="18" charset="0"/>
                <a:cs typeface="Traditional Arabic" panose="02020603050405020304" pitchFamily="18" charset="-78"/>
              </a:rPr>
              <a:t>يختلف الناس في درجة تكيفهم وتواؤمهم مع البيئة من حولهم، كما يختلف الناس في درجة تأثيرهم على هذه البيئة.</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algn="r" rtl="1">
              <a:lnSpc>
                <a:spcPct val="115000"/>
              </a:lnSpc>
              <a:spcAft>
                <a:spcPts val="1000"/>
              </a:spcAft>
            </a:pPr>
            <a:r>
              <a:rPr lang="ar-SA" sz="2800" b="1" dirty="0">
                <a:effectLst/>
                <a:latin typeface="Traditional Arabic" panose="02020603050405020304" pitchFamily="18" charset="-78"/>
                <a:ea typeface="Times New Roman" panose="02020603050405020304" pitchFamily="18" charset="0"/>
                <a:cs typeface="Traditional Arabic" panose="02020603050405020304" pitchFamily="18" charset="-78"/>
              </a:rPr>
              <a:t> ليس هذا فحسب بل يختلفون في الطريقة التي ينظرون بها إلى ذواتهم وفي الطريقة التي ينظرون بها إلى شخصيات الآخرين وكيفية تعاملهم معها.</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algn="r" rtl="1"/>
            <a:r>
              <a:rPr lang="ar-SA" sz="2800" b="1" dirty="0">
                <a:effectLst/>
                <a:latin typeface="Traditional Arabic" panose="02020603050405020304" pitchFamily="18" charset="-78"/>
                <a:ea typeface="Times New Roman" panose="02020603050405020304" pitchFamily="18" charset="0"/>
                <a:cs typeface="Traditional Arabic" panose="02020603050405020304" pitchFamily="18" charset="-78"/>
              </a:rPr>
              <a:t> إن شخصية الفرد من أهم العوامل المؤثرة في الاعتبارات السابقة ويهتم علم النفس بجميع فروعه بدراسة الشخصية</a:t>
            </a:r>
            <a:r>
              <a:rPr lang="en-US" sz="2800" b="1" dirty="0">
                <a:effectLst/>
                <a:latin typeface="Traditional Arabic" panose="02020603050405020304" pitchFamily="18" charset="-78"/>
                <a:ea typeface="Times New Roman" panose="02020603050405020304" pitchFamily="18" charset="0"/>
                <a:cs typeface="Traditional Arabic" panose="02020603050405020304" pitchFamily="18" charset="-78"/>
              </a:rPr>
              <a:t>.</a:t>
            </a:r>
            <a:endParaRPr lang="en-US" sz="2800" dirty="0">
              <a:latin typeface="Traditional Arabic" panose="02020603050405020304" pitchFamily="18" charset="-78"/>
              <a:cs typeface="Traditional Arabic" panose="02020603050405020304" pitchFamily="18" charset="-78"/>
            </a:endParaRPr>
          </a:p>
        </p:txBody>
      </p:sp>
      <p:pic>
        <p:nvPicPr>
          <p:cNvPr id="11" name="Picture 10">
            <a:extLst>
              <a:ext uri="{FF2B5EF4-FFF2-40B4-BE49-F238E27FC236}">
                <a16:creationId xmlns:a16="http://schemas.microsoft.com/office/drawing/2014/main" id="{B7170A7C-61AB-4E1C-8705-FC346FB404DC}"/>
              </a:ext>
            </a:extLst>
          </p:cNvPr>
          <p:cNvPicPr>
            <a:picLocks noChangeAspect="1"/>
          </p:cNvPicPr>
          <p:nvPr/>
        </p:nvPicPr>
        <p:blipFill>
          <a:blip r:embed="rId2"/>
          <a:stretch>
            <a:fillRect/>
          </a:stretch>
        </p:blipFill>
        <p:spPr>
          <a:xfrm>
            <a:off x="1053852" y="2852936"/>
            <a:ext cx="2659402" cy="33451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113807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DD88376-2E35-470D-B472-0301A2211953}"/>
              </a:ext>
            </a:extLst>
          </p:cNvPr>
          <p:cNvSpPr txBox="1"/>
          <p:nvPr/>
        </p:nvSpPr>
        <p:spPr>
          <a:xfrm>
            <a:off x="4870276" y="2060848"/>
            <a:ext cx="7007671" cy="3193695"/>
          </a:xfrm>
          <a:prstGeom prst="rect">
            <a:avLst/>
          </a:prstGeom>
          <a:noFill/>
        </p:spPr>
        <p:txBody>
          <a:bodyPr wrap="square">
            <a:spAutoFit/>
          </a:bodyPr>
          <a:lstStyle/>
          <a:p>
            <a:pPr algn="r" rtl="1">
              <a:lnSpc>
                <a:spcPct val="115000"/>
              </a:lnSpc>
              <a:spcAft>
                <a:spcPts val="1000"/>
              </a:spcAft>
            </a:pPr>
            <a:r>
              <a:rPr lang="ar-SA" sz="2800" b="1" dirty="0">
                <a:effectLst/>
                <a:latin typeface="Traditional Arabic" panose="02020603050405020304" pitchFamily="18" charset="-78"/>
                <a:ea typeface="Times New Roman" panose="02020603050405020304" pitchFamily="18" charset="0"/>
                <a:cs typeface="Traditional Arabic" panose="02020603050405020304" pitchFamily="18" charset="-78"/>
              </a:rPr>
              <a:t>عادة ما نشير إلى ان هناك شخصاً معيناً ذو شخصية ضعيفة، وهذا هزيل، وذلك منفعل، وآخر منطوي، كما نطلق صفات أخرى على الأفراد مثل: مكتئب، وقوى الإرادة، ومتشائم، ومتفائل، ومرح، ودموي، وسوداوي، وهوائي، وعدواني، وغيرها</a:t>
            </a:r>
            <a:r>
              <a:rPr lang="en-US" sz="2800" b="1" dirty="0">
                <a:effectLst/>
                <a:latin typeface="Traditional Arabic" panose="02020603050405020304" pitchFamily="18" charset="-78"/>
                <a:ea typeface="Times New Roman" panose="02020603050405020304" pitchFamily="18" charset="0"/>
                <a:cs typeface="Traditional Arabic" panose="02020603050405020304" pitchFamily="18" charset="-78"/>
              </a:rPr>
              <a:t>.</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algn="r" rtl="1">
              <a:lnSpc>
                <a:spcPct val="115000"/>
              </a:lnSpc>
              <a:spcAft>
                <a:spcPts val="1000"/>
              </a:spcAft>
            </a:pPr>
            <a:r>
              <a:rPr lang="ar-SA" sz="2800" b="1" dirty="0">
                <a:effectLst/>
                <a:latin typeface="Traditional Arabic" panose="02020603050405020304" pitchFamily="18" charset="-78"/>
                <a:ea typeface="Times New Roman" panose="02020603050405020304" pitchFamily="18" charset="0"/>
                <a:cs typeface="Traditional Arabic" panose="02020603050405020304" pitchFamily="18" charset="-78"/>
              </a:rPr>
              <a:t>ونحاول من خلال هذه الصفات أن نميز خصائص شخصية فرد معين دون آخرين، وأن نحدد كيف تتفاعل مظاهر السلوك </a:t>
            </a:r>
            <a:r>
              <a:rPr lang="en-US" sz="2800" b="1" dirty="0">
                <a:effectLst/>
                <a:latin typeface="Traditional Arabic" panose="02020603050405020304" pitchFamily="18" charset="-78"/>
                <a:ea typeface="Times New Roman" panose="02020603050405020304" pitchFamily="18" charset="0"/>
                <a:cs typeface="Traditional Arabic" panose="02020603050405020304" pitchFamily="18" charset="-78"/>
              </a:rPr>
              <a:t>.</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p:txBody>
      </p:sp>
      <p:sp>
        <p:nvSpPr>
          <p:cNvPr id="4" name="Flowchart: Alternate Process 3">
            <a:extLst>
              <a:ext uri="{FF2B5EF4-FFF2-40B4-BE49-F238E27FC236}">
                <a16:creationId xmlns:a16="http://schemas.microsoft.com/office/drawing/2014/main" id="{71D1C10A-9317-4B7E-989F-556B15BA3F06}"/>
              </a:ext>
            </a:extLst>
          </p:cNvPr>
          <p:cNvSpPr/>
          <p:nvPr/>
        </p:nvSpPr>
        <p:spPr>
          <a:xfrm>
            <a:off x="9406780" y="959132"/>
            <a:ext cx="2304256" cy="648072"/>
          </a:xfrm>
          <a:prstGeom prst="flowChartAlternateProcess">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457200" rtl="1" eaLnBrk="1" fontAlgn="auto" latinLnBrk="0" hangingPunct="1">
              <a:lnSpc>
                <a:spcPct val="115000"/>
              </a:lnSpc>
              <a:spcBef>
                <a:spcPts val="0"/>
              </a:spcBef>
              <a:spcAft>
                <a:spcPts val="1000"/>
              </a:spcAft>
              <a:buClrTx/>
              <a:buSzTx/>
              <a:buFontTx/>
              <a:buNone/>
              <a:tabLst/>
              <a:defRPr/>
            </a:pPr>
            <a:r>
              <a:rPr kumimoji="0" lang="en-US" sz="3200" b="1" i="0" strike="noStrike" kern="1200" cap="none" spc="0" normalizeH="0" baseline="0" noProof="0" dirty="0">
                <a:ln>
                  <a:noFill/>
                </a:ln>
                <a:solidFill>
                  <a:srgbClr val="0070C0"/>
                </a:solidFill>
                <a:effectLst/>
                <a:uLnTx/>
                <a:uFillTx/>
                <a:latin typeface="Traditional Arabic" panose="02020603050405020304" pitchFamily="18" charset="-78"/>
                <a:ea typeface="Times New Roman" panose="02020603050405020304" pitchFamily="18" charset="0"/>
                <a:cs typeface="Arial" panose="020B0604020202020204" pitchFamily="34" charset="0"/>
              </a:rPr>
              <a:t> </a:t>
            </a:r>
            <a:r>
              <a:rPr kumimoji="0" lang="ar-SA" sz="3200" b="1" i="0"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Traditional Arabic" panose="02020603050405020304" pitchFamily="18" charset="-78"/>
              </a:rPr>
              <a:t>تعريف الشخصية</a:t>
            </a:r>
            <a:endParaRPr kumimoji="0" lang="en-US" sz="3200" b="0" i="0"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E35479F0-4E94-484D-8950-F46C003377CE}"/>
              </a:ext>
            </a:extLst>
          </p:cNvPr>
          <p:cNvPicPr>
            <a:picLocks noChangeAspect="1"/>
          </p:cNvPicPr>
          <p:nvPr/>
        </p:nvPicPr>
        <p:blipFill>
          <a:blip r:embed="rId2"/>
          <a:stretch>
            <a:fillRect/>
          </a:stretch>
        </p:blipFill>
        <p:spPr>
          <a:xfrm>
            <a:off x="1053852" y="2708920"/>
            <a:ext cx="2880320" cy="34586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9357628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llout: Down Arrow 2">
            <a:extLst>
              <a:ext uri="{FF2B5EF4-FFF2-40B4-BE49-F238E27FC236}">
                <a16:creationId xmlns:a16="http://schemas.microsoft.com/office/drawing/2014/main" id="{F08D5F06-0C75-461B-ACD8-65A2E19C9659}"/>
              </a:ext>
            </a:extLst>
          </p:cNvPr>
          <p:cNvSpPr/>
          <p:nvPr/>
        </p:nvSpPr>
        <p:spPr>
          <a:xfrm>
            <a:off x="9215094" y="548680"/>
            <a:ext cx="2520280" cy="1152128"/>
          </a:xfrm>
          <a:prstGeom prst="downArrowCallout">
            <a:avLst/>
          </a:prstGeom>
        </p:spPr>
        <p:style>
          <a:lnRef idx="1">
            <a:schemeClr val="dk1"/>
          </a:lnRef>
          <a:fillRef idx="2">
            <a:schemeClr val="dk1"/>
          </a:fillRef>
          <a:effectRef idx="1">
            <a:schemeClr val="dk1"/>
          </a:effectRef>
          <a:fontRef idx="minor">
            <a:schemeClr val="dk1"/>
          </a:fontRef>
        </p:style>
        <p:txBody>
          <a:bodyPr rtlCol="0" anchor="ctr"/>
          <a:lstStyle/>
          <a:p>
            <a:pPr algn="ctr" rtl="1">
              <a:lnSpc>
                <a:spcPct val="115000"/>
              </a:lnSpc>
              <a:spcAft>
                <a:spcPts val="1000"/>
              </a:spcAft>
            </a:pPr>
            <a:r>
              <a:rPr lang="ar-SA" sz="3200" b="1" dirty="0">
                <a:solidFill>
                  <a:srgbClr val="C00000"/>
                </a:solidFill>
                <a:effectLst/>
                <a:latin typeface="Calibri" panose="020F0502020204030204" pitchFamily="34" charset="0"/>
                <a:ea typeface="Times New Roman" panose="02020603050405020304" pitchFamily="18" charset="0"/>
                <a:cs typeface="Traditional Arabic" panose="02020603050405020304" pitchFamily="18" charset="-78"/>
              </a:rPr>
              <a:t>السمات الشخصية</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TextBox 4">
            <a:extLst>
              <a:ext uri="{FF2B5EF4-FFF2-40B4-BE49-F238E27FC236}">
                <a16:creationId xmlns:a16="http://schemas.microsoft.com/office/drawing/2014/main" id="{3CCD8399-1903-4981-87BB-2F2437A9A35F}"/>
              </a:ext>
            </a:extLst>
          </p:cNvPr>
          <p:cNvSpPr txBox="1"/>
          <p:nvPr/>
        </p:nvSpPr>
        <p:spPr>
          <a:xfrm>
            <a:off x="4942284" y="2204864"/>
            <a:ext cx="6863655" cy="2826415"/>
          </a:xfrm>
          <a:prstGeom prst="rect">
            <a:avLst/>
          </a:prstGeom>
          <a:noFill/>
        </p:spPr>
        <p:txBody>
          <a:bodyPr wrap="square">
            <a:spAutoFit/>
          </a:bodyPr>
          <a:lstStyle/>
          <a:p>
            <a:pPr algn="r" rtl="1">
              <a:lnSpc>
                <a:spcPct val="115000"/>
              </a:lnSpc>
              <a:spcAft>
                <a:spcPts val="1000"/>
              </a:spcAft>
            </a:pPr>
            <a:r>
              <a:rPr lang="ar-SA" sz="2800" b="1" dirty="0">
                <a:effectLst/>
                <a:latin typeface="Traditional Arabic" panose="02020603050405020304" pitchFamily="18" charset="-78"/>
                <a:ea typeface="Times New Roman" panose="02020603050405020304" pitchFamily="18" charset="0"/>
                <a:cs typeface="Traditional Arabic" panose="02020603050405020304" pitchFamily="18" charset="-78"/>
              </a:rPr>
              <a:t>هناك مئات من السمات (الصفات) التي يمكن أن تدور حولها الشخصية، ويمكن أن تصف السلوك العام للفرد. </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algn="r" rtl="1">
              <a:lnSpc>
                <a:spcPct val="115000"/>
              </a:lnSpc>
              <a:spcAft>
                <a:spcPts val="1000"/>
              </a:spcAft>
            </a:pPr>
            <a:r>
              <a:rPr lang="ar-SA" sz="2800" b="1" dirty="0">
                <a:solidFill>
                  <a:srgbClr val="0070C0"/>
                </a:solidFill>
                <a:effectLst/>
                <a:latin typeface="Traditional Arabic" panose="02020603050405020304" pitchFamily="18" charset="-78"/>
                <a:ea typeface="Times New Roman" panose="02020603050405020304" pitchFamily="18" charset="0"/>
                <a:cs typeface="Traditional Arabic" panose="02020603050405020304" pitchFamily="18" charset="-78"/>
              </a:rPr>
              <a:t>ومن السمات الشخصية التي تستخدم في حياتنا اليومية:</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algn="r" rtl="1">
              <a:lnSpc>
                <a:spcPct val="115000"/>
              </a:lnSpc>
              <a:spcAft>
                <a:spcPts val="1000"/>
              </a:spcAft>
            </a:pPr>
            <a:r>
              <a:rPr lang="ar-SA" sz="2800" b="1" dirty="0">
                <a:effectLst/>
                <a:latin typeface="Traditional Arabic" panose="02020603050405020304" pitchFamily="18" charset="-78"/>
                <a:ea typeface="Times New Roman" panose="02020603050405020304" pitchFamily="18" charset="0"/>
                <a:cs typeface="Traditional Arabic" panose="02020603050405020304" pitchFamily="18" charset="-78"/>
              </a:rPr>
              <a:t> خجول، وعدواني، وانطوائي، وكسول، ومرح، ومتشائم، ومتفائل، واجتماعي، وقوي الإرادة، ومنضبط، ومنفعل، ومتزن</a:t>
            </a:r>
            <a:r>
              <a:rPr lang="en-US" sz="2800" b="1" dirty="0">
                <a:effectLst/>
                <a:latin typeface="Traditional Arabic" panose="02020603050405020304" pitchFamily="18" charset="-78"/>
                <a:ea typeface="Times New Roman" panose="02020603050405020304" pitchFamily="18" charset="0"/>
                <a:cs typeface="Traditional Arabic" panose="02020603050405020304" pitchFamily="18" charset="-78"/>
              </a:rPr>
              <a:t>.</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p:txBody>
      </p:sp>
      <p:pic>
        <p:nvPicPr>
          <p:cNvPr id="6" name="Picture 5">
            <a:extLst>
              <a:ext uri="{FF2B5EF4-FFF2-40B4-BE49-F238E27FC236}">
                <a16:creationId xmlns:a16="http://schemas.microsoft.com/office/drawing/2014/main" id="{286F5FE1-A626-4969-8634-31D8DECC9B47}"/>
              </a:ext>
            </a:extLst>
          </p:cNvPr>
          <p:cNvPicPr>
            <a:picLocks noChangeAspect="1"/>
          </p:cNvPicPr>
          <p:nvPr/>
        </p:nvPicPr>
        <p:blipFill rotWithShape="1">
          <a:blip r:embed="rId2"/>
          <a:srcRect l="5900" t="6950" r="6951" b="10101"/>
          <a:stretch/>
        </p:blipFill>
        <p:spPr>
          <a:xfrm>
            <a:off x="909836" y="2996952"/>
            <a:ext cx="3328775" cy="31683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8749558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E731F1DE-F79C-4504-973E-13470E50F4D7}"/>
              </a:ext>
            </a:extLst>
          </p:cNvPr>
          <p:cNvGraphicFramePr/>
          <p:nvPr>
            <p:extLst>
              <p:ext uri="{D42A27DB-BD31-4B8C-83A1-F6EECF244321}">
                <p14:modId xmlns:p14="http://schemas.microsoft.com/office/powerpoint/2010/main" val="1842620856"/>
              </p:ext>
            </p:extLst>
          </p:nvPr>
        </p:nvGraphicFramePr>
        <p:xfrm>
          <a:off x="2061964" y="2894792"/>
          <a:ext cx="9598622" cy="30830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CD49F567-842F-47C2-B978-CBE0E51976A5}"/>
              </a:ext>
            </a:extLst>
          </p:cNvPr>
          <p:cNvSpPr txBox="1"/>
          <p:nvPr/>
        </p:nvSpPr>
        <p:spPr>
          <a:xfrm>
            <a:off x="5146682" y="714571"/>
            <a:ext cx="6814508" cy="1707134"/>
          </a:xfrm>
          <a:prstGeom prst="rect">
            <a:avLst/>
          </a:prstGeom>
          <a:noFill/>
        </p:spPr>
        <p:txBody>
          <a:bodyPr wrap="square">
            <a:spAutoFit/>
          </a:bodyPr>
          <a:lstStyle/>
          <a:p>
            <a:pPr algn="r" rtl="1">
              <a:lnSpc>
                <a:spcPct val="115000"/>
              </a:lnSpc>
              <a:spcAft>
                <a:spcPts val="1000"/>
              </a:spcAft>
            </a:pPr>
            <a:r>
              <a:rPr lang="ar-SA" sz="2800" b="1" dirty="0">
                <a:effectLst/>
                <a:latin typeface="Traditional Arabic" panose="02020603050405020304" pitchFamily="18" charset="-78"/>
                <a:ea typeface="Times New Roman" panose="02020603050405020304" pitchFamily="18" charset="0"/>
                <a:cs typeface="Traditional Arabic" panose="02020603050405020304" pitchFamily="18" charset="-78"/>
              </a:rPr>
              <a:t>لقد أمكن التمييز بين 16 صفة أو سمة للشخصية، وهي تظهر في طرفي نقيض، في الصفة وعكسها</a:t>
            </a:r>
            <a:r>
              <a:rPr lang="en-US" sz="2800" b="1" dirty="0">
                <a:effectLst/>
                <a:latin typeface="Traditional Arabic" panose="02020603050405020304" pitchFamily="18" charset="-78"/>
                <a:ea typeface="Times New Roman" panose="02020603050405020304" pitchFamily="18" charset="0"/>
                <a:cs typeface="Traditional Arabic" panose="02020603050405020304" pitchFamily="18" charset="-78"/>
              </a:rPr>
              <a:t>.</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algn="r" rtl="1">
              <a:lnSpc>
                <a:spcPct val="115000"/>
              </a:lnSpc>
              <a:spcAft>
                <a:spcPts val="1000"/>
              </a:spcAft>
            </a:pPr>
            <a:r>
              <a:rPr lang="ar-SA" sz="2800" b="1" dirty="0">
                <a:solidFill>
                  <a:schemeClr val="accent6">
                    <a:lumMod val="50000"/>
                  </a:schemeClr>
                </a:solidFill>
                <a:effectLst/>
                <a:latin typeface="Traditional Arabic" panose="02020603050405020304" pitchFamily="18" charset="-78"/>
                <a:ea typeface="Times New Roman" panose="02020603050405020304" pitchFamily="18" charset="0"/>
                <a:cs typeface="Traditional Arabic" panose="02020603050405020304" pitchFamily="18" charset="-78"/>
              </a:rPr>
              <a:t>وهذه الصفات أو السمات تظهر في المربع التالي</a:t>
            </a:r>
            <a:r>
              <a:rPr lang="en-US" sz="2800" b="1" dirty="0">
                <a:solidFill>
                  <a:schemeClr val="accent6">
                    <a:lumMod val="50000"/>
                  </a:schemeClr>
                </a:solidFill>
                <a:effectLst/>
                <a:latin typeface="Traditional Arabic" panose="02020603050405020304" pitchFamily="18" charset="-78"/>
                <a:ea typeface="Times New Roman" panose="02020603050405020304" pitchFamily="18" charset="0"/>
                <a:cs typeface="Traditional Arabic" panose="02020603050405020304" pitchFamily="18" charset="-78"/>
              </a:rPr>
              <a:t>:</a:t>
            </a:r>
          </a:p>
        </p:txBody>
      </p:sp>
    </p:spTree>
    <p:extLst>
      <p:ext uri="{BB962C8B-B14F-4D97-AF65-F5344CB8AC3E}">
        <p14:creationId xmlns:p14="http://schemas.microsoft.com/office/powerpoint/2010/main" val="18488593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llout: Down Arrow 2">
            <a:extLst>
              <a:ext uri="{FF2B5EF4-FFF2-40B4-BE49-F238E27FC236}">
                <a16:creationId xmlns:a16="http://schemas.microsoft.com/office/drawing/2014/main" id="{D31F7608-9070-4B49-A580-720939534F92}"/>
              </a:ext>
            </a:extLst>
          </p:cNvPr>
          <p:cNvSpPr/>
          <p:nvPr/>
        </p:nvSpPr>
        <p:spPr>
          <a:xfrm>
            <a:off x="8261830" y="692696"/>
            <a:ext cx="3624738" cy="1152128"/>
          </a:xfrm>
          <a:prstGeom prst="downArrowCallout">
            <a:avLst/>
          </a:prstGeom>
        </p:spPr>
        <p:style>
          <a:lnRef idx="1">
            <a:schemeClr val="dk1"/>
          </a:lnRef>
          <a:fillRef idx="2">
            <a:schemeClr val="dk1"/>
          </a:fillRef>
          <a:effectRef idx="1">
            <a:schemeClr val="dk1"/>
          </a:effectRef>
          <a:fontRef idx="minor">
            <a:schemeClr val="dk1"/>
          </a:fontRef>
        </p:style>
        <p:txBody>
          <a:bodyPr rtlCol="0" anchor="ctr"/>
          <a:lstStyle/>
          <a:p>
            <a:pPr algn="ctr" rtl="1">
              <a:lnSpc>
                <a:spcPct val="115000"/>
              </a:lnSpc>
              <a:spcAft>
                <a:spcPts val="1000"/>
              </a:spcAft>
            </a:pPr>
            <a:r>
              <a:rPr lang="ar-SA" sz="3200" b="1" dirty="0">
                <a:solidFill>
                  <a:srgbClr val="C00000"/>
                </a:solidFill>
                <a:effectLst/>
                <a:latin typeface="Traditional Arabic" panose="02020603050405020304" pitchFamily="18" charset="-78"/>
                <a:ea typeface="Times New Roman" panose="02020603050405020304" pitchFamily="18" charset="0"/>
                <a:cs typeface="Traditional Arabic" panose="02020603050405020304" pitchFamily="18" charset="-78"/>
              </a:rPr>
              <a:t>مكونات وجوانب الشخصية</a:t>
            </a:r>
            <a:endParaRPr lang="en-US" sz="3200" dirty="0">
              <a:effectLst/>
              <a:latin typeface="Traditional Arabic" panose="02020603050405020304" pitchFamily="18" charset="-78"/>
              <a:ea typeface="Calibri" panose="020F0502020204030204" pitchFamily="34" charset="0"/>
              <a:cs typeface="Traditional Arabic" panose="02020603050405020304" pitchFamily="18" charset="-78"/>
            </a:endParaRPr>
          </a:p>
        </p:txBody>
      </p:sp>
      <p:sp>
        <p:nvSpPr>
          <p:cNvPr id="11" name="TextBox 10">
            <a:extLst>
              <a:ext uri="{FF2B5EF4-FFF2-40B4-BE49-F238E27FC236}">
                <a16:creationId xmlns:a16="http://schemas.microsoft.com/office/drawing/2014/main" id="{E3B34CF3-D2FA-4C06-B999-1FA355DDD5B5}"/>
              </a:ext>
            </a:extLst>
          </p:cNvPr>
          <p:cNvSpPr txBox="1"/>
          <p:nvPr/>
        </p:nvSpPr>
        <p:spPr>
          <a:xfrm>
            <a:off x="4870276" y="2132856"/>
            <a:ext cx="7030532" cy="3270126"/>
          </a:xfrm>
          <a:prstGeom prst="rect">
            <a:avLst/>
          </a:prstGeom>
          <a:noFill/>
        </p:spPr>
        <p:txBody>
          <a:bodyPr wrap="square">
            <a:spAutoFit/>
          </a:bodyPr>
          <a:lstStyle/>
          <a:p>
            <a:pPr algn="r" rtl="1">
              <a:lnSpc>
                <a:spcPct val="150000"/>
              </a:lnSpc>
            </a:pPr>
            <a:r>
              <a:rPr lang="ar-SA" sz="2800" b="1" dirty="0">
                <a:effectLst/>
                <a:latin typeface="Traditional Arabic" panose="02020603050405020304" pitchFamily="18" charset="-78"/>
                <a:ea typeface="Times New Roman" panose="02020603050405020304" pitchFamily="18" charset="0"/>
                <a:cs typeface="Traditional Arabic" panose="02020603050405020304" pitchFamily="18" charset="-78"/>
              </a:rPr>
              <a:t>قد يختلف علماء النفس، في تعريف معنى الشخصية، ومراحل نضجها، ولكنهم عادة لا يختلفوا على المكونات التي تشكل الشخصية، فإذا كانت خصائص النضج التي أشار إليها كثير من العلماء تمثل أسلوباً لقياس او وصف النمط العام للسلك الخارجي للشخصية، فإن هذه الخصائص ما هي إلا</a:t>
            </a:r>
            <a:r>
              <a:rPr lang="en-US" sz="2800" b="1" dirty="0">
                <a:effectLst/>
                <a:latin typeface="Traditional Arabic" panose="02020603050405020304" pitchFamily="18" charset="-78"/>
                <a:ea typeface="Times New Roman" panose="02020603050405020304" pitchFamily="18" charset="0"/>
                <a:cs typeface="Traditional Arabic" panose="02020603050405020304" pitchFamily="18" charset="-78"/>
              </a:rPr>
              <a:t> </a:t>
            </a:r>
            <a:r>
              <a:rPr lang="ar-SA" sz="2800" b="1" dirty="0">
                <a:effectLst/>
                <a:latin typeface="Traditional Arabic" panose="02020603050405020304" pitchFamily="18" charset="-78"/>
                <a:ea typeface="Times New Roman" panose="02020603050405020304" pitchFamily="18" charset="0"/>
                <a:cs typeface="Traditional Arabic" panose="02020603050405020304" pitchFamily="18" charset="-78"/>
              </a:rPr>
              <a:t>انعكاس لمكونات معينة لهذه الشخصية</a:t>
            </a:r>
            <a:r>
              <a:rPr lang="ar-SA" sz="1800" b="1" dirty="0">
                <a:effectLst/>
                <a:latin typeface="Traditional Arabic" panose="02020603050405020304" pitchFamily="18" charset="-78"/>
                <a:ea typeface="Times New Roman" panose="02020603050405020304" pitchFamily="18" charset="0"/>
              </a:rPr>
              <a:t> </a:t>
            </a:r>
            <a:endParaRPr lang="en-US" dirty="0"/>
          </a:p>
        </p:txBody>
      </p:sp>
      <p:pic>
        <p:nvPicPr>
          <p:cNvPr id="13" name="Picture 12">
            <a:extLst>
              <a:ext uri="{FF2B5EF4-FFF2-40B4-BE49-F238E27FC236}">
                <a16:creationId xmlns:a16="http://schemas.microsoft.com/office/drawing/2014/main" id="{B616C4EA-B78F-46DF-B349-0E967D258783}"/>
              </a:ext>
            </a:extLst>
          </p:cNvPr>
          <p:cNvPicPr>
            <a:picLocks noChangeAspect="1"/>
          </p:cNvPicPr>
          <p:nvPr/>
        </p:nvPicPr>
        <p:blipFill>
          <a:blip r:embed="rId2"/>
          <a:stretch>
            <a:fillRect/>
          </a:stretch>
        </p:blipFill>
        <p:spPr>
          <a:xfrm>
            <a:off x="477788" y="3068960"/>
            <a:ext cx="4248472" cy="26255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981455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5F2AAC0-584A-4AAD-AF78-4ED60EB3B646}"/>
              </a:ext>
            </a:extLst>
          </p:cNvPr>
          <p:cNvSpPr txBox="1"/>
          <p:nvPr/>
        </p:nvSpPr>
        <p:spPr>
          <a:xfrm>
            <a:off x="5158308" y="1988840"/>
            <a:ext cx="6598484" cy="3270126"/>
          </a:xfrm>
          <a:prstGeom prst="rect">
            <a:avLst/>
          </a:prstGeom>
          <a:noFill/>
        </p:spPr>
        <p:txBody>
          <a:bodyPr wrap="square">
            <a:spAutoFit/>
          </a:bodyPr>
          <a:lstStyle/>
          <a:p>
            <a:pPr algn="r" rtl="1">
              <a:lnSpc>
                <a:spcPct val="150000"/>
              </a:lnSpc>
              <a:spcAft>
                <a:spcPts val="1000"/>
              </a:spcAft>
            </a:pPr>
            <a:r>
              <a:rPr lang="ar-SA" sz="2800" b="1" dirty="0">
                <a:effectLst/>
                <a:latin typeface="Traditional Arabic" panose="02020603050405020304" pitchFamily="18" charset="-78"/>
                <a:ea typeface="Times New Roman" panose="02020603050405020304" pitchFamily="18" charset="0"/>
                <a:cs typeface="Traditional Arabic" panose="02020603050405020304" pitchFamily="18" charset="-78"/>
              </a:rPr>
              <a:t>تشير القيم إلى ذلك الهيكل المثالي من المبادئ التي ينظر من خلالها الفرد إلى ما يجب أن يكون عليه سلوكه وسلوك الآخرين، وتنعكس القيم على السلوك الخارجي للأفراد، والنسا تنظر إلى الأشياء التالية كقيم أساسية: الأمانة، الصراحة، والمساواة، والسلام، وإجادة العمل، والزواج، والصداقة،</a:t>
            </a:r>
            <a:r>
              <a:rPr lang="en-US" sz="2800" b="1" dirty="0">
                <a:effectLst/>
                <a:latin typeface="Traditional Arabic" panose="02020603050405020304" pitchFamily="18" charset="-78"/>
                <a:ea typeface="Times New Roman" panose="02020603050405020304" pitchFamily="18" charset="0"/>
                <a:cs typeface="Traditional Arabic" panose="02020603050405020304" pitchFamily="18" charset="-78"/>
              </a:rPr>
              <a:t> </a:t>
            </a:r>
            <a:r>
              <a:rPr lang="ar-SA" sz="2800" b="1" dirty="0">
                <a:effectLst/>
                <a:latin typeface="Traditional Arabic" panose="02020603050405020304" pitchFamily="18" charset="-78"/>
                <a:ea typeface="Times New Roman" panose="02020603050405020304" pitchFamily="18" charset="0"/>
                <a:cs typeface="Traditional Arabic" panose="02020603050405020304" pitchFamily="18" charset="-78"/>
              </a:rPr>
              <a:t>والإنجاب.</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p:txBody>
      </p:sp>
      <p:sp>
        <p:nvSpPr>
          <p:cNvPr id="5" name="Flowchart: Alternate Process 4">
            <a:extLst>
              <a:ext uri="{FF2B5EF4-FFF2-40B4-BE49-F238E27FC236}">
                <a16:creationId xmlns:a16="http://schemas.microsoft.com/office/drawing/2014/main" id="{0D5C2AF1-6930-4A65-82E2-9AD533DBB41A}"/>
              </a:ext>
            </a:extLst>
          </p:cNvPr>
          <p:cNvSpPr/>
          <p:nvPr/>
        </p:nvSpPr>
        <p:spPr>
          <a:xfrm>
            <a:off x="10244624" y="954709"/>
            <a:ext cx="1512168" cy="648072"/>
          </a:xfrm>
          <a:prstGeom prst="flowChartAlternateProcess">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r" defTabSz="457200" rtl="1" eaLnBrk="1" fontAlgn="auto" latinLnBrk="0" hangingPunct="1">
              <a:lnSpc>
                <a:spcPct val="115000"/>
              </a:lnSpc>
              <a:spcBef>
                <a:spcPts val="0"/>
              </a:spcBef>
              <a:spcAft>
                <a:spcPts val="1000"/>
              </a:spcAft>
              <a:buClrTx/>
              <a:buSzTx/>
              <a:buFontTx/>
              <a:buNone/>
              <a:tabLst/>
              <a:defRPr/>
            </a:pPr>
            <a:r>
              <a:rPr kumimoji="0" lang="ar-SA" sz="3200" b="1" i="0" strike="noStrike" kern="1200" cap="none" spc="0" normalizeH="0" baseline="0" noProof="0" dirty="0">
                <a:ln>
                  <a:noFill/>
                </a:ln>
                <a:solidFill>
                  <a:srgbClr val="0070C0"/>
                </a:solidFill>
                <a:effectLst/>
                <a:uLnTx/>
                <a:uFillTx/>
                <a:latin typeface="Traditional Arabic" panose="02020603050405020304" pitchFamily="18" charset="-78"/>
                <a:ea typeface="Times New Roman" panose="02020603050405020304" pitchFamily="18" charset="0"/>
                <a:cs typeface="Traditional Arabic" panose="02020603050405020304" pitchFamily="18" charset="-78"/>
              </a:rPr>
              <a:t>أولاً: القيم</a:t>
            </a:r>
            <a:endParaRPr kumimoji="0" lang="en-US" sz="3200" b="0" i="0" strike="noStrike" kern="1200" cap="none" spc="0" normalizeH="0" baseline="0" noProof="0" dirty="0">
              <a:ln>
                <a:noFill/>
              </a:ln>
              <a:solidFill>
                <a:prstClr val="black"/>
              </a:solidFill>
              <a:effectLst/>
              <a:uLnTx/>
              <a:uFillTx/>
              <a:latin typeface="Traditional Arabic" panose="02020603050405020304" pitchFamily="18" charset="-78"/>
              <a:ea typeface="Calibri" panose="020F0502020204030204" pitchFamily="34" charset="0"/>
              <a:cs typeface="Traditional Arabic" panose="02020603050405020304" pitchFamily="18" charset="-78"/>
            </a:endParaRPr>
          </a:p>
        </p:txBody>
      </p:sp>
      <p:pic>
        <p:nvPicPr>
          <p:cNvPr id="6" name="Picture 5">
            <a:extLst>
              <a:ext uri="{FF2B5EF4-FFF2-40B4-BE49-F238E27FC236}">
                <a16:creationId xmlns:a16="http://schemas.microsoft.com/office/drawing/2014/main" id="{646FA071-AC61-4B17-B7C1-B38CF6FBDDEA}"/>
              </a:ext>
            </a:extLst>
          </p:cNvPr>
          <p:cNvPicPr>
            <a:picLocks noChangeAspect="1"/>
          </p:cNvPicPr>
          <p:nvPr/>
        </p:nvPicPr>
        <p:blipFill>
          <a:blip r:embed="rId2"/>
          <a:stretch>
            <a:fillRect/>
          </a:stretch>
        </p:blipFill>
        <p:spPr>
          <a:xfrm>
            <a:off x="621804" y="2907686"/>
            <a:ext cx="4690294" cy="27373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593502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7B54949-CDF9-46E9-B617-EA04DC0FEE09}"/>
              </a:ext>
            </a:extLst>
          </p:cNvPr>
          <p:cNvSpPr txBox="1"/>
          <p:nvPr/>
        </p:nvSpPr>
        <p:spPr>
          <a:xfrm>
            <a:off x="4582244" y="2060848"/>
            <a:ext cx="7272808" cy="3193695"/>
          </a:xfrm>
          <a:prstGeom prst="rect">
            <a:avLst/>
          </a:prstGeom>
          <a:noFill/>
        </p:spPr>
        <p:txBody>
          <a:bodyPr wrap="square">
            <a:spAutoFit/>
          </a:bodyPr>
          <a:lstStyle/>
          <a:p>
            <a:pPr algn="r" rtl="1">
              <a:lnSpc>
                <a:spcPct val="115000"/>
              </a:lnSpc>
              <a:spcAft>
                <a:spcPts val="1000"/>
              </a:spcAft>
            </a:pPr>
            <a:r>
              <a:rPr lang="ar-SA" sz="2800" b="1" dirty="0">
                <a:effectLst/>
                <a:latin typeface="Traditional Arabic" panose="02020603050405020304" pitchFamily="18" charset="-78"/>
                <a:ea typeface="Times New Roman" panose="02020603050405020304" pitchFamily="18" charset="0"/>
                <a:cs typeface="Traditional Arabic" panose="02020603050405020304" pitchFamily="18" charset="-78"/>
              </a:rPr>
              <a:t>وتشير الانفعالات إلى خصائص الإثارة والحالة المزاجية للفرد، فمن المشاهد أن نرى البعض سريع الاستثارة والبعض الآخر بطيئاً في انفعالاتهم، كذا الحال فهناك من هو هوائي وهناك من يأخذ الأمور بمحمل الجد. </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algn="r" rtl="1">
              <a:lnSpc>
                <a:spcPct val="115000"/>
              </a:lnSpc>
              <a:spcAft>
                <a:spcPts val="1000"/>
              </a:spcAft>
            </a:pPr>
            <a:r>
              <a:rPr lang="ar-SA" sz="2800" b="1" dirty="0">
                <a:effectLst/>
                <a:latin typeface="Traditional Arabic" panose="02020603050405020304" pitchFamily="18" charset="-78"/>
                <a:ea typeface="Times New Roman" panose="02020603050405020304" pitchFamily="18" charset="0"/>
                <a:cs typeface="Traditional Arabic" panose="02020603050405020304" pitchFamily="18" charset="-78"/>
              </a:rPr>
              <a:t>كما أن هناك حاد الطباع، والخامل، والمتقلب المزاج، والمتشائم، والعنيف،</a:t>
            </a:r>
            <a:r>
              <a:rPr lang="en-US" sz="2800" b="1" dirty="0">
                <a:effectLst/>
                <a:latin typeface="Traditional Arabic" panose="02020603050405020304" pitchFamily="18" charset="-78"/>
                <a:ea typeface="Times New Roman" panose="02020603050405020304" pitchFamily="18" charset="0"/>
                <a:cs typeface="Traditional Arabic" panose="02020603050405020304" pitchFamily="18" charset="-78"/>
              </a:rPr>
              <a:t> </a:t>
            </a:r>
            <a:r>
              <a:rPr lang="ar-SA" sz="2800" b="1" dirty="0">
                <a:effectLst/>
                <a:latin typeface="Traditional Arabic" panose="02020603050405020304" pitchFamily="18" charset="-78"/>
                <a:ea typeface="Times New Roman" panose="02020603050405020304" pitchFamily="18" charset="0"/>
                <a:cs typeface="Traditional Arabic" panose="02020603050405020304" pitchFamily="18" charset="-78"/>
              </a:rPr>
              <a:t>والمنطوي، والعدواني، والمرح، والمنبسط، والمتشدد، وغيرها من الخصائص المزاجية والانفعالات.</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p:txBody>
      </p:sp>
      <p:sp>
        <p:nvSpPr>
          <p:cNvPr id="5" name="Flowchart: Alternate Process 4">
            <a:extLst>
              <a:ext uri="{FF2B5EF4-FFF2-40B4-BE49-F238E27FC236}">
                <a16:creationId xmlns:a16="http://schemas.microsoft.com/office/drawing/2014/main" id="{8D6E0184-A8C6-474B-A8A0-5FF22474E966}"/>
              </a:ext>
            </a:extLst>
          </p:cNvPr>
          <p:cNvSpPr/>
          <p:nvPr/>
        </p:nvSpPr>
        <p:spPr>
          <a:xfrm>
            <a:off x="6720402" y="764704"/>
            <a:ext cx="5040560" cy="648072"/>
          </a:xfrm>
          <a:prstGeom prst="flowChartAlternateProcess">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r" defTabSz="457200" rtl="1" eaLnBrk="1" fontAlgn="auto" latinLnBrk="0" hangingPunct="1">
              <a:lnSpc>
                <a:spcPct val="115000"/>
              </a:lnSpc>
              <a:spcBef>
                <a:spcPts val="0"/>
              </a:spcBef>
              <a:spcAft>
                <a:spcPts val="1000"/>
              </a:spcAft>
              <a:buClrTx/>
              <a:buSzTx/>
              <a:buFontTx/>
              <a:buNone/>
              <a:tabLst/>
              <a:defRPr/>
            </a:pPr>
            <a:r>
              <a:rPr kumimoji="0" lang="ar-SA" sz="3200" b="1" i="0" strike="noStrike" kern="1200" cap="none" spc="0" normalizeH="0" baseline="0" noProof="0" dirty="0">
                <a:ln>
                  <a:noFill/>
                </a:ln>
                <a:solidFill>
                  <a:srgbClr val="0070C0"/>
                </a:solidFill>
                <a:effectLst/>
                <a:uLnTx/>
                <a:uFillTx/>
                <a:latin typeface="Traditional Arabic" panose="02020603050405020304" pitchFamily="18" charset="-78"/>
                <a:ea typeface="Times New Roman" panose="02020603050405020304" pitchFamily="18" charset="0"/>
                <a:cs typeface="Traditional Arabic" panose="02020603050405020304" pitchFamily="18" charset="-78"/>
              </a:rPr>
              <a:t>ثانياً: الانفعالات</a:t>
            </a:r>
            <a:r>
              <a:rPr kumimoji="0" lang="en-US" sz="3200" b="1" i="0" strike="noStrike" kern="1200" cap="none" spc="0" normalizeH="0" baseline="0" noProof="0" dirty="0">
                <a:ln>
                  <a:noFill/>
                </a:ln>
                <a:solidFill>
                  <a:srgbClr val="0070C0"/>
                </a:solidFill>
                <a:effectLst/>
                <a:uLnTx/>
                <a:uFillTx/>
                <a:latin typeface="Traditional Arabic" panose="02020603050405020304" pitchFamily="18" charset="-78"/>
                <a:ea typeface="Times New Roman" panose="02020603050405020304" pitchFamily="18" charset="0"/>
                <a:cs typeface="Traditional Arabic" panose="02020603050405020304" pitchFamily="18" charset="-78"/>
              </a:rPr>
              <a:t> Temperament:</a:t>
            </a:r>
            <a:endParaRPr kumimoji="0" lang="en-US" sz="3200" b="0" i="0" strike="noStrike" kern="1200" cap="none" spc="0" normalizeH="0" baseline="0" noProof="0" dirty="0">
              <a:ln>
                <a:noFill/>
              </a:ln>
              <a:solidFill>
                <a:prstClr val="black"/>
              </a:solidFill>
              <a:effectLst/>
              <a:uLnTx/>
              <a:uFillTx/>
              <a:latin typeface="Traditional Arabic" panose="02020603050405020304" pitchFamily="18" charset="-78"/>
              <a:ea typeface="Calibri" panose="020F0502020204030204" pitchFamily="34" charset="0"/>
              <a:cs typeface="Traditional Arabic" panose="02020603050405020304" pitchFamily="18" charset="-78"/>
            </a:endParaRPr>
          </a:p>
        </p:txBody>
      </p:sp>
      <p:pic>
        <p:nvPicPr>
          <p:cNvPr id="6" name="Picture 5">
            <a:extLst>
              <a:ext uri="{FF2B5EF4-FFF2-40B4-BE49-F238E27FC236}">
                <a16:creationId xmlns:a16="http://schemas.microsoft.com/office/drawing/2014/main" id="{1F208082-CDEB-48ED-8EEA-B77890DF1E70}"/>
              </a:ext>
            </a:extLst>
          </p:cNvPr>
          <p:cNvPicPr>
            <a:picLocks noChangeAspect="1"/>
          </p:cNvPicPr>
          <p:nvPr/>
        </p:nvPicPr>
        <p:blipFill rotWithShape="1">
          <a:blip r:embed="rId2"/>
          <a:srcRect l="3510" t="14291" r="3510" b="14291"/>
          <a:stretch/>
        </p:blipFill>
        <p:spPr>
          <a:xfrm>
            <a:off x="496986" y="3423473"/>
            <a:ext cx="4104456" cy="232219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7306694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436E486-C2F7-4FCC-8FEE-905703ED88C5}"/>
              </a:ext>
            </a:extLst>
          </p:cNvPr>
          <p:cNvSpPr txBox="1"/>
          <p:nvPr/>
        </p:nvSpPr>
        <p:spPr>
          <a:xfrm>
            <a:off x="5446340" y="2132856"/>
            <a:ext cx="6456163" cy="3193695"/>
          </a:xfrm>
          <a:prstGeom prst="rect">
            <a:avLst/>
          </a:prstGeom>
          <a:noFill/>
        </p:spPr>
        <p:txBody>
          <a:bodyPr wrap="square">
            <a:spAutoFit/>
          </a:bodyPr>
          <a:lstStyle/>
          <a:p>
            <a:pPr algn="r" rtl="1">
              <a:lnSpc>
                <a:spcPct val="115000"/>
              </a:lnSpc>
              <a:spcAft>
                <a:spcPts val="1000"/>
              </a:spcAft>
            </a:pPr>
            <a:r>
              <a:rPr lang="ar-SA" sz="2800" b="1" dirty="0">
                <a:effectLst/>
                <a:latin typeface="Traditional Arabic" panose="02020603050405020304" pitchFamily="18" charset="-78"/>
                <a:ea typeface="Times New Roman" panose="02020603050405020304" pitchFamily="18" charset="0"/>
                <a:cs typeface="Traditional Arabic" panose="02020603050405020304" pitchFamily="18" charset="-78"/>
              </a:rPr>
              <a:t>أشرنا سلفاً إلى أن الحاجات هي عبارة عن الشعور بالنقص أو العوز لشيء معين، وأن هذا النقص أو العوز يدفع الفرد لأن يسلك مسلكاً يحاول من خلاله سد هذا النقص أو إشباع الحاجة</a:t>
            </a:r>
            <a:r>
              <a:rPr lang="en-US" sz="2800" b="1" dirty="0">
                <a:effectLst/>
                <a:latin typeface="Traditional Arabic" panose="02020603050405020304" pitchFamily="18" charset="-78"/>
                <a:ea typeface="Times New Roman" panose="02020603050405020304" pitchFamily="18" charset="0"/>
                <a:cs typeface="Traditional Arabic" panose="02020603050405020304" pitchFamily="18" charset="-78"/>
              </a:rPr>
              <a:t>.</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algn="r" rtl="1">
              <a:lnSpc>
                <a:spcPct val="115000"/>
              </a:lnSpc>
              <a:spcAft>
                <a:spcPts val="1000"/>
              </a:spcAft>
            </a:pPr>
            <a:r>
              <a:rPr lang="ar-SA" sz="2800" b="1" dirty="0">
                <a:effectLst/>
                <a:latin typeface="Traditional Arabic" panose="02020603050405020304" pitchFamily="18" charset="-78"/>
                <a:ea typeface="Times New Roman" panose="02020603050405020304" pitchFamily="18" charset="0"/>
                <a:cs typeface="Traditional Arabic" panose="02020603050405020304" pitchFamily="18" charset="-78"/>
              </a:rPr>
              <a:t>وتتميز بعض أنواع الحاجات بأنها وقتية او لحظية، مثل الحاجة للطعام أو الشراب أو الراحة، ومتى أمكن إشباعها تفقد هذه الحاجات وبصورة سريعة قوتها الدافعية للسلوك</a:t>
            </a:r>
            <a:r>
              <a:rPr lang="en-US" sz="2800" b="1" dirty="0">
                <a:latin typeface="Traditional Arabic" panose="02020603050405020304" pitchFamily="18" charset="-78"/>
                <a:ea typeface="Times New Roman" panose="02020603050405020304" pitchFamily="18" charset="0"/>
                <a:cs typeface="Traditional Arabic" panose="02020603050405020304" pitchFamily="18" charset="-78"/>
              </a:rPr>
              <a:t>.</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p:txBody>
      </p:sp>
      <p:sp>
        <p:nvSpPr>
          <p:cNvPr id="5" name="Flowchart: Alternate Process 4">
            <a:extLst>
              <a:ext uri="{FF2B5EF4-FFF2-40B4-BE49-F238E27FC236}">
                <a16:creationId xmlns:a16="http://schemas.microsoft.com/office/drawing/2014/main" id="{F5092973-590C-49B9-B9E3-9D65C7B30A8F}"/>
              </a:ext>
            </a:extLst>
          </p:cNvPr>
          <p:cNvSpPr/>
          <p:nvPr/>
        </p:nvSpPr>
        <p:spPr>
          <a:xfrm>
            <a:off x="8470676" y="883377"/>
            <a:ext cx="3290286" cy="648072"/>
          </a:xfrm>
          <a:prstGeom prst="flowChartAlternateProcess">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r" defTabSz="457200" rtl="1" eaLnBrk="1" fontAlgn="auto" latinLnBrk="0" hangingPunct="1">
              <a:lnSpc>
                <a:spcPct val="115000"/>
              </a:lnSpc>
              <a:spcBef>
                <a:spcPts val="0"/>
              </a:spcBef>
              <a:spcAft>
                <a:spcPts val="1000"/>
              </a:spcAft>
              <a:buClrTx/>
              <a:buSzTx/>
              <a:buFontTx/>
              <a:buNone/>
              <a:tabLst/>
              <a:defRPr/>
            </a:pPr>
            <a:r>
              <a:rPr kumimoji="0" lang="ar-SA" sz="3200" b="1" i="0" strike="noStrike" kern="1200" cap="none" spc="0" normalizeH="0" baseline="0" noProof="0" dirty="0">
                <a:ln>
                  <a:noFill/>
                </a:ln>
                <a:solidFill>
                  <a:srgbClr val="0070C0"/>
                </a:solidFill>
                <a:effectLst/>
                <a:uLnTx/>
                <a:uFillTx/>
                <a:latin typeface="Traditional Arabic" panose="02020603050405020304" pitchFamily="18" charset="-78"/>
                <a:ea typeface="Times New Roman" panose="02020603050405020304" pitchFamily="18" charset="0"/>
                <a:cs typeface="Traditional Arabic" panose="02020603050405020304" pitchFamily="18" charset="-78"/>
              </a:rPr>
              <a:t>ثالثاً: الحاجات</a:t>
            </a:r>
            <a:r>
              <a:rPr kumimoji="0" lang="en-US" sz="3200" b="1" i="0" strike="noStrike" kern="1200" cap="none" spc="0" normalizeH="0" baseline="0" noProof="0" dirty="0">
                <a:ln>
                  <a:noFill/>
                </a:ln>
                <a:solidFill>
                  <a:srgbClr val="0070C0"/>
                </a:solidFill>
                <a:effectLst/>
                <a:uLnTx/>
                <a:uFillTx/>
                <a:latin typeface="Traditional Arabic" panose="02020603050405020304" pitchFamily="18" charset="-78"/>
                <a:ea typeface="Times New Roman" panose="02020603050405020304" pitchFamily="18" charset="0"/>
                <a:cs typeface="Traditional Arabic" panose="02020603050405020304" pitchFamily="18" charset="-78"/>
              </a:rPr>
              <a:t> Needs:</a:t>
            </a:r>
            <a:endParaRPr kumimoji="0" lang="en-US" sz="3200" b="0" i="0" strike="noStrike" kern="1200" cap="none" spc="0" normalizeH="0" baseline="0" noProof="0" dirty="0">
              <a:ln>
                <a:noFill/>
              </a:ln>
              <a:solidFill>
                <a:prstClr val="black"/>
              </a:solidFill>
              <a:effectLst/>
              <a:uLnTx/>
              <a:uFillTx/>
              <a:latin typeface="Traditional Arabic" panose="02020603050405020304" pitchFamily="18" charset="-78"/>
              <a:ea typeface="Calibri" panose="020F0502020204030204" pitchFamily="34" charset="0"/>
              <a:cs typeface="Traditional Arabic" panose="02020603050405020304" pitchFamily="18" charset="-78"/>
            </a:endParaRPr>
          </a:p>
        </p:txBody>
      </p:sp>
      <p:pic>
        <p:nvPicPr>
          <p:cNvPr id="7" name="Picture 6">
            <a:extLst>
              <a:ext uri="{FF2B5EF4-FFF2-40B4-BE49-F238E27FC236}">
                <a16:creationId xmlns:a16="http://schemas.microsoft.com/office/drawing/2014/main" id="{5C5904E7-CD86-4C50-AE82-A02EF8E2936C}"/>
              </a:ext>
            </a:extLst>
          </p:cNvPr>
          <p:cNvPicPr>
            <a:picLocks noChangeAspect="1"/>
          </p:cNvPicPr>
          <p:nvPr/>
        </p:nvPicPr>
        <p:blipFill>
          <a:blip r:embed="rId2"/>
          <a:stretch>
            <a:fillRect/>
          </a:stretch>
        </p:blipFill>
        <p:spPr>
          <a:xfrm>
            <a:off x="693812" y="3068960"/>
            <a:ext cx="4204578" cy="27364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716990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390556" y="548680"/>
            <a:ext cx="2445442" cy="1185196"/>
          </a:xfrm>
          <a:prstGeom prst="rect">
            <a:avLst/>
          </a:prstGeom>
        </p:spPr>
        <p:txBody>
          <a:bodyPr wrap="square">
            <a:spAutoFit/>
          </a:bodyPr>
          <a:lstStyle/>
          <a:p>
            <a:pPr algn="ctr" rtl="1">
              <a:lnSpc>
                <a:spcPct val="115000"/>
              </a:lnSpc>
              <a:spcBef>
                <a:spcPts val="600"/>
              </a:spcBef>
              <a:spcAft>
                <a:spcPts val="0"/>
              </a:spcAft>
            </a:pPr>
            <a:r>
              <a:rPr lang="ar-SA" sz="6600" b="1" dirty="0">
                <a:solidFill>
                  <a:srgbClr val="FF0000"/>
                </a:solidFill>
                <a:effectLst>
                  <a:outerShdw blurRad="69850" dist="43180" dir="5400000" sx="0" sy="0">
                    <a:srgbClr val="000000">
                      <a:alpha val="65000"/>
                    </a:srgbClr>
                  </a:outerShdw>
                </a:effectLst>
                <a:latin typeface="Calibri"/>
                <a:ea typeface="Traditional Arabic"/>
              </a:rPr>
              <a:t>إستراحة </a:t>
            </a:r>
            <a:endParaRPr lang="en-US" sz="6600" dirty="0">
              <a:solidFill>
                <a:srgbClr val="FF0000"/>
              </a:solidFill>
              <a:effectLst/>
              <a:latin typeface="Calibri"/>
              <a:ea typeface="Calibri"/>
            </a:endParaRPr>
          </a:p>
        </p:txBody>
      </p:sp>
      <p:pic>
        <p:nvPicPr>
          <p:cNvPr id="6" name="Picture 5" descr="How And When To Give Your Students With Special Needs A Break - Friendship  Circle - Special Needs Blog : Friendship Circle — Special Needs Blog">
            <a:extLst>
              <a:ext uri="{FF2B5EF4-FFF2-40B4-BE49-F238E27FC236}">
                <a16:creationId xmlns:a16="http://schemas.microsoft.com/office/drawing/2014/main" id="{57E0E2E1-0276-4459-BF79-1E41ADA986D9}"/>
              </a:ext>
            </a:extLst>
          </p:cNvPr>
          <p:cNvPicPr/>
          <p:nvPr/>
        </p:nvPicPr>
        <p:blipFill rotWithShape="1">
          <a:blip r:embed="rId2">
            <a:extLst>
              <a:ext uri="{28A0092B-C50C-407E-A947-70E740481C1C}">
                <a14:useLocalDpi xmlns:a14="http://schemas.microsoft.com/office/drawing/2010/main" val="0"/>
              </a:ext>
            </a:extLst>
          </a:blip>
          <a:srcRect l="9735" r="8762" b="-2703"/>
          <a:stretch/>
        </p:blipFill>
        <p:spPr bwMode="auto">
          <a:xfrm>
            <a:off x="5354400" y="2060848"/>
            <a:ext cx="6517754" cy="455942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29939927"/>
      </p:ext>
    </p:extLst>
  </p:cSld>
  <p:clrMapOvr>
    <a:masterClrMapping/>
  </p:clrMapOvr>
  <p:transition>
    <p:wipe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74414" y="1628800"/>
            <a:ext cx="6092825" cy="4562788"/>
          </a:xfrm>
          <a:prstGeom prst="rect">
            <a:avLst/>
          </a:prstGeom>
        </p:spPr>
        <p:txBody>
          <a:bodyPr>
            <a:spAutoFit/>
          </a:bodyPr>
          <a:lstStyle/>
          <a:p>
            <a:pPr marL="578166" lvl="0" indent="-457200" algn="r" rtl="1">
              <a:lnSpc>
                <a:spcPct val="150000"/>
              </a:lnSpc>
              <a:buClr>
                <a:srgbClr val="0070C0"/>
              </a:buClr>
              <a:buFont typeface="Wingdings" pitchFamily="2" charset="2"/>
              <a:buChar char="q"/>
              <a:defRPr/>
            </a:pPr>
            <a:r>
              <a:rPr lang="ar-SA" sz="2800" b="1" dirty="0">
                <a:solidFill>
                  <a:prstClr val="black"/>
                </a:solidFill>
                <a:latin typeface="Traditional Arabic" pitchFamily="18" charset="-78"/>
                <a:ea typeface="GE SS Two Light" pitchFamily="18" charset="-78"/>
                <a:cs typeface="Traditional Arabic" pitchFamily="18" charset="-78"/>
              </a:rPr>
              <a:t>ال</a:t>
            </a:r>
            <a:r>
              <a:rPr lang="ar-EG" sz="2800" b="1" dirty="0">
                <a:solidFill>
                  <a:prstClr val="black"/>
                </a:solidFill>
                <a:latin typeface="Traditional Arabic" pitchFamily="18" charset="-78"/>
                <a:ea typeface="GE SS Two Light" pitchFamily="18" charset="-78"/>
                <a:cs typeface="Traditional Arabic" pitchFamily="18" charset="-78"/>
              </a:rPr>
              <a:t>إ</a:t>
            </a:r>
            <a:r>
              <a:rPr lang="ar-SA" sz="2800" b="1" dirty="0">
                <a:solidFill>
                  <a:prstClr val="black"/>
                </a:solidFill>
                <a:latin typeface="Traditional Arabic" pitchFamily="18" charset="-78"/>
                <a:ea typeface="GE SS Two Light" pitchFamily="18" charset="-78"/>
                <a:cs typeface="Traditional Arabic" pitchFamily="18" charset="-78"/>
              </a:rPr>
              <a:t>سم.</a:t>
            </a:r>
            <a:endParaRPr lang="en-US" sz="2800" b="1" dirty="0">
              <a:solidFill>
                <a:prstClr val="black"/>
              </a:solidFill>
              <a:latin typeface="Traditional Arabic" pitchFamily="18" charset="-78"/>
              <a:ea typeface="GE SS Two Light" pitchFamily="18" charset="-78"/>
              <a:cs typeface="Traditional Arabic" pitchFamily="18" charset="-78"/>
            </a:endParaRPr>
          </a:p>
          <a:p>
            <a:pPr marL="578166" lvl="0" indent="-457200" algn="r" rtl="1">
              <a:lnSpc>
                <a:spcPct val="150000"/>
              </a:lnSpc>
              <a:buClr>
                <a:srgbClr val="0070C0"/>
              </a:buClr>
              <a:buFont typeface="Wingdings" pitchFamily="2" charset="2"/>
              <a:buChar char="q"/>
              <a:defRPr/>
            </a:pPr>
            <a:r>
              <a:rPr lang="ar-SA" sz="2800" b="1" dirty="0">
                <a:solidFill>
                  <a:prstClr val="black"/>
                </a:solidFill>
                <a:latin typeface="Traditional Arabic" pitchFamily="18" charset="-78"/>
                <a:ea typeface="GE SS Two Light" pitchFamily="18" charset="-78"/>
                <a:cs typeface="Traditional Arabic" pitchFamily="18" charset="-78"/>
              </a:rPr>
              <a:t>الكنية.</a:t>
            </a:r>
            <a:endParaRPr lang="en-US" sz="2800" b="1" dirty="0">
              <a:solidFill>
                <a:prstClr val="black"/>
              </a:solidFill>
              <a:latin typeface="Traditional Arabic" pitchFamily="18" charset="-78"/>
              <a:ea typeface="GE SS Two Light" pitchFamily="18" charset="-78"/>
              <a:cs typeface="Traditional Arabic" pitchFamily="18" charset="-78"/>
            </a:endParaRPr>
          </a:p>
          <a:p>
            <a:pPr marL="578166" lvl="0" indent="-457200" algn="r" rtl="1">
              <a:lnSpc>
                <a:spcPct val="150000"/>
              </a:lnSpc>
              <a:buClr>
                <a:srgbClr val="0070C0"/>
              </a:buClr>
              <a:buFont typeface="Wingdings" pitchFamily="2" charset="2"/>
              <a:buChar char="q"/>
              <a:defRPr/>
            </a:pPr>
            <a:r>
              <a:rPr lang="ar-SA" sz="2800" b="1" dirty="0">
                <a:solidFill>
                  <a:prstClr val="black"/>
                </a:solidFill>
                <a:latin typeface="Traditional Arabic" pitchFamily="18" charset="-78"/>
                <a:ea typeface="GE SS Two Light" pitchFamily="18" charset="-78"/>
                <a:cs typeface="Traditional Arabic" pitchFamily="18" charset="-78"/>
              </a:rPr>
              <a:t>الحالة ال</a:t>
            </a:r>
            <a:r>
              <a:rPr lang="ar-EG" sz="2800" b="1" dirty="0">
                <a:solidFill>
                  <a:prstClr val="black"/>
                </a:solidFill>
                <a:latin typeface="Traditional Arabic" pitchFamily="18" charset="-78"/>
                <a:ea typeface="GE SS Two Light" pitchFamily="18" charset="-78"/>
                <a:cs typeface="Traditional Arabic" pitchFamily="18" charset="-78"/>
              </a:rPr>
              <a:t>إ</a:t>
            </a:r>
            <a:r>
              <a:rPr lang="ar-SA" sz="2800" b="1" dirty="0">
                <a:solidFill>
                  <a:prstClr val="black"/>
                </a:solidFill>
                <a:latin typeface="Traditional Arabic" pitchFamily="18" charset="-78"/>
                <a:ea typeface="GE SS Two Light" pitchFamily="18" charset="-78"/>
                <a:cs typeface="Traditional Arabic" pitchFamily="18" charset="-78"/>
              </a:rPr>
              <a:t>جتماعية.</a:t>
            </a:r>
            <a:endParaRPr lang="en-US" sz="2800" b="1" dirty="0">
              <a:solidFill>
                <a:prstClr val="black"/>
              </a:solidFill>
              <a:latin typeface="Traditional Arabic" pitchFamily="18" charset="-78"/>
              <a:ea typeface="GE SS Two Light" pitchFamily="18" charset="-78"/>
              <a:cs typeface="Traditional Arabic" pitchFamily="18" charset="-78"/>
            </a:endParaRPr>
          </a:p>
          <a:p>
            <a:pPr marL="578166" lvl="0" indent="-457200" algn="r" rtl="1">
              <a:lnSpc>
                <a:spcPct val="150000"/>
              </a:lnSpc>
              <a:buClr>
                <a:srgbClr val="0070C0"/>
              </a:buClr>
              <a:buFont typeface="Wingdings" pitchFamily="2" charset="2"/>
              <a:buChar char="q"/>
              <a:defRPr/>
            </a:pPr>
            <a:r>
              <a:rPr lang="ar-SA" sz="2800" b="1" dirty="0">
                <a:solidFill>
                  <a:prstClr val="black"/>
                </a:solidFill>
                <a:latin typeface="Traditional Arabic" pitchFamily="18" charset="-78"/>
                <a:ea typeface="GE SS Two Light" pitchFamily="18" charset="-78"/>
                <a:cs typeface="Traditional Arabic" pitchFamily="18" charset="-78"/>
              </a:rPr>
              <a:t>الخبرات العملية.</a:t>
            </a:r>
            <a:endParaRPr lang="en-US" sz="2800" b="1" dirty="0">
              <a:solidFill>
                <a:prstClr val="black"/>
              </a:solidFill>
              <a:latin typeface="Traditional Arabic" pitchFamily="18" charset="-78"/>
              <a:ea typeface="GE SS Two Light" pitchFamily="18" charset="-78"/>
              <a:cs typeface="Traditional Arabic" pitchFamily="18" charset="-78"/>
            </a:endParaRPr>
          </a:p>
          <a:p>
            <a:pPr marL="578166" lvl="0" indent="-457200" algn="r" rtl="1">
              <a:lnSpc>
                <a:spcPct val="150000"/>
              </a:lnSpc>
              <a:buClr>
                <a:srgbClr val="0070C0"/>
              </a:buClr>
              <a:buFont typeface="Wingdings" pitchFamily="2" charset="2"/>
              <a:buChar char="q"/>
              <a:defRPr/>
            </a:pPr>
            <a:r>
              <a:rPr lang="ar-SA" sz="2800" b="1" dirty="0">
                <a:solidFill>
                  <a:prstClr val="black"/>
                </a:solidFill>
                <a:latin typeface="Traditional Arabic" pitchFamily="18" charset="-78"/>
                <a:ea typeface="GE SS Two Light" pitchFamily="18" charset="-78"/>
                <a:cs typeface="Traditional Arabic" pitchFamily="18" charset="-78"/>
              </a:rPr>
              <a:t>العمل الحالي مع شرح طبيعة العمل.</a:t>
            </a:r>
            <a:endParaRPr lang="en-US" sz="2800" b="1" dirty="0">
              <a:solidFill>
                <a:prstClr val="black"/>
              </a:solidFill>
              <a:latin typeface="Traditional Arabic" pitchFamily="18" charset="-78"/>
              <a:ea typeface="GE SS Two Light" pitchFamily="18" charset="-78"/>
              <a:cs typeface="Traditional Arabic" pitchFamily="18" charset="-78"/>
            </a:endParaRPr>
          </a:p>
          <a:p>
            <a:pPr marL="578166" lvl="0" indent="-457200" algn="r" rtl="1">
              <a:lnSpc>
                <a:spcPct val="150000"/>
              </a:lnSpc>
              <a:buClr>
                <a:srgbClr val="0070C0"/>
              </a:buClr>
              <a:buFont typeface="Wingdings" pitchFamily="2" charset="2"/>
              <a:buChar char="q"/>
              <a:defRPr/>
            </a:pPr>
            <a:r>
              <a:rPr lang="ar-SA" sz="2800" b="1" dirty="0">
                <a:solidFill>
                  <a:prstClr val="black"/>
                </a:solidFill>
                <a:latin typeface="Traditional Arabic" pitchFamily="18" charset="-78"/>
                <a:ea typeface="GE SS Two Light" pitchFamily="18" charset="-78"/>
                <a:cs typeface="Traditional Arabic" pitchFamily="18" charset="-78"/>
              </a:rPr>
              <a:t>الهوايات.</a:t>
            </a:r>
            <a:endParaRPr lang="en-US" sz="2800" b="1" dirty="0">
              <a:solidFill>
                <a:prstClr val="black"/>
              </a:solidFill>
              <a:latin typeface="Traditional Arabic" pitchFamily="18" charset="-78"/>
              <a:ea typeface="GE SS Two Light" pitchFamily="18" charset="-78"/>
              <a:cs typeface="Traditional Arabic" pitchFamily="18" charset="-78"/>
            </a:endParaRPr>
          </a:p>
          <a:p>
            <a:pPr marL="578166" lvl="0" indent="-457200" algn="r" rtl="1">
              <a:lnSpc>
                <a:spcPct val="150000"/>
              </a:lnSpc>
              <a:buClr>
                <a:srgbClr val="0070C0"/>
              </a:buClr>
              <a:buFont typeface="Wingdings" pitchFamily="2" charset="2"/>
              <a:buChar char="q"/>
              <a:defRPr/>
            </a:pPr>
            <a:r>
              <a:rPr lang="ar-SA" sz="2800" b="1" dirty="0">
                <a:solidFill>
                  <a:prstClr val="black"/>
                </a:solidFill>
                <a:latin typeface="Traditional Arabic" pitchFamily="18" charset="-78"/>
                <a:ea typeface="GE SS Two Light" pitchFamily="18" charset="-78"/>
                <a:cs typeface="Traditional Arabic" pitchFamily="18" charset="-78"/>
              </a:rPr>
              <a:t>ما هي توقعاتك وأهدافك من الدورة.</a:t>
            </a:r>
            <a:endParaRPr lang="en-US" sz="2800" b="1" dirty="0">
              <a:solidFill>
                <a:prstClr val="black"/>
              </a:solidFill>
              <a:latin typeface="Traditional Arabic" pitchFamily="18" charset="-78"/>
              <a:ea typeface="GE SS Two Light" pitchFamily="18" charset="-78"/>
              <a:cs typeface="Traditional Arabic" pitchFamily="18" charset="-78"/>
            </a:endParaRPr>
          </a:p>
        </p:txBody>
      </p:sp>
      <p:sp>
        <p:nvSpPr>
          <p:cNvPr id="7" name="Down Ribbon 6"/>
          <p:cNvSpPr/>
          <p:nvPr/>
        </p:nvSpPr>
        <p:spPr>
          <a:xfrm>
            <a:off x="8554871" y="476672"/>
            <a:ext cx="3312368" cy="792088"/>
          </a:xfrm>
          <a:prstGeom prst="ribbon">
            <a:avLst/>
          </a:prstGeom>
        </p:spPr>
        <p:style>
          <a:lnRef idx="1">
            <a:schemeClr val="accent6"/>
          </a:lnRef>
          <a:fillRef idx="2">
            <a:schemeClr val="accent6"/>
          </a:fillRef>
          <a:effectRef idx="1">
            <a:schemeClr val="accent6"/>
          </a:effectRef>
          <a:fontRef idx="minor">
            <a:schemeClr val="dk1"/>
          </a:fontRef>
        </p:style>
        <p:txBody>
          <a:bodyPr rtlCol="1" anchor="ctr"/>
          <a:lstStyle/>
          <a:p>
            <a:pPr algn="ctr"/>
            <a:r>
              <a:rPr lang="ar-EG" sz="3200" b="1" dirty="0">
                <a:solidFill>
                  <a:srgbClr val="0070C0"/>
                </a:solidFill>
              </a:rPr>
              <a:t>تعارف...</a:t>
            </a:r>
          </a:p>
        </p:txBody>
      </p:sp>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t="3898" b="9538"/>
          <a:stretch/>
        </p:blipFill>
        <p:spPr>
          <a:xfrm>
            <a:off x="261764" y="3134937"/>
            <a:ext cx="5296626" cy="30566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35789311"/>
      </p:ext>
    </p:extLst>
  </p:cSld>
  <p:clrMapOvr>
    <a:masterClrMapping/>
  </p:clrMapOvr>
  <p:transition>
    <p:wipe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C2AA3D2-DF59-4A5C-8B60-512624BE1304}"/>
              </a:ext>
            </a:extLst>
          </p:cNvPr>
          <p:cNvPicPr>
            <a:picLocks noChangeAspect="1"/>
          </p:cNvPicPr>
          <p:nvPr/>
        </p:nvPicPr>
        <p:blipFill rotWithShape="1">
          <a:blip r:embed="rId2"/>
          <a:srcRect l="4851" t="4813" r="5304" b="8549"/>
          <a:stretch/>
        </p:blipFill>
        <p:spPr>
          <a:xfrm>
            <a:off x="1269876" y="2996952"/>
            <a:ext cx="3019002" cy="291118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TextBox 7">
            <a:extLst>
              <a:ext uri="{FF2B5EF4-FFF2-40B4-BE49-F238E27FC236}">
                <a16:creationId xmlns:a16="http://schemas.microsoft.com/office/drawing/2014/main" id="{1F92B81F-51E5-4C2D-90FC-1FF9C3052D40}"/>
              </a:ext>
            </a:extLst>
          </p:cNvPr>
          <p:cNvSpPr txBox="1"/>
          <p:nvPr/>
        </p:nvSpPr>
        <p:spPr>
          <a:xfrm>
            <a:off x="5590356" y="4077072"/>
            <a:ext cx="6094428" cy="1224951"/>
          </a:xfrm>
          <a:prstGeom prst="rect">
            <a:avLst/>
          </a:prstGeom>
          <a:noFill/>
        </p:spPr>
        <p:txBody>
          <a:bodyPr wrap="square">
            <a:spAutoFit/>
          </a:bodyPr>
          <a:lstStyle/>
          <a:p>
            <a:pPr marL="457200" lvl="0" indent="-457200" algn="r" rtl="1">
              <a:lnSpc>
                <a:spcPct val="115000"/>
              </a:lnSpc>
              <a:buClr>
                <a:srgbClr val="0070C0"/>
              </a:buClr>
              <a:buSzPts val="1600"/>
              <a:buFont typeface="Wingdings" panose="05000000000000000000" pitchFamily="2" charset="2"/>
              <a:buChar char="Ø"/>
            </a:pPr>
            <a:r>
              <a:rPr lang="ar-SA" sz="3200" b="1" dirty="0">
                <a:effectLst/>
                <a:latin typeface="Traditional Arabic" panose="02020603050405020304" pitchFamily="18" charset="-78"/>
                <a:ea typeface="Calibri" panose="020F0502020204030204" pitchFamily="34" charset="0"/>
                <a:cs typeface="Traditional Arabic" panose="02020603050405020304" pitchFamily="18" charset="-78"/>
              </a:rPr>
              <a:t>تعريف أنماط الشخصية</a:t>
            </a:r>
            <a:r>
              <a:rPr lang="ar-EG" sz="3200" b="1" dirty="0">
                <a:effectLst/>
                <a:latin typeface="Traditional Arabic" panose="02020603050405020304" pitchFamily="18" charset="-78"/>
                <a:ea typeface="Calibri" panose="020F0502020204030204" pitchFamily="34" charset="0"/>
                <a:cs typeface="Traditional Arabic" panose="02020603050405020304" pitchFamily="18" charset="-78"/>
              </a:rPr>
              <a:t>.</a:t>
            </a:r>
            <a:endParaRPr lang="ar-EG" sz="3200" dirty="0">
              <a:latin typeface="Traditional Arabic" panose="02020603050405020304" pitchFamily="18" charset="-78"/>
              <a:ea typeface="Calibri" panose="020F0502020204030204" pitchFamily="34" charset="0"/>
              <a:cs typeface="Traditional Arabic" panose="02020603050405020304" pitchFamily="18" charset="-78"/>
            </a:endParaRPr>
          </a:p>
          <a:p>
            <a:pPr marL="457200" lvl="0" indent="-457200" algn="r" rtl="1">
              <a:lnSpc>
                <a:spcPct val="115000"/>
              </a:lnSpc>
              <a:buClr>
                <a:srgbClr val="0070C0"/>
              </a:buClr>
              <a:buSzPts val="1600"/>
              <a:buFont typeface="Wingdings" panose="05000000000000000000" pitchFamily="2" charset="2"/>
              <a:buChar char="Ø"/>
            </a:pPr>
            <a:r>
              <a:rPr lang="ar-EG" sz="3200" b="1" dirty="0">
                <a:effectLst/>
                <a:latin typeface="Traditional Arabic" panose="02020603050405020304" pitchFamily="18" charset="-78"/>
                <a:ea typeface="Calibri" panose="020F0502020204030204" pitchFamily="34" charset="0"/>
                <a:cs typeface="Traditional Arabic" panose="02020603050405020304" pitchFamily="18" charset="-78"/>
              </a:rPr>
              <a:t>انماط الشخصيات وطرق التعامل معها.</a:t>
            </a:r>
            <a:endParaRPr lang="en-US" sz="3200" dirty="0">
              <a:effectLst/>
              <a:latin typeface="Traditional Arabic" panose="02020603050405020304" pitchFamily="18" charset="-78"/>
              <a:ea typeface="Calibri" panose="020F0502020204030204" pitchFamily="34" charset="0"/>
              <a:cs typeface="Traditional Arabic" panose="02020603050405020304" pitchFamily="18" charset="-78"/>
            </a:endParaRPr>
          </a:p>
        </p:txBody>
      </p:sp>
      <p:sp>
        <p:nvSpPr>
          <p:cNvPr id="7" name="Cloud Callout 2">
            <a:extLst>
              <a:ext uri="{FF2B5EF4-FFF2-40B4-BE49-F238E27FC236}">
                <a16:creationId xmlns:a16="http://schemas.microsoft.com/office/drawing/2014/main" id="{F9D66F3E-43B3-4A5F-8BA9-994A9BE45748}"/>
              </a:ext>
            </a:extLst>
          </p:cNvPr>
          <p:cNvSpPr/>
          <p:nvPr/>
        </p:nvSpPr>
        <p:spPr>
          <a:xfrm>
            <a:off x="7796352" y="404664"/>
            <a:ext cx="3888432" cy="2520280"/>
          </a:xfrm>
          <a:prstGeom prst="cloudCallout">
            <a:avLst/>
          </a:prstGeom>
        </p:spPr>
        <p:style>
          <a:lnRef idx="1">
            <a:schemeClr val="accent6"/>
          </a:lnRef>
          <a:fillRef idx="2">
            <a:schemeClr val="accent6"/>
          </a:fillRef>
          <a:effectRef idx="1">
            <a:schemeClr val="accent6"/>
          </a:effectRef>
          <a:fontRef idx="minor">
            <a:schemeClr val="dk1"/>
          </a:fontRef>
        </p:style>
        <p:txBody>
          <a:bodyPr rtlCol="1" anchor="ctr"/>
          <a:lstStyle/>
          <a:p>
            <a:pPr algn="ctr"/>
            <a:r>
              <a:rPr lang="ar-EG" sz="3600" b="1" dirty="0">
                <a:solidFill>
                  <a:srgbClr val="0070C0"/>
                </a:solidFill>
              </a:rPr>
              <a:t>الجلسة الثانية</a:t>
            </a:r>
          </a:p>
        </p:txBody>
      </p:sp>
    </p:spTree>
    <p:extLst>
      <p:ext uri="{BB962C8B-B14F-4D97-AF65-F5344CB8AC3E}">
        <p14:creationId xmlns:p14="http://schemas.microsoft.com/office/powerpoint/2010/main" val="3329524437"/>
      </p:ext>
    </p:extLst>
  </p:cSld>
  <p:clrMapOvr>
    <a:masterClrMapping/>
  </p:clrMapOvr>
  <p:transition>
    <p:wipe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llout: Down Arrow 2">
            <a:extLst>
              <a:ext uri="{FF2B5EF4-FFF2-40B4-BE49-F238E27FC236}">
                <a16:creationId xmlns:a16="http://schemas.microsoft.com/office/drawing/2014/main" id="{3D026D03-B823-4191-97A3-AE939573D0FD}"/>
              </a:ext>
            </a:extLst>
          </p:cNvPr>
          <p:cNvSpPr/>
          <p:nvPr/>
        </p:nvSpPr>
        <p:spPr>
          <a:xfrm>
            <a:off x="8614692" y="620688"/>
            <a:ext cx="3127860" cy="1152128"/>
          </a:xfrm>
          <a:prstGeom prst="downArrowCallout">
            <a:avLst/>
          </a:prstGeom>
        </p:spPr>
        <p:style>
          <a:lnRef idx="1">
            <a:schemeClr val="dk1"/>
          </a:lnRef>
          <a:fillRef idx="2">
            <a:schemeClr val="dk1"/>
          </a:fillRef>
          <a:effectRef idx="1">
            <a:schemeClr val="dk1"/>
          </a:effectRef>
          <a:fontRef idx="minor">
            <a:schemeClr val="dk1"/>
          </a:fontRef>
        </p:style>
        <p:txBody>
          <a:bodyPr rtlCol="0" anchor="ctr"/>
          <a:lstStyle/>
          <a:p>
            <a:pPr algn="ctr" rtl="1">
              <a:lnSpc>
                <a:spcPct val="115000"/>
              </a:lnSpc>
              <a:spcAft>
                <a:spcPts val="1000"/>
              </a:spcAft>
            </a:pPr>
            <a:r>
              <a:rPr lang="ar-SA" sz="3200" b="1" dirty="0">
                <a:solidFill>
                  <a:srgbClr val="C00000"/>
                </a:solidFill>
                <a:effectLst/>
                <a:latin typeface="Calibri" panose="020F0502020204030204" pitchFamily="34" charset="0"/>
                <a:ea typeface="Calibri" panose="020F0502020204030204" pitchFamily="34" charset="0"/>
                <a:cs typeface="Traditional Arabic" panose="02020603050405020304" pitchFamily="18" charset="-78"/>
              </a:rPr>
              <a:t>تعريف أنماط الشخصيّة </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TextBox 4">
            <a:extLst>
              <a:ext uri="{FF2B5EF4-FFF2-40B4-BE49-F238E27FC236}">
                <a16:creationId xmlns:a16="http://schemas.microsoft.com/office/drawing/2014/main" id="{465CCFCB-36AC-4379-BA8D-64FCBFDBB7C2}"/>
              </a:ext>
            </a:extLst>
          </p:cNvPr>
          <p:cNvSpPr txBox="1"/>
          <p:nvPr/>
        </p:nvSpPr>
        <p:spPr>
          <a:xfrm>
            <a:off x="4942284" y="2060848"/>
            <a:ext cx="7007671" cy="3270126"/>
          </a:xfrm>
          <a:prstGeom prst="rect">
            <a:avLst/>
          </a:prstGeom>
          <a:noFill/>
        </p:spPr>
        <p:txBody>
          <a:bodyPr wrap="square">
            <a:spAutoFit/>
          </a:bodyPr>
          <a:lstStyle/>
          <a:p>
            <a:pPr algn="r" rtl="1">
              <a:lnSpc>
                <a:spcPct val="150000"/>
              </a:lnSpc>
              <a:spcAft>
                <a:spcPts val="1000"/>
              </a:spcAft>
            </a:pPr>
            <a:r>
              <a:rPr lang="ar-SA" sz="2800" b="1" dirty="0">
                <a:effectLst/>
                <a:latin typeface="Traditional Arabic" panose="02020603050405020304" pitchFamily="18" charset="-78"/>
                <a:ea typeface="Calibri" panose="020F0502020204030204" pitchFamily="34" charset="0"/>
                <a:cs typeface="Traditional Arabic" panose="02020603050405020304" pitchFamily="18" charset="-78"/>
              </a:rPr>
              <a:t>تُعرّف أنماط الشخصيّة بكونها مجموعة الصّفات والاختلافات الفرديّة الّتي تمّ دراستها من قبل مجموعة من الأخصائيّين النفسيّين، والّتي تمّ على إثرها تقسيم الشّخصيات البشريّة إلى عدّة مجموعات رئيسيّة، بالإضافة لذلك فإن هذه الصّفات تُعد بمثابة المُحدّد الأساسي للطّريقة الّتي يتصرّف بها الأشخاص، وتتحدّد سلوكيّاتهم بناءاً عليها.</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p:txBody>
      </p:sp>
      <p:pic>
        <p:nvPicPr>
          <p:cNvPr id="6" name="Picture 5">
            <a:extLst>
              <a:ext uri="{FF2B5EF4-FFF2-40B4-BE49-F238E27FC236}">
                <a16:creationId xmlns:a16="http://schemas.microsoft.com/office/drawing/2014/main" id="{1931D620-00B5-417A-97F2-F797A1773166}"/>
              </a:ext>
            </a:extLst>
          </p:cNvPr>
          <p:cNvPicPr>
            <a:picLocks noChangeAspect="1"/>
          </p:cNvPicPr>
          <p:nvPr/>
        </p:nvPicPr>
        <p:blipFill rotWithShape="1">
          <a:blip r:embed="rId2"/>
          <a:srcRect l="8865" r="13312" b="-400"/>
          <a:stretch/>
        </p:blipFill>
        <p:spPr>
          <a:xfrm>
            <a:off x="405780" y="2996952"/>
            <a:ext cx="4318239" cy="27035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8087002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A3B26A1-E871-4339-A959-DA3954B526EE}"/>
              </a:ext>
            </a:extLst>
          </p:cNvPr>
          <p:cNvSpPr txBox="1"/>
          <p:nvPr/>
        </p:nvSpPr>
        <p:spPr>
          <a:xfrm>
            <a:off x="4366220" y="1988840"/>
            <a:ext cx="7439719" cy="3817455"/>
          </a:xfrm>
          <a:prstGeom prst="rect">
            <a:avLst/>
          </a:prstGeom>
          <a:noFill/>
        </p:spPr>
        <p:txBody>
          <a:bodyPr wrap="square">
            <a:spAutoFit/>
          </a:bodyPr>
          <a:lstStyle/>
          <a:p>
            <a:pPr algn="r" rtl="1">
              <a:lnSpc>
                <a:spcPct val="115000"/>
              </a:lnSpc>
              <a:spcAft>
                <a:spcPts val="1000"/>
              </a:spcAft>
            </a:pPr>
            <a:r>
              <a:rPr lang="ar-SA" sz="2800" b="1" dirty="0">
                <a:effectLst/>
                <a:latin typeface="Traditional Arabic" panose="02020603050405020304" pitchFamily="18" charset="-78"/>
                <a:ea typeface="Calibri" panose="020F0502020204030204" pitchFamily="34" charset="0"/>
                <a:cs typeface="Traditional Arabic" panose="02020603050405020304" pitchFamily="18" charset="-78"/>
              </a:rPr>
              <a:t>تُقسم الأنماط الشخصيّة في علم النّفس إلى ثلاثة مجموعات رئيسيّة </a:t>
            </a:r>
            <a:r>
              <a:rPr lang="en-US" sz="2800" b="1" dirty="0">
                <a:effectLst/>
                <a:latin typeface="Traditional Arabic" panose="02020603050405020304" pitchFamily="18" charset="-78"/>
                <a:ea typeface="Calibri" panose="020F0502020204030204" pitchFamily="34" charset="0"/>
                <a:cs typeface="Traditional Arabic" panose="02020603050405020304" pitchFamily="18" charset="-78"/>
              </a:rPr>
              <a:t>:</a:t>
            </a:r>
          </a:p>
          <a:p>
            <a:pPr algn="r" rtl="1">
              <a:lnSpc>
                <a:spcPct val="115000"/>
              </a:lnSpc>
              <a:spcAft>
                <a:spcPts val="1000"/>
              </a:spcAft>
            </a:pPr>
            <a:r>
              <a:rPr lang="ar-SA" sz="2800" b="1" u="sng" dirty="0">
                <a:solidFill>
                  <a:schemeClr val="accent6">
                    <a:lumMod val="50000"/>
                  </a:schemeClr>
                </a:solidFill>
                <a:effectLst/>
                <a:latin typeface="Traditional Arabic" panose="02020603050405020304" pitchFamily="18" charset="-78"/>
                <a:ea typeface="Calibri" panose="020F0502020204030204" pitchFamily="34" charset="0"/>
                <a:cs typeface="Traditional Arabic" panose="02020603050405020304" pitchFamily="18" charset="-78"/>
              </a:rPr>
              <a:t>النّمط الأول</a:t>
            </a:r>
            <a:r>
              <a:rPr lang="en-US" sz="2800" b="1" u="sng" dirty="0">
                <a:solidFill>
                  <a:schemeClr val="accent6">
                    <a:lumMod val="50000"/>
                  </a:schemeClr>
                </a:solidFill>
                <a:effectLst/>
                <a:latin typeface="Traditional Arabic" panose="02020603050405020304" pitchFamily="18" charset="-78"/>
                <a:ea typeface="Calibri" panose="020F0502020204030204" pitchFamily="34" charset="0"/>
                <a:cs typeface="Traditional Arabic" panose="02020603050405020304" pitchFamily="18" charset="-78"/>
              </a:rPr>
              <a:t> (Type A): </a:t>
            </a:r>
            <a:endParaRPr lang="en-US" sz="2800" dirty="0">
              <a:solidFill>
                <a:schemeClr val="accent6">
                  <a:lumMod val="50000"/>
                </a:schemeClr>
              </a:solidFill>
              <a:effectLst/>
              <a:latin typeface="Traditional Arabic" panose="02020603050405020304" pitchFamily="18" charset="-78"/>
              <a:ea typeface="Calibri" panose="020F0502020204030204" pitchFamily="34" charset="0"/>
              <a:cs typeface="Traditional Arabic" panose="02020603050405020304" pitchFamily="18" charset="-78"/>
            </a:endParaRPr>
          </a:p>
          <a:p>
            <a:pPr algn="r" rtl="1">
              <a:lnSpc>
                <a:spcPct val="115000"/>
              </a:lnSpc>
              <a:spcAft>
                <a:spcPts val="1000"/>
              </a:spcAft>
            </a:pPr>
            <a:r>
              <a:rPr lang="ar-SA" sz="2800" b="1" dirty="0">
                <a:effectLst/>
                <a:latin typeface="Traditional Arabic" panose="02020603050405020304" pitchFamily="18" charset="-78"/>
                <a:ea typeface="Calibri" panose="020F0502020204030204" pitchFamily="34" charset="0"/>
                <a:cs typeface="Traditional Arabic" panose="02020603050405020304" pitchFamily="18" charset="-78"/>
              </a:rPr>
              <a:t>يُسمّى بنمط السّلوك التّاجي، ويُصنّف تحت هذه النّمط مجموعة الأفراد الّذين يتمتّعون بحس تنافسي عالي، ويتّصفون بأنّهم من الصّعب قيادتهم، إلى جانب حاجتهم لتحقيق المزيد والمزيد من الإنجازات، ويُعد المدراء التّنفيذيّون مثالاً على الأشخاص من هذا النّمط، ويُذكر أن الأشخاص من هذه الشّخصية أكثر احتمالاً للتعرّض للنّوبات القلبيّة وأمراض القلب التاجيّة.</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p:txBody>
      </p:sp>
      <p:sp>
        <p:nvSpPr>
          <p:cNvPr id="5" name="Flowchart: Alternate Process 4">
            <a:extLst>
              <a:ext uri="{FF2B5EF4-FFF2-40B4-BE49-F238E27FC236}">
                <a16:creationId xmlns:a16="http://schemas.microsoft.com/office/drawing/2014/main" id="{F4741164-00A8-4059-BB89-12D3096CD0A0}"/>
              </a:ext>
            </a:extLst>
          </p:cNvPr>
          <p:cNvSpPr/>
          <p:nvPr/>
        </p:nvSpPr>
        <p:spPr>
          <a:xfrm>
            <a:off x="9406780" y="908720"/>
            <a:ext cx="2282174" cy="648072"/>
          </a:xfrm>
          <a:prstGeom prst="flowChartAlternateProcess">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457200" rtl="1" eaLnBrk="1" fontAlgn="auto" latinLnBrk="0" hangingPunct="1">
              <a:lnSpc>
                <a:spcPct val="115000"/>
              </a:lnSpc>
              <a:spcBef>
                <a:spcPts val="0"/>
              </a:spcBef>
              <a:spcAft>
                <a:spcPts val="1000"/>
              </a:spcAft>
              <a:buClrTx/>
              <a:buSzTx/>
              <a:buFontTx/>
              <a:buNone/>
              <a:tabLst>
                <a:tab pos="3551555" algn="l"/>
              </a:tabLst>
              <a:defRPr/>
            </a:pPr>
            <a:r>
              <a:rPr kumimoji="0" lang="ar-SA" sz="3200" b="1" i="0"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Traditional Arabic" panose="02020603050405020304" pitchFamily="18" charset="-78"/>
              </a:rPr>
              <a:t>أنماط الشخصيّة </a:t>
            </a:r>
            <a:endParaRPr kumimoji="0" lang="en-US" sz="3200" b="0" i="0"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1BE4FD08-8217-4329-B978-E253CFE63F79}"/>
              </a:ext>
            </a:extLst>
          </p:cNvPr>
          <p:cNvPicPr>
            <a:picLocks noChangeAspect="1"/>
          </p:cNvPicPr>
          <p:nvPr/>
        </p:nvPicPr>
        <p:blipFill>
          <a:blip r:embed="rId2"/>
          <a:stretch>
            <a:fillRect/>
          </a:stretch>
        </p:blipFill>
        <p:spPr>
          <a:xfrm>
            <a:off x="382886" y="3416660"/>
            <a:ext cx="3600400" cy="20941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5260593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AEC412F-8219-42E7-999D-C51335467A8C}"/>
              </a:ext>
            </a:extLst>
          </p:cNvPr>
          <p:cNvSpPr txBox="1"/>
          <p:nvPr/>
        </p:nvSpPr>
        <p:spPr>
          <a:xfrm>
            <a:off x="4078188" y="980728"/>
            <a:ext cx="7799759" cy="4441216"/>
          </a:xfrm>
          <a:prstGeom prst="rect">
            <a:avLst/>
          </a:prstGeom>
          <a:noFill/>
        </p:spPr>
        <p:txBody>
          <a:bodyPr wrap="square">
            <a:spAutoFit/>
          </a:bodyPr>
          <a:lstStyle/>
          <a:p>
            <a:pPr algn="r" rtl="1">
              <a:lnSpc>
                <a:spcPct val="115000"/>
              </a:lnSpc>
              <a:spcAft>
                <a:spcPts val="1000"/>
              </a:spcAft>
            </a:pPr>
            <a:r>
              <a:rPr lang="ar-SA" sz="2800" b="1" u="sng" dirty="0">
                <a:solidFill>
                  <a:srgbClr val="984806"/>
                </a:solidFill>
                <a:effectLst/>
                <a:latin typeface="Traditional Arabic" panose="02020603050405020304" pitchFamily="18" charset="-78"/>
                <a:ea typeface="Calibri" panose="020F0502020204030204" pitchFamily="34" charset="0"/>
                <a:cs typeface="Traditional Arabic" panose="02020603050405020304" pitchFamily="18" charset="-78"/>
              </a:rPr>
              <a:t> النّمط الثّاني</a:t>
            </a:r>
            <a:r>
              <a:rPr lang="en-US" sz="2800" b="1" u="sng" dirty="0">
                <a:solidFill>
                  <a:srgbClr val="984806"/>
                </a:solidFill>
                <a:effectLst/>
                <a:latin typeface="Traditional Arabic" panose="02020603050405020304" pitchFamily="18" charset="-78"/>
                <a:ea typeface="Calibri" panose="020F0502020204030204" pitchFamily="34" charset="0"/>
                <a:cs typeface="Traditional Arabic" panose="02020603050405020304" pitchFamily="18" charset="-78"/>
              </a:rPr>
              <a:t> (Type B): </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algn="r" rtl="1">
              <a:lnSpc>
                <a:spcPct val="115000"/>
              </a:lnSpc>
              <a:spcAft>
                <a:spcPts val="1000"/>
              </a:spcAft>
            </a:pPr>
            <a:r>
              <a:rPr lang="ar-SA" sz="2800" b="1" dirty="0">
                <a:effectLst/>
                <a:latin typeface="Traditional Arabic" panose="02020603050405020304" pitchFamily="18" charset="-78"/>
                <a:ea typeface="Calibri" panose="020F0502020204030204" pitchFamily="34" charset="0"/>
                <a:cs typeface="Traditional Arabic" panose="02020603050405020304" pitchFamily="18" charset="-78"/>
              </a:rPr>
              <a:t>يميل الأشّخاص المصنّفون ضمن هذا النّمط من الشّخصية إلى عيش الحاضر، وتحقيق الإنجازات ضمن الحد المعقول ودون مُبالغة، أي أنهم يعيشون بشكل استسلامي نوعاً ما ويأخذون الأمور ببساطة. </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algn="r" rtl="1">
              <a:lnSpc>
                <a:spcPct val="115000"/>
              </a:lnSpc>
              <a:spcAft>
                <a:spcPts val="1000"/>
              </a:spcAft>
            </a:pPr>
            <a:r>
              <a:rPr lang="ar-SA" sz="2800" b="1" dirty="0">
                <a:effectLst/>
                <a:latin typeface="Traditional Arabic" panose="02020603050405020304" pitchFamily="18" charset="-78"/>
                <a:ea typeface="Calibri" panose="020F0502020204030204" pitchFamily="34" charset="0"/>
                <a:cs typeface="Traditional Arabic" panose="02020603050405020304" pitchFamily="18" charset="-78"/>
              </a:rPr>
              <a:t> </a:t>
            </a:r>
            <a:r>
              <a:rPr lang="ar-SA" sz="2800" b="1" u="sng" dirty="0">
                <a:solidFill>
                  <a:srgbClr val="984806"/>
                </a:solidFill>
                <a:effectLst/>
                <a:latin typeface="Traditional Arabic" panose="02020603050405020304" pitchFamily="18" charset="-78"/>
                <a:ea typeface="Calibri" panose="020F0502020204030204" pitchFamily="34" charset="0"/>
                <a:cs typeface="Traditional Arabic" panose="02020603050405020304" pitchFamily="18" charset="-78"/>
              </a:rPr>
              <a:t>النّمط الثّالث</a:t>
            </a:r>
            <a:r>
              <a:rPr lang="en-US" sz="2800" b="1" u="sng" dirty="0">
                <a:solidFill>
                  <a:srgbClr val="984806"/>
                </a:solidFill>
                <a:effectLst/>
                <a:latin typeface="Traditional Arabic" panose="02020603050405020304" pitchFamily="18" charset="-78"/>
                <a:ea typeface="Calibri" panose="020F0502020204030204" pitchFamily="34" charset="0"/>
                <a:cs typeface="Traditional Arabic" panose="02020603050405020304" pitchFamily="18" charset="-78"/>
              </a:rPr>
              <a:t> (Type D): </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algn="r" rtl="1">
              <a:lnSpc>
                <a:spcPct val="115000"/>
              </a:lnSpc>
              <a:spcAft>
                <a:spcPts val="1000"/>
              </a:spcAft>
            </a:pPr>
            <a:r>
              <a:rPr lang="ar-SA" sz="2800" b="1" dirty="0">
                <a:effectLst/>
                <a:latin typeface="Traditional Arabic" panose="02020603050405020304" pitchFamily="18" charset="-78"/>
                <a:ea typeface="Calibri" panose="020F0502020204030204" pitchFamily="34" charset="0"/>
                <a:cs typeface="Traditional Arabic" panose="02020603050405020304" pitchFamily="18" charset="-78"/>
              </a:rPr>
              <a:t>يُعتبر الأشخاص المصنّفون ضمن هذا النّمط بكونهم الأكثر تعرّضاً للأمراض المُرتبطة بالإجهاد؛ وذلك لأنهم الأكثر تطويراً للمشاعر السّلبية من قلق وتوتّر وسرعة الغضب، كما أنهم الأكثر احتمالاً للتعرّض لأمراض القلب التّاجية. </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p:txBody>
      </p:sp>
      <p:pic>
        <p:nvPicPr>
          <p:cNvPr id="4" name="Picture 3">
            <a:extLst>
              <a:ext uri="{FF2B5EF4-FFF2-40B4-BE49-F238E27FC236}">
                <a16:creationId xmlns:a16="http://schemas.microsoft.com/office/drawing/2014/main" id="{54981119-4CD9-4DF9-AAB2-3565DB01452D}"/>
              </a:ext>
            </a:extLst>
          </p:cNvPr>
          <p:cNvPicPr>
            <a:picLocks noChangeAspect="1"/>
          </p:cNvPicPr>
          <p:nvPr/>
        </p:nvPicPr>
        <p:blipFill>
          <a:blip r:embed="rId2"/>
          <a:stretch>
            <a:fillRect/>
          </a:stretch>
        </p:blipFill>
        <p:spPr>
          <a:xfrm>
            <a:off x="310878" y="3030599"/>
            <a:ext cx="3876321" cy="28466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9095984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llout: Down Arrow 2">
            <a:extLst>
              <a:ext uri="{FF2B5EF4-FFF2-40B4-BE49-F238E27FC236}">
                <a16:creationId xmlns:a16="http://schemas.microsoft.com/office/drawing/2014/main" id="{77E5D567-CE97-47DD-9B01-F8BAEBB563F6}"/>
              </a:ext>
            </a:extLst>
          </p:cNvPr>
          <p:cNvSpPr/>
          <p:nvPr/>
        </p:nvSpPr>
        <p:spPr>
          <a:xfrm>
            <a:off x="8189137" y="476672"/>
            <a:ext cx="3703924" cy="1152128"/>
          </a:xfrm>
          <a:prstGeom prst="downArrowCallout">
            <a:avLst/>
          </a:prstGeom>
        </p:spPr>
        <p:style>
          <a:lnRef idx="1">
            <a:schemeClr val="dk1"/>
          </a:lnRef>
          <a:fillRef idx="2">
            <a:schemeClr val="dk1"/>
          </a:fillRef>
          <a:effectRef idx="1">
            <a:schemeClr val="dk1"/>
          </a:effectRef>
          <a:fontRef idx="minor">
            <a:schemeClr val="dk1"/>
          </a:fontRef>
        </p:style>
        <p:txBody>
          <a:bodyPr rtlCol="0" anchor="ctr"/>
          <a:lstStyle/>
          <a:p>
            <a:pPr algn="r" rtl="1">
              <a:lnSpc>
                <a:spcPct val="115000"/>
              </a:lnSpc>
              <a:spcAft>
                <a:spcPts val="1000"/>
              </a:spcAft>
            </a:pPr>
            <a:r>
              <a:rPr lang="ar-EG" sz="3200" b="1" dirty="0">
                <a:solidFill>
                  <a:srgbClr val="C00000"/>
                </a:solidFill>
                <a:effectLst/>
                <a:latin typeface="Calibri" panose="020F0502020204030204" pitchFamily="34" charset="0"/>
                <a:ea typeface="Calibri" panose="020F0502020204030204" pitchFamily="34" charset="0"/>
                <a:cs typeface="Traditional Arabic" panose="02020603050405020304" pitchFamily="18" charset="-78"/>
              </a:rPr>
              <a:t>الشخصيات وطرق التعامل معها</a:t>
            </a:r>
            <a:endParaRPr lang="en-US" sz="32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TextBox 4">
            <a:extLst>
              <a:ext uri="{FF2B5EF4-FFF2-40B4-BE49-F238E27FC236}">
                <a16:creationId xmlns:a16="http://schemas.microsoft.com/office/drawing/2014/main" id="{6EEE47C5-2F05-419C-86B4-2CE1A2A763DB}"/>
              </a:ext>
            </a:extLst>
          </p:cNvPr>
          <p:cNvSpPr txBox="1"/>
          <p:nvPr/>
        </p:nvSpPr>
        <p:spPr>
          <a:xfrm>
            <a:off x="5798633" y="1844824"/>
            <a:ext cx="6094428" cy="4312976"/>
          </a:xfrm>
          <a:prstGeom prst="rect">
            <a:avLst/>
          </a:prstGeom>
          <a:noFill/>
        </p:spPr>
        <p:txBody>
          <a:bodyPr wrap="square">
            <a:spAutoFit/>
          </a:bodyPr>
          <a:lstStyle/>
          <a:p>
            <a:pPr algn="r" rtl="1">
              <a:lnSpc>
                <a:spcPct val="115000"/>
              </a:lnSpc>
              <a:spcAft>
                <a:spcPts val="1000"/>
              </a:spcAft>
            </a:pPr>
            <a:r>
              <a:rPr lang="ar-EG" sz="3000" b="1" u="sng" dirty="0">
                <a:solidFill>
                  <a:srgbClr val="002060"/>
                </a:solidFill>
                <a:effectLst/>
                <a:latin typeface="Traditional Arabic" panose="02020603050405020304" pitchFamily="18" charset="-78"/>
                <a:ea typeface="Calibri" panose="020F0502020204030204" pitchFamily="34" charset="0"/>
                <a:cs typeface="Traditional Arabic" panose="02020603050405020304" pitchFamily="18" charset="-78"/>
              </a:rPr>
              <a:t> الشخصية البسيطة والودودة </a:t>
            </a:r>
            <a:endParaRPr lang="en-US" sz="30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algn="r" rtl="1">
              <a:lnSpc>
                <a:spcPct val="115000"/>
              </a:lnSpc>
              <a:spcAft>
                <a:spcPts val="1000"/>
              </a:spcAft>
            </a:pPr>
            <a:r>
              <a:rPr lang="ar-EG" sz="2800" b="1" u="sng" dirty="0">
                <a:solidFill>
                  <a:srgbClr val="984806"/>
                </a:solidFill>
                <a:effectLst/>
                <a:latin typeface="Traditional Arabic" panose="02020603050405020304" pitchFamily="18" charset="-78"/>
                <a:ea typeface="Calibri" panose="020F0502020204030204" pitchFamily="34" charset="0"/>
                <a:cs typeface="Traditional Arabic" panose="02020603050405020304" pitchFamily="18" charset="-78"/>
              </a:rPr>
              <a:t>الصفات:</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15000"/>
              </a:lnSpc>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يضحك كثيراً، وهادئ الأعصاب، وكثير الاسترخاء. </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15000"/>
              </a:lnSpc>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يقابل الآخرين برحابة، وود.</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15000"/>
              </a:lnSpc>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يستملك قلوب الآخرين، ويشعرهم بالأمان أثناء وجوده.</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15000"/>
              </a:lnSpc>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يلقى قبولاً من الآخرين.</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15000"/>
              </a:lnSpc>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يظهر ثقته بنفسه، وبالناس المحيطين به.</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15000"/>
              </a:lnSpc>
              <a:spcAft>
                <a:spcPts val="1000"/>
              </a:spcAft>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يعامل الناس بالحُسنى.</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p:txBody>
      </p:sp>
      <p:pic>
        <p:nvPicPr>
          <p:cNvPr id="9" name="Picture 8">
            <a:extLst>
              <a:ext uri="{FF2B5EF4-FFF2-40B4-BE49-F238E27FC236}">
                <a16:creationId xmlns:a16="http://schemas.microsoft.com/office/drawing/2014/main" id="{2BDABA01-EC92-44FF-941E-FD559D27C9E8}"/>
              </a:ext>
            </a:extLst>
          </p:cNvPr>
          <p:cNvPicPr>
            <a:picLocks noChangeAspect="1"/>
          </p:cNvPicPr>
          <p:nvPr/>
        </p:nvPicPr>
        <p:blipFill>
          <a:blip r:embed="rId2"/>
          <a:stretch>
            <a:fillRect/>
          </a:stretch>
        </p:blipFill>
        <p:spPr>
          <a:xfrm>
            <a:off x="1197868" y="2564904"/>
            <a:ext cx="3600400" cy="4127455"/>
          </a:xfrm>
          <a:prstGeom prst="rect">
            <a:avLst/>
          </a:prstGeom>
        </p:spPr>
      </p:pic>
    </p:spTree>
    <p:extLst>
      <p:ext uri="{BB962C8B-B14F-4D97-AF65-F5344CB8AC3E}">
        <p14:creationId xmlns:p14="http://schemas.microsoft.com/office/powerpoint/2010/main" val="18695704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90A986A-9B67-4A25-B840-1B3926F1D76E}"/>
              </a:ext>
            </a:extLst>
          </p:cNvPr>
          <p:cNvSpPr txBox="1"/>
          <p:nvPr/>
        </p:nvSpPr>
        <p:spPr>
          <a:xfrm>
            <a:off x="5446340" y="404664"/>
            <a:ext cx="6094428" cy="5557932"/>
          </a:xfrm>
          <a:prstGeom prst="rect">
            <a:avLst/>
          </a:prstGeom>
          <a:noFill/>
        </p:spPr>
        <p:txBody>
          <a:bodyPr wrap="square">
            <a:spAutoFit/>
          </a:bodyPr>
          <a:lstStyle/>
          <a:p>
            <a:pPr algn="r" rtl="1">
              <a:lnSpc>
                <a:spcPct val="150000"/>
              </a:lnSpc>
              <a:spcAft>
                <a:spcPts val="1000"/>
              </a:spcAft>
            </a:pPr>
            <a:r>
              <a:rPr lang="ar-EG" sz="3200" b="1" u="sng" dirty="0">
                <a:solidFill>
                  <a:srgbClr val="002060"/>
                </a:solidFill>
                <a:effectLst/>
                <a:latin typeface="Calibri" panose="020F0502020204030204" pitchFamily="34" charset="0"/>
                <a:ea typeface="Calibri" panose="020F0502020204030204" pitchFamily="34" charset="0"/>
                <a:cs typeface="Traditional Arabic" panose="02020603050405020304" pitchFamily="18" charset="-78"/>
              </a:rPr>
              <a:t>الشخصية المترددة</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50000"/>
              </a:lnSpc>
              <a:spcAft>
                <a:spcPts val="1000"/>
              </a:spcAft>
            </a:pPr>
            <a:r>
              <a:rPr lang="ar-EG" sz="2800" b="1" u="sng" dirty="0">
                <a:solidFill>
                  <a:srgbClr val="002060"/>
                </a:solidFill>
                <a:effectLst/>
                <a:latin typeface="Calibri" panose="020F0502020204030204" pitchFamily="34" charset="0"/>
                <a:ea typeface="Calibri" panose="020F0502020204030204" pitchFamily="34" charset="0"/>
                <a:cs typeface="Traditional Arabic" panose="02020603050405020304" pitchFamily="18" charset="-78"/>
              </a:rPr>
              <a:t> </a:t>
            </a:r>
            <a:r>
              <a:rPr lang="ar-EG" sz="2800" b="1" u="sng" dirty="0">
                <a:solidFill>
                  <a:srgbClr val="984806"/>
                </a:solidFill>
                <a:effectLst/>
                <a:latin typeface="Calibri" panose="020F0502020204030204" pitchFamily="34" charset="0"/>
                <a:ea typeface="Calibri" panose="020F0502020204030204" pitchFamily="34" charset="0"/>
                <a:cs typeface="Traditional Arabic" panose="02020603050405020304" pitchFamily="18" charset="-78"/>
              </a:rPr>
              <a:t>الصفات</a:t>
            </a:r>
            <a:r>
              <a:rPr lang="ar-EG" sz="2800" b="1" u="sng" dirty="0">
                <a:solidFill>
                  <a:srgbClr val="002060"/>
                </a:solidFill>
                <a:effectLst/>
                <a:latin typeface="Calibri" panose="020F0502020204030204" pitchFamily="34" charset="0"/>
                <a:ea typeface="Calibri" panose="020F0502020204030204" pitchFamily="34" charset="0"/>
                <a:cs typeface="Traditional Arabic" panose="02020603050405020304" pitchFamily="18" charset="-78"/>
              </a:rPr>
              <a:t>: </a:t>
            </a:r>
            <a:endParaRPr lang="en-US" sz="2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50000"/>
              </a:lnSpc>
              <a:buClr>
                <a:srgbClr val="C00000"/>
              </a:buClr>
              <a:buSzPts val="1600"/>
              <a:buFont typeface="Symbol" panose="05050102010706020507" pitchFamily="18" charset="2"/>
              <a:buChar char=""/>
            </a:pPr>
            <a:r>
              <a:rPr lang="ar-EG" sz="2800" b="1" dirty="0">
                <a:effectLst/>
                <a:latin typeface="Calibri" panose="020F0502020204030204" pitchFamily="34" charset="0"/>
                <a:ea typeface="Calibri" panose="020F0502020204030204" pitchFamily="34" charset="0"/>
                <a:cs typeface="Traditional Arabic" panose="02020603050405020304" pitchFamily="18" charset="-78"/>
              </a:rPr>
              <a:t>يبدو غير واثق بنفسه.</a:t>
            </a:r>
            <a:endParaRPr lang="en-US" sz="2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50000"/>
              </a:lnSpc>
              <a:buClr>
                <a:srgbClr val="C00000"/>
              </a:buClr>
              <a:buSzPts val="1600"/>
              <a:buFont typeface="Symbol" panose="05050102010706020507" pitchFamily="18" charset="2"/>
              <a:buChar char=""/>
            </a:pPr>
            <a:r>
              <a:rPr lang="ar-EG" sz="2800" b="1" dirty="0">
                <a:effectLst/>
                <a:latin typeface="Calibri" panose="020F0502020204030204" pitchFamily="34" charset="0"/>
                <a:ea typeface="Calibri" panose="020F0502020204030204" pitchFamily="34" charset="0"/>
                <a:cs typeface="Traditional Arabic" panose="02020603050405020304" pitchFamily="18" charset="-78"/>
              </a:rPr>
              <a:t>يبدو قلقاً، وخجولاً. </a:t>
            </a:r>
            <a:endParaRPr lang="en-US" sz="2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50000"/>
              </a:lnSpc>
              <a:buClr>
                <a:srgbClr val="C00000"/>
              </a:buClr>
              <a:buSzPts val="1600"/>
              <a:buFont typeface="Symbol" panose="05050102010706020507" pitchFamily="18" charset="2"/>
              <a:buChar char=""/>
            </a:pPr>
            <a:r>
              <a:rPr lang="ar-EG" sz="2800" b="1" dirty="0">
                <a:effectLst/>
                <a:latin typeface="Calibri" panose="020F0502020204030204" pitchFamily="34" charset="0"/>
                <a:ea typeface="Calibri" panose="020F0502020204030204" pitchFamily="34" charset="0"/>
                <a:cs typeface="Traditional Arabic" panose="02020603050405020304" pitchFamily="18" charset="-78"/>
              </a:rPr>
              <a:t>يتردد في كثر من قراراته وتصرفاته. </a:t>
            </a:r>
            <a:endParaRPr lang="en-US" sz="2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50000"/>
              </a:lnSpc>
              <a:buClr>
                <a:srgbClr val="C00000"/>
              </a:buClr>
              <a:buSzPts val="1600"/>
              <a:buFont typeface="Symbol" panose="05050102010706020507" pitchFamily="18" charset="2"/>
              <a:buChar char=""/>
            </a:pPr>
            <a:r>
              <a:rPr lang="ar-EG" sz="2800" b="1" dirty="0">
                <a:effectLst/>
                <a:latin typeface="Calibri" panose="020F0502020204030204" pitchFamily="34" charset="0"/>
                <a:ea typeface="Calibri" panose="020F0502020204030204" pitchFamily="34" charset="0"/>
                <a:cs typeface="Traditional Arabic" panose="02020603050405020304" pitchFamily="18" charset="-78"/>
              </a:rPr>
              <a:t>يواجه مشاكل في اتخاذ القرارات. </a:t>
            </a:r>
            <a:endParaRPr lang="en-US" sz="2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50000"/>
              </a:lnSpc>
              <a:buClr>
                <a:srgbClr val="C00000"/>
              </a:buClr>
              <a:buSzPts val="1600"/>
              <a:buFont typeface="Symbol" panose="05050102010706020507" pitchFamily="18" charset="2"/>
              <a:buChar char=""/>
            </a:pPr>
            <a:r>
              <a:rPr lang="ar-EG" sz="2800" b="1" dirty="0">
                <a:effectLst/>
                <a:latin typeface="Calibri" panose="020F0502020204030204" pitchFamily="34" charset="0"/>
                <a:ea typeface="Calibri" panose="020F0502020204030204" pitchFamily="34" charset="0"/>
                <a:cs typeface="Traditional Arabic" panose="02020603050405020304" pitchFamily="18" charset="-78"/>
              </a:rPr>
              <a:t>يتردّد حينما تتعدد لديه البدائل.</a:t>
            </a:r>
            <a:endParaRPr lang="en-US" sz="2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50000"/>
              </a:lnSpc>
              <a:spcAft>
                <a:spcPts val="1000"/>
              </a:spcAft>
              <a:buClr>
                <a:srgbClr val="C00000"/>
              </a:buClr>
              <a:buSzPts val="1600"/>
              <a:buFont typeface="Symbol" panose="05050102010706020507" pitchFamily="18" charset="2"/>
              <a:buChar char=""/>
            </a:pPr>
            <a:r>
              <a:rPr lang="ar-EG" sz="2800" b="1" dirty="0">
                <a:effectLst/>
                <a:latin typeface="Calibri" panose="020F0502020204030204" pitchFamily="34" charset="0"/>
                <a:ea typeface="Calibri" panose="020F0502020204030204" pitchFamily="34" charset="0"/>
                <a:cs typeface="Traditional Arabic" panose="02020603050405020304" pitchFamily="18" charset="-78"/>
              </a:rPr>
              <a:t>يلتزم باللوائح والأنظمة. </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7C243AA0-2D37-44CF-ABD3-2F95B2E91E8A}"/>
              </a:ext>
            </a:extLst>
          </p:cNvPr>
          <p:cNvPicPr>
            <a:picLocks noChangeAspect="1"/>
          </p:cNvPicPr>
          <p:nvPr/>
        </p:nvPicPr>
        <p:blipFill>
          <a:blip r:embed="rId2"/>
          <a:stretch>
            <a:fillRect/>
          </a:stretch>
        </p:blipFill>
        <p:spPr>
          <a:xfrm>
            <a:off x="1125860" y="2996952"/>
            <a:ext cx="4875288" cy="32397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8219603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796C10-EB66-46D4-941A-52EBBE00B559}"/>
              </a:ext>
            </a:extLst>
          </p:cNvPr>
          <p:cNvSpPr txBox="1"/>
          <p:nvPr/>
        </p:nvSpPr>
        <p:spPr>
          <a:xfrm>
            <a:off x="5590356" y="692696"/>
            <a:ext cx="6094428" cy="4911601"/>
          </a:xfrm>
          <a:prstGeom prst="rect">
            <a:avLst/>
          </a:prstGeom>
          <a:noFill/>
        </p:spPr>
        <p:txBody>
          <a:bodyPr wrap="square">
            <a:spAutoFit/>
          </a:bodyPr>
          <a:lstStyle/>
          <a:p>
            <a:pPr algn="r" rtl="1">
              <a:lnSpc>
                <a:spcPct val="150000"/>
              </a:lnSpc>
              <a:spcAft>
                <a:spcPts val="1000"/>
              </a:spcAft>
            </a:pPr>
            <a:r>
              <a:rPr lang="ar-EG" sz="3200" b="1" u="sng" dirty="0">
                <a:solidFill>
                  <a:srgbClr val="002060"/>
                </a:solidFill>
                <a:effectLst/>
                <a:latin typeface="Calibri" panose="020F0502020204030204" pitchFamily="34" charset="0"/>
                <a:ea typeface="Calibri" panose="020F0502020204030204" pitchFamily="34" charset="0"/>
                <a:cs typeface="Traditional Arabic" panose="02020603050405020304" pitchFamily="18" charset="-78"/>
              </a:rPr>
              <a:t>الشخصية العنيدة </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50000"/>
              </a:lnSpc>
              <a:spcAft>
                <a:spcPts val="1000"/>
              </a:spcAft>
            </a:pPr>
            <a:r>
              <a:rPr lang="ar-EG" sz="2800" b="1" u="sng" dirty="0">
                <a:solidFill>
                  <a:srgbClr val="984806"/>
                </a:solidFill>
                <a:effectLst/>
                <a:latin typeface="Calibri" panose="020F0502020204030204" pitchFamily="34" charset="0"/>
                <a:ea typeface="Calibri" panose="020F0502020204030204" pitchFamily="34" charset="0"/>
                <a:cs typeface="Traditional Arabic" panose="02020603050405020304" pitchFamily="18" charset="-78"/>
              </a:rPr>
              <a:t>الصفات:</a:t>
            </a:r>
            <a:endParaRPr lang="en-US" sz="2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50000"/>
              </a:lnSpc>
              <a:buClr>
                <a:srgbClr val="C00000"/>
              </a:buClr>
              <a:buSzPts val="1600"/>
              <a:buFont typeface="Symbol" panose="05050102010706020507" pitchFamily="18" charset="2"/>
              <a:buChar char=""/>
            </a:pPr>
            <a:r>
              <a:rPr lang="ar-EG" sz="2800" b="1" dirty="0">
                <a:effectLst/>
                <a:latin typeface="Calibri" panose="020F0502020204030204" pitchFamily="34" charset="0"/>
                <a:ea typeface="Calibri" panose="020F0502020204030204" pitchFamily="34" charset="0"/>
                <a:cs typeface="Traditional Arabic" panose="02020603050405020304" pitchFamily="18" charset="-78"/>
              </a:rPr>
              <a:t>لا يهتم بآراء الآخرين، ولا يصغي لهم.</a:t>
            </a:r>
            <a:endParaRPr lang="en-US" sz="2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50000"/>
              </a:lnSpc>
              <a:buClr>
                <a:srgbClr val="C00000"/>
              </a:buClr>
              <a:buSzPts val="1600"/>
              <a:buFont typeface="Symbol" panose="05050102010706020507" pitchFamily="18" charset="2"/>
              <a:buChar char=""/>
            </a:pPr>
            <a:r>
              <a:rPr lang="ar-EG" sz="2800" b="1" dirty="0">
                <a:effectLst/>
                <a:latin typeface="Calibri" panose="020F0502020204030204" pitchFamily="34" charset="0"/>
                <a:ea typeface="Calibri" panose="020F0502020204030204" pitchFamily="34" charset="0"/>
                <a:cs typeface="Traditional Arabic" panose="02020603050405020304" pitchFamily="18" charset="-78"/>
              </a:rPr>
              <a:t>يعلن رفضه للأمور الحتمية، ليدلّل على عناده.</a:t>
            </a:r>
            <a:endParaRPr lang="en-US" sz="2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50000"/>
              </a:lnSpc>
              <a:buClr>
                <a:srgbClr val="C00000"/>
              </a:buClr>
              <a:buSzPts val="1600"/>
              <a:buFont typeface="Symbol" panose="05050102010706020507" pitchFamily="18" charset="2"/>
              <a:buChar char=""/>
            </a:pPr>
            <a:r>
              <a:rPr lang="ar-EG" sz="2800" b="1" dirty="0">
                <a:effectLst/>
                <a:latin typeface="Calibri" panose="020F0502020204030204" pitchFamily="34" charset="0"/>
                <a:ea typeface="Calibri" panose="020F0502020204030204" pitchFamily="34" charset="0"/>
                <a:cs typeface="Traditional Arabic" panose="02020603050405020304" pitchFamily="18" charset="-78"/>
              </a:rPr>
              <a:t>يعامل الآخرين بفظاظة، وقسوة.</a:t>
            </a:r>
            <a:endParaRPr lang="en-US" sz="2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50000"/>
              </a:lnSpc>
              <a:buClr>
                <a:srgbClr val="C00000"/>
              </a:buClr>
              <a:buSzPts val="1600"/>
              <a:buFont typeface="Symbol" panose="05050102010706020507" pitchFamily="18" charset="2"/>
              <a:buChar char=""/>
            </a:pPr>
            <a:r>
              <a:rPr lang="ar-EG" sz="2800" b="1" dirty="0">
                <a:effectLst/>
                <a:latin typeface="Calibri" panose="020F0502020204030204" pitchFamily="34" charset="0"/>
                <a:ea typeface="Calibri" panose="020F0502020204030204" pitchFamily="34" charset="0"/>
                <a:cs typeface="Traditional Arabic" panose="02020603050405020304" pitchFamily="18" charset="-78"/>
              </a:rPr>
              <a:t>لا يظهر احترامه للآخرين.</a:t>
            </a:r>
            <a:endParaRPr lang="en-US" sz="2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50000"/>
              </a:lnSpc>
              <a:spcAft>
                <a:spcPts val="1000"/>
              </a:spcAft>
              <a:buClr>
                <a:srgbClr val="C00000"/>
              </a:buClr>
              <a:buSzPts val="1600"/>
              <a:buFont typeface="Symbol" panose="05050102010706020507" pitchFamily="18" charset="2"/>
              <a:buChar char=""/>
            </a:pPr>
            <a:r>
              <a:rPr lang="ar-EG" sz="2800" b="1" dirty="0">
                <a:effectLst/>
                <a:latin typeface="Calibri" panose="020F0502020204030204" pitchFamily="34" charset="0"/>
                <a:ea typeface="Calibri" panose="020F0502020204030204" pitchFamily="34" charset="0"/>
                <a:cs typeface="Traditional Arabic" panose="02020603050405020304" pitchFamily="18" charset="-78"/>
              </a:rPr>
              <a:t>ينتقم، وينال ممّن يقف في طريقه.</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29126AEC-913E-4712-91C7-8635551F2688}"/>
              </a:ext>
            </a:extLst>
          </p:cNvPr>
          <p:cNvPicPr>
            <a:picLocks noChangeAspect="1"/>
          </p:cNvPicPr>
          <p:nvPr/>
        </p:nvPicPr>
        <p:blipFill>
          <a:blip r:embed="rId2"/>
          <a:stretch>
            <a:fillRect/>
          </a:stretch>
        </p:blipFill>
        <p:spPr>
          <a:xfrm>
            <a:off x="1341884" y="3284984"/>
            <a:ext cx="3888432" cy="25476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5761090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FBEB63B-47A9-4A2A-A79E-3415395C7AEF}"/>
              </a:ext>
            </a:extLst>
          </p:cNvPr>
          <p:cNvSpPr txBox="1"/>
          <p:nvPr/>
        </p:nvSpPr>
        <p:spPr>
          <a:xfrm>
            <a:off x="5734372" y="836712"/>
            <a:ext cx="6094428" cy="5007525"/>
          </a:xfrm>
          <a:prstGeom prst="rect">
            <a:avLst/>
          </a:prstGeom>
          <a:noFill/>
        </p:spPr>
        <p:txBody>
          <a:bodyPr wrap="square">
            <a:spAutoFit/>
          </a:bodyPr>
          <a:lstStyle/>
          <a:p>
            <a:pPr algn="r" rtl="1">
              <a:lnSpc>
                <a:spcPct val="115000"/>
              </a:lnSpc>
              <a:spcAft>
                <a:spcPts val="1000"/>
              </a:spcAft>
            </a:pPr>
            <a:r>
              <a:rPr lang="ar-EG" sz="3200" b="1" u="sng" dirty="0">
                <a:solidFill>
                  <a:srgbClr val="002060"/>
                </a:solidFill>
                <a:effectLst/>
                <a:latin typeface="Traditional Arabic" panose="02020603050405020304" pitchFamily="18" charset="-78"/>
                <a:ea typeface="Calibri" panose="020F0502020204030204" pitchFamily="34" charset="0"/>
                <a:cs typeface="Traditional Arabic" panose="02020603050405020304" pitchFamily="18" charset="-78"/>
              </a:rPr>
              <a:t>الشخصية الخشنة</a:t>
            </a:r>
            <a:endParaRPr lang="en-US" sz="32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algn="r" rtl="1">
              <a:lnSpc>
                <a:spcPct val="115000"/>
              </a:lnSpc>
              <a:spcAft>
                <a:spcPts val="1000"/>
              </a:spcAft>
            </a:pPr>
            <a:r>
              <a:rPr lang="ar-EG" sz="2800" b="1" u="sng" dirty="0">
                <a:effectLst/>
                <a:latin typeface="Traditional Arabic" panose="02020603050405020304" pitchFamily="18" charset="-78"/>
                <a:ea typeface="Calibri" panose="020F0502020204030204" pitchFamily="34" charset="0"/>
                <a:cs typeface="Traditional Arabic" panose="02020603050405020304" pitchFamily="18" charset="-78"/>
              </a:rPr>
              <a:t> </a:t>
            </a:r>
            <a:r>
              <a:rPr lang="ar-EG" sz="2800" b="1" u="sng" dirty="0">
                <a:solidFill>
                  <a:srgbClr val="984806"/>
                </a:solidFill>
                <a:effectLst/>
                <a:latin typeface="Traditional Arabic" panose="02020603050405020304" pitchFamily="18" charset="-78"/>
                <a:ea typeface="Calibri" panose="020F0502020204030204" pitchFamily="34" charset="0"/>
                <a:cs typeface="Traditional Arabic" panose="02020603050405020304" pitchFamily="18" charset="-78"/>
              </a:rPr>
              <a:t>الصفات</a:t>
            </a:r>
            <a:r>
              <a:rPr lang="ar-EG" sz="2800" b="1" u="sng" dirty="0">
                <a:effectLst/>
                <a:latin typeface="Traditional Arabic" panose="02020603050405020304" pitchFamily="18" charset="-78"/>
                <a:ea typeface="Calibri" panose="020F0502020204030204" pitchFamily="34" charset="0"/>
                <a:cs typeface="Traditional Arabic" panose="02020603050405020304" pitchFamily="18" charset="-78"/>
              </a:rPr>
              <a:t>:</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15000"/>
              </a:lnSpc>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يعامل الآخرين بفظاظة وقسوة.</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15000"/>
              </a:lnSpc>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يفتقد للثقة بالآخرين، ولا يتفهم مشاعر الآخرين.</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15000"/>
              </a:lnSpc>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يقاطع الآخرين. </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15000"/>
              </a:lnSpc>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يتشدّد لآرائه. </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15000"/>
              </a:lnSpc>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يبدو مغروراً، مما ينفّر الآخرين منه.</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15000"/>
              </a:lnSpc>
              <a:spcAft>
                <a:spcPts val="1000"/>
              </a:spcAft>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يناقش الآخرين، مع تمسكّه بوجهة نظره.</a:t>
            </a:r>
            <a:endParaRPr lang="en-US" sz="2800" dirty="0">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15000"/>
              </a:lnSpc>
              <a:spcAft>
                <a:spcPts val="1000"/>
              </a:spcAft>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يرى نفسه شخصاً خيّراً، بينما الآخرون ليسوا كذلك</a:t>
            </a:r>
            <a:r>
              <a:rPr lang="en-US" sz="2800" b="1" dirty="0">
                <a:effectLst/>
                <a:latin typeface="Traditional Arabic" panose="02020603050405020304" pitchFamily="18" charset="-78"/>
                <a:ea typeface="Calibri" panose="020F0502020204030204" pitchFamily="34" charset="0"/>
                <a:cs typeface="Traditional Arabic" panose="02020603050405020304" pitchFamily="18" charset="-78"/>
              </a:rPr>
              <a:t>.</a:t>
            </a:r>
            <a:endParaRPr lang="en-US" sz="2800" dirty="0">
              <a:latin typeface="Traditional Arabic" panose="02020603050405020304" pitchFamily="18" charset="-78"/>
              <a:cs typeface="Traditional Arabic" panose="02020603050405020304" pitchFamily="18" charset="-78"/>
            </a:endParaRPr>
          </a:p>
        </p:txBody>
      </p:sp>
      <p:pic>
        <p:nvPicPr>
          <p:cNvPr id="4" name="Picture 3">
            <a:extLst>
              <a:ext uri="{FF2B5EF4-FFF2-40B4-BE49-F238E27FC236}">
                <a16:creationId xmlns:a16="http://schemas.microsoft.com/office/drawing/2014/main" id="{03750CB1-C873-445D-AF91-80E2814C630A}"/>
              </a:ext>
            </a:extLst>
          </p:cNvPr>
          <p:cNvPicPr>
            <a:picLocks noChangeAspect="1"/>
          </p:cNvPicPr>
          <p:nvPr/>
        </p:nvPicPr>
        <p:blipFill>
          <a:blip r:embed="rId2"/>
          <a:stretch>
            <a:fillRect/>
          </a:stretch>
        </p:blipFill>
        <p:spPr>
          <a:xfrm>
            <a:off x="1413892" y="2636912"/>
            <a:ext cx="3334097" cy="3334097"/>
          </a:xfrm>
          <a:prstGeom prst="rect">
            <a:avLst/>
          </a:prstGeom>
        </p:spPr>
      </p:pic>
    </p:spTree>
    <p:extLst>
      <p:ext uri="{BB962C8B-B14F-4D97-AF65-F5344CB8AC3E}">
        <p14:creationId xmlns:p14="http://schemas.microsoft.com/office/powerpoint/2010/main" val="13187100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90BE0C3-9AE7-45CC-A2C2-102F056F43C2}"/>
              </a:ext>
            </a:extLst>
          </p:cNvPr>
          <p:cNvSpPr txBox="1"/>
          <p:nvPr/>
        </p:nvSpPr>
        <p:spPr>
          <a:xfrm>
            <a:off x="4069641" y="404664"/>
            <a:ext cx="7750612" cy="5557932"/>
          </a:xfrm>
          <a:prstGeom prst="rect">
            <a:avLst/>
          </a:prstGeom>
          <a:noFill/>
        </p:spPr>
        <p:txBody>
          <a:bodyPr wrap="square">
            <a:spAutoFit/>
          </a:bodyPr>
          <a:lstStyle/>
          <a:p>
            <a:pPr algn="r" rtl="1">
              <a:lnSpc>
                <a:spcPct val="150000"/>
              </a:lnSpc>
              <a:spcAft>
                <a:spcPts val="1000"/>
              </a:spcAft>
            </a:pPr>
            <a:r>
              <a:rPr lang="ar-EG" sz="3200" b="1" u="sng" dirty="0">
                <a:solidFill>
                  <a:srgbClr val="002060"/>
                </a:solidFill>
                <a:effectLst/>
                <a:latin typeface="Traditional Arabic" panose="02020603050405020304" pitchFamily="18" charset="-78"/>
                <a:ea typeface="Calibri" panose="020F0502020204030204" pitchFamily="34" charset="0"/>
                <a:cs typeface="Traditional Arabic" panose="02020603050405020304" pitchFamily="18" charset="-78"/>
              </a:rPr>
              <a:t> الشخصية الثرثارة</a:t>
            </a:r>
            <a:endParaRPr lang="en-US" sz="32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algn="r" rtl="1">
              <a:lnSpc>
                <a:spcPct val="150000"/>
              </a:lnSpc>
              <a:spcAft>
                <a:spcPts val="1000"/>
              </a:spcAft>
            </a:pPr>
            <a:r>
              <a:rPr lang="ar-EG" sz="2800" b="1" u="sng" dirty="0">
                <a:solidFill>
                  <a:srgbClr val="984806"/>
                </a:solidFill>
                <a:effectLst/>
                <a:latin typeface="Traditional Arabic" panose="02020603050405020304" pitchFamily="18" charset="-78"/>
                <a:ea typeface="Calibri" panose="020F0502020204030204" pitchFamily="34" charset="0"/>
                <a:cs typeface="Traditional Arabic" panose="02020603050405020304" pitchFamily="18" charset="-78"/>
              </a:rPr>
              <a:t> الصفات:</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50000"/>
              </a:lnSpc>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يكثر من الحديث حول كل الأمور.</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50000"/>
              </a:lnSpc>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يشعر بأنه شخصية مهمّة.</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50000"/>
              </a:lnSpc>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يبدو متعالياً ومغروراً، لكنه في الحقيقة ليس كذلك. </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50000"/>
              </a:lnSpc>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يشطح في الحديث عن جميع الأشياء، ويتجنّب الحديث عن الشيء المطروح.</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50000"/>
              </a:lnSpc>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يقع في المشاكل، ويكرّر نفس الأخطاء.</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p:txBody>
      </p:sp>
      <p:pic>
        <p:nvPicPr>
          <p:cNvPr id="337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748" y="2861499"/>
            <a:ext cx="4392488" cy="3101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70270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F1461EE-13FE-4575-A77F-FC45CA3CBBB4}"/>
              </a:ext>
            </a:extLst>
          </p:cNvPr>
          <p:cNvSpPr txBox="1"/>
          <p:nvPr/>
        </p:nvSpPr>
        <p:spPr>
          <a:xfrm>
            <a:off x="5662364" y="620688"/>
            <a:ext cx="6094428" cy="5039841"/>
          </a:xfrm>
          <a:prstGeom prst="rect">
            <a:avLst/>
          </a:prstGeom>
          <a:noFill/>
        </p:spPr>
        <p:txBody>
          <a:bodyPr wrap="square">
            <a:spAutoFit/>
          </a:bodyPr>
          <a:lstStyle/>
          <a:p>
            <a:pPr algn="r" rtl="1">
              <a:lnSpc>
                <a:spcPct val="150000"/>
              </a:lnSpc>
              <a:spcAft>
                <a:spcPts val="1000"/>
              </a:spcAft>
            </a:pPr>
            <a:r>
              <a:rPr lang="ar-EG" sz="3200" b="1" u="sng" dirty="0">
                <a:solidFill>
                  <a:srgbClr val="002060"/>
                </a:solidFill>
                <a:effectLst/>
                <a:latin typeface="Traditional Arabic" panose="02020603050405020304" pitchFamily="18" charset="-78"/>
                <a:ea typeface="Calibri" panose="020F0502020204030204" pitchFamily="34" charset="0"/>
                <a:cs typeface="Traditional Arabic" panose="02020603050405020304" pitchFamily="18" charset="-78"/>
              </a:rPr>
              <a:t>الشخصية الباردة </a:t>
            </a:r>
            <a:endParaRPr lang="en-US" sz="32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algn="r" rtl="1">
              <a:lnSpc>
                <a:spcPct val="150000"/>
              </a:lnSpc>
              <a:spcAft>
                <a:spcPts val="1000"/>
              </a:spcAft>
            </a:pPr>
            <a:r>
              <a:rPr lang="ar-EG" sz="2800" b="1" u="sng" dirty="0">
                <a:solidFill>
                  <a:srgbClr val="984806"/>
                </a:solidFill>
                <a:effectLst/>
                <a:latin typeface="Traditional Arabic" panose="02020603050405020304" pitchFamily="18" charset="-78"/>
                <a:ea typeface="Calibri" panose="020F0502020204030204" pitchFamily="34" charset="0"/>
                <a:cs typeface="Traditional Arabic" panose="02020603050405020304" pitchFamily="18" charset="-78"/>
              </a:rPr>
              <a:t>الصفات: </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50000"/>
              </a:lnSpc>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يبدو بارد المشاعر أثناء تعامله مع الآخرين.</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50000"/>
              </a:lnSpc>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يصغي للآخرين جيداً، ويبدي اهتمامه بآرائهم. </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50000"/>
              </a:lnSpc>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يتجنّب الاعتراض على آراء، وأفكار غيره.</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50000"/>
              </a:lnSpc>
              <a:spcAft>
                <a:spcPts val="1000"/>
              </a:spcAft>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يتجنّب الإجابة على الأسئلة المطروحة عليه.</a:t>
            </a:r>
            <a:endParaRPr lang="en-US" sz="2800" dirty="0">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50000"/>
              </a:lnSpc>
              <a:spcAft>
                <a:spcPts val="1000"/>
              </a:spcAft>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يبدو جافاً، ولا يميل للتعامل بودّ مع الآخرين</a:t>
            </a:r>
            <a:r>
              <a:rPr lang="en-US" sz="2800" b="1" dirty="0">
                <a:effectLst/>
                <a:latin typeface="Traditional Arabic" panose="02020603050405020304" pitchFamily="18" charset="-78"/>
                <a:ea typeface="Calibri" panose="020F0502020204030204" pitchFamily="34" charset="0"/>
                <a:cs typeface="Traditional Arabic" panose="02020603050405020304" pitchFamily="18" charset="-78"/>
              </a:rPr>
              <a:t>.</a:t>
            </a:r>
            <a:endParaRPr lang="en-US" sz="2800" dirty="0">
              <a:latin typeface="Traditional Arabic" panose="02020603050405020304" pitchFamily="18" charset="-78"/>
              <a:cs typeface="Traditional Arabic" panose="02020603050405020304" pitchFamily="18" charset="-78"/>
            </a:endParaRPr>
          </a:p>
        </p:txBody>
      </p:sp>
      <p:pic>
        <p:nvPicPr>
          <p:cNvPr id="4" name="Picture 3">
            <a:extLst>
              <a:ext uri="{FF2B5EF4-FFF2-40B4-BE49-F238E27FC236}">
                <a16:creationId xmlns:a16="http://schemas.microsoft.com/office/drawing/2014/main" id="{C958C7B2-205E-421D-9136-32408ADC73D8}"/>
              </a:ext>
            </a:extLst>
          </p:cNvPr>
          <p:cNvPicPr>
            <a:picLocks noChangeAspect="1"/>
          </p:cNvPicPr>
          <p:nvPr/>
        </p:nvPicPr>
        <p:blipFill>
          <a:blip r:embed="rId2"/>
          <a:stretch>
            <a:fillRect/>
          </a:stretch>
        </p:blipFill>
        <p:spPr>
          <a:xfrm>
            <a:off x="1197868" y="3014235"/>
            <a:ext cx="3528392" cy="26462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061926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8201082" y="391272"/>
            <a:ext cx="3507692" cy="923330"/>
          </a:xfrm>
          <a:prstGeom prst="rect">
            <a:avLst/>
          </a:prstGeom>
          <a:noFill/>
        </p:spPr>
        <p:txBody>
          <a:bodyPr wrap="none">
            <a:spAutoFit/>
            <a:scene3d>
              <a:camera prst="orthographicFront"/>
              <a:lightRig rig="soft" dir="t">
                <a:rot lat="0" lon="0" rev="15600000"/>
              </a:lightRig>
            </a:scene3d>
            <a:sp3d extrusionH="57150" prstMaterial="softEdge">
              <a:bevelT w="25400" h="38100"/>
            </a:sp3d>
          </a:bodyPr>
          <a:lstStyle/>
          <a:p>
            <a:pPr algn="ctr" rtl="1">
              <a:defRPr/>
            </a:pPr>
            <a:r>
              <a:rPr lang="ar-EG" sz="5400" b="1" u="sng" dirty="0">
                <a:ln/>
                <a:solidFill>
                  <a:srgbClr val="0070C0"/>
                </a:solidFill>
                <a:latin typeface="GE SS Two Light" pitchFamily="18" charset="-78"/>
                <a:ea typeface="GE SS Two Light" pitchFamily="18" charset="-78"/>
                <a:cs typeface="GE SS Two Light" pitchFamily="18" charset="-78"/>
              </a:rPr>
              <a:t>«نظام</a:t>
            </a:r>
            <a:r>
              <a:rPr lang="ar-SA" sz="5400" b="1" u="sng" dirty="0">
                <a:ln/>
                <a:solidFill>
                  <a:srgbClr val="0070C0"/>
                </a:solidFill>
                <a:latin typeface="GE SS Two Light" pitchFamily="18" charset="-78"/>
                <a:ea typeface="GE SS Two Light" pitchFamily="18" charset="-78"/>
                <a:cs typeface="GE SS Two Light" pitchFamily="18" charset="-78"/>
              </a:rPr>
              <a:t> الدورة</a:t>
            </a:r>
            <a:r>
              <a:rPr lang="ar-EG" sz="5400" b="1" u="sng" dirty="0">
                <a:ln/>
                <a:solidFill>
                  <a:srgbClr val="0070C0"/>
                </a:solidFill>
                <a:latin typeface="GE SS Two Light" pitchFamily="18" charset="-78"/>
                <a:ea typeface="GE SS Two Light" pitchFamily="18" charset="-78"/>
                <a:cs typeface="GE SS Two Light" pitchFamily="18" charset="-78"/>
              </a:rPr>
              <a:t>»</a:t>
            </a:r>
            <a:endParaRPr lang="ar-SA" sz="5400" b="1" u="sng" dirty="0">
              <a:ln/>
              <a:solidFill>
                <a:srgbClr val="0070C0"/>
              </a:solidFill>
              <a:latin typeface="GE SS Two Light" pitchFamily="18" charset="-78"/>
              <a:ea typeface="GE SS Two Light" pitchFamily="18" charset="-78"/>
              <a:cs typeface="GE SS Two Light" pitchFamily="18" charset="-78"/>
            </a:endParaRPr>
          </a:p>
        </p:txBody>
      </p:sp>
      <p:sp>
        <p:nvSpPr>
          <p:cNvPr id="6" name="عنصر نائب للمحتوى 1"/>
          <p:cNvSpPr txBox="1">
            <a:spLocks/>
          </p:cNvSpPr>
          <p:nvPr/>
        </p:nvSpPr>
        <p:spPr>
          <a:xfrm>
            <a:off x="4336281" y="1806316"/>
            <a:ext cx="7401353" cy="4136205"/>
          </a:xfrm>
          <a:prstGeom prst="rect">
            <a:avLst/>
          </a:prstGeom>
        </p:spPr>
        <p:txBody>
          <a:bodyPr lIns="100804" tIns="50402" rIns="100804" bIns="50402">
            <a:normAutofit/>
          </a:bodyPr>
          <a:lstStyle>
            <a:lvl1pPr marL="304747" indent="-304747" algn="r" defTabSz="1218987" rtl="1"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r" defTabSz="1218987" rtl="1"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a:lstStyle>
          <a:p>
            <a:pPr marL="403217" indent="-282251">
              <a:buClr>
                <a:srgbClr val="C00000"/>
              </a:buClr>
              <a:buFont typeface="Wingdings 3"/>
              <a:buChar char=""/>
              <a:defRPr/>
            </a:pPr>
            <a:r>
              <a:rPr lang="ar-SA" sz="2800" b="1" dirty="0">
                <a:solidFill>
                  <a:prstClr val="black"/>
                </a:solidFill>
                <a:latin typeface="Traditional Arabic" pitchFamily="18" charset="-78"/>
                <a:ea typeface="GE SS Two Light" pitchFamily="18" charset="-78"/>
                <a:cs typeface="Traditional Arabic" pitchFamily="18" charset="-78"/>
              </a:rPr>
              <a:t>الوقت</a:t>
            </a:r>
            <a:r>
              <a:rPr lang="ar-EG" sz="2800" b="1" dirty="0">
                <a:solidFill>
                  <a:prstClr val="black"/>
                </a:solidFill>
                <a:latin typeface="Traditional Arabic" pitchFamily="18" charset="-78"/>
                <a:ea typeface="GE SS Two Light" pitchFamily="18" charset="-78"/>
                <a:cs typeface="Traditional Arabic" pitchFamily="18" charset="-78"/>
              </a:rPr>
              <a:t>: 8ساعات تدريبية.</a:t>
            </a:r>
          </a:p>
          <a:p>
            <a:pPr marL="403217" indent="-282251">
              <a:buClr>
                <a:srgbClr val="C00000"/>
              </a:buClr>
              <a:buFont typeface="Wingdings 3"/>
              <a:buChar char=""/>
              <a:defRPr/>
            </a:pPr>
            <a:r>
              <a:rPr lang="ar-SA" sz="2800" b="1" dirty="0">
                <a:solidFill>
                  <a:prstClr val="black"/>
                </a:solidFill>
                <a:latin typeface="Traditional Arabic" pitchFamily="18" charset="-78"/>
                <a:ea typeface="GE SS Two Light" pitchFamily="18" charset="-78"/>
                <a:cs typeface="Traditional Arabic" pitchFamily="18" charset="-78"/>
              </a:rPr>
              <a:t>الأيام</a:t>
            </a:r>
            <a:r>
              <a:rPr lang="ar-EG" sz="2800" b="1" dirty="0">
                <a:solidFill>
                  <a:prstClr val="black"/>
                </a:solidFill>
                <a:latin typeface="Traditional Arabic" pitchFamily="18" charset="-78"/>
                <a:ea typeface="GE SS Two Light" pitchFamily="18" charset="-78"/>
                <a:cs typeface="Traditional Arabic" pitchFamily="18" charset="-78"/>
              </a:rPr>
              <a:t>:</a:t>
            </a:r>
            <a:r>
              <a:rPr lang="ar-EG" sz="2800" b="1" dirty="0">
                <a:solidFill>
                  <a:srgbClr val="FFFF00"/>
                </a:solidFill>
                <a:latin typeface="Traditional Arabic" pitchFamily="18" charset="-78"/>
                <a:ea typeface="GE SS Two Light" pitchFamily="18" charset="-78"/>
                <a:cs typeface="Traditional Arabic" pitchFamily="18" charset="-78"/>
              </a:rPr>
              <a:t>.</a:t>
            </a:r>
            <a:r>
              <a:rPr lang="ar-EG" sz="2800" b="1" dirty="0">
                <a:latin typeface="Traditional Arabic" pitchFamily="18" charset="-78"/>
                <a:ea typeface="GE SS Two Light" pitchFamily="18" charset="-78"/>
                <a:cs typeface="Traditional Arabic" pitchFamily="18" charset="-78"/>
              </a:rPr>
              <a:t>يومين </a:t>
            </a:r>
          </a:p>
          <a:p>
            <a:pPr marL="403217" indent="-282251">
              <a:buClr>
                <a:srgbClr val="C00000"/>
              </a:buClr>
              <a:buFont typeface="Wingdings 3"/>
              <a:buChar char=""/>
              <a:defRPr/>
            </a:pPr>
            <a:r>
              <a:rPr lang="ar-SA" sz="2800" b="1" dirty="0">
                <a:solidFill>
                  <a:prstClr val="black"/>
                </a:solidFill>
                <a:latin typeface="Traditional Arabic" pitchFamily="18" charset="-78"/>
                <a:ea typeface="GE SS Two Light" pitchFamily="18" charset="-78"/>
                <a:cs typeface="Traditional Arabic" pitchFamily="18" charset="-78"/>
              </a:rPr>
              <a:t>بطاقات الأسماء</a:t>
            </a:r>
            <a:r>
              <a:rPr lang="ar-EG" sz="2800" b="1" dirty="0">
                <a:solidFill>
                  <a:prstClr val="black"/>
                </a:solidFill>
                <a:latin typeface="Traditional Arabic" pitchFamily="18" charset="-78"/>
                <a:ea typeface="GE SS Two Light" pitchFamily="18" charset="-78"/>
                <a:cs typeface="Traditional Arabic" pitchFamily="18" charset="-78"/>
              </a:rPr>
              <a:t>:</a:t>
            </a:r>
            <a:endParaRPr lang="en-US" sz="2800" b="1" dirty="0">
              <a:solidFill>
                <a:prstClr val="black"/>
              </a:solidFill>
              <a:latin typeface="Traditional Arabic" pitchFamily="18" charset="-78"/>
              <a:ea typeface="GE SS Two Light" pitchFamily="18" charset="-78"/>
              <a:cs typeface="Traditional Arabic" pitchFamily="18" charset="-78"/>
            </a:endParaRPr>
          </a:p>
          <a:p>
            <a:pPr marL="403217" indent="-282251">
              <a:buClr>
                <a:srgbClr val="C00000"/>
              </a:buClr>
              <a:buFont typeface="Wingdings 3"/>
              <a:buChar char=""/>
              <a:defRPr/>
            </a:pPr>
            <a:r>
              <a:rPr lang="ar-SA" sz="2800" b="1" dirty="0">
                <a:solidFill>
                  <a:prstClr val="black"/>
                </a:solidFill>
                <a:latin typeface="Traditional Arabic" pitchFamily="18" charset="-78"/>
                <a:ea typeface="GE SS Two Light" pitchFamily="18" charset="-78"/>
                <a:cs typeface="Traditional Arabic" pitchFamily="18" charset="-78"/>
              </a:rPr>
              <a:t>نظام العمل في الدورة :</a:t>
            </a:r>
            <a:endParaRPr lang="en-US" sz="2800" b="1" dirty="0">
              <a:solidFill>
                <a:prstClr val="black"/>
              </a:solidFill>
              <a:latin typeface="Traditional Arabic" pitchFamily="18" charset="-78"/>
              <a:ea typeface="GE SS Two Light" pitchFamily="18" charset="-78"/>
              <a:cs typeface="Traditional Arabic" pitchFamily="18" charset="-78"/>
            </a:endParaRPr>
          </a:p>
          <a:p>
            <a:pPr marL="837921" lvl="1" indent="-457200">
              <a:spcBef>
                <a:spcPts val="358"/>
              </a:spcBef>
              <a:buClr>
                <a:srgbClr val="C00000"/>
              </a:buClr>
              <a:buFont typeface="Wingdings" pitchFamily="2" charset="2"/>
              <a:buChar char="§"/>
              <a:defRPr/>
            </a:pPr>
            <a:r>
              <a:rPr lang="ar-SA" sz="2800" b="1" dirty="0">
                <a:latin typeface="Traditional Arabic" pitchFamily="18" charset="-78"/>
                <a:ea typeface="GE SS Two Light" pitchFamily="18" charset="-78"/>
                <a:cs typeface="Traditional Arabic" pitchFamily="18" charset="-78"/>
              </a:rPr>
              <a:t>المجموعات.</a:t>
            </a:r>
            <a:endParaRPr lang="en-US" sz="2800" b="1" dirty="0">
              <a:latin typeface="Traditional Arabic" pitchFamily="18" charset="-78"/>
              <a:ea typeface="GE SS Two Light" pitchFamily="18" charset="-78"/>
              <a:cs typeface="Traditional Arabic" pitchFamily="18" charset="-78"/>
            </a:endParaRPr>
          </a:p>
          <a:p>
            <a:pPr marL="837921" lvl="1" indent="-457200">
              <a:spcBef>
                <a:spcPts val="358"/>
              </a:spcBef>
              <a:buClr>
                <a:srgbClr val="C00000"/>
              </a:buClr>
              <a:buFont typeface="Wingdings" pitchFamily="2" charset="2"/>
              <a:buChar char="§"/>
              <a:defRPr/>
            </a:pPr>
            <a:r>
              <a:rPr lang="ar-SA" sz="2800" b="1" dirty="0">
                <a:latin typeface="Traditional Arabic" pitchFamily="18" charset="-78"/>
                <a:ea typeface="GE SS Two Light" pitchFamily="18" charset="-78"/>
                <a:cs typeface="Traditional Arabic" pitchFamily="18" charset="-78"/>
              </a:rPr>
              <a:t>التسجيل.</a:t>
            </a:r>
            <a:endParaRPr lang="en-US" sz="2800" b="1" dirty="0">
              <a:latin typeface="Traditional Arabic" pitchFamily="18" charset="-78"/>
              <a:ea typeface="GE SS Two Light" pitchFamily="18" charset="-78"/>
              <a:cs typeface="Traditional Arabic" pitchFamily="18" charset="-78"/>
            </a:endParaRPr>
          </a:p>
          <a:p>
            <a:pPr marL="837921" lvl="1" indent="-457200">
              <a:spcBef>
                <a:spcPts val="358"/>
              </a:spcBef>
              <a:buClr>
                <a:srgbClr val="C00000"/>
              </a:buClr>
              <a:buFont typeface="Wingdings" pitchFamily="2" charset="2"/>
              <a:buChar char="§"/>
              <a:defRPr/>
            </a:pPr>
            <a:r>
              <a:rPr lang="ar-SA" sz="2800" b="1" dirty="0">
                <a:latin typeface="Traditional Arabic" pitchFamily="18" charset="-78"/>
                <a:ea typeface="GE SS Two Light" pitchFamily="18" charset="-78"/>
                <a:cs typeface="Traditional Arabic" pitchFamily="18" charset="-78"/>
              </a:rPr>
              <a:t>إعطاء التغذية الرجعية</a:t>
            </a:r>
            <a:r>
              <a:rPr lang="ar-EG" sz="2800" b="1" dirty="0">
                <a:latin typeface="Traditional Arabic" pitchFamily="18" charset="-78"/>
                <a:ea typeface="GE SS Two Light" pitchFamily="18" charset="-78"/>
                <a:cs typeface="Traditional Arabic" pitchFamily="18" charset="-78"/>
              </a:rPr>
              <a:t>.</a:t>
            </a:r>
          </a:p>
          <a:p>
            <a:pPr marL="685468" lvl="1">
              <a:spcBef>
                <a:spcPts val="358"/>
              </a:spcBef>
              <a:buFont typeface="Verdana"/>
              <a:buChar char="◦"/>
              <a:defRPr/>
            </a:pPr>
            <a:endParaRPr lang="en-US" sz="2800" b="1" dirty="0">
              <a:solidFill>
                <a:srgbClr val="C00000"/>
              </a:solidFill>
              <a:latin typeface="Traditional Arabic" pitchFamily="18" charset="-78"/>
              <a:ea typeface="GE SS Two Light" pitchFamily="18" charset="-78"/>
              <a:cs typeface="Traditional Arabic" pitchFamily="18" charset="-78"/>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5911" r="4242"/>
          <a:stretch/>
        </p:blipFill>
        <p:spPr>
          <a:xfrm>
            <a:off x="1266836" y="2636912"/>
            <a:ext cx="3744416" cy="30377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341851011"/>
      </p:ext>
    </p:extLst>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fade">
                                      <p:cBhvr>
                                        <p:cTn id="21" dur="1000"/>
                                        <p:tgtEl>
                                          <p:spTgt spid="6">
                                            <p:txEl>
                                              <p:pRg st="1" end="1"/>
                                            </p:txEl>
                                          </p:spTgt>
                                        </p:tgtEl>
                                      </p:cBhvr>
                                    </p:animEffect>
                                    <p:anim calcmode="lin" valueType="num">
                                      <p:cBhvr>
                                        <p:cTn id="22"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Effect transition="in" filter="fade">
                                      <p:cBhvr>
                                        <p:cTn id="28" dur="1000"/>
                                        <p:tgtEl>
                                          <p:spTgt spid="6">
                                            <p:txEl>
                                              <p:pRg st="2" end="2"/>
                                            </p:txEl>
                                          </p:spTgt>
                                        </p:tgtEl>
                                      </p:cBhvr>
                                    </p:animEffect>
                                    <p:anim calcmode="lin" valueType="num">
                                      <p:cBhvr>
                                        <p:cTn id="29"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2" end="2"/>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6">
                                            <p:txEl>
                                              <p:pRg st="3" end="3"/>
                                            </p:txEl>
                                          </p:spTgt>
                                        </p:tgtEl>
                                        <p:attrNameLst>
                                          <p:attrName>style.visibility</p:attrName>
                                        </p:attrNameLst>
                                      </p:cBhvr>
                                      <p:to>
                                        <p:strVal val="visible"/>
                                      </p:to>
                                    </p:set>
                                    <p:animEffect transition="in" filter="fade">
                                      <p:cBhvr>
                                        <p:cTn id="33" dur="1000"/>
                                        <p:tgtEl>
                                          <p:spTgt spid="6">
                                            <p:txEl>
                                              <p:pRg st="3" end="3"/>
                                            </p:txEl>
                                          </p:spTgt>
                                        </p:tgtEl>
                                      </p:cBhvr>
                                    </p:animEffect>
                                    <p:anim calcmode="lin" valueType="num">
                                      <p:cBhvr>
                                        <p:cTn id="34"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6">
                                            <p:txEl>
                                              <p:pRg st="3" end="3"/>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6">
                                            <p:txEl>
                                              <p:pRg st="4" end="4"/>
                                            </p:txEl>
                                          </p:spTgt>
                                        </p:tgtEl>
                                        <p:attrNameLst>
                                          <p:attrName>style.visibility</p:attrName>
                                        </p:attrNameLst>
                                      </p:cBhvr>
                                      <p:to>
                                        <p:strVal val="visible"/>
                                      </p:to>
                                    </p:set>
                                    <p:animEffect transition="in" filter="fade">
                                      <p:cBhvr>
                                        <p:cTn id="38" dur="1000"/>
                                        <p:tgtEl>
                                          <p:spTgt spid="6">
                                            <p:txEl>
                                              <p:pRg st="4" end="4"/>
                                            </p:txEl>
                                          </p:spTgt>
                                        </p:tgtEl>
                                      </p:cBhvr>
                                    </p:animEffect>
                                    <p:anim calcmode="lin" valueType="num">
                                      <p:cBhvr>
                                        <p:cTn id="39"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40" dur="1000" fill="hold"/>
                                        <p:tgtEl>
                                          <p:spTgt spid="6">
                                            <p:txEl>
                                              <p:pRg st="4" end="4"/>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6">
                                            <p:txEl>
                                              <p:pRg st="5" end="5"/>
                                            </p:txEl>
                                          </p:spTgt>
                                        </p:tgtEl>
                                        <p:attrNameLst>
                                          <p:attrName>style.visibility</p:attrName>
                                        </p:attrNameLst>
                                      </p:cBhvr>
                                      <p:to>
                                        <p:strVal val="visible"/>
                                      </p:to>
                                    </p:set>
                                    <p:animEffect transition="in" filter="fade">
                                      <p:cBhvr>
                                        <p:cTn id="43" dur="1000"/>
                                        <p:tgtEl>
                                          <p:spTgt spid="6">
                                            <p:txEl>
                                              <p:pRg st="5" end="5"/>
                                            </p:txEl>
                                          </p:spTgt>
                                        </p:tgtEl>
                                      </p:cBhvr>
                                    </p:animEffect>
                                    <p:anim calcmode="lin" valueType="num">
                                      <p:cBhvr>
                                        <p:cTn id="44"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45" dur="1000" fill="hold"/>
                                        <p:tgtEl>
                                          <p:spTgt spid="6">
                                            <p:txEl>
                                              <p:pRg st="5" end="5"/>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6">
                                            <p:txEl>
                                              <p:pRg st="6" end="6"/>
                                            </p:txEl>
                                          </p:spTgt>
                                        </p:tgtEl>
                                        <p:attrNameLst>
                                          <p:attrName>style.visibility</p:attrName>
                                        </p:attrNameLst>
                                      </p:cBhvr>
                                      <p:to>
                                        <p:strVal val="visible"/>
                                      </p:to>
                                    </p:set>
                                    <p:animEffect transition="in" filter="fade">
                                      <p:cBhvr>
                                        <p:cTn id="48" dur="1000"/>
                                        <p:tgtEl>
                                          <p:spTgt spid="6">
                                            <p:txEl>
                                              <p:pRg st="6" end="6"/>
                                            </p:txEl>
                                          </p:spTgt>
                                        </p:tgtEl>
                                      </p:cBhvr>
                                    </p:animEffect>
                                    <p:anim calcmode="lin" valueType="num">
                                      <p:cBhvr>
                                        <p:cTn id="49"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50"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D43BE73-288D-498F-9900-A4AFE9B45515}"/>
              </a:ext>
            </a:extLst>
          </p:cNvPr>
          <p:cNvSpPr txBox="1"/>
          <p:nvPr/>
        </p:nvSpPr>
        <p:spPr>
          <a:xfrm>
            <a:off x="5806380" y="620688"/>
            <a:ext cx="6094428" cy="5374805"/>
          </a:xfrm>
          <a:prstGeom prst="rect">
            <a:avLst/>
          </a:prstGeom>
          <a:noFill/>
        </p:spPr>
        <p:txBody>
          <a:bodyPr wrap="square">
            <a:spAutoFit/>
          </a:bodyPr>
          <a:lstStyle/>
          <a:p>
            <a:pPr algn="r" rtl="1">
              <a:lnSpc>
                <a:spcPct val="115000"/>
              </a:lnSpc>
              <a:spcAft>
                <a:spcPts val="1000"/>
              </a:spcAft>
            </a:pPr>
            <a:r>
              <a:rPr lang="ar-EG" sz="3200" b="1" u="sng" dirty="0">
                <a:solidFill>
                  <a:srgbClr val="002060"/>
                </a:solidFill>
                <a:effectLst/>
                <a:latin typeface="Traditional Arabic" panose="02020603050405020304" pitchFamily="18" charset="-78"/>
                <a:ea typeface="Calibri" panose="020F0502020204030204" pitchFamily="34" charset="0"/>
                <a:cs typeface="Traditional Arabic" panose="02020603050405020304" pitchFamily="18" charset="-78"/>
              </a:rPr>
              <a:t>الشخصية المخالفة أو المعارضة</a:t>
            </a:r>
            <a:endParaRPr lang="en-US" sz="32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algn="r" rtl="1">
              <a:lnSpc>
                <a:spcPct val="115000"/>
              </a:lnSpc>
              <a:spcAft>
                <a:spcPts val="1000"/>
              </a:spcAft>
            </a:pPr>
            <a:r>
              <a:rPr lang="ar-EG" sz="2800" b="1" u="sng" dirty="0">
                <a:solidFill>
                  <a:srgbClr val="984806"/>
                </a:solidFill>
                <a:effectLst/>
                <a:latin typeface="Traditional Arabic" panose="02020603050405020304" pitchFamily="18" charset="-78"/>
                <a:ea typeface="Calibri" panose="020F0502020204030204" pitchFamily="34" charset="0"/>
                <a:cs typeface="Traditional Arabic" panose="02020603050405020304" pitchFamily="18" charset="-78"/>
              </a:rPr>
              <a:t> الصفات:</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15000"/>
              </a:lnSpc>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يبدو غير مكترث بالآخرين، ولا يبدي اهتماماً بهم، مما ينفّرهم منه. </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15000"/>
              </a:lnSpc>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يبدو سلبياً، لافتقاده الثقة بالآخرين. </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15000"/>
              </a:lnSpc>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يبدو نمطياً في أفكاره، وتصرفاته، ولا يكترث للتغيير.</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15000"/>
              </a:lnSpc>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يعترض كثيراً، ويبدو عنيداً ومتشدداً لآرائه.</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15000"/>
              </a:lnSpc>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يكثر من الحديث عن نفسه، وعن ماضيه. </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15000"/>
              </a:lnSpc>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يبدو في الظاهر ملتزماً، لكنه في الحقيقة ليس كذلك.</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15000"/>
              </a:lnSpc>
              <a:spcAft>
                <a:spcPts val="1000"/>
              </a:spcAft>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يتجنب المخاطرة، ويخاف من الإخفاق والفشل. </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p:txBody>
      </p:sp>
      <p:pic>
        <p:nvPicPr>
          <p:cNvPr id="4" name="Picture 3">
            <a:extLst>
              <a:ext uri="{FF2B5EF4-FFF2-40B4-BE49-F238E27FC236}">
                <a16:creationId xmlns:a16="http://schemas.microsoft.com/office/drawing/2014/main" id="{01586CAB-C3C1-4075-9802-D9DD0EBFF9D6}"/>
              </a:ext>
            </a:extLst>
          </p:cNvPr>
          <p:cNvPicPr>
            <a:picLocks noChangeAspect="1"/>
          </p:cNvPicPr>
          <p:nvPr/>
        </p:nvPicPr>
        <p:blipFill>
          <a:blip r:embed="rId2"/>
          <a:stretch>
            <a:fillRect/>
          </a:stretch>
        </p:blipFill>
        <p:spPr>
          <a:xfrm>
            <a:off x="1413892" y="3341299"/>
            <a:ext cx="3312368" cy="22042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0653019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0D37F5-A9BF-4094-8A91-65A32C8EA68F}"/>
              </a:ext>
            </a:extLst>
          </p:cNvPr>
          <p:cNvSpPr txBox="1"/>
          <p:nvPr/>
        </p:nvSpPr>
        <p:spPr>
          <a:xfrm>
            <a:off x="5662364" y="548680"/>
            <a:ext cx="6094428" cy="5557932"/>
          </a:xfrm>
          <a:prstGeom prst="rect">
            <a:avLst/>
          </a:prstGeom>
          <a:noFill/>
        </p:spPr>
        <p:txBody>
          <a:bodyPr wrap="square">
            <a:spAutoFit/>
          </a:bodyPr>
          <a:lstStyle/>
          <a:p>
            <a:pPr algn="r" rtl="1">
              <a:lnSpc>
                <a:spcPct val="150000"/>
              </a:lnSpc>
              <a:spcAft>
                <a:spcPts val="1000"/>
              </a:spcAft>
            </a:pPr>
            <a:r>
              <a:rPr lang="ar-EG" sz="3200" b="1" u="sng" dirty="0">
                <a:solidFill>
                  <a:srgbClr val="002060"/>
                </a:solidFill>
                <a:effectLst/>
                <a:latin typeface="Traditional Arabic" panose="02020603050405020304" pitchFamily="18" charset="-78"/>
                <a:ea typeface="Calibri" panose="020F0502020204030204" pitchFamily="34" charset="0"/>
                <a:cs typeface="Traditional Arabic" panose="02020603050405020304" pitchFamily="18" charset="-78"/>
              </a:rPr>
              <a:t>الشخصية مدعية المعرفة </a:t>
            </a:r>
            <a:endParaRPr lang="en-US" sz="32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algn="r" rtl="1">
              <a:lnSpc>
                <a:spcPct val="150000"/>
              </a:lnSpc>
              <a:spcAft>
                <a:spcPts val="1000"/>
              </a:spcAft>
            </a:pPr>
            <a:r>
              <a:rPr lang="ar-EG" sz="2800" b="1" u="sng" dirty="0">
                <a:solidFill>
                  <a:srgbClr val="984806"/>
                </a:solidFill>
                <a:effectLst/>
                <a:latin typeface="Traditional Arabic" panose="02020603050405020304" pitchFamily="18" charset="-78"/>
                <a:ea typeface="Calibri" panose="020F0502020204030204" pitchFamily="34" charset="0"/>
                <a:cs typeface="Traditional Arabic" panose="02020603050405020304" pitchFamily="18" charset="-78"/>
              </a:rPr>
              <a:t>الصفات:</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50000"/>
              </a:lnSpc>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يشكك في كلام الآخرين، ويعترض كثيراً على آرائهم.</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50000"/>
              </a:lnSpc>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يبدو متكبراً، ومتعالياً، وساخراً. </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50000"/>
              </a:lnSpc>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يرغب في السيطرة على مجرى الحديث. </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50000"/>
              </a:lnSpc>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يتمسك بأقواله وآرائه، ويظهر عناده، ورفضه.</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50000"/>
              </a:lnSpc>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يكثر من الحديث عن ماضيه، وعن نفسه. </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50000"/>
              </a:lnSpc>
              <a:spcAft>
                <a:spcPts val="1000"/>
              </a:spcAft>
              <a:buClr>
                <a:srgbClr val="C00000"/>
              </a:buClr>
              <a:buSzPts val="1600"/>
              <a:buFont typeface="Symbol" panose="05050102010706020507" pitchFamily="18" charset="2"/>
              <a:buChar char=""/>
            </a:pPr>
            <a:r>
              <a:rPr lang="ar-EG" sz="2800" b="1" dirty="0">
                <a:effectLst/>
                <a:latin typeface="Traditional Arabic" panose="02020603050405020304" pitchFamily="18" charset="-78"/>
                <a:ea typeface="Calibri" panose="020F0502020204030204" pitchFamily="34" charset="0"/>
                <a:cs typeface="Traditional Arabic" panose="02020603050405020304" pitchFamily="18" charset="-78"/>
              </a:rPr>
              <a:t>يبدي معرفته بكلّ الأمور، حتى في أمور الآخرين.</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p:txBody>
      </p:sp>
      <p:pic>
        <p:nvPicPr>
          <p:cNvPr id="4" name="Picture 3">
            <a:extLst>
              <a:ext uri="{FF2B5EF4-FFF2-40B4-BE49-F238E27FC236}">
                <a16:creationId xmlns:a16="http://schemas.microsoft.com/office/drawing/2014/main" id="{F6370717-D236-4BA7-9A07-14D1200FE7CB}"/>
              </a:ext>
            </a:extLst>
          </p:cNvPr>
          <p:cNvPicPr>
            <a:picLocks noChangeAspect="1"/>
          </p:cNvPicPr>
          <p:nvPr/>
        </p:nvPicPr>
        <p:blipFill>
          <a:blip r:embed="rId2"/>
          <a:stretch>
            <a:fillRect/>
          </a:stretch>
        </p:blipFill>
        <p:spPr>
          <a:xfrm>
            <a:off x="909836" y="3284984"/>
            <a:ext cx="4095076" cy="24254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5161929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peech Bubble: Oval 5">
            <a:extLst>
              <a:ext uri="{FF2B5EF4-FFF2-40B4-BE49-F238E27FC236}">
                <a16:creationId xmlns:a16="http://schemas.microsoft.com/office/drawing/2014/main" id="{4BCB1A26-06D0-4679-A68C-C3962DFA0C60}"/>
              </a:ext>
            </a:extLst>
          </p:cNvPr>
          <p:cNvSpPr/>
          <p:nvPr/>
        </p:nvSpPr>
        <p:spPr>
          <a:xfrm>
            <a:off x="8830716" y="319658"/>
            <a:ext cx="2520280" cy="1112297"/>
          </a:xfrm>
          <a:prstGeom prst="wedgeEllipseCallout">
            <a:avLst/>
          </a:prstGeom>
        </p:spPr>
        <p:style>
          <a:lnRef idx="1">
            <a:schemeClr val="accent6"/>
          </a:lnRef>
          <a:fillRef idx="2">
            <a:schemeClr val="accent6"/>
          </a:fillRef>
          <a:effectRef idx="1">
            <a:schemeClr val="accent6"/>
          </a:effectRef>
          <a:fontRef idx="minor">
            <a:schemeClr val="dk1"/>
          </a:fontRef>
        </p:style>
        <p:txBody>
          <a:bodyPr rtlCol="0" anchor="ctr"/>
          <a:lstStyle/>
          <a:p>
            <a:pPr algn="ctr" rtl="1">
              <a:lnSpc>
                <a:spcPct val="106000"/>
              </a:lnSpc>
              <a:tabLst>
                <a:tab pos="2174240" algn="l"/>
                <a:tab pos="3236595" algn="ctr"/>
              </a:tabLst>
            </a:pPr>
            <a:r>
              <a:rPr lang="ar-EG" sz="3200" b="1" kern="1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نشاط -</a:t>
            </a:r>
            <a:r>
              <a:rPr lang="en-US" sz="3200" b="1" kern="1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dirty="0">
              <a:solidFill>
                <a:srgbClr val="0070C0"/>
              </a:solidFill>
              <a:effectLst/>
              <a:latin typeface="Times New Roman" panose="02020603050405020304" pitchFamily="18" charset="0"/>
              <a:ea typeface="Times New Roman" panose="02020603050405020304" pitchFamily="18" charset="0"/>
            </a:endParaRPr>
          </a:p>
        </p:txBody>
      </p:sp>
      <p:pic>
        <p:nvPicPr>
          <p:cNvPr id="8" name="Picture 7">
            <a:extLst>
              <a:ext uri="{FF2B5EF4-FFF2-40B4-BE49-F238E27FC236}">
                <a16:creationId xmlns:a16="http://schemas.microsoft.com/office/drawing/2014/main" id="{F599D556-624B-4FB4-8537-2F0C2279D4F6}"/>
              </a:ext>
            </a:extLst>
          </p:cNvPr>
          <p:cNvPicPr>
            <a:picLocks noChangeAspect="1"/>
          </p:cNvPicPr>
          <p:nvPr/>
        </p:nvPicPr>
        <p:blipFill>
          <a:blip r:embed="rId2"/>
          <a:stretch>
            <a:fillRect/>
          </a:stretch>
        </p:blipFill>
        <p:spPr>
          <a:xfrm>
            <a:off x="2854052" y="2852936"/>
            <a:ext cx="7620000" cy="3810000"/>
          </a:xfrm>
          <a:prstGeom prst="rect">
            <a:avLst/>
          </a:prstGeom>
          <a:ln>
            <a:noFill/>
          </a:ln>
          <a:effectLst>
            <a:softEdge rad="112500"/>
          </a:effectLst>
        </p:spPr>
      </p:pic>
      <p:sp>
        <p:nvSpPr>
          <p:cNvPr id="10" name="TextBox 9">
            <a:extLst>
              <a:ext uri="{FF2B5EF4-FFF2-40B4-BE49-F238E27FC236}">
                <a16:creationId xmlns:a16="http://schemas.microsoft.com/office/drawing/2014/main" id="{86BBE8BA-ABFB-4646-BC3A-2B810EC709F2}"/>
              </a:ext>
            </a:extLst>
          </p:cNvPr>
          <p:cNvSpPr txBox="1"/>
          <p:nvPr/>
        </p:nvSpPr>
        <p:spPr>
          <a:xfrm>
            <a:off x="3214092" y="1377308"/>
            <a:ext cx="7776864" cy="1577996"/>
          </a:xfrm>
          <a:prstGeom prst="rect">
            <a:avLst/>
          </a:prstGeom>
          <a:noFill/>
        </p:spPr>
        <p:txBody>
          <a:bodyPr wrap="square">
            <a:spAutoFit/>
          </a:bodyPr>
          <a:lstStyle/>
          <a:p>
            <a:pPr algn="ctr" rtl="1">
              <a:lnSpc>
                <a:spcPct val="107000"/>
              </a:lnSpc>
              <a:spcAft>
                <a:spcPts val="800"/>
              </a:spcAft>
              <a:tabLst>
                <a:tab pos="2174240" algn="l"/>
                <a:tab pos="3236595" algn="ctr"/>
              </a:tabLst>
            </a:pPr>
            <a:r>
              <a:rPr lang="ar-EG" sz="2800" b="1" u="sng" dirty="0">
                <a:solidFill>
                  <a:srgbClr val="C00000"/>
                </a:solidFill>
                <a:effectLst/>
                <a:latin typeface="Traditional Arabic" panose="02020603050405020304" pitchFamily="18" charset="-78"/>
                <a:ea typeface="Times New Roman" panose="02020603050405020304" pitchFamily="18" charset="0"/>
                <a:cs typeface="Traditional Arabic" panose="02020603050405020304" pitchFamily="18" charset="-78"/>
              </a:rPr>
              <a:t>مناقشة – فردي</a:t>
            </a:r>
            <a:endParaRPr lang="ar-EG" sz="2800" u="sng" dirty="0">
              <a:solidFill>
                <a:srgbClr val="C00000"/>
              </a:solidFill>
              <a:latin typeface="Traditional Arabic" panose="02020603050405020304" pitchFamily="18" charset="-78"/>
              <a:ea typeface="Times New Roman" panose="02020603050405020304" pitchFamily="18" charset="0"/>
              <a:cs typeface="Traditional Arabic" panose="02020603050405020304" pitchFamily="18" charset="-78"/>
            </a:endParaRPr>
          </a:p>
          <a:p>
            <a:pPr algn="ctr" rtl="1">
              <a:lnSpc>
                <a:spcPct val="107000"/>
              </a:lnSpc>
              <a:spcAft>
                <a:spcPts val="800"/>
              </a:spcAft>
              <a:tabLst>
                <a:tab pos="2174240" algn="l"/>
                <a:tab pos="3236595" algn="ctr"/>
              </a:tabLst>
            </a:pPr>
            <a:r>
              <a:rPr lang="ar-EG" sz="2800" b="1" dirty="0">
                <a:effectLst/>
                <a:latin typeface="Traditional Arabic" panose="02020603050405020304" pitchFamily="18" charset="-78"/>
                <a:ea typeface="Times New Roman" panose="02020603050405020304" pitchFamily="18" charset="0"/>
                <a:cs typeface="Traditional Arabic" panose="02020603050405020304" pitchFamily="18" charset="-78"/>
              </a:rPr>
              <a:t>عزيزي المتدرب من خلال ما تم شرحه اذكر بعض انماط الشخصيات وطرق التعامل معها</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p:txBody>
      </p:sp>
    </p:spTree>
    <p:extLst>
      <p:ext uri="{BB962C8B-B14F-4D97-AF65-F5344CB8AC3E}">
        <p14:creationId xmlns:p14="http://schemas.microsoft.com/office/powerpoint/2010/main" val="19935208"/>
      </p:ext>
    </p:extLst>
  </p:cSld>
  <p:clrMapOvr>
    <a:masterClrMapping/>
  </p:clrMapOvr>
  <p:transition spd="slow">
    <p:randomBar dir="ver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owchart: Alternate Process 6"/>
          <p:cNvSpPr/>
          <p:nvPr/>
        </p:nvSpPr>
        <p:spPr>
          <a:xfrm>
            <a:off x="6598468" y="836712"/>
            <a:ext cx="4936380" cy="1133475"/>
          </a:xfrm>
          <a:prstGeom prst="flowChartAlternateProcess">
            <a:avLst/>
          </a:prstGeom>
          <a:noFill/>
          <a:ln>
            <a:noFill/>
          </a:ln>
        </p:spPr>
        <p:style>
          <a:lnRef idx="0">
            <a:scrgbClr r="0" g="0" b="0"/>
          </a:lnRef>
          <a:fillRef idx="0">
            <a:scrgbClr r="0" g="0" b="0"/>
          </a:fillRef>
          <a:effectRef idx="0">
            <a:scrgbClr r="0" g="0" b="0"/>
          </a:effectRef>
          <a:fontRef idx="minor">
            <a:schemeClr val="accent2"/>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115000"/>
              </a:lnSpc>
              <a:spcAft>
                <a:spcPts val="1000"/>
              </a:spcAft>
            </a:pPr>
            <a:r>
              <a:rPr lang="ar-EG" sz="3200" b="1" spc="50" dirty="0">
                <a:ln>
                  <a:noFill/>
                </a:ln>
                <a:solidFill>
                  <a:srgbClr val="C00000"/>
                </a:solidFill>
                <a:effectLst>
                  <a:outerShdw blurRad="63500" dist="50800" dir="13500000" sx="0" sy="0">
                    <a:srgbClr val="000000">
                      <a:alpha val="50000"/>
                    </a:srgbClr>
                  </a:outerShdw>
                </a:effectLst>
                <a:ea typeface="Calibri"/>
                <a:cs typeface="Arial"/>
              </a:rPr>
              <a:t>الوحدة التدريبية الثانية </a:t>
            </a:r>
          </a:p>
          <a:p>
            <a:pPr algn="ctr" rtl="1">
              <a:lnSpc>
                <a:spcPct val="115000"/>
              </a:lnSpc>
              <a:spcAft>
                <a:spcPts val="1000"/>
              </a:spcAft>
            </a:pPr>
            <a:r>
              <a:rPr lang="ar-EG" sz="3200" b="1" dirty="0">
                <a:solidFill>
                  <a:srgbClr val="002060"/>
                </a:solidFill>
                <a:latin typeface="Calibri"/>
                <a:ea typeface="Calibri"/>
                <a:cs typeface="Arial"/>
              </a:rPr>
              <a:t>"</a:t>
            </a:r>
            <a:r>
              <a:rPr lang="ar-EG" sz="3200" b="1" dirty="0">
                <a:solidFill>
                  <a:srgbClr val="002060"/>
                </a:solidFill>
                <a:latin typeface="Calibri"/>
                <a:ea typeface="Times New Roman"/>
                <a:cs typeface="Traditional Arabic"/>
              </a:rPr>
              <a:t> نظريات الشخصية وتطوير الذات </a:t>
            </a:r>
            <a:r>
              <a:rPr lang="ar-EG" sz="3200" b="1" dirty="0">
                <a:solidFill>
                  <a:srgbClr val="002060"/>
                </a:solidFill>
                <a:latin typeface="Calibri"/>
                <a:ea typeface="Calibri"/>
                <a:cs typeface="Arial"/>
              </a:rPr>
              <a:t>"</a:t>
            </a:r>
            <a:endParaRPr lang="en-US" sz="3200" dirty="0">
              <a:solidFill>
                <a:srgbClr val="002060"/>
              </a:solidFill>
              <a:latin typeface="Calibri"/>
              <a:ea typeface="Calibri"/>
              <a:cs typeface="Arial"/>
            </a:endParaRPr>
          </a:p>
          <a:p>
            <a:pPr algn="ctr" rtl="1">
              <a:lnSpc>
                <a:spcPct val="115000"/>
              </a:lnSpc>
              <a:spcAft>
                <a:spcPts val="1000"/>
              </a:spcAft>
            </a:pPr>
            <a:endParaRPr lang="ar-EG" sz="2800" b="1" spc="50" dirty="0">
              <a:ln>
                <a:noFill/>
              </a:ln>
              <a:solidFill>
                <a:srgbClr val="C00000"/>
              </a:solidFill>
              <a:effectLst>
                <a:outerShdw blurRad="63500" dist="50800" dir="13500000" sx="0" sy="0">
                  <a:srgbClr val="000000">
                    <a:alpha val="50000"/>
                  </a:srgbClr>
                </a:outerShdw>
              </a:effectLst>
              <a:ea typeface="Calibri"/>
              <a:cs typeface="Arial"/>
            </a:endParaRPr>
          </a:p>
        </p:txBody>
      </p:sp>
      <p:pic>
        <p:nvPicPr>
          <p:cNvPr id="6" name="Picture 5" descr="علم النفس وتطوير الذات - حياتكَ">
            <a:extLst>
              <a:ext uri="{FF2B5EF4-FFF2-40B4-BE49-F238E27FC236}">
                <a16:creationId xmlns:a16="http://schemas.microsoft.com/office/drawing/2014/main" id="{44CBBA28-069B-4DFB-93AC-AAF91E4716B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446340" y="2060848"/>
            <a:ext cx="6519282" cy="41764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099739326"/>
      </p:ext>
    </p:extLst>
  </p:cSld>
  <p:clrMapOvr>
    <a:masterClrMapping/>
  </p:clrMapOvr>
  <p:transition>
    <p:wipe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Callout 2">
            <a:extLst>
              <a:ext uri="{FF2B5EF4-FFF2-40B4-BE49-F238E27FC236}">
                <a16:creationId xmlns:a16="http://schemas.microsoft.com/office/drawing/2014/main" id="{63B53B3D-0401-4D3F-A6D7-993499471C00}"/>
              </a:ext>
            </a:extLst>
          </p:cNvPr>
          <p:cNvSpPr/>
          <p:nvPr/>
        </p:nvSpPr>
        <p:spPr>
          <a:xfrm>
            <a:off x="7534572" y="332656"/>
            <a:ext cx="4248472" cy="2448272"/>
          </a:xfrm>
          <a:prstGeom prst="cloudCallout">
            <a:avLst/>
          </a:prstGeom>
        </p:spPr>
        <p:style>
          <a:lnRef idx="1">
            <a:schemeClr val="accent6"/>
          </a:lnRef>
          <a:fillRef idx="2">
            <a:schemeClr val="accent6"/>
          </a:fillRef>
          <a:effectRef idx="1">
            <a:schemeClr val="accent6"/>
          </a:effectRef>
          <a:fontRef idx="minor">
            <a:schemeClr val="dk1"/>
          </a:fontRef>
        </p:style>
        <p:txBody>
          <a:bodyPr rtlCol="1" anchor="ctr"/>
          <a:lstStyle/>
          <a:p>
            <a:pPr algn="ctr"/>
            <a:r>
              <a:rPr lang="ar-EG" sz="3600" b="1" dirty="0">
                <a:solidFill>
                  <a:srgbClr val="0070C0"/>
                </a:solidFill>
              </a:rPr>
              <a:t>الجلسة الأولى</a:t>
            </a:r>
          </a:p>
        </p:txBody>
      </p:sp>
      <p:sp>
        <p:nvSpPr>
          <p:cNvPr id="12" name="TextBox 11">
            <a:extLst>
              <a:ext uri="{FF2B5EF4-FFF2-40B4-BE49-F238E27FC236}">
                <a16:creationId xmlns:a16="http://schemas.microsoft.com/office/drawing/2014/main" id="{5ADE64AD-16E5-4E83-98C3-65FE0A9FE8CC}"/>
              </a:ext>
            </a:extLst>
          </p:cNvPr>
          <p:cNvSpPr txBox="1"/>
          <p:nvPr/>
        </p:nvSpPr>
        <p:spPr>
          <a:xfrm>
            <a:off x="5518348" y="3917075"/>
            <a:ext cx="6094428" cy="1353191"/>
          </a:xfrm>
          <a:prstGeom prst="rect">
            <a:avLst/>
          </a:prstGeom>
          <a:noFill/>
        </p:spPr>
        <p:txBody>
          <a:bodyPr wrap="square">
            <a:spAutoFit/>
          </a:bodyPr>
          <a:lstStyle/>
          <a:p>
            <a:pPr marL="342900" lvl="0" indent="-342900" algn="r" rtl="1">
              <a:lnSpc>
                <a:spcPct val="115000"/>
              </a:lnSpc>
              <a:spcAft>
                <a:spcPts val="1000"/>
              </a:spcAft>
              <a:buClr>
                <a:srgbClr val="0070C0"/>
              </a:buClr>
              <a:buSzPts val="1600"/>
              <a:buFont typeface="Wingdings" panose="05000000000000000000" pitchFamily="2" charset="2"/>
              <a:buChar char="Ø"/>
            </a:pPr>
            <a:r>
              <a:rPr lang="ar-SA" sz="3200" b="1" dirty="0">
                <a:effectLst/>
                <a:latin typeface="Traditional Arabic" panose="02020603050405020304" pitchFamily="18" charset="-78"/>
                <a:ea typeface="Calibri" panose="020F0502020204030204" pitchFamily="34" charset="0"/>
                <a:cs typeface="Traditional Arabic" panose="02020603050405020304" pitchFamily="18" charset="-78"/>
              </a:rPr>
              <a:t>نظريات الشخصية.</a:t>
            </a:r>
            <a:endParaRPr lang="en-US" sz="32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15000"/>
              </a:lnSpc>
              <a:spcAft>
                <a:spcPts val="1000"/>
              </a:spcAft>
              <a:buClr>
                <a:srgbClr val="0070C0"/>
              </a:buClr>
              <a:buSzPts val="1600"/>
              <a:buFont typeface="Wingdings" panose="05000000000000000000" pitchFamily="2" charset="2"/>
              <a:buChar char="Ø"/>
            </a:pPr>
            <a:r>
              <a:rPr lang="ar-SA" sz="3200" b="1" dirty="0">
                <a:effectLst/>
                <a:latin typeface="Traditional Arabic" panose="02020603050405020304" pitchFamily="18" charset="-78"/>
                <a:ea typeface="Calibri" panose="020F0502020204030204" pitchFamily="34" charset="0"/>
                <a:cs typeface="Traditional Arabic" panose="02020603050405020304" pitchFamily="18" charset="-78"/>
              </a:rPr>
              <a:t>النظريات المفسرة للشخصية</a:t>
            </a:r>
            <a:r>
              <a:rPr lang="ar-SA" sz="2000" b="1" dirty="0">
                <a:effectLst/>
                <a:latin typeface="Calibri" panose="020F0502020204030204" pitchFamily="34" charset="0"/>
                <a:ea typeface="Calibri" panose="020F0502020204030204" pitchFamily="34" charset="0"/>
                <a:cs typeface="Traditional Arabic" panose="02020603050405020304" pitchFamily="18" charset="-78"/>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F0ACACD3-6F9A-418B-AE99-86BD10F8A4AD}"/>
              </a:ext>
            </a:extLst>
          </p:cNvPr>
          <p:cNvPicPr>
            <a:picLocks noChangeAspect="1"/>
          </p:cNvPicPr>
          <p:nvPr/>
        </p:nvPicPr>
        <p:blipFill rotWithShape="1">
          <a:blip r:embed="rId2"/>
          <a:srcRect l="3196" t="4413" r="5070" b="6201"/>
          <a:stretch/>
        </p:blipFill>
        <p:spPr>
          <a:xfrm>
            <a:off x="1485900" y="2996952"/>
            <a:ext cx="2880320" cy="2852675"/>
          </a:xfrm>
          <a:prstGeom prst="rect">
            <a:avLst/>
          </a:prstGeom>
        </p:spPr>
      </p:pic>
    </p:spTree>
    <p:extLst>
      <p:ext uri="{BB962C8B-B14F-4D97-AF65-F5344CB8AC3E}">
        <p14:creationId xmlns:p14="http://schemas.microsoft.com/office/powerpoint/2010/main" val="2877265989"/>
      </p:ext>
    </p:extLst>
  </p:cSld>
  <p:clrMapOvr>
    <a:masterClrMapping/>
  </p:clrMapOvr>
  <p:transition>
    <p:wipe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7FC203C-F51A-46EA-A111-CDDBFB35DA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359108" cy="7999809"/>
          </a:xfrm>
          <a:prstGeom prst="rect">
            <a:avLst/>
          </a:prstGeom>
        </p:spPr>
      </p:pic>
    </p:spTree>
    <p:extLst>
      <p:ext uri="{BB962C8B-B14F-4D97-AF65-F5344CB8AC3E}">
        <p14:creationId xmlns:p14="http://schemas.microsoft.com/office/powerpoint/2010/main" val="1397983327"/>
      </p:ext>
    </p:extLst>
  </p:cSld>
  <p:clrMapOvr>
    <a:masterClrMapping/>
  </p:clrMapOvr>
  <p:transition>
    <p:wipe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peech Bubble: Oval 4">
            <a:extLst>
              <a:ext uri="{FF2B5EF4-FFF2-40B4-BE49-F238E27FC236}">
                <a16:creationId xmlns:a16="http://schemas.microsoft.com/office/drawing/2014/main" id="{27F7CCCB-1E8D-4E0C-9E5C-43F71BB0865B}"/>
              </a:ext>
            </a:extLst>
          </p:cNvPr>
          <p:cNvSpPr/>
          <p:nvPr/>
        </p:nvSpPr>
        <p:spPr>
          <a:xfrm>
            <a:off x="8830716" y="319658"/>
            <a:ext cx="2520280" cy="1112297"/>
          </a:xfrm>
          <a:prstGeom prst="wedgeEllipseCallout">
            <a:avLst/>
          </a:prstGeom>
        </p:spPr>
        <p:style>
          <a:lnRef idx="1">
            <a:schemeClr val="accent6"/>
          </a:lnRef>
          <a:fillRef idx="2">
            <a:schemeClr val="accent6"/>
          </a:fillRef>
          <a:effectRef idx="1">
            <a:schemeClr val="accent6"/>
          </a:effectRef>
          <a:fontRef idx="minor">
            <a:schemeClr val="dk1"/>
          </a:fontRef>
        </p:style>
        <p:txBody>
          <a:bodyPr rtlCol="0" anchor="ctr"/>
          <a:lstStyle/>
          <a:p>
            <a:pPr algn="ctr" rtl="1">
              <a:lnSpc>
                <a:spcPct val="106000"/>
              </a:lnSpc>
              <a:tabLst>
                <a:tab pos="2174240" algn="l"/>
                <a:tab pos="3236595" algn="ctr"/>
              </a:tabLst>
            </a:pPr>
            <a:r>
              <a:rPr lang="ar-EG" sz="3200" b="1" kern="1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نشاط -</a:t>
            </a:r>
            <a:r>
              <a:rPr lang="en-US" sz="3200" b="1" kern="1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dirty="0">
              <a:solidFill>
                <a:srgbClr val="0070C0"/>
              </a:solidFill>
              <a:effectLst/>
              <a:latin typeface="Times New Roman" panose="02020603050405020304" pitchFamily="18" charset="0"/>
              <a:ea typeface="Times New Roman" panose="02020603050405020304" pitchFamily="18" charset="0"/>
            </a:endParaRPr>
          </a:p>
        </p:txBody>
      </p:sp>
      <p:sp>
        <p:nvSpPr>
          <p:cNvPr id="11" name="TextBox 10">
            <a:extLst>
              <a:ext uri="{FF2B5EF4-FFF2-40B4-BE49-F238E27FC236}">
                <a16:creationId xmlns:a16="http://schemas.microsoft.com/office/drawing/2014/main" id="{2CCBDA24-8990-41DB-8448-1E1C271643F2}"/>
              </a:ext>
            </a:extLst>
          </p:cNvPr>
          <p:cNvSpPr txBox="1"/>
          <p:nvPr/>
        </p:nvSpPr>
        <p:spPr>
          <a:xfrm>
            <a:off x="3430116" y="1467625"/>
            <a:ext cx="6094428" cy="1180644"/>
          </a:xfrm>
          <a:prstGeom prst="rect">
            <a:avLst/>
          </a:prstGeom>
          <a:noFill/>
        </p:spPr>
        <p:txBody>
          <a:bodyPr wrap="square">
            <a:spAutoFit/>
          </a:bodyPr>
          <a:lstStyle/>
          <a:p>
            <a:pPr algn="ctr" rtl="1">
              <a:lnSpc>
                <a:spcPct val="106000"/>
              </a:lnSpc>
              <a:tabLst>
                <a:tab pos="2174240" algn="l"/>
                <a:tab pos="3236595" algn="ctr"/>
              </a:tabLst>
            </a:pPr>
            <a:r>
              <a:rPr lang="ar-EG" sz="3200" b="1" u="sng" kern="1200" dirty="0">
                <a:solidFill>
                  <a:srgbClr val="C00000"/>
                </a:solidFill>
                <a:effectLst/>
                <a:latin typeface="Traditional Arabic" panose="02020603050405020304" pitchFamily="18" charset="-78"/>
                <a:ea typeface="Times New Roman" panose="02020603050405020304" pitchFamily="18" charset="0"/>
                <a:cs typeface="Traditional Arabic" panose="02020603050405020304" pitchFamily="18" charset="-78"/>
              </a:rPr>
              <a:t>عصف ذهني – جماعي </a:t>
            </a:r>
            <a:endParaRPr lang="en-US" sz="3200" dirty="0">
              <a:solidFill>
                <a:srgbClr val="C00000"/>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p>
            <a:pPr algn="ctr" rtl="1">
              <a:lnSpc>
                <a:spcPct val="115000"/>
              </a:lnSpc>
              <a:spcAft>
                <a:spcPts val="1000"/>
              </a:spcAft>
            </a:pPr>
            <a:r>
              <a:rPr lang="ar-EG" sz="3200" b="1" kern="1200" dirty="0">
                <a:effectLst/>
                <a:latin typeface="Traditional Arabic" panose="02020603050405020304" pitchFamily="18" charset="-78"/>
                <a:ea typeface="Calibri" panose="020F0502020204030204" pitchFamily="34" charset="0"/>
                <a:cs typeface="Traditional Arabic" panose="02020603050405020304" pitchFamily="18" charset="-78"/>
              </a:rPr>
              <a:t>عزيزي المتدرب ماذا تعرف عن </a:t>
            </a:r>
            <a:r>
              <a:rPr lang="ar-EG" sz="3200" b="1" dirty="0">
                <a:effectLst/>
                <a:latin typeface="Traditional Arabic" panose="02020603050405020304" pitchFamily="18" charset="-78"/>
                <a:ea typeface="Impact" panose="020B0806030902050204" pitchFamily="34" charset="0"/>
                <a:cs typeface="Traditional Arabic" panose="02020603050405020304" pitchFamily="18" charset="-78"/>
              </a:rPr>
              <a:t>نظريات الشخصية.</a:t>
            </a:r>
            <a:endParaRPr lang="en-US" sz="3200" dirty="0">
              <a:effectLst/>
              <a:latin typeface="Traditional Arabic" panose="02020603050405020304" pitchFamily="18" charset="-78"/>
              <a:ea typeface="Calibri" panose="020F0502020204030204" pitchFamily="34" charset="0"/>
              <a:cs typeface="Traditional Arabic" panose="02020603050405020304" pitchFamily="18" charset="-78"/>
            </a:endParaRPr>
          </a:p>
        </p:txBody>
      </p:sp>
      <p:pic>
        <p:nvPicPr>
          <p:cNvPr id="14" name="Picture 13">
            <a:extLst>
              <a:ext uri="{FF2B5EF4-FFF2-40B4-BE49-F238E27FC236}">
                <a16:creationId xmlns:a16="http://schemas.microsoft.com/office/drawing/2014/main" id="{24AF0E53-A006-4339-A37A-0BEEF4A463D5}"/>
              </a:ext>
            </a:extLst>
          </p:cNvPr>
          <p:cNvPicPr>
            <a:picLocks noChangeAspect="1"/>
          </p:cNvPicPr>
          <p:nvPr/>
        </p:nvPicPr>
        <p:blipFill>
          <a:blip r:embed="rId2"/>
          <a:stretch>
            <a:fillRect/>
          </a:stretch>
        </p:blipFill>
        <p:spPr>
          <a:xfrm>
            <a:off x="5158308" y="2990850"/>
            <a:ext cx="4286250" cy="3867150"/>
          </a:xfrm>
          <a:prstGeom prst="rect">
            <a:avLst/>
          </a:prstGeom>
        </p:spPr>
      </p:pic>
    </p:spTree>
    <p:extLst>
      <p:ext uri="{BB962C8B-B14F-4D97-AF65-F5344CB8AC3E}">
        <p14:creationId xmlns:p14="http://schemas.microsoft.com/office/powerpoint/2010/main" val="1878802441"/>
      </p:ext>
    </p:extLst>
  </p:cSld>
  <p:clrMapOvr>
    <a:masterClrMapping/>
  </p:clrMapOvr>
  <p:transition>
    <p:wipe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869AB11-00BE-4842-8DBB-5D9640FB3465}"/>
              </a:ext>
            </a:extLst>
          </p:cNvPr>
          <p:cNvSpPr txBox="1"/>
          <p:nvPr/>
        </p:nvSpPr>
        <p:spPr>
          <a:xfrm>
            <a:off x="5705747" y="1988840"/>
            <a:ext cx="6143575" cy="3817455"/>
          </a:xfrm>
          <a:prstGeom prst="rect">
            <a:avLst/>
          </a:prstGeom>
          <a:noFill/>
        </p:spPr>
        <p:txBody>
          <a:bodyPr wrap="square">
            <a:spAutoFit/>
          </a:bodyPr>
          <a:lstStyle/>
          <a:p>
            <a:pPr algn="r" rtl="1">
              <a:lnSpc>
                <a:spcPct val="115000"/>
              </a:lnSpc>
              <a:spcAft>
                <a:spcPts val="1000"/>
              </a:spcAft>
            </a:pPr>
            <a:r>
              <a:rPr lang="en-US" sz="1800" b="1" dirty="0">
                <a:effectLst/>
                <a:latin typeface="Traditional Arabic" panose="02020603050405020304" pitchFamily="18" charset="-78"/>
                <a:ea typeface="Calibri" panose="020F0502020204030204" pitchFamily="34" charset="0"/>
                <a:cs typeface="Arial" panose="020B0604020202020204" pitchFamily="34" charset="0"/>
              </a:rPr>
              <a:t> </a:t>
            </a:r>
            <a:r>
              <a:rPr lang="ar-SA" sz="2800" b="1" dirty="0">
                <a:effectLst/>
                <a:latin typeface="Calibri" panose="020F0502020204030204" pitchFamily="34" charset="0"/>
                <a:ea typeface="Calibri" panose="020F0502020204030204" pitchFamily="34" charset="0"/>
                <a:cs typeface="Traditional Arabic" panose="02020603050405020304" pitchFamily="18" charset="-78"/>
              </a:rPr>
              <a:t>لفظ " شخصية " من الألفاظ التى شاع استخدامها فى لغتنا اليومية لوصف تلك الجوانب التى تجعل الشخص " جذاباً " أو " غير جذاب " بالنسبة للآخرين</a:t>
            </a:r>
            <a:r>
              <a:rPr lang="ar-EG" sz="2800" b="1" dirty="0">
                <a:effectLst/>
                <a:latin typeface="Calibri" panose="020F0502020204030204" pitchFamily="34" charset="0"/>
                <a:ea typeface="Calibri" panose="020F0502020204030204" pitchFamily="34" charset="0"/>
                <a:cs typeface="Traditional Arabic" panose="02020603050405020304" pitchFamily="18" charset="-78"/>
              </a:rPr>
              <a:t>.</a:t>
            </a:r>
            <a:endParaRPr lang="ar-EG" sz="2800" b="1" dirty="0">
              <a:latin typeface="Traditional Arabic" panose="02020603050405020304" pitchFamily="18" charset="-78"/>
              <a:ea typeface="Calibri" panose="020F0502020204030204" pitchFamily="34" charset="0"/>
              <a:cs typeface="Arial" panose="020B0604020202020204" pitchFamily="34" charset="0"/>
            </a:endParaRPr>
          </a:p>
          <a:p>
            <a:pPr algn="r" rtl="1">
              <a:lnSpc>
                <a:spcPct val="115000"/>
              </a:lnSpc>
              <a:spcAft>
                <a:spcPts val="1000"/>
              </a:spcAft>
            </a:pPr>
            <a:r>
              <a:rPr lang="en-US" sz="2800" b="1" dirty="0">
                <a:effectLst/>
                <a:latin typeface="Traditional Arabic" panose="02020603050405020304" pitchFamily="18" charset="-78"/>
                <a:ea typeface="Calibri" panose="020F0502020204030204" pitchFamily="34" charset="0"/>
                <a:cs typeface="Arial" panose="020B0604020202020204" pitchFamily="34" charset="0"/>
              </a:rPr>
              <a:t> </a:t>
            </a:r>
            <a:r>
              <a:rPr lang="ar-SA" sz="2800" b="1" dirty="0">
                <a:effectLst/>
                <a:latin typeface="Calibri" panose="020F0502020204030204" pitchFamily="34" charset="0"/>
                <a:ea typeface="Calibri" panose="020F0502020204030204" pitchFamily="34" charset="0"/>
                <a:cs typeface="Traditional Arabic" panose="02020603050405020304" pitchFamily="18" charset="-78"/>
              </a:rPr>
              <a:t>فنحن نعجب بالفرد الذى يمتلك " شخصية " ونصفه بأوصاف عدة مثل : جذاب أو قوى أو لطيف أو حازم .</a:t>
            </a:r>
            <a:endParaRPr lang="en-US" sz="28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ar-SA" sz="2800" b="1" dirty="0">
                <a:effectLst/>
                <a:latin typeface="Calibri" panose="020F0502020204030204" pitchFamily="34" charset="0"/>
                <a:ea typeface="Calibri" panose="020F0502020204030204" pitchFamily="34" charset="0"/>
                <a:cs typeface="Traditional Arabic" panose="02020603050405020304" pitchFamily="18" charset="-78"/>
              </a:rPr>
              <a:t> كما أننا لا نعجب أو على الأقل لا ننجذب – نحو الفرد الذى نعتقد أنه عديم الشخصية "</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Callout: Down Arrow 4">
            <a:extLst>
              <a:ext uri="{FF2B5EF4-FFF2-40B4-BE49-F238E27FC236}">
                <a16:creationId xmlns:a16="http://schemas.microsoft.com/office/drawing/2014/main" id="{5436318D-FC76-468A-939F-04128DD2621D}"/>
              </a:ext>
            </a:extLst>
          </p:cNvPr>
          <p:cNvSpPr/>
          <p:nvPr/>
        </p:nvSpPr>
        <p:spPr>
          <a:xfrm>
            <a:off x="9406780" y="548680"/>
            <a:ext cx="2270257" cy="1152128"/>
          </a:xfrm>
          <a:prstGeom prst="downArrowCallout">
            <a:avLst/>
          </a:prstGeom>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457200" rtl="1" eaLnBrk="1" fontAlgn="auto" latinLnBrk="0" hangingPunct="1">
              <a:lnSpc>
                <a:spcPct val="115000"/>
              </a:lnSpc>
              <a:spcBef>
                <a:spcPts val="0"/>
              </a:spcBef>
              <a:spcAft>
                <a:spcPts val="1000"/>
              </a:spcAft>
              <a:buClrTx/>
              <a:buSzTx/>
              <a:buFontTx/>
              <a:buNone/>
              <a:tabLst/>
              <a:defRPr/>
            </a:pPr>
            <a:r>
              <a:rPr kumimoji="0" lang="ar-SA" sz="3200" b="1" i="0"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Traditional Arabic" panose="02020603050405020304" pitchFamily="18" charset="-78"/>
              </a:rPr>
              <a:t>نظريات الشخصية</a:t>
            </a:r>
            <a:endParaRPr kumimoji="0" lang="en-US" sz="1600" b="0" i="0"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D54C2088-6ABE-445C-9E6E-FEF42FF30BEF}"/>
              </a:ext>
            </a:extLst>
          </p:cNvPr>
          <p:cNvPicPr>
            <a:picLocks noChangeAspect="1"/>
          </p:cNvPicPr>
          <p:nvPr/>
        </p:nvPicPr>
        <p:blipFill rotWithShape="1">
          <a:blip r:embed="rId2"/>
          <a:srcRect l="16621" r="13915" b="-6537"/>
          <a:stretch/>
        </p:blipFill>
        <p:spPr>
          <a:xfrm>
            <a:off x="693812" y="2924944"/>
            <a:ext cx="3863228" cy="3308971"/>
          </a:xfrm>
          <a:prstGeom prst="rect">
            <a:avLst/>
          </a:prstGeom>
        </p:spPr>
      </p:pic>
    </p:spTree>
    <p:extLst>
      <p:ext uri="{BB962C8B-B14F-4D97-AF65-F5344CB8AC3E}">
        <p14:creationId xmlns:p14="http://schemas.microsoft.com/office/powerpoint/2010/main" val="30056812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7551DE4-994E-4A48-884D-2716C9422B5F}"/>
              </a:ext>
            </a:extLst>
          </p:cNvPr>
          <p:cNvSpPr txBox="1"/>
          <p:nvPr/>
        </p:nvSpPr>
        <p:spPr>
          <a:xfrm>
            <a:off x="5122304" y="2204864"/>
            <a:ext cx="6674662" cy="3689215"/>
          </a:xfrm>
          <a:prstGeom prst="rect">
            <a:avLst/>
          </a:prstGeom>
          <a:noFill/>
        </p:spPr>
        <p:txBody>
          <a:bodyPr wrap="square">
            <a:spAutoFit/>
          </a:bodyPr>
          <a:lstStyle/>
          <a:p>
            <a:pPr marL="342900" lvl="0" indent="-342900" algn="r" rtl="1">
              <a:lnSpc>
                <a:spcPct val="115000"/>
              </a:lnSpc>
              <a:spcAft>
                <a:spcPts val="1000"/>
              </a:spcAft>
              <a:buClr>
                <a:srgbClr val="C00000"/>
              </a:buClr>
              <a:buSzPts val="1600"/>
              <a:buFont typeface="Symbol" panose="05050102010706020507" pitchFamily="18" charset="2"/>
              <a:buChar char=""/>
              <a:tabLst>
                <a:tab pos="228600" algn="l"/>
              </a:tabLst>
            </a:pPr>
            <a:r>
              <a:rPr lang="ar-SA" sz="2800" b="1" dirty="0">
                <a:effectLst/>
                <a:latin typeface="Calibri" panose="020F0502020204030204" pitchFamily="34" charset="0"/>
                <a:ea typeface="Calibri" panose="020F0502020204030204" pitchFamily="34" charset="0"/>
                <a:cs typeface="Traditional Arabic" panose="02020603050405020304" pitchFamily="18" charset="-78"/>
              </a:rPr>
              <a:t>الشخصية تتميز بالتفرد – أى تختلف من فرد إلى فرد بالرغم من نشابه الأفراد فى بعض النواحى بحكم البيئة أو الثقافة ، إذ أنها تمثل الشكل الفريد الذى تنتظم فيه استعداداتنا الاجتماعية الدينامية لذلك يختلف الأفراد فيها بعضهم عن بعض</a:t>
            </a:r>
            <a:r>
              <a:rPr lang="en-US" sz="2800" b="1" dirty="0">
                <a:effectLst/>
                <a:latin typeface="Traditional Arabic" panose="02020603050405020304" pitchFamily="18" charset="-78"/>
                <a:ea typeface="Calibri" panose="020F0502020204030204" pitchFamily="34" charset="0"/>
                <a:cs typeface="Arial" panose="020B0604020202020204" pitchFamily="34" charset="0"/>
              </a:rPr>
              <a:t> .</a:t>
            </a:r>
            <a:endParaRPr lang="en-US" sz="2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Clr>
                <a:srgbClr val="C00000"/>
              </a:buClr>
              <a:buSzPts val="1600"/>
              <a:buFont typeface="Symbol" panose="05050102010706020507" pitchFamily="18" charset="2"/>
              <a:buChar char=""/>
              <a:tabLst>
                <a:tab pos="228600" algn="l"/>
              </a:tabLst>
            </a:pPr>
            <a:r>
              <a:rPr lang="ar-SA" sz="2800" b="1" dirty="0">
                <a:effectLst/>
                <a:latin typeface="Calibri" panose="020F0502020204030204" pitchFamily="34" charset="0"/>
                <a:ea typeface="Calibri" panose="020F0502020204030204" pitchFamily="34" charset="0"/>
                <a:cs typeface="Traditional Arabic" panose="02020603050405020304" pitchFamily="18" charset="-78"/>
              </a:rPr>
              <a:t>الشخصية تمثل العلاقة الدينامية بين الفرد وبيئته وهى بالتالى مكتبة ، فهى ليست شيئا موجوداً عند الطفل منذ ولادته إنما هى نتاج التفاعل الاجتماعى</a:t>
            </a:r>
            <a:r>
              <a:rPr lang="ar-EG" sz="2800" b="1" dirty="0">
                <a:effectLst/>
                <a:latin typeface="Calibri" panose="020F0502020204030204" pitchFamily="34" charset="0"/>
                <a:ea typeface="Calibri" panose="020F0502020204030204" pitchFamily="34" charset="0"/>
                <a:cs typeface="Traditional Arabic" panose="02020603050405020304" pitchFamily="18" charset="-78"/>
              </a:rPr>
              <a:t>.</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Flowchart: Alternate Process 4">
            <a:extLst>
              <a:ext uri="{FF2B5EF4-FFF2-40B4-BE49-F238E27FC236}">
                <a16:creationId xmlns:a16="http://schemas.microsoft.com/office/drawing/2014/main" id="{66E100BF-DAE2-4143-B047-E5F773E089B6}"/>
              </a:ext>
            </a:extLst>
          </p:cNvPr>
          <p:cNvSpPr/>
          <p:nvPr/>
        </p:nvSpPr>
        <p:spPr>
          <a:xfrm>
            <a:off x="4654252" y="1196752"/>
            <a:ext cx="7394742" cy="648072"/>
          </a:xfrm>
          <a:prstGeom prst="flowChartAlternateProcess">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r" defTabSz="457200" rtl="1" eaLnBrk="1" fontAlgn="auto" latinLnBrk="0" hangingPunct="1">
              <a:lnSpc>
                <a:spcPct val="115000"/>
              </a:lnSpc>
              <a:spcBef>
                <a:spcPts val="0"/>
              </a:spcBef>
              <a:spcAft>
                <a:spcPts val="1000"/>
              </a:spcAft>
              <a:buClrTx/>
              <a:buSzTx/>
              <a:buFontTx/>
              <a:buNone/>
              <a:tabLst/>
              <a:defRPr/>
            </a:pPr>
            <a:r>
              <a:rPr kumimoji="0" lang="ar-SA" sz="28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Traditional Arabic" panose="02020603050405020304" pitchFamily="18" charset="-78"/>
              </a:rPr>
              <a:t>يمكن الاشارة إلى أهم الملامح التى أن تحدد مفهوم الشخصية فيما يلى</a:t>
            </a:r>
            <a:r>
              <a:rPr kumimoji="0" lang="en-US" sz="2800" b="1" i="0" u="none" strike="noStrike" kern="1200" cap="none" spc="0" normalizeH="0" baseline="0" noProof="0" dirty="0">
                <a:ln>
                  <a:noFill/>
                </a:ln>
                <a:solidFill>
                  <a:srgbClr val="0070C0"/>
                </a:solidFill>
                <a:effectLst/>
                <a:uLnTx/>
                <a:uFillTx/>
                <a:latin typeface="Traditional Arabic" panose="02020603050405020304" pitchFamily="18" charset="-78"/>
                <a:ea typeface="Calibri" panose="020F0502020204030204" pitchFamily="34" charset="0"/>
                <a:cs typeface="Arial" panose="020B0604020202020204" pitchFamily="34" charset="0"/>
              </a:rPr>
              <a:t> :</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51842448-68BB-4B46-A947-D3BC00BC7691}"/>
              </a:ext>
            </a:extLst>
          </p:cNvPr>
          <p:cNvPicPr>
            <a:picLocks noChangeAspect="1"/>
          </p:cNvPicPr>
          <p:nvPr/>
        </p:nvPicPr>
        <p:blipFill rotWithShape="1">
          <a:blip r:embed="rId2"/>
          <a:srcRect l="22800" r="5201" b="-3319"/>
          <a:stretch/>
        </p:blipFill>
        <p:spPr>
          <a:xfrm>
            <a:off x="765820" y="3212976"/>
            <a:ext cx="3614321" cy="246978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740788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llout: Down Arrow 4">
            <a:extLst>
              <a:ext uri="{FF2B5EF4-FFF2-40B4-BE49-F238E27FC236}">
                <a16:creationId xmlns:a16="http://schemas.microsoft.com/office/drawing/2014/main" id="{5436318D-FC76-468A-939F-04128DD2621D}"/>
              </a:ext>
            </a:extLst>
          </p:cNvPr>
          <p:cNvSpPr/>
          <p:nvPr/>
        </p:nvSpPr>
        <p:spPr>
          <a:xfrm>
            <a:off x="7318547" y="908720"/>
            <a:ext cx="4430497" cy="1152128"/>
          </a:xfrm>
          <a:prstGeom prst="downArrowCallout">
            <a:avLst/>
          </a:prstGeom>
        </p:spPr>
        <p:style>
          <a:lnRef idx="1">
            <a:schemeClr val="dk1"/>
          </a:lnRef>
          <a:fillRef idx="2">
            <a:schemeClr val="dk1"/>
          </a:fillRef>
          <a:effectRef idx="1">
            <a:schemeClr val="dk1"/>
          </a:effectRef>
          <a:fontRef idx="minor">
            <a:schemeClr val="dk1"/>
          </a:fontRef>
        </p:style>
        <p:txBody>
          <a:bodyPr rtlCol="0" anchor="ctr"/>
          <a:lstStyle/>
          <a:p>
            <a:pPr algn="ctr" rtl="1">
              <a:lnSpc>
                <a:spcPct val="115000"/>
              </a:lnSpc>
              <a:spcAft>
                <a:spcPts val="1000"/>
              </a:spcAft>
            </a:pPr>
            <a:r>
              <a:rPr lang="ar-SA" sz="3200" b="1" dirty="0">
                <a:solidFill>
                  <a:srgbClr val="C00000"/>
                </a:solidFill>
                <a:ea typeface="Calibri"/>
                <a:cs typeface="Traditional Arabic"/>
              </a:rPr>
              <a:t>انماط النظريات المفسرة للشخصي</a:t>
            </a:r>
            <a:r>
              <a:rPr lang="ar-EG" sz="3200" b="1" dirty="0">
                <a:solidFill>
                  <a:srgbClr val="C00000"/>
                </a:solidFill>
                <a:ea typeface="Calibri"/>
                <a:cs typeface="Traditional Arabic"/>
              </a:rPr>
              <a:t>ة</a:t>
            </a:r>
            <a:endParaRPr lang="en-US" sz="3200" b="1" dirty="0">
              <a:solidFill>
                <a:srgbClr val="C00000"/>
              </a:solidFill>
              <a:ea typeface="Calibri"/>
              <a:cs typeface="Traditional Arabic"/>
            </a:endParaRPr>
          </a:p>
        </p:txBody>
      </p:sp>
      <p:sp>
        <p:nvSpPr>
          <p:cNvPr id="3" name="Rectangle 2"/>
          <p:cNvSpPr/>
          <p:nvPr/>
        </p:nvSpPr>
        <p:spPr>
          <a:xfrm>
            <a:off x="6250151" y="2511333"/>
            <a:ext cx="5510617" cy="1815882"/>
          </a:xfrm>
          <a:prstGeom prst="rect">
            <a:avLst/>
          </a:prstGeom>
        </p:spPr>
        <p:txBody>
          <a:bodyPr wrap="square">
            <a:spAutoFit/>
          </a:bodyPr>
          <a:lstStyle/>
          <a:p>
            <a:pPr algn="r" rtl="1"/>
            <a:r>
              <a:rPr lang="ar-SA" sz="2800" b="1" dirty="0">
                <a:ea typeface="Calibri"/>
                <a:cs typeface="Traditional Arabic"/>
              </a:rPr>
              <a:t>هناك العديد من النظريات والنماذج التى قدمها العلماء والباحثين فى مجال الشخصية، وسوف نعرض بإيجاز أهم هذه النظريات والنماذج مع محاولة شرح تطبيقاتها بالنسبة للاعب الرياضى</a:t>
            </a:r>
            <a:r>
              <a:rPr lang="ar-EG" sz="2800" b="1" dirty="0">
                <a:ea typeface="Calibri"/>
                <a:cs typeface="Traditional Arabic"/>
              </a:rPr>
              <a:t>.</a:t>
            </a:r>
            <a:endParaRPr lang="ar-EG" sz="28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1844" y="2846166"/>
            <a:ext cx="3744415" cy="280831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1681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90720" y="1196752"/>
            <a:ext cx="8608346" cy="729430"/>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just" rtl="1">
              <a:lnSpc>
                <a:spcPct val="115000"/>
              </a:lnSpc>
              <a:spcAft>
                <a:spcPts val="1000"/>
              </a:spcAft>
            </a:pPr>
            <a:r>
              <a:rPr lang="ar-EG" sz="3600" b="1" u="sng" dirty="0">
                <a:ln/>
                <a:solidFill>
                  <a:srgbClr val="0070C0"/>
                </a:solidFill>
                <a:latin typeface="Traditional Arabic" pitchFamily="18" charset="-78"/>
                <a:ea typeface="Calibri"/>
                <a:cs typeface="Traditional Arabic" pitchFamily="18" charset="-78"/>
              </a:rPr>
              <a:t>يتوقع من المشاركين فى نهاية البرنامج التدريبى بإذن الله أن :</a:t>
            </a:r>
            <a:endParaRPr lang="en-US" sz="3600" b="1" dirty="0">
              <a:ln/>
              <a:solidFill>
                <a:srgbClr val="0070C0"/>
              </a:solidFill>
              <a:latin typeface="Traditional Arabic" pitchFamily="18" charset="-78"/>
              <a:ea typeface="Calibri"/>
              <a:cs typeface="Traditional Arabic" pitchFamily="18" charset="-7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772" y="3429000"/>
            <a:ext cx="4032448" cy="30663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Rectangle 8"/>
          <p:cNvSpPr/>
          <p:nvPr/>
        </p:nvSpPr>
        <p:spPr>
          <a:xfrm>
            <a:off x="4644068" y="2040731"/>
            <a:ext cx="7244953" cy="3065455"/>
          </a:xfrm>
          <a:prstGeom prst="rect">
            <a:avLst/>
          </a:prstGeom>
        </p:spPr>
        <p:txBody>
          <a:bodyPr wrap="square">
            <a:spAutoFit/>
          </a:bodyPr>
          <a:lstStyle/>
          <a:p>
            <a:pPr marL="342900" lvl="0" indent="-342900" algn="r" rtl="1">
              <a:lnSpc>
                <a:spcPct val="115000"/>
              </a:lnSpc>
              <a:spcAft>
                <a:spcPts val="0"/>
              </a:spcAft>
              <a:buClr>
                <a:srgbClr val="C00000"/>
              </a:buClr>
              <a:buSzPts val="1600"/>
              <a:buFont typeface="Symbol"/>
              <a:buBlip>
                <a:blip r:embed="rId3"/>
              </a:buBlip>
            </a:pPr>
            <a:r>
              <a:rPr lang="ar-SA" sz="2800" b="1" dirty="0">
                <a:ea typeface="Times New Roman"/>
                <a:cs typeface="Traditional Arabic"/>
              </a:rPr>
              <a:t>ان يدرك المتدرب مفهوم وتعريف الشخصية</a:t>
            </a:r>
            <a:r>
              <a:rPr lang="ar-EG" sz="2800" b="1" dirty="0">
                <a:ea typeface="Times New Roman"/>
                <a:cs typeface="Traditional Arabic"/>
              </a:rPr>
              <a:t>.</a:t>
            </a:r>
            <a:endParaRPr lang="en-US" sz="2800" dirty="0">
              <a:ea typeface="Calibri"/>
              <a:cs typeface="Arial"/>
            </a:endParaRPr>
          </a:p>
          <a:p>
            <a:pPr marL="342900" lvl="0" indent="-342900" algn="r" rtl="1">
              <a:lnSpc>
                <a:spcPct val="115000"/>
              </a:lnSpc>
              <a:spcAft>
                <a:spcPts val="0"/>
              </a:spcAft>
              <a:buClr>
                <a:srgbClr val="C00000"/>
              </a:buClr>
              <a:buSzPts val="1600"/>
              <a:buFont typeface="Symbol"/>
              <a:buBlip>
                <a:blip r:embed="rId3"/>
              </a:buBlip>
            </a:pPr>
            <a:r>
              <a:rPr lang="ar-SA" sz="2800" b="1" dirty="0">
                <a:ea typeface="Times New Roman"/>
                <a:cs typeface="Traditional Arabic"/>
              </a:rPr>
              <a:t>ان يتعرف المتدرب على السمات الشخصية</a:t>
            </a:r>
            <a:r>
              <a:rPr lang="ar-EG" sz="2800" b="1" dirty="0">
                <a:ea typeface="Times New Roman"/>
                <a:cs typeface="Traditional Arabic"/>
              </a:rPr>
              <a:t>.</a:t>
            </a:r>
            <a:endParaRPr lang="en-US" sz="2800" dirty="0">
              <a:ea typeface="Calibri"/>
              <a:cs typeface="Arial"/>
            </a:endParaRPr>
          </a:p>
          <a:p>
            <a:pPr marL="342900" lvl="0" indent="-342900" algn="r" rtl="1">
              <a:lnSpc>
                <a:spcPct val="115000"/>
              </a:lnSpc>
              <a:spcAft>
                <a:spcPts val="0"/>
              </a:spcAft>
              <a:buClr>
                <a:srgbClr val="C00000"/>
              </a:buClr>
              <a:buSzPts val="1600"/>
              <a:buFont typeface="Symbol"/>
              <a:buBlip>
                <a:blip r:embed="rId3"/>
              </a:buBlip>
            </a:pPr>
            <a:r>
              <a:rPr lang="ar-SA" sz="2800" b="1" dirty="0">
                <a:ea typeface="Times New Roman"/>
                <a:cs typeface="Traditional Arabic"/>
              </a:rPr>
              <a:t>ان يعى المتدرب بمكونات وجوانب الشخصية</a:t>
            </a:r>
            <a:r>
              <a:rPr lang="ar-EG" sz="2800" b="1" dirty="0">
                <a:ea typeface="Times New Roman"/>
                <a:cs typeface="Traditional Arabic"/>
              </a:rPr>
              <a:t>.</a:t>
            </a:r>
            <a:endParaRPr lang="en-US" sz="2800" dirty="0">
              <a:ea typeface="Calibri"/>
              <a:cs typeface="Arial"/>
            </a:endParaRPr>
          </a:p>
          <a:p>
            <a:pPr marL="342900" lvl="0" indent="-342900" algn="r" rtl="1">
              <a:lnSpc>
                <a:spcPct val="115000"/>
              </a:lnSpc>
              <a:spcAft>
                <a:spcPts val="0"/>
              </a:spcAft>
              <a:buClr>
                <a:srgbClr val="C00000"/>
              </a:buClr>
              <a:buSzPts val="1600"/>
              <a:buFont typeface="Symbol"/>
              <a:buBlip>
                <a:blip r:embed="rId3"/>
              </a:buBlip>
            </a:pPr>
            <a:r>
              <a:rPr lang="ar-SA" sz="2800" b="1" dirty="0">
                <a:ea typeface="Calibri"/>
                <a:cs typeface="Traditional Arabic"/>
              </a:rPr>
              <a:t>ان يفهم المتدرب تعريف أنماط الشخصية</a:t>
            </a:r>
            <a:r>
              <a:rPr lang="ar-EG" sz="2800" b="1" dirty="0">
                <a:ea typeface="Calibri"/>
                <a:cs typeface="Traditional Arabic"/>
              </a:rPr>
              <a:t>.</a:t>
            </a:r>
            <a:endParaRPr lang="en-US" sz="2800" dirty="0">
              <a:ea typeface="Calibri"/>
              <a:cs typeface="Arial"/>
            </a:endParaRPr>
          </a:p>
          <a:p>
            <a:pPr marL="342900" lvl="0" indent="-342900" algn="r" rtl="1">
              <a:lnSpc>
                <a:spcPct val="115000"/>
              </a:lnSpc>
              <a:spcAft>
                <a:spcPts val="0"/>
              </a:spcAft>
              <a:buClr>
                <a:srgbClr val="C00000"/>
              </a:buClr>
              <a:buSzPts val="1600"/>
              <a:buFont typeface="Symbol"/>
              <a:buBlip>
                <a:blip r:embed="rId3"/>
              </a:buBlip>
            </a:pPr>
            <a:r>
              <a:rPr lang="ar-EG" sz="2800" b="1" dirty="0">
                <a:ea typeface="Calibri"/>
                <a:cs typeface="Traditional Arabic"/>
              </a:rPr>
              <a:t>ان يتعرف المتدرب على انماط الشخصيات وطرق التعامل معها.</a:t>
            </a:r>
            <a:endParaRPr lang="en-US" sz="2800" dirty="0">
              <a:ea typeface="Calibri"/>
              <a:cs typeface="Arial"/>
            </a:endParaRPr>
          </a:p>
          <a:p>
            <a:pPr marL="342900" lvl="0" indent="-342900" algn="r" rtl="1">
              <a:lnSpc>
                <a:spcPct val="115000"/>
              </a:lnSpc>
              <a:spcAft>
                <a:spcPts val="1000"/>
              </a:spcAft>
              <a:buClr>
                <a:srgbClr val="C00000"/>
              </a:buClr>
              <a:buSzPts val="1600"/>
              <a:buFont typeface="Symbol"/>
              <a:buBlip>
                <a:blip r:embed="rId3"/>
              </a:buBlip>
            </a:pPr>
            <a:r>
              <a:rPr lang="ar-SA" sz="2800" b="1" dirty="0">
                <a:ea typeface="Calibri"/>
                <a:cs typeface="Traditional Arabic"/>
              </a:rPr>
              <a:t>ان يرى المتدرب نظريات الشخصية.</a:t>
            </a:r>
            <a:endParaRPr lang="en-US" sz="2800" dirty="0">
              <a:ea typeface="Calibri"/>
              <a:cs typeface="Arial"/>
            </a:endParaRPr>
          </a:p>
        </p:txBody>
      </p:sp>
    </p:spTree>
    <p:extLst>
      <p:ext uri="{BB962C8B-B14F-4D97-AF65-F5344CB8AC3E}">
        <p14:creationId xmlns:p14="http://schemas.microsoft.com/office/powerpoint/2010/main" val="1670803205"/>
      </p:ext>
    </p:extLst>
  </p:cSld>
  <p:clrMapOvr>
    <a:masterClrMapping/>
  </p:clrMapOvr>
  <p:transition>
    <p:wipe di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950396" y="1916832"/>
            <a:ext cx="5879689" cy="3560975"/>
          </a:xfrm>
          <a:prstGeom prst="rect">
            <a:avLst/>
          </a:prstGeom>
        </p:spPr>
        <p:txBody>
          <a:bodyPr wrap="square">
            <a:spAutoFit/>
          </a:bodyPr>
          <a:lstStyle/>
          <a:p>
            <a:pPr algn="r" rtl="1">
              <a:lnSpc>
                <a:spcPct val="115000"/>
              </a:lnSpc>
              <a:spcAft>
                <a:spcPts val="1000"/>
              </a:spcAft>
            </a:pPr>
            <a:r>
              <a:rPr lang="ar-SA" sz="2800" b="1" dirty="0">
                <a:ea typeface="Calibri"/>
                <a:cs typeface="Traditional Arabic"/>
              </a:rPr>
              <a:t>تتكون الشخصية فى رأى فرويد من ثلاث نظم أساسية وهى ( الهو ، والأنا ، والأنا الأعلى ) وبالرغم من أن لكل جزء من هذه الأجزاء النوعية للشخصية الكلية وظائفه وخصائصه ومكوناته ومبادئه التى يعمل وفقاً لها فأنها جميعاً تتفاعل معاً تفاعلا وثيقاً ،بحيث يصعب أن لم يكن مستحيلاً ، فصل تأثير كلا منها ، ووزن إسهامه النسبى فى تحديد سلوك الإنسان .</a:t>
            </a:r>
            <a:endParaRPr lang="en-US" sz="2800" dirty="0">
              <a:ea typeface="Calibri"/>
              <a:cs typeface="Arial"/>
            </a:endParaRPr>
          </a:p>
        </p:txBody>
      </p:sp>
      <p:sp>
        <p:nvSpPr>
          <p:cNvPr id="3" name="Flowchart: Alternate Process 2">
            <a:extLst>
              <a:ext uri="{FF2B5EF4-FFF2-40B4-BE49-F238E27FC236}">
                <a16:creationId xmlns:a16="http://schemas.microsoft.com/office/drawing/2014/main" id="{66E100BF-DAE2-4143-B047-E5F773E089B6}"/>
              </a:ext>
            </a:extLst>
          </p:cNvPr>
          <p:cNvSpPr/>
          <p:nvPr/>
        </p:nvSpPr>
        <p:spPr>
          <a:xfrm>
            <a:off x="6510182" y="786481"/>
            <a:ext cx="5378518" cy="648072"/>
          </a:xfrm>
          <a:prstGeom prst="flowChartAlternateProcess">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rtlCol="0" anchor="ctr"/>
          <a:lstStyle/>
          <a:p>
            <a:pPr lvl="0" algn="r" rtl="1">
              <a:lnSpc>
                <a:spcPct val="115000"/>
              </a:lnSpc>
              <a:spcAft>
                <a:spcPts val="1000"/>
              </a:spcAft>
            </a:pPr>
            <a:r>
              <a:rPr lang="ar-SA" sz="3200" b="1" dirty="0">
                <a:solidFill>
                  <a:srgbClr val="0070C0"/>
                </a:solidFill>
                <a:ea typeface="Calibri"/>
                <a:cs typeface="Traditional Arabic"/>
              </a:rPr>
              <a:t>نظرية التحليل النفسى ( النظرية الدينامينفسية</a:t>
            </a:r>
            <a:r>
              <a:rPr lang="ar-EG" sz="3200" b="1" dirty="0">
                <a:solidFill>
                  <a:srgbClr val="0070C0"/>
                </a:solidFill>
                <a:ea typeface="Calibri"/>
                <a:cs typeface="Traditional Arabic"/>
              </a:rPr>
              <a:t>)</a:t>
            </a:r>
            <a:r>
              <a:rPr lang="en-US" sz="3200" b="1" dirty="0">
                <a:solidFill>
                  <a:srgbClr val="0070C0"/>
                </a:solidFill>
                <a:latin typeface="Traditional Arabic"/>
                <a:ea typeface="Calibri"/>
                <a:cs typeface="Arial"/>
              </a:rPr>
              <a:t>:</a:t>
            </a:r>
            <a:endParaRPr lang="en-US" sz="3200" dirty="0">
              <a:solidFill>
                <a:srgbClr val="0070C0"/>
              </a:solidFill>
              <a:ea typeface="Calibri"/>
              <a:cs typeface="Arial"/>
            </a:endParaRP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 t="2443" r="2124" b="4621"/>
          <a:stretch/>
        </p:blipFill>
        <p:spPr bwMode="auto">
          <a:xfrm>
            <a:off x="333772" y="2881037"/>
            <a:ext cx="4480736" cy="2605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65361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Alternate Process 2">
            <a:extLst>
              <a:ext uri="{FF2B5EF4-FFF2-40B4-BE49-F238E27FC236}">
                <a16:creationId xmlns:a16="http://schemas.microsoft.com/office/drawing/2014/main" id="{66E100BF-DAE2-4143-B047-E5F773E089B6}"/>
              </a:ext>
            </a:extLst>
          </p:cNvPr>
          <p:cNvSpPr/>
          <p:nvPr/>
        </p:nvSpPr>
        <p:spPr>
          <a:xfrm>
            <a:off x="8542684" y="786481"/>
            <a:ext cx="3129992" cy="648072"/>
          </a:xfrm>
          <a:prstGeom prst="flowChartAlternateProcess">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rtlCol="0" anchor="ctr"/>
          <a:lstStyle/>
          <a:p>
            <a:pPr lvl="0" algn="r" rtl="1">
              <a:lnSpc>
                <a:spcPct val="115000"/>
              </a:lnSpc>
              <a:spcAft>
                <a:spcPts val="1000"/>
              </a:spcAft>
            </a:pPr>
            <a:r>
              <a:rPr lang="ar-SA" sz="3200" b="1" dirty="0">
                <a:solidFill>
                  <a:srgbClr val="0070C0"/>
                </a:solidFill>
                <a:ea typeface="Calibri"/>
                <a:cs typeface="Traditional Arabic"/>
              </a:rPr>
              <a:t>الهو والأنا والأنا الأعلى</a:t>
            </a:r>
            <a:r>
              <a:rPr lang="en-US" sz="3200" b="1" dirty="0">
                <a:solidFill>
                  <a:srgbClr val="0070C0"/>
                </a:solidFill>
                <a:latin typeface="Traditional Arabic"/>
                <a:ea typeface="Calibri"/>
                <a:cs typeface="Arial"/>
              </a:rPr>
              <a:t> :</a:t>
            </a:r>
            <a:endParaRPr lang="en-US" sz="3200" dirty="0">
              <a:solidFill>
                <a:srgbClr val="0070C0"/>
              </a:solidFill>
              <a:ea typeface="Calibri"/>
              <a:cs typeface="Arial"/>
            </a:endParaRPr>
          </a:p>
        </p:txBody>
      </p:sp>
      <p:sp>
        <p:nvSpPr>
          <p:cNvPr id="4" name="Rectangle 3"/>
          <p:cNvSpPr/>
          <p:nvPr/>
        </p:nvSpPr>
        <p:spPr>
          <a:xfrm>
            <a:off x="4736314" y="2002233"/>
            <a:ext cx="7018424" cy="2698175"/>
          </a:xfrm>
          <a:prstGeom prst="rect">
            <a:avLst/>
          </a:prstGeom>
        </p:spPr>
        <p:txBody>
          <a:bodyPr wrap="square">
            <a:spAutoFit/>
          </a:bodyPr>
          <a:lstStyle/>
          <a:p>
            <a:pPr algn="r" rtl="1">
              <a:lnSpc>
                <a:spcPct val="115000"/>
              </a:lnSpc>
              <a:spcAft>
                <a:spcPts val="1000"/>
              </a:spcAft>
            </a:pPr>
            <a:r>
              <a:rPr lang="ar-SA" sz="2800" b="1" dirty="0">
                <a:ea typeface="Calibri"/>
                <a:cs typeface="Traditional Arabic"/>
              </a:rPr>
              <a:t>الشخصية من وجهة نظر " فرويد " منظومة متكاملة تتضمن ثلاث نظم أساسية هى : </a:t>
            </a:r>
            <a:r>
              <a:rPr lang="ar-SA" sz="2800" b="1" dirty="0">
                <a:solidFill>
                  <a:srgbClr val="002060"/>
                </a:solidFill>
                <a:ea typeface="Calibri"/>
                <a:cs typeface="Traditional Arabic"/>
              </a:rPr>
              <a:t>الهو</a:t>
            </a:r>
            <a:r>
              <a:rPr lang="en-US" sz="2800" b="1" dirty="0">
                <a:solidFill>
                  <a:srgbClr val="002060"/>
                </a:solidFill>
                <a:latin typeface="Traditional Arabic"/>
                <a:ea typeface="Calibri"/>
                <a:cs typeface="Arial"/>
              </a:rPr>
              <a:t> ID </a:t>
            </a:r>
            <a:r>
              <a:rPr lang="ar-SA" sz="2800" b="1" dirty="0">
                <a:solidFill>
                  <a:srgbClr val="002060"/>
                </a:solidFill>
                <a:ea typeface="Calibri"/>
                <a:cs typeface="Traditional Arabic"/>
              </a:rPr>
              <a:t>والأنا</a:t>
            </a:r>
            <a:r>
              <a:rPr lang="en-US" sz="2800" b="1" dirty="0">
                <a:solidFill>
                  <a:srgbClr val="002060"/>
                </a:solidFill>
                <a:latin typeface="Traditional Arabic"/>
                <a:ea typeface="Calibri"/>
                <a:cs typeface="Arial"/>
              </a:rPr>
              <a:t> Ego </a:t>
            </a:r>
            <a:r>
              <a:rPr lang="ar-SA" sz="2800" b="1" dirty="0">
                <a:solidFill>
                  <a:srgbClr val="002060"/>
                </a:solidFill>
                <a:ea typeface="Calibri"/>
                <a:cs typeface="Traditional Arabic"/>
              </a:rPr>
              <a:t>والأنا الأعلى</a:t>
            </a:r>
            <a:r>
              <a:rPr lang="en-US" sz="2800" b="1" dirty="0">
                <a:solidFill>
                  <a:srgbClr val="002060"/>
                </a:solidFill>
                <a:latin typeface="Traditional Arabic"/>
                <a:ea typeface="Calibri"/>
                <a:cs typeface="Arial"/>
              </a:rPr>
              <a:t> Superego </a:t>
            </a:r>
            <a:endParaRPr lang="en-US" sz="2800" dirty="0">
              <a:ea typeface="Calibri"/>
              <a:cs typeface="Arial"/>
            </a:endParaRPr>
          </a:p>
          <a:p>
            <a:pPr algn="r" rtl="1">
              <a:lnSpc>
                <a:spcPct val="115000"/>
              </a:lnSpc>
              <a:spcAft>
                <a:spcPts val="1000"/>
              </a:spcAft>
            </a:pPr>
            <a:r>
              <a:rPr lang="ar-SA" sz="2800" b="1" dirty="0">
                <a:ea typeface="Calibri"/>
                <a:cs typeface="Traditional Arabic"/>
              </a:rPr>
              <a:t>وهذه النظم الأساسية الثلاثة تتكامل معاً بصورة يصعب معها عزل أثر كل منها فى سلوك الإنسان ، بالرغم من أن لكل منها وظائفه وديناميته ومكوناته ومبادئه التى يعمل فى إطارها</a:t>
            </a:r>
            <a:r>
              <a:rPr lang="en-US" sz="2800" b="1" dirty="0">
                <a:latin typeface="Traditional Arabic"/>
                <a:ea typeface="Calibri"/>
                <a:cs typeface="Arial"/>
              </a:rPr>
              <a:t> .</a:t>
            </a:r>
            <a:endParaRPr lang="en-US" sz="2800" dirty="0">
              <a:ea typeface="Calibri"/>
              <a:cs typeface="Aria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780" y="3351320"/>
            <a:ext cx="4176464" cy="21884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007889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Alternate Process 2">
            <a:extLst>
              <a:ext uri="{FF2B5EF4-FFF2-40B4-BE49-F238E27FC236}">
                <a16:creationId xmlns:a16="http://schemas.microsoft.com/office/drawing/2014/main" id="{66E100BF-DAE2-4143-B047-E5F773E089B6}"/>
              </a:ext>
            </a:extLst>
          </p:cNvPr>
          <p:cNvSpPr/>
          <p:nvPr/>
        </p:nvSpPr>
        <p:spPr>
          <a:xfrm>
            <a:off x="9140826" y="786481"/>
            <a:ext cx="2531850" cy="648072"/>
          </a:xfrm>
          <a:prstGeom prst="flowChartAlternateProcess">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rtlCol="0" anchor="ctr"/>
          <a:lstStyle/>
          <a:p>
            <a:pPr lvl="0" algn="r" rtl="1">
              <a:lnSpc>
                <a:spcPct val="115000"/>
              </a:lnSpc>
              <a:spcAft>
                <a:spcPts val="1000"/>
              </a:spcAft>
            </a:pPr>
            <a:r>
              <a:rPr lang="ar-SA" sz="3200" b="1" dirty="0">
                <a:solidFill>
                  <a:srgbClr val="0070C0"/>
                </a:solidFill>
                <a:ea typeface="Calibri"/>
                <a:cs typeface="Traditional Arabic"/>
              </a:rPr>
              <a:t>الشعور واللاشعور</a:t>
            </a:r>
            <a:r>
              <a:rPr lang="en-US" sz="3200" b="1" dirty="0">
                <a:solidFill>
                  <a:srgbClr val="0070C0"/>
                </a:solidFill>
                <a:latin typeface="Traditional Arabic"/>
                <a:ea typeface="Calibri"/>
                <a:cs typeface="Arial"/>
              </a:rPr>
              <a:t> :</a:t>
            </a:r>
            <a:endParaRPr lang="en-US" sz="3200" dirty="0">
              <a:solidFill>
                <a:srgbClr val="0070C0"/>
              </a:solidFill>
              <a:ea typeface="Calibri"/>
              <a:cs typeface="Arial"/>
            </a:endParaRPr>
          </a:p>
        </p:txBody>
      </p:sp>
      <p:sp>
        <p:nvSpPr>
          <p:cNvPr id="2" name="Rectangle 1"/>
          <p:cNvSpPr/>
          <p:nvPr/>
        </p:nvSpPr>
        <p:spPr>
          <a:xfrm>
            <a:off x="4220074" y="1887633"/>
            <a:ext cx="7654925" cy="3618426"/>
          </a:xfrm>
          <a:prstGeom prst="rect">
            <a:avLst/>
          </a:prstGeom>
        </p:spPr>
        <p:txBody>
          <a:bodyPr wrap="square">
            <a:spAutoFit/>
          </a:bodyPr>
          <a:lstStyle/>
          <a:p>
            <a:pPr algn="r" rtl="1">
              <a:lnSpc>
                <a:spcPct val="115000"/>
              </a:lnSpc>
              <a:spcAft>
                <a:spcPts val="1000"/>
              </a:spcAft>
            </a:pPr>
            <a:r>
              <a:rPr lang="en-US" sz="3200" b="1" dirty="0">
                <a:latin typeface="Traditional Arabic"/>
                <a:ea typeface="Calibri"/>
                <a:cs typeface="Arial"/>
              </a:rPr>
              <a:t> </a:t>
            </a:r>
            <a:r>
              <a:rPr lang="ar-SA" sz="3200" b="1" dirty="0">
                <a:ea typeface="Calibri"/>
                <a:cs typeface="Traditional Arabic"/>
              </a:rPr>
              <a:t>وفرق " فرويد " بين ثلاثة مظاهر للعمليات العقلية هى : </a:t>
            </a:r>
            <a:endParaRPr lang="en-US" sz="3200" dirty="0">
              <a:ea typeface="Calibri"/>
              <a:cs typeface="Arial"/>
            </a:endParaRPr>
          </a:p>
          <a:p>
            <a:pPr algn="r" rtl="1">
              <a:lnSpc>
                <a:spcPct val="115000"/>
              </a:lnSpc>
              <a:spcAft>
                <a:spcPts val="1000"/>
              </a:spcAft>
            </a:pPr>
            <a:r>
              <a:rPr lang="ar-SA" sz="3200" b="1" dirty="0">
                <a:ea typeface="Calibri"/>
                <a:cs typeface="Traditional Arabic"/>
              </a:rPr>
              <a:t>الشعور وما قبل الشعور واللاشعور وأشار إلى أن عقل الإنسان مثل جبل الجليد وأن الجزء الصغير الطافى منه على سطح الماء يمثل منطقة الشعور ، والشعور هو ذلك الجانب من الحياة العقلية للفرد الذى يكون على وعى به وإدراك له ، وحالة الشعور هى التى ترشد الفرد إلى ما يدور حوله فى العالم الخارجى</a:t>
            </a:r>
            <a:r>
              <a:rPr lang="en-US" sz="3200" b="1" dirty="0">
                <a:latin typeface="Traditional Arabic"/>
                <a:ea typeface="Calibri"/>
                <a:cs typeface="Arial"/>
              </a:rPr>
              <a:t> .</a:t>
            </a:r>
            <a:endParaRPr lang="en-US" sz="3200" dirty="0">
              <a:ea typeface="Calibri"/>
              <a:cs typeface="Arial"/>
            </a:endParaRPr>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964" r="12388" b="-3741"/>
          <a:stretch/>
        </p:blipFill>
        <p:spPr bwMode="auto">
          <a:xfrm>
            <a:off x="477788" y="3284984"/>
            <a:ext cx="3600400" cy="27182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75145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Alternate Process 2">
            <a:extLst>
              <a:ext uri="{FF2B5EF4-FFF2-40B4-BE49-F238E27FC236}">
                <a16:creationId xmlns:a16="http://schemas.microsoft.com/office/drawing/2014/main" id="{66E100BF-DAE2-4143-B047-E5F773E089B6}"/>
              </a:ext>
            </a:extLst>
          </p:cNvPr>
          <p:cNvSpPr/>
          <p:nvPr/>
        </p:nvSpPr>
        <p:spPr>
          <a:xfrm>
            <a:off x="8182644" y="786481"/>
            <a:ext cx="3490032" cy="648072"/>
          </a:xfrm>
          <a:prstGeom prst="flowChartAlternateProcess">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rtlCol="0" anchor="ctr"/>
          <a:lstStyle/>
          <a:p>
            <a:pPr lvl="0" algn="r" rtl="1">
              <a:lnSpc>
                <a:spcPct val="115000"/>
              </a:lnSpc>
              <a:spcAft>
                <a:spcPts val="1000"/>
              </a:spcAft>
            </a:pPr>
            <a:r>
              <a:rPr lang="ar-SA" sz="3200" b="1" dirty="0">
                <a:solidFill>
                  <a:srgbClr val="0070C0"/>
                </a:solidFill>
                <a:ea typeface="Calibri"/>
                <a:cs typeface="Traditional Arabic"/>
              </a:rPr>
              <a:t>ومن أهم العمليات الدفاعية</a:t>
            </a:r>
            <a:endParaRPr lang="en-US" sz="3200" dirty="0">
              <a:solidFill>
                <a:srgbClr val="0070C0"/>
              </a:solidFill>
              <a:ea typeface="Calibri"/>
              <a:cs typeface="Arial"/>
            </a:endParaRPr>
          </a:p>
        </p:txBody>
      </p:sp>
      <p:sp>
        <p:nvSpPr>
          <p:cNvPr id="4" name="Rectangle 3"/>
          <p:cNvSpPr/>
          <p:nvPr/>
        </p:nvSpPr>
        <p:spPr>
          <a:xfrm>
            <a:off x="4870276" y="1988840"/>
            <a:ext cx="6802401" cy="2733569"/>
          </a:xfrm>
          <a:prstGeom prst="rect">
            <a:avLst/>
          </a:prstGeom>
        </p:spPr>
        <p:txBody>
          <a:bodyPr wrap="square">
            <a:spAutoFit/>
          </a:bodyPr>
          <a:lstStyle/>
          <a:p>
            <a:pPr algn="r" rtl="1">
              <a:lnSpc>
                <a:spcPct val="115000"/>
              </a:lnSpc>
              <a:spcAft>
                <a:spcPts val="1000"/>
              </a:spcAft>
            </a:pPr>
            <a:r>
              <a:rPr lang="ar-SA" sz="3000" b="1" u="sng" dirty="0">
                <a:solidFill>
                  <a:schemeClr val="accent6">
                    <a:lumMod val="50000"/>
                  </a:schemeClr>
                </a:solidFill>
                <a:ea typeface="Calibri"/>
                <a:cs typeface="Traditional Arabic"/>
              </a:rPr>
              <a:t>التبرير</a:t>
            </a:r>
            <a:r>
              <a:rPr lang="en-US" sz="3000" b="1" u="sng" dirty="0">
                <a:solidFill>
                  <a:schemeClr val="accent6">
                    <a:lumMod val="50000"/>
                  </a:schemeClr>
                </a:solidFill>
                <a:latin typeface="Traditional Arabic"/>
                <a:ea typeface="Calibri"/>
                <a:cs typeface="Arial"/>
              </a:rPr>
              <a:t> :</a:t>
            </a:r>
            <a:endParaRPr lang="en-US" sz="3000" dirty="0">
              <a:solidFill>
                <a:schemeClr val="accent6">
                  <a:lumMod val="50000"/>
                </a:schemeClr>
              </a:solidFill>
              <a:ea typeface="Calibri"/>
              <a:cs typeface="Arial"/>
            </a:endParaRPr>
          </a:p>
          <a:p>
            <a:pPr algn="r" rtl="1">
              <a:lnSpc>
                <a:spcPct val="115000"/>
              </a:lnSpc>
              <a:spcAft>
                <a:spcPts val="1000"/>
              </a:spcAft>
            </a:pPr>
            <a:r>
              <a:rPr lang="ar-SA" sz="2800" b="1" dirty="0">
                <a:ea typeface="Calibri"/>
                <a:cs typeface="Traditional Arabic"/>
              </a:rPr>
              <a:t>وهو عملية لا شعورية يحاول فيها الفرد تفسير سلوكه الخاطىء تفسيراً منطقياً معقولاً ومن أمثلة التبرير التى نصادفها فى المجال الرياضى أن يعزو اللاعب خطأ استقباله للكرة إلى سوء تمريرة الزميل أو إلى رداءة الكرة أو أن يرجع سوء مستواه لقلة التدريب أو لمرضه مثلاً</a:t>
            </a:r>
            <a:r>
              <a:rPr lang="en-US" sz="2800" b="1" dirty="0">
                <a:latin typeface="Traditional Arabic"/>
                <a:ea typeface="Calibri"/>
                <a:cs typeface="Arial"/>
              </a:rPr>
              <a:t> .</a:t>
            </a:r>
            <a:endParaRPr lang="en-US" sz="2800" dirty="0">
              <a:ea typeface="Calibri"/>
              <a:cs typeface="Aria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820" y="3062728"/>
            <a:ext cx="3600400" cy="24711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04294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22403" y="1294873"/>
            <a:ext cx="5828239" cy="3264483"/>
          </a:xfrm>
          <a:prstGeom prst="rect">
            <a:avLst/>
          </a:prstGeom>
        </p:spPr>
        <p:txBody>
          <a:bodyPr wrap="square">
            <a:spAutoFit/>
          </a:bodyPr>
          <a:lstStyle/>
          <a:p>
            <a:pPr algn="r" rtl="1">
              <a:lnSpc>
                <a:spcPct val="115000"/>
              </a:lnSpc>
              <a:spcAft>
                <a:spcPts val="1000"/>
              </a:spcAft>
            </a:pPr>
            <a:r>
              <a:rPr lang="ar-SA" sz="3200" b="1" u="sng" dirty="0">
                <a:solidFill>
                  <a:schemeClr val="accent6">
                    <a:lumMod val="50000"/>
                  </a:schemeClr>
                </a:solidFill>
                <a:ea typeface="Calibri"/>
                <a:cs typeface="Traditional Arabic"/>
              </a:rPr>
              <a:t>الإسقاط</a:t>
            </a:r>
            <a:r>
              <a:rPr lang="ar-SA" sz="3200" b="1" dirty="0">
                <a:solidFill>
                  <a:schemeClr val="accent6">
                    <a:lumMod val="50000"/>
                  </a:schemeClr>
                </a:solidFill>
                <a:ea typeface="Calibri"/>
                <a:cs typeface="Traditional Arabic"/>
              </a:rPr>
              <a:t> </a:t>
            </a:r>
            <a:r>
              <a:rPr lang="en-US" sz="3200" b="1" dirty="0">
                <a:solidFill>
                  <a:schemeClr val="accent6">
                    <a:lumMod val="50000"/>
                  </a:schemeClr>
                </a:solidFill>
                <a:latin typeface="Traditional Arabic"/>
                <a:ea typeface="Calibri"/>
                <a:cs typeface="Arial"/>
              </a:rPr>
              <a:t>:</a:t>
            </a:r>
            <a:endParaRPr lang="en-US" sz="3200" dirty="0">
              <a:solidFill>
                <a:schemeClr val="accent6">
                  <a:lumMod val="50000"/>
                </a:schemeClr>
              </a:solidFill>
              <a:ea typeface="Calibri"/>
              <a:cs typeface="Arial"/>
            </a:endParaRPr>
          </a:p>
          <a:p>
            <a:pPr algn="r" rtl="1">
              <a:lnSpc>
                <a:spcPct val="115000"/>
              </a:lnSpc>
              <a:spcAft>
                <a:spcPts val="1000"/>
              </a:spcAft>
            </a:pPr>
            <a:r>
              <a:rPr lang="ar-SA" sz="2800" b="1" dirty="0">
                <a:ea typeface="Calibri"/>
                <a:cs typeface="Traditional Arabic"/>
              </a:rPr>
              <a:t>يقصد بـه محاولة الفرد أن ينسب عيوبه ونقائصه للآخرين  ويمكن أن نعتبر الإسقاط نوعاً من التبرير ، كما هو الحال عندما يفشل لاعب تنس الطاولة أو التنس فى التوجيه الصحيح للكرة ، فينظر إلى مضربه أو إلى الشبكة نظرة ملؤها التعجب والاستنكار</a:t>
            </a:r>
            <a:r>
              <a:rPr lang="en-US" sz="2800" b="1" dirty="0">
                <a:latin typeface="Traditional Arabic"/>
                <a:ea typeface="Calibri"/>
                <a:cs typeface="Arial"/>
              </a:rPr>
              <a:t> .</a:t>
            </a:r>
            <a:endParaRPr lang="en-US" sz="2800" dirty="0">
              <a:ea typeface="Calibri"/>
              <a:cs typeface="Arial"/>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5860" y="2927114"/>
            <a:ext cx="3744416" cy="24463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46396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34372" y="1268760"/>
            <a:ext cx="6092825" cy="3760004"/>
          </a:xfrm>
          <a:prstGeom prst="rect">
            <a:avLst/>
          </a:prstGeom>
        </p:spPr>
        <p:txBody>
          <a:bodyPr>
            <a:spAutoFit/>
          </a:bodyPr>
          <a:lstStyle/>
          <a:p>
            <a:pPr algn="r" rtl="1">
              <a:lnSpc>
                <a:spcPct val="115000"/>
              </a:lnSpc>
              <a:spcAft>
                <a:spcPts val="1000"/>
              </a:spcAft>
            </a:pPr>
            <a:r>
              <a:rPr lang="ar-SA" sz="3200" b="1" u="sng" dirty="0">
                <a:solidFill>
                  <a:schemeClr val="accent6">
                    <a:lumMod val="50000"/>
                  </a:schemeClr>
                </a:solidFill>
                <a:ea typeface="Calibri"/>
                <a:cs typeface="Traditional Arabic"/>
              </a:rPr>
              <a:t>التقمص</a:t>
            </a:r>
            <a:r>
              <a:rPr lang="en-US" sz="3200" b="1" dirty="0">
                <a:solidFill>
                  <a:schemeClr val="accent6">
                    <a:lumMod val="50000"/>
                  </a:schemeClr>
                </a:solidFill>
                <a:latin typeface="Traditional Arabic"/>
                <a:ea typeface="Calibri"/>
                <a:cs typeface="Arial"/>
              </a:rPr>
              <a:t> :</a:t>
            </a:r>
            <a:endParaRPr lang="en-US" sz="3200" dirty="0">
              <a:solidFill>
                <a:schemeClr val="accent6">
                  <a:lumMod val="50000"/>
                </a:schemeClr>
              </a:solidFill>
              <a:ea typeface="Calibri"/>
              <a:cs typeface="Arial"/>
            </a:endParaRPr>
          </a:p>
          <a:p>
            <a:pPr algn="r" rtl="1">
              <a:lnSpc>
                <a:spcPct val="115000"/>
              </a:lnSpc>
              <a:spcAft>
                <a:spcPts val="1000"/>
              </a:spcAft>
            </a:pPr>
            <a:r>
              <a:rPr lang="en-US" sz="2800" b="1" dirty="0">
                <a:latin typeface="Traditional Arabic"/>
                <a:ea typeface="Calibri"/>
                <a:cs typeface="Arial"/>
              </a:rPr>
              <a:t> </a:t>
            </a:r>
            <a:r>
              <a:rPr lang="ar-SA" sz="2800" b="1" dirty="0">
                <a:ea typeface="Calibri"/>
                <a:cs typeface="Traditional Arabic"/>
              </a:rPr>
              <a:t>إذا كان المرء فى عملية الإسقاط يقوم بإلصاق عيوبه ونقائصه للآخرين فإنه فى  التقمص يقوم الفرد بامتصاص ما يجد عند غيره من الصفات المحببة إلى النفس ، فكثيراً ما نرى محاولة الناشىء تقمص شخصية بعض اللاعبين الدوليين فى مختلف الألعاب الرياضية وشعوره بأنه قد أصبح – فى تصوره – نفس الشخصية المتقمصة</a:t>
            </a:r>
            <a:r>
              <a:rPr lang="en-US" sz="2800" b="1" dirty="0">
                <a:latin typeface="Traditional Arabic"/>
                <a:ea typeface="Calibri"/>
                <a:cs typeface="Arial"/>
              </a:rPr>
              <a:t> .</a:t>
            </a:r>
            <a:endParaRPr lang="en-US" sz="2800" dirty="0">
              <a:ea typeface="Calibri"/>
              <a:cs typeface="Aria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1844" y="2420888"/>
            <a:ext cx="3384376" cy="3384376"/>
          </a:xfrm>
          <a:prstGeom prst="rect">
            <a:avLst/>
          </a:prstGeom>
        </p:spPr>
      </p:pic>
    </p:spTree>
    <p:extLst>
      <p:ext uri="{BB962C8B-B14F-4D97-AF65-F5344CB8AC3E}">
        <p14:creationId xmlns:p14="http://schemas.microsoft.com/office/powerpoint/2010/main" val="33459999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74332" y="1484782"/>
            <a:ext cx="6286773" cy="3264483"/>
          </a:xfrm>
          <a:prstGeom prst="rect">
            <a:avLst/>
          </a:prstGeom>
        </p:spPr>
        <p:txBody>
          <a:bodyPr wrap="square">
            <a:spAutoFit/>
          </a:bodyPr>
          <a:lstStyle/>
          <a:p>
            <a:pPr algn="r" rtl="1">
              <a:lnSpc>
                <a:spcPct val="115000"/>
              </a:lnSpc>
              <a:spcAft>
                <a:spcPts val="1000"/>
              </a:spcAft>
            </a:pPr>
            <a:r>
              <a:rPr lang="ar-SA" sz="3200" b="1" u="sng" dirty="0">
                <a:solidFill>
                  <a:schemeClr val="accent6">
                    <a:lumMod val="50000"/>
                  </a:schemeClr>
                </a:solidFill>
                <a:ea typeface="Calibri"/>
                <a:cs typeface="Traditional Arabic"/>
              </a:rPr>
              <a:t>الكبت</a:t>
            </a:r>
            <a:r>
              <a:rPr lang="en-US" sz="3200" b="1" u="sng" dirty="0">
                <a:solidFill>
                  <a:schemeClr val="accent6">
                    <a:lumMod val="50000"/>
                  </a:schemeClr>
                </a:solidFill>
                <a:latin typeface="Traditional Arabic"/>
                <a:ea typeface="Calibri"/>
                <a:cs typeface="Arial"/>
              </a:rPr>
              <a:t> :</a:t>
            </a:r>
            <a:endParaRPr lang="en-US" sz="3200" dirty="0">
              <a:solidFill>
                <a:schemeClr val="accent6">
                  <a:lumMod val="50000"/>
                </a:schemeClr>
              </a:solidFill>
              <a:ea typeface="Calibri"/>
              <a:cs typeface="Arial"/>
            </a:endParaRPr>
          </a:p>
          <a:p>
            <a:pPr algn="r" rtl="1">
              <a:lnSpc>
                <a:spcPct val="115000"/>
              </a:lnSpc>
              <a:spcAft>
                <a:spcPts val="1000"/>
              </a:spcAft>
            </a:pPr>
            <a:r>
              <a:rPr lang="ar-SA" sz="2800" b="1" dirty="0">
                <a:ea typeface="Calibri"/>
                <a:cs typeface="Traditional Arabic"/>
              </a:rPr>
              <a:t>الكبت عبارة عن محاولى نفى وإبعاد بعض النزعات أو الدوافع أو الرغبات والذكريات التى لا يقرها الفرد ، والتى لا تتفق وفكرته عن نفسه أو التقاليد الاجتماعية ونسيانها أى دفعها نحو اللاشعور ، فإذا نجح الفرد فى ذلك فإنه يتمكن من تجنب الصراع المضنى ويتيح له حياة اجتماعية مقبولة</a:t>
            </a:r>
            <a:r>
              <a:rPr lang="en-US" sz="2800" b="1" dirty="0">
                <a:latin typeface="Traditional Arabic"/>
                <a:ea typeface="Calibri"/>
                <a:cs typeface="Arial"/>
              </a:rPr>
              <a:t> .</a:t>
            </a:r>
            <a:endParaRPr lang="en-US" sz="2800" dirty="0">
              <a:ea typeface="Calibri"/>
              <a:cs typeface="Arial"/>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3852" y="2852936"/>
            <a:ext cx="3456384" cy="27617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05852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Alternate Process 1">
            <a:extLst>
              <a:ext uri="{FF2B5EF4-FFF2-40B4-BE49-F238E27FC236}">
                <a16:creationId xmlns:a16="http://schemas.microsoft.com/office/drawing/2014/main" id="{66E100BF-DAE2-4143-B047-E5F773E089B6}"/>
              </a:ext>
            </a:extLst>
          </p:cNvPr>
          <p:cNvSpPr/>
          <p:nvPr/>
        </p:nvSpPr>
        <p:spPr>
          <a:xfrm>
            <a:off x="9140825" y="786481"/>
            <a:ext cx="2540099" cy="648072"/>
          </a:xfrm>
          <a:prstGeom prst="flowChartAlternateProcess">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rtlCol="0" anchor="ctr"/>
          <a:lstStyle/>
          <a:p>
            <a:pPr lvl="0" algn="r" rtl="1">
              <a:lnSpc>
                <a:spcPct val="115000"/>
              </a:lnSpc>
              <a:spcAft>
                <a:spcPts val="1000"/>
              </a:spcAft>
            </a:pPr>
            <a:r>
              <a:rPr lang="ar-SA" sz="3200" b="1" dirty="0">
                <a:solidFill>
                  <a:srgbClr val="0070C0"/>
                </a:solidFill>
                <a:ea typeface="Calibri"/>
                <a:cs typeface="Traditional Arabic"/>
              </a:rPr>
              <a:t>الأنماط الجسمانية</a:t>
            </a:r>
            <a:endParaRPr lang="en-US" sz="3200" dirty="0">
              <a:solidFill>
                <a:prstClr val="black"/>
              </a:solidFill>
              <a:ea typeface="Calibri"/>
              <a:cs typeface="Arial"/>
            </a:endParaRPr>
          </a:p>
        </p:txBody>
      </p:sp>
      <p:sp>
        <p:nvSpPr>
          <p:cNvPr id="3" name="Rectangle 2"/>
          <p:cNvSpPr/>
          <p:nvPr/>
        </p:nvSpPr>
        <p:spPr>
          <a:xfrm>
            <a:off x="4870276" y="1988839"/>
            <a:ext cx="6882657" cy="3193695"/>
          </a:xfrm>
          <a:prstGeom prst="rect">
            <a:avLst/>
          </a:prstGeom>
        </p:spPr>
        <p:txBody>
          <a:bodyPr wrap="square">
            <a:spAutoFit/>
          </a:bodyPr>
          <a:lstStyle/>
          <a:p>
            <a:pPr algn="r" rtl="1">
              <a:lnSpc>
                <a:spcPct val="115000"/>
              </a:lnSpc>
              <a:spcAft>
                <a:spcPts val="1000"/>
              </a:spcAft>
            </a:pPr>
            <a:r>
              <a:rPr lang="ar-SA" sz="2800" b="1" dirty="0">
                <a:ea typeface="Calibri"/>
                <a:cs typeface="Traditional Arabic"/>
              </a:rPr>
              <a:t>حاول بعض الباحثين تقسيم الناس إلى أنماط تبعاً للميزات الجسمانية لكل فرد ، وفى اعتقادهم أن النمط الجسمانى يحدد شخصية صاحبه بصورة ما ، كما حاولوا إيجاد العلاقة بين هذه الأنماط الجسمانية وبين الصفات النفسية التى ترتبط بها ، ومن أشهر النظريات فى هذا المجال </a:t>
            </a:r>
            <a:r>
              <a:rPr lang="ar-SA" sz="2800" b="1" dirty="0">
                <a:solidFill>
                  <a:srgbClr val="002060"/>
                </a:solidFill>
                <a:ea typeface="Calibri"/>
                <a:cs typeface="Traditional Arabic"/>
              </a:rPr>
              <a:t>نظرية " كرتشمر</a:t>
            </a:r>
            <a:r>
              <a:rPr lang="en-US" sz="2800" b="1" dirty="0">
                <a:solidFill>
                  <a:srgbClr val="002060"/>
                </a:solidFill>
                <a:latin typeface="Traditional Arabic"/>
                <a:ea typeface="Calibri"/>
                <a:cs typeface="Arial"/>
              </a:rPr>
              <a:t> </a:t>
            </a:r>
            <a:r>
              <a:rPr lang="en-US" sz="2800" b="1" dirty="0" err="1">
                <a:solidFill>
                  <a:srgbClr val="002060"/>
                </a:solidFill>
                <a:latin typeface="Traditional Arabic"/>
                <a:ea typeface="Calibri"/>
                <a:cs typeface="Arial"/>
              </a:rPr>
              <a:t>Kretschmer</a:t>
            </a:r>
            <a:r>
              <a:rPr lang="en-US" sz="2800" b="1" dirty="0">
                <a:solidFill>
                  <a:srgbClr val="002060"/>
                </a:solidFill>
                <a:latin typeface="Traditional Arabic"/>
                <a:ea typeface="Calibri"/>
                <a:cs typeface="Arial"/>
              </a:rPr>
              <a:t> " </a:t>
            </a:r>
          </a:p>
          <a:p>
            <a:pPr algn="r" rtl="1">
              <a:lnSpc>
                <a:spcPct val="115000"/>
              </a:lnSpc>
              <a:spcAft>
                <a:spcPts val="1000"/>
              </a:spcAft>
            </a:pPr>
            <a:r>
              <a:rPr lang="ar-SA" sz="2800" b="1" dirty="0">
                <a:solidFill>
                  <a:schemeClr val="accent6">
                    <a:lumMod val="50000"/>
                  </a:schemeClr>
                </a:solidFill>
                <a:ea typeface="Calibri"/>
                <a:cs typeface="Traditional Arabic"/>
              </a:rPr>
              <a:t>ونظرية " شيلدون</a:t>
            </a:r>
            <a:r>
              <a:rPr lang="en-US" sz="2800" b="1" dirty="0">
                <a:solidFill>
                  <a:schemeClr val="accent6">
                    <a:lumMod val="50000"/>
                  </a:schemeClr>
                </a:solidFill>
                <a:latin typeface="Traditional Arabic"/>
                <a:ea typeface="Calibri"/>
                <a:cs typeface="Arial"/>
              </a:rPr>
              <a:t> Sheldon "</a:t>
            </a:r>
            <a:endParaRPr lang="en-US" sz="2800" dirty="0">
              <a:solidFill>
                <a:schemeClr val="accent6">
                  <a:lumMod val="50000"/>
                </a:schemeClr>
              </a:solidFill>
              <a:ea typeface="Calibri"/>
              <a:cs typeface="Arial"/>
            </a:endParaRPr>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780" y="3140968"/>
            <a:ext cx="4244936" cy="24231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5435542"/>
      </p:ext>
    </p:extLst>
  </p:cSld>
  <p:clrMapOvr>
    <a:masterClrMapping/>
  </p:clrMapOvr>
  <p:transition>
    <p:wipe dir="u"/>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86301" y="1196752"/>
            <a:ext cx="6758970" cy="3520964"/>
          </a:xfrm>
          <a:prstGeom prst="rect">
            <a:avLst/>
          </a:prstGeom>
        </p:spPr>
        <p:txBody>
          <a:bodyPr wrap="square">
            <a:spAutoFit/>
          </a:bodyPr>
          <a:lstStyle/>
          <a:p>
            <a:pPr lvl="0" algn="r" rtl="1">
              <a:lnSpc>
                <a:spcPct val="115000"/>
              </a:lnSpc>
              <a:spcAft>
                <a:spcPts val="1000"/>
              </a:spcAft>
            </a:pPr>
            <a:r>
              <a:rPr lang="ar-SA" sz="3200" b="1" u="sng" dirty="0">
                <a:solidFill>
                  <a:srgbClr val="002060"/>
                </a:solidFill>
                <a:ea typeface="Calibri"/>
                <a:cs typeface="Traditional Arabic"/>
              </a:rPr>
              <a:t>نظرية " كرتشمر</a:t>
            </a:r>
            <a:r>
              <a:rPr lang="en-US" sz="3200" b="1" u="sng" dirty="0">
                <a:solidFill>
                  <a:srgbClr val="002060"/>
                </a:solidFill>
                <a:latin typeface="Traditional Arabic"/>
                <a:ea typeface="Calibri"/>
                <a:cs typeface="Arial"/>
              </a:rPr>
              <a:t> </a:t>
            </a:r>
            <a:r>
              <a:rPr lang="en-US" sz="3200" b="1" u="sng" dirty="0" err="1">
                <a:solidFill>
                  <a:srgbClr val="002060"/>
                </a:solidFill>
                <a:latin typeface="Traditional Arabic"/>
                <a:ea typeface="Calibri"/>
                <a:cs typeface="Arial"/>
              </a:rPr>
              <a:t>Kretschmer</a:t>
            </a:r>
            <a:r>
              <a:rPr lang="en-US" sz="3200" b="1" u="sng" dirty="0">
                <a:solidFill>
                  <a:srgbClr val="002060"/>
                </a:solidFill>
                <a:latin typeface="Traditional Arabic"/>
                <a:ea typeface="Calibri"/>
                <a:cs typeface="Arial"/>
              </a:rPr>
              <a:t> " </a:t>
            </a:r>
          </a:p>
          <a:p>
            <a:pPr algn="r" rtl="1">
              <a:lnSpc>
                <a:spcPct val="115000"/>
              </a:lnSpc>
              <a:spcAft>
                <a:spcPts val="1000"/>
              </a:spcAft>
            </a:pPr>
            <a:r>
              <a:rPr lang="ar-SA" sz="2800" b="1" dirty="0">
                <a:ea typeface="Calibri"/>
                <a:cs typeface="Traditional Arabic"/>
              </a:rPr>
              <a:t>أشار الطبيب الألمانى " كرتشمر " ( حوالى عام 1925 ) إلى أنه يمكن تقسيم الأفراد إلى ثلاثة أنماط جسمانية</a:t>
            </a:r>
            <a:r>
              <a:rPr lang="en-US" sz="2800" b="1" dirty="0">
                <a:latin typeface="Traditional Arabic"/>
                <a:ea typeface="Calibri"/>
                <a:cs typeface="Arial"/>
              </a:rPr>
              <a:t> :</a:t>
            </a:r>
            <a:endParaRPr lang="en-US" sz="2800" dirty="0">
              <a:ea typeface="Calibri"/>
              <a:cs typeface="Arial"/>
            </a:endParaRPr>
          </a:p>
          <a:p>
            <a:pPr algn="r" rtl="1">
              <a:lnSpc>
                <a:spcPct val="115000"/>
              </a:lnSpc>
              <a:spcAft>
                <a:spcPts val="1000"/>
              </a:spcAft>
            </a:pPr>
            <a:r>
              <a:rPr lang="ar-SA" sz="2800" b="1" dirty="0">
                <a:solidFill>
                  <a:schemeClr val="accent6">
                    <a:lumMod val="50000"/>
                  </a:schemeClr>
                </a:solidFill>
                <a:ea typeface="Calibri"/>
                <a:cs typeface="Traditional Arabic"/>
              </a:rPr>
              <a:t>النمط الواهن -النحيل</a:t>
            </a:r>
            <a:r>
              <a:rPr lang="en-US" sz="2800" b="1" dirty="0">
                <a:solidFill>
                  <a:schemeClr val="accent6">
                    <a:lumMod val="50000"/>
                  </a:schemeClr>
                </a:solidFill>
                <a:latin typeface="Traditional Arabic"/>
                <a:ea typeface="Calibri"/>
                <a:cs typeface="Arial"/>
              </a:rPr>
              <a:t>:</a:t>
            </a:r>
            <a:endParaRPr lang="en-US" sz="2800" dirty="0">
              <a:solidFill>
                <a:schemeClr val="accent6">
                  <a:lumMod val="50000"/>
                </a:schemeClr>
              </a:solidFill>
              <a:ea typeface="Calibri"/>
              <a:cs typeface="Arial"/>
            </a:endParaRPr>
          </a:p>
          <a:p>
            <a:pPr algn="r" rtl="1">
              <a:lnSpc>
                <a:spcPct val="115000"/>
              </a:lnSpc>
              <a:spcAft>
                <a:spcPts val="1000"/>
              </a:spcAft>
            </a:pPr>
            <a:r>
              <a:rPr lang="ar-SA" sz="2800" b="1" dirty="0">
                <a:ea typeface="Calibri"/>
                <a:cs typeface="Traditional Arabic"/>
              </a:rPr>
              <a:t>ويتميز صاحب هذا النمط بما يلى : النحافة ، متوسط القامة ، ضيق الأكتاف والقفص الصدرى ، وضعف العضلات ورقة الأطراف</a:t>
            </a:r>
            <a:r>
              <a:rPr lang="en-US" sz="2800" b="1" dirty="0">
                <a:ea typeface="Calibri"/>
                <a:cs typeface="Traditional Arabic"/>
              </a:rPr>
              <a:t>.</a:t>
            </a:r>
            <a:endParaRPr lang="en-US" sz="2800" dirty="0">
              <a:ea typeface="Calibri"/>
              <a:cs typeface="Arial"/>
            </a:endParaRP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812" y="2945026"/>
            <a:ext cx="3888432" cy="31347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945054"/>
      </p:ext>
    </p:extLst>
  </p:cSld>
  <p:clrMapOvr>
    <a:masterClrMapping/>
  </p:clrMapOvr>
  <p:transition>
    <p:wipe dir="u"/>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878388" y="1412776"/>
            <a:ext cx="6092825" cy="3318344"/>
          </a:xfrm>
          <a:prstGeom prst="rect">
            <a:avLst/>
          </a:prstGeom>
        </p:spPr>
        <p:txBody>
          <a:bodyPr wrap="square">
            <a:spAutoFit/>
          </a:bodyPr>
          <a:lstStyle/>
          <a:p>
            <a:pPr algn="r" rtl="1">
              <a:lnSpc>
                <a:spcPct val="115000"/>
              </a:lnSpc>
              <a:spcAft>
                <a:spcPts val="1000"/>
              </a:spcAft>
            </a:pPr>
            <a:r>
              <a:rPr lang="ar-SA" sz="3200" b="1" u="sng" dirty="0">
                <a:solidFill>
                  <a:srgbClr val="943634"/>
                </a:solidFill>
                <a:ea typeface="Calibri"/>
                <a:cs typeface="Traditional Arabic"/>
              </a:rPr>
              <a:t>النمط الرياضى</a:t>
            </a:r>
            <a:r>
              <a:rPr lang="ar-EG" sz="3200" b="1" u="sng" dirty="0">
                <a:solidFill>
                  <a:srgbClr val="943634"/>
                </a:solidFill>
                <a:ea typeface="Calibri"/>
                <a:cs typeface="Traditional Arabic"/>
              </a:rPr>
              <a:t>:</a:t>
            </a:r>
          </a:p>
          <a:p>
            <a:pPr algn="r" rtl="1">
              <a:lnSpc>
                <a:spcPct val="150000"/>
              </a:lnSpc>
              <a:spcAft>
                <a:spcPts val="1000"/>
              </a:spcAft>
            </a:pPr>
            <a:r>
              <a:rPr lang="en-US" sz="2800" b="1" dirty="0">
                <a:latin typeface="Traditional Arabic"/>
                <a:ea typeface="Calibri"/>
                <a:cs typeface="Arial"/>
              </a:rPr>
              <a:t> </a:t>
            </a:r>
            <a:r>
              <a:rPr lang="ar-SA" sz="2800" b="1" dirty="0">
                <a:ea typeface="Calibri"/>
                <a:cs typeface="Traditional Arabic"/>
              </a:rPr>
              <a:t>ويتميز صاحب هذا النمط بما يلى : متوسط القامة أو طويل القامة ، قوة العضلات ، اتساع الكتفين والقفص الصدرى نحافة الخصر ، طول الأطراف واكتساء الذراعين والساقين بالعضلات</a:t>
            </a:r>
            <a:r>
              <a:rPr lang="en-US" sz="2800" b="1" dirty="0">
                <a:latin typeface="Traditional Arabic"/>
                <a:ea typeface="Calibri"/>
                <a:cs typeface="Arial"/>
              </a:rPr>
              <a:t> .</a:t>
            </a:r>
            <a:endParaRPr lang="en-US" sz="2800" dirty="0">
              <a:ea typeface="Calibri"/>
              <a:cs typeface="Arial"/>
            </a:endParaRPr>
          </a:p>
        </p:txBody>
      </p:sp>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3264"/>
          <a:stretch/>
        </p:blipFill>
        <p:spPr bwMode="auto">
          <a:xfrm>
            <a:off x="925270" y="2924944"/>
            <a:ext cx="3816424" cy="29534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7548681"/>
      </p:ext>
    </p:extLst>
  </p:cSld>
  <p:clrMapOvr>
    <a:masterClrMapping/>
  </p:clrMapOvr>
  <p:transition>
    <p:wipe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498902" y="1139806"/>
            <a:ext cx="8608346" cy="729430"/>
          </a:xfrm>
          <a:prstGeom prst="rect">
            <a:avLst/>
          </a:prstGeom>
        </p:spPr>
        <p:txBody>
          <a:bodyPr wrap="square">
            <a:spAutoFit/>
          </a:bodyPr>
          <a:lstStyle/>
          <a:p>
            <a:pPr algn="just" rtl="1">
              <a:lnSpc>
                <a:spcPct val="115000"/>
              </a:lnSpc>
              <a:spcAft>
                <a:spcPts val="1000"/>
              </a:spcAft>
            </a:pPr>
            <a:r>
              <a:rPr lang="ar-EG" sz="3600" b="1" u="sng" dirty="0">
                <a:solidFill>
                  <a:srgbClr val="0070C0"/>
                </a:solidFill>
                <a:latin typeface="Traditional Arabic" pitchFamily="18" charset="-78"/>
                <a:ea typeface="Calibri"/>
                <a:cs typeface="Traditional Arabic" pitchFamily="18" charset="-78"/>
              </a:rPr>
              <a:t>يتوقع من المشاركين فى نهاية البرنامج التدريبى بإذن الله أن :</a:t>
            </a:r>
            <a:endParaRPr lang="en-US" sz="3600" dirty="0">
              <a:solidFill>
                <a:srgbClr val="0070C0"/>
              </a:solidFill>
              <a:latin typeface="Traditional Arabic" pitchFamily="18" charset="-78"/>
              <a:ea typeface="Calibri"/>
              <a:cs typeface="Traditional Arabic" pitchFamily="18" charset="-78"/>
            </a:endParaRPr>
          </a:p>
        </p:txBody>
      </p:sp>
      <p:sp>
        <p:nvSpPr>
          <p:cNvPr id="4" name="Rectangle 3"/>
          <p:cNvSpPr/>
          <p:nvPr/>
        </p:nvSpPr>
        <p:spPr>
          <a:xfrm>
            <a:off x="5662364" y="2204864"/>
            <a:ext cx="6092825" cy="3065455"/>
          </a:xfrm>
          <a:prstGeom prst="rect">
            <a:avLst/>
          </a:prstGeom>
        </p:spPr>
        <p:txBody>
          <a:bodyPr>
            <a:spAutoFit/>
          </a:bodyPr>
          <a:lstStyle/>
          <a:p>
            <a:pPr marL="342900" lvl="0" indent="-342900" algn="r" rtl="1">
              <a:lnSpc>
                <a:spcPct val="115000"/>
              </a:lnSpc>
              <a:spcAft>
                <a:spcPts val="0"/>
              </a:spcAft>
              <a:buClr>
                <a:srgbClr val="C00000"/>
              </a:buClr>
              <a:buSzPts val="1600"/>
              <a:buFont typeface="Symbol"/>
              <a:buBlip>
                <a:blip r:embed="rId2"/>
              </a:buBlip>
            </a:pPr>
            <a:r>
              <a:rPr lang="ar-SA" sz="2800" b="1" dirty="0">
                <a:ea typeface="Calibri"/>
                <a:cs typeface="Traditional Arabic"/>
              </a:rPr>
              <a:t>ان يفهم المتدرب النظريات المفسرة للشخصية.</a:t>
            </a:r>
            <a:endParaRPr lang="en-US" sz="2800" dirty="0">
              <a:ea typeface="Calibri"/>
              <a:cs typeface="Arial"/>
            </a:endParaRPr>
          </a:p>
          <a:p>
            <a:pPr marL="342900" lvl="0" indent="-342900" algn="r" rtl="1">
              <a:lnSpc>
                <a:spcPct val="115000"/>
              </a:lnSpc>
              <a:spcAft>
                <a:spcPts val="0"/>
              </a:spcAft>
              <a:buClr>
                <a:srgbClr val="C00000"/>
              </a:buClr>
              <a:buSzPts val="1600"/>
              <a:buFont typeface="Symbol"/>
              <a:buBlip>
                <a:blip r:embed="rId2"/>
              </a:buBlip>
            </a:pPr>
            <a:r>
              <a:rPr lang="ar-SA" sz="2800" b="1" dirty="0">
                <a:ea typeface="Times New Roman"/>
                <a:cs typeface="Traditional Arabic"/>
              </a:rPr>
              <a:t>ان يرى المتدرب كيفية تطوير الشخصية</a:t>
            </a:r>
            <a:r>
              <a:rPr lang="ar-EG" sz="2800" b="1" dirty="0">
                <a:ea typeface="Times New Roman"/>
                <a:cs typeface="Traditional Arabic"/>
              </a:rPr>
              <a:t>.</a:t>
            </a:r>
            <a:endParaRPr lang="en-US" sz="2800" dirty="0">
              <a:ea typeface="Calibri"/>
              <a:cs typeface="Arial"/>
            </a:endParaRPr>
          </a:p>
          <a:p>
            <a:pPr marL="342900" lvl="0" indent="-342900" algn="r" rtl="1">
              <a:lnSpc>
                <a:spcPct val="115000"/>
              </a:lnSpc>
              <a:spcAft>
                <a:spcPts val="0"/>
              </a:spcAft>
              <a:buClr>
                <a:srgbClr val="C00000"/>
              </a:buClr>
              <a:buSzPts val="1600"/>
              <a:buFont typeface="Symbol"/>
              <a:buBlip>
                <a:blip r:embed="rId2"/>
              </a:buBlip>
            </a:pPr>
            <a:r>
              <a:rPr lang="ar-SA" sz="2800" b="1" dirty="0">
                <a:ea typeface="Times New Roman"/>
                <a:cs typeface="Traditional Arabic"/>
              </a:rPr>
              <a:t>ان يتعرف المتدرب على طرق ومهارات تطوير الذات</a:t>
            </a:r>
            <a:r>
              <a:rPr lang="ar-EG" sz="2800" b="1" dirty="0">
                <a:ea typeface="Times New Roman"/>
                <a:cs typeface="Traditional Arabic"/>
              </a:rPr>
              <a:t>.</a:t>
            </a:r>
            <a:endParaRPr lang="en-US" sz="2800" dirty="0">
              <a:ea typeface="Calibri"/>
              <a:cs typeface="Arial"/>
            </a:endParaRPr>
          </a:p>
          <a:p>
            <a:pPr marL="342900" lvl="0" indent="-342900" algn="r" rtl="1">
              <a:lnSpc>
                <a:spcPct val="115000"/>
              </a:lnSpc>
              <a:spcAft>
                <a:spcPts val="0"/>
              </a:spcAft>
              <a:buClr>
                <a:srgbClr val="C00000"/>
              </a:buClr>
              <a:buSzPts val="1600"/>
              <a:buFont typeface="Symbol"/>
              <a:buBlip>
                <a:blip r:embed="rId2"/>
              </a:buBlip>
            </a:pPr>
            <a:r>
              <a:rPr lang="ar-SA" sz="2800" b="1" dirty="0">
                <a:ea typeface="Times New Roman"/>
                <a:cs typeface="Traditional Arabic"/>
              </a:rPr>
              <a:t> ان يلم المتدرب بالثقة بالنفس وعلاقتها بتطوير الذات</a:t>
            </a:r>
            <a:r>
              <a:rPr lang="ar-EG" sz="2800" b="1" dirty="0">
                <a:ea typeface="Times New Roman"/>
                <a:cs typeface="Traditional Arabic"/>
              </a:rPr>
              <a:t>.</a:t>
            </a:r>
            <a:endParaRPr lang="en-US" sz="2800" dirty="0">
              <a:ea typeface="Calibri"/>
              <a:cs typeface="Arial"/>
            </a:endParaRPr>
          </a:p>
          <a:p>
            <a:pPr marL="342900" lvl="0" indent="-342900" algn="r" rtl="1">
              <a:lnSpc>
                <a:spcPct val="115000"/>
              </a:lnSpc>
              <a:spcAft>
                <a:spcPts val="0"/>
              </a:spcAft>
              <a:buClr>
                <a:srgbClr val="C00000"/>
              </a:buClr>
              <a:buSzPts val="1600"/>
              <a:buFont typeface="Symbol"/>
              <a:buBlip>
                <a:blip r:embed="rId2"/>
              </a:buBlip>
            </a:pPr>
            <a:r>
              <a:rPr lang="ar-SA" sz="2800" b="1" dirty="0">
                <a:ea typeface="Calibri"/>
                <a:cs typeface="Traditional Arabic"/>
              </a:rPr>
              <a:t>ان يفهم المتدرب بمعوقات التعبير عن الذات</a:t>
            </a:r>
            <a:r>
              <a:rPr lang="ar-EG" sz="2800" b="1" dirty="0">
                <a:ea typeface="Calibri"/>
                <a:cs typeface="Traditional Arabic"/>
              </a:rPr>
              <a:t>.</a:t>
            </a:r>
            <a:endParaRPr lang="en-US" sz="2800" dirty="0">
              <a:ea typeface="Calibri"/>
              <a:cs typeface="Arial"/>
            </a:endParaRPr>
          </a:p>
          <a:p>
            <a:pPr marL="342900" lvl="0" indent="-342900" algn="r" rtl="1">
              <a:lnSpc>
                <a:spcPct val="115000"/>
              </a:lnSpc>
              <a:spcAft>
                <a:spcPts val="1000"/>
              </a:spcAft>
              <a:buClr>
                <a:srgbClr val="C00000"/>
              </a:buClr>
              <a:buSzPts val="1600"/>
              <a:buFont typeface="Symbol"/>
              <a:buBlip>
                <a:blip r:embed="rId2"/>
              </a:buBlip>
            </a:pPr>
            <a:r>
              <a:rPr lang="ar-EG" sz="2800" b="1" dirty="0">
                <a:ea typeface="Calibri"/>
                <a:cs typeface="Traditional Arabic"/>
              </a:rPr>
              <a:t>ان يلم المتدرب بأنواع الشخصيات في علم النفس.</a:t>
            </a:r>
            <a:endParaRPr lang="en-US" sz="2800" dirty="0">
              <a:ea typeface="Calibri"/>
              <a:cs typeface="Aria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7828" y="3212976"/>
            <a:ext cx="3960440" cy="29703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9193875"/>
      </p:ext>
    </p:extLst>
  </p:cSld>
  <p:clrMapOvr>
    <a:masterClrMapping/>
  </p:clrMapOvr>
  <p:transition>
    <p:wipe dir="u"/>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34372" y="1196752"/>
            <a:ext cx="6092825" cy="4018536"/>
          </a:xfrm>
          <a:prstGeom prst="rect">
            <a:avLst/>
          </a:prstGeom>
        </p:spPr>
        <p:txBody>
          <a:bodyPr>
            <a:spAutoFit/>
          </a:bodyPr>
          <a:lstStyle/>
          <a:p>
            <a:pPr algn="r" rtl="1">
              <a:lnSpc>
                <a:spcPct val="115000"/>
              </a:lnSpc>
              <a:spcAft>
                <a:spcPts val="1000"/>
              </a:spcAft>
            </a:pPr>
            <a:r>
              <a:rPr lang="ar-SA" sz="3200" b="1" u="sng" dirty="0">
                <a:solidFill>
                  <a:srgbClr val="943634"/>
                </a:solidFill>
                <a:ea typeface="Calibri"/>
                <a:cs typeface="Traditional Arabic"/>
              </a:rPr>
              <a:t>النمط المكتنز –السمين</a:t>
            </a:r>
            <a:r>
              <a:rPr lang="en-US" sz="3200" b="1" u="sng" dirty="0">
                <a:solidFill>
                  <a:srgbClr val="943634"/>
                </a:solidFill>
                <a:ea typeface="Calibri"/>
                <a:cs typeface="Traditional Arabic"/>
              </a:rPr>
              <a:t>:</a:t>
            </a:r>
            <a:endParaRPr lang="en-US" sz="3200" b="1" u="sng" dirty="0">
              <a:solidFill>
                <a:srgbClr val="943634"/>
              </a:solidFill>
              <a:latin typeface="Traditional Arabic"/>
              <a:ea typeface="Calibri"/>
              <a:cs typeface="Arial"/>
            </a:endParaRPr>
          </a:p>
          <a:p>
            <a:pPr algn="r" rtl="1">
              <a:lnSpc>
                <a:spcPct val="150000"/>
              </a:lnSpc>
              <a:spcAft>
                <a:spcPts val="1000"/>
              </a:spcAft>
            </a:pPr>
            <a:r>
              <a:rPr lang="ar-SA" sz="2800" b="1" dirty="0">
                <a:ea typeface="Calibri"/>
                <a:cs typeface="Traditional Arabic"/>
              </a:rPr>
              <a:t>ويتميز صاحب هذا النمط بما يلى : قصر أو متوسط القامة ، استدارة الجسم ، اتساع الحوض ، سمنة الأطراف والميل للامتلاء ، قصر اليدين والرجلين والعنق ،ويقر " كرتشمر " أن هذه الأنماط ليست متمايزة تماماً ، إذ قد تختلط مميزاتها فى بعض الأفراد . </a:t>
            </a:r>
            <a:endParaRPr lang="en-US" sz="2800" dirty="0">
              <a:ea typeface="Calibri"/>
              <a:cs typeface="Arial"/>
            </a:endParaRPr>
          </a:p>
        </p:txBody>
      </p:sp>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7828" y="2776628"/>
            <a:ext cx="3384376" cy="3327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244124"/>
      </p:ext>
    </p:extLst>
  </p:cSld>
  <p:clrMapOvr>
    <a:masterClrMapping/>
  </p:clrMapOvr>
  <p:transition>
    <p:wipe dir="u"/>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60631" y="1415260"/>
            <a:ext cx="6164833" cy="3301417"/>
          </a:xfrm>
          <a:prstGeom prst="rect">
            <a:avLst/>
          </a:prstGeom>
        </p:spPr>
        <p:txBody>
          <a:bodyPr wrap="square">
            <a:spAutoFit/>
          </a:bodyPr>
          <a:lstStyle/>
          <a:p>
            <a:pPr lvl="0" algn="r" rtl="1">
              <a:lnSpc>
                <a:spcPct val="115000"/>
              </a:lnSpc>
              <a:spcAft>
                <a:spcPts val="1000"/>
              </a:spcAft>
            </a:pPr>
            <a:r>
              <a:rPr lang="ar-SA" sz="2800" b="1" u="sng" dirty="0">
                <a:solidFill>
                  <a:srgbClr val="F79646">
                    <a:lumMod val="50000"/>
                  </a:srgbClr>
                </a:solidFill>
                <a:ea typeface="Calibri"/>
                <a:cs typeface="Traditional Arabic"/>
              </a:rPr>
              <a:t>نظرية " شيلدون</a:t>
            </a:r>
            <a:r>
              <a:rPr lang="en-US" sz="2800" b="1" u="sng" dirty="0">
                <a:solidFill>
                  <a:srgbClr val="F79646">
                    <a:lumMod val="50000"/>
                  </a:srgbClr>
                </a:solidFill>
                <a:latin typeface="Traditional Arabic"/>
                <a:ea typeface="Calibri"/>
                <a:cs typeface="Arial"/>
              </a:rPr>
              <a:t> Sheldon "</a:t>
            </a:r>
            <a:endParaRPr lang="en-US" sz="2800" u="sng" dirty="0">
              <a:solidFill>
                <a:srgbClr val="F79646">
                  <a:lumMod val="50000"/>
                </a:srgbClr>
              </a:solidFill>
              <a:ea typeface="Calibri"/>
              <a:cs typeface="Arial"/>
            </a:endParaRPr>
          </a:p>
          <a:p>
            <a:pPr algn="r" rtl="1">
              <a:lnSpc>
                <a:spcPct val="150000"/>
              </a:lnSpc>
              <a:spcAft>
                <a:spcPts val="1000"/>
              </a:spcAft>
            </a:pPr>
            <a:r>
              <a:rPr lang="ar-SA" sz="2800" b="1" dirty="0">
                <a:ea typeface="Calibri"/>
                <a:cs typeface="Traditional Arabic"/>
              </a:rPr>
              <a:t>وقد خلص شليدون إلى ثلاثة أنماط رئيسية عن طريق التصوير الفوتوغرافى ، النمط السمين والنمط العضلى والنمط النحيل وقد ربط شليدون بين تلك الأنماط وبعض الخصائص البدنية والعوامل النفسية</a:t>
            </a:r>
            <a:r>
              <a:rPr lang="en-US" sz="2800" b="1" dirty="0">
                <a:latin typeface="Traditional Arabic"/>
                <a:ea typeface="Calibri"/>
                <a:cs typeface="Arial"/>
              </a:rPr>
              <a:t> .</a:t>
            </a:r>
            <a:endParaRPr lang="en-US" sz="2800" dirty="0">
              <a:ea typeface="Calibri"/>
              <a:cs typeface="Arial"/>
            </a:endParaRPr>
          </a:p>
        </p:txBody>
      </p:sp>
      <p:pic>
        <p:nvPicPr>
          <p:cNvPr id="1433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096" r="16700"/>
          <a:stretch/>
        </p:blipFill>
        <p:spPr bwMode="auto">
          <a:xfrm>
            <a:off x="837828" y="2905250"/>
            <a:ext cx="3811172" cy="27005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0534908"/>
      </p:ext>
    </p:extLst>
  </p:cSld>
  <p:clrMapOvr>
    <a:masterClrMapping/>
  </p:clrMapOvr>
  <p:transition>
    <p:wipe dir="u"/>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30316" y="2105326"/>
            <a:ext cx="6522617" cy="3065455"/>
          </a:xfrm>
          <a:prstGeom prst="rect">
            <a:avLst/>
          </a:prstGeom>
        </p:spPr>
        <p:txBody>
          <a:bodyPr wrap="square">
            <a:spAutoFit/>
          </a:bodyPr>
          <a:lstStyle/>
          <a:p>
            <a:pPr algn="r" rtl="1">
              <a:lnSpc>
                <a:spcPct val="115000"/>
              </a:lnSpc>
              <a:spcAft>
                <a:spcPts val="1000"/>
              </a:spcAft>
            </a:pPr>
            <a:r>
              <a:rPr lang="ar-SA" sz="2800" b="1" dirty="0">
                <a:ea typeface="Calibri"/>
                <a:cs typeface="Traditional Arabic"/>
              </a:rPr>
              <a:t>أن تصنيف الناس لأنماط هو الأسلوب الطبيعى الذى يلجأ إليه المبتدئون فى دراسة الشخصية وظهر التصنيف بشكل واضح فى التصوير الأدبى للشخصية الذى بدأ عند " تبوقراسطى " الذى يلخص فى تعريف السمة ثم وصف الشخصية التى تسود لديهم السمة وتعير عن نفسها بطرق مختلفة وتوصلوا من هذه الصورة إلى الكشف عن اعتقاد بأن لكل إنسان نمط ثابتا يسلك وقفا له</a:t>
            </a:r>
            <a:r>
              <a:rPr lang="en-US" sz="2800" b="1" dirty="0">
                <a:latin typeface="Traditional Arabic"/>
                <a:ea typeface="Calibri"/>
                <a:cs typeface="Arial"/>
              </a:rPr>
              <a:t>  .</a:t>
            </a:r>
            <a:endParaRPr lang="en-US" sz="2800" dirty="0">
              <a:ea typeface="Calibri"/>
              <a:cs typeface="Arial"/>
            </a:endParaRPr>
          </a:p>
        </p:txBody>
      </p:sp>
      <p:sp>
        <p:nvSpPr>
          <p:cNvPr id="3" name="Flowchart: Alternate Process 2">
            <a:extLst>
              <a:ext uri="{FF2B5EF4-FFF2-40B4-BE49-F238E27FC236}">
                <a16:creationId xmlns:a16="http://schemas.microsoft.com/office/drawing/2014/main" id="{66E100BF-DAE2-4143-B047-E5F773E089B6}"/>
              </a:ext>
            </a:extLst>
          </p:cNvPr>
          <p:cNvSpPr/>
          <p:nvPr/>
        </p:nvSpPr>
        <p:spPr>
          <a:xfrm>
            <a:off x="7233147" y="915435"/>
            <a:ext cx="4506393" cy="648072"/>
          </a:xfrm>
          <a:prstGeom prst="flowChartAlternateProcess">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rtlCol="0" anchor="ctr"/>
          <a:lstStyle/>
          <a:p>
            <a:pPr lvl="0" algn="r" rtl="1">
              <a:lnSpc>
                <a:spcPct val="115000"/>
              </a:lnSpc>
              <a:spcAft>
                <a:spcPts val="1000"/>
              </a:spcAft>
            </a:pPr>
            <a:r>
              <a:rPr lang="ar-SA" sz="3200" b="1" dirty="0">
                <a:solidFill>
                  <a:srgbClr val="0070C0"/>
                </a:solidFill>
                <a:ea typeface="Calibri"/>
                <a:cs typeface="Traditional Arabic"/>
              </a:rPr>
              <a:t>بناء الشخصية فى ضوء نظرية الأنماط</a:t>
            </a:r>
            <a:endParaRPr lang="en-US" sz="3200" dirty="0">
              <a:solidFill>
                <a:srgbClr val="0070C0"/>
              </a:solidFill>
              <a:ea typeface="Calibri"/>
              <a:cs typeface="Arial"/>
            </a:endParaRP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557" y="3140968"/>
            <a:ext cx="4104456" cy="23367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5670199"/>
      </p:ext>
    </p:extLst>
  </p:cSld>
  <p:clrMapOvr>
    <a:masterClrMapping/>
  </p:clrMapOvr>
  <p:transition>
    <p:wipe dir="u"/>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How And When To Give Your Students With Special Needs A Break - Friendship  Circle - Special Needs Blog : Friendship Circle — Special Needs Blog">
            <a:extLst>
              <a:ext uri="{FF2B5EF4-FFF2-40B4-BE49-F238E27FC236}">
                <a16:creationId xmlns:a16="http://schemas.microsoft.com/office/drawing/2014/main" id="{2AFEE14D-2AC4-477A-8959-96413B421B33}"/>
              </a:ext>
            </a:extLst>
          </p:cNvPr>
          <p:cNvPicPr/>
          <p:nvPr/>
        </p:nvPicPr>
        <p:blipFill rotWithShape="1">
          <a:blip r:embed="rId2">
            <a:extLst>
              <a:ext uri="{28A0092B-C50C-407E-A947-70E740481C1C}">
                <a14:useLocalDpi xmlns:a14="http://schemas.microsoft.com/office/drawing/2010/main" val="0"/>
              </a:ext>
            </a:extLst>
          </a:blip>
          <a:srcRect l="9735" r="8762" b="-2703"/>
          <a:stretch/>
        </p:blipFill>
        <p:spPr bwMode="auto">
          <a:xfrm>
            <a:off x="5518348" y="2060848"/>
            <a:ext cx="6517754" cy="4559424"/>
          </a:xfrm>
          <a:prstGeom prst="rect">
            <a:avLst/>
          </a:prstGeom>
          <a:noFill/>
          <a:ln>
            <a:noFill/>
          </a:ln>
          <a:extLst>
            <a:ext uri="{53640926-AAD7-44D8-BBD7-CCE9431645EC}">
              <a14:shadowObscured xmlns:a14="http://schemas.microsoft.com/office/drawing/2010/main"/>
            </a:ext>
          </a:extLst>
        </p:spPr>
      </p:pic>
      <p:sp>
        <p:nvSpPr>
          <p:cNvPr id="11" name="Rectangle 10">
            <a:extLst>
              <a:ext uri="{FF2B5EF4-FFF2-40B4-BE49-F238E27FC236}">
                <a16:creationId xmlns:a16="http://schemas.microsoft.com/office/drawing/2014/main" id="{4BAE5987-8917-40EB-B165-82DC9692BF0D}"/>
              </a:ext>
            </a:extLst>
          </p:cNvPr>
          <p:cNvSpPr/>
          <p:nvPr/>
        </p:nvSpPr>
        <p:spPr>
          <a:xfrm>
            <a:off x="7554504" y="476672"/>
            <a:ext cx="2445442" cy="1185196"/>
          </a:xfrm>
          <a:prstGeom prst="rect">
            <a:avLst/>
          </a:prstGeom>
        </p:spPr>
        <p:txBody>
          <a:bodyPr wrap="square">
            <a:spAutoFit/>
          </a:bodyPr>
          <a:lstStyle/>
          <a:p>
            <a:pPr algn="ctr" rtl="1">
              <a:lnSpc>
                <a:spcPct val="115000"/>
              </a:lnSpc>
              <a:spcBef>
                <a:spcPts val="600"/>
              </a:spcBef>
              <a:spcAft>
                <a:spcPts val="0"/>
              </a:spcAft>
            </a:pPr>
            <a:r>
              <a:rPr lang="ar-SA" sz="6600" b="1" dirty="0">
                <a:solidFill>
                  <a:srgbClr val="FF0000"/>
                </a:solidFill>
                <a:effectLst>
                  <a:outerShdw blurRad="69850" dist="43180" dir="5400000" sx="0" sy="0">
                    <a:srgbClr val="000000">
                      <a:alpha val="65000"/>
                    </a:srgbClr>
                  </a:outerShdw>
                </a:effectLst>
                <a:latin typeface="Calibri"/>
                <a:ea typeface="Traditional Arabic"/>
              </a:rPr>
              <a:t>إستراحة </a:t>
            </a:r>
            <a:endParaRPr lang="en-US" sz="6600" dirty="0">
              <a:solidFill>
                <a:srgbClr val="FF0000"/>
              </a:solidFill>
              <a:effectLst/>
              <a:latin typeface="Calibri"/>
              <a:ea typeface="Calibri"/>
            </a:endParaRPr>
          </a:p>
        </p:txBody>
      </p:sp>
    </p:spTree>
    <p:extLst>
      <p:ext uri="{BB962C8B-B14F-4D97-AF65-F5344CB8AC3E}">
        <p14:creationId xmlns:p14="http://schemas.microsoft.com/office/powerpoint/2010/main" val="1197547153"/>
      </p:ext>
    </p:extLst>
  </p:cSld>
  <p:clrMapOvr>
    <a:masterClrMapping/>
  </p:clrMapOvr>
  <p:transition>
    <p:wipe dir="u"/>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loud Callout 2">
            <a:extLst>
              <a:ext uri="{FF2B5EF4-FFF2-40B4-BE49-F238E27FC236}">
                <a16:creationId xmlns:a16="http://schemas.microsoft.com/office/drawing/2014/main" id="{B966D61E-E1C2-4A32-AD04-9F28D223F173}"/>
              </a:ext>
            </a:extLst>
          </p:cNvPr>
          <p:cNvSpPr/>
          <p:nvPr/>
        </p:nvSpPr>
        <p:spPr>
          <a:xfrm>
            <a:off x="7801700" y="260648"/>
            <a:ext cx="3888432" cy="2520280"/>
          </a:xfrm>
          <a:prstGeom prst="cloudCallout">
            <a:avLst/>
          </a:prstGeom>
        </p:spPr>
        <p:style>
          <a:lnRef idx="1">
            <a:schemeClr val="accent6"/>
          </a:lnRef>
          <a:fillRef idx="2">
            <a:schemeClr val="accent6"/>
          </a:fillRef>
          <a:effectRef idx="1">
            <a:schemeClr val="accent6"/>
          </a:effectRef>
          <a:fontRef idx="minor">
            <a:schemeClr val="dk1"/>
          </a:fontRef>
        </p:style>
        <p:txBody>
          <a:bodyPr rtlCol="1" anchor="ctr"/>
          <a:lstStyle/>
          <a:p>
            <a:pPr algn="ctr"/>
            <a:r>
              <a:rPr lang="ar-EG" sz="3600" b="1" dirty="0">
                <a:solidFill>
                  <a:srgbClr val="0070C0"/>
                </a:solidFill>
              </a:rPr>
              <a:t>الجلسة الثانية</a:t>
            </a:r>
          </a:p>
        </p:txBody>
      </p:sp>
      <p:sp>
        <p:nvSpPr>
          <p:cNvPr id="10" name="TextBox 9">
            <a:extLst>
              <a:ext uri="{FF2B5EF4-FFF2-40B4-BE49-F238E27FC236}">
                <a16:creationId xmlns:a16="http://schemas.microsoft.com/office/drawing/2014/main" id="{7C5A7D83-F16E-4BA1-8FB5-4D7B3581938D}"/>
              </a:ext>
            </a:extLst>
          </p:cNvPr>
          <p:cNvSpPr txBox="1"/>
          <p:nvPr/>
        </p:nvSpPr>
        <p:spPr>
          <a:xfrm>
            <a:off x="5586655" y="3573016"/>
            <a:ext cx="6094428" cy="2357568"/>
          </a:xfrm>
          <a:prstGeom prst="rect">
            <a:avLst/>
          </a:prstGeom>
          <a:noFill/>
        </p:spPr>
        <p:txBody>
          <a:bodyPr wrap="square">
            <a:spAutoFit/>
          </a:bodyPr>
          <a:lstStyle/>
          <a:p>
            <a:pPr marL="342900" lvl="0" indent="-342900" algn="r" rtl="1">
              <a:lnSpc>
                <a:spcPct val="115000"/>
              </a:lnSpc>
              <a:buClr>
                <a:srgbClr val="0070C0"/>
              </a:buClr>
              <a:buSzPts val="1600"/>
              <a:buFont typeface="Wingdings" panose="05000000000000000000" pitchFamily="2" charset="2"/>
              <a:buChar char="Ø"/>
            </a:pPr>
            <a:r>
              <a:rPr lang="ar-SA" sz="3200" b="1" dirty="0">
                <a:effectLst/>
                <a:latin typeface="Traditional Arabic" panose="02020603050405020304" pitchFamily="18" charset="-78"/>
                <a:ea typeface="Times New Roman" panose="02020603050405020304" pitchFamily="18" charset="0"/>
                <a:cs typeface="Traditional Arabic" panose="02020603050405020304" pitchFamily="18" charset="-78"/>
              </a:rPr>
              <a:t>كيفية تطوير الشخصية</a:t>
            </a:r>
            <a:endParaRPr lang="en-US" sz="32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15000"/>
              </a:lnSpc>
              <a:buClr>
                <a:srgbClr val="0070C0"/>
              </a:buClr>
              <a:buSzPts val="1600"/>
              <a:buFont typeface="Wingdings" panose="05000000000000000000" pitchFamily="2" charset="2"/>
              <a:buChar char="Ø"/>
            </a:pPr>
            <a:r>
              <a:rPr lang="ar-SA" sz="3200" b="1" dirty="0">
                <a:effectLst/>
                <a:latin typeface="Traditional Arabic" panose="02020603050405020304" pitchFamily="18" charset="-78"/>
                <a:ea typeface="Times New Roman" panose="02020603050405020304" pitchFamily="18" charset="0"/>
                <a:cs typeface="Traditional Arabic" panose="02020603050405020304" pitchFamily="18" charset="-78"/>
              </a:rPr>
              <a:t>طرق ومهارات تطوير الذات</a:t>
            </a:r>
            <a:endParaRPr lang="en-US" sz="32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15000"/>
              </a:lnSpc>
              <a:buClr>
                <a:srgbClr val="0070C0"/>
              </a:buClr>
              <a:buSzPts val="1600"/>
              <a:buFont typeface="Wingdings" panose="05000000000000000000" pitchFamily="2" charset="2"/>
              <a:buChar char="Ø"/>
            </a:pPr>
            <a:r>
              <a:rPr lang="ar-SA" sz="3200" b="1" dirty="0">
                <a:effectLst/>
                <a:latin typeface="Traditional Arabic" panose="02020603050405020304" pitchFamily="18" charset="-78"/>
                <a:ea typeface="Times New Roman" panose="02020603050405020304" pitchFamily="18" charset="0"/>
                <a:cs typeface="Traditional Arabic" panose="02020603050405020304" pitchFamily="18" charset="-78"/>
              </a:rPr>
              <a:t> الثقة بالنفس وعلاقتها بتطوير الذات</a:t>
            </a:r>
            <a:endParaRPr lang="en-US" sz="32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marL="342900" lvl="0" indent="-342900" algn="r" rtl="1">
              <a:lnSpc>
                <a:spcPct val="115000"/>
              </a:lnSpc>
              <a:spcAft>
                <a:spcPts val="1000"/>
              </a:spcAft>
              <a:buClr>
                <a:srgbClr val="0070C0"/>
              </a:buClr>
              <a:buSzPts val="1600"/>
              <a:buFont typeface="Wingdings" panose="05000000000000000000" pitchFamily="2" charset="2"/>
              <a:buChar char="Ø"/>
            </a:pPr>
            <a:r>
              <a:rPr lang="ar-SA" sz="3200" b="1" dirty="0">
                <a:effectLst/>
                <a:latin typeface="Traditional Arabic" panose="02020603050405020304" pitchFamily="18" charset="-78"/>
                <a:ea typeface="Calibri" panose="020F0502020204030204" pitchFamily="34" charset="0"/>
                <a:cs typeface="Traditional Arabic" panose="02020603050405020304" pitchFamily="18" charset="-78"/>
              </a:rPr>
              <a:t>معوقات التعبير عن الذات</a:t>
            </a:r>
            <a:endParaRPr lang="en-US" sz="3200" dirty="0">
              <a:effectLst/>
              <a:latin typeface="Traditional Arabic" panose="02020603050405020304" pitchFamily="18" charset="-78"/>
              <a:ea typeface="Calibri" panose="020F0502020204030204" pitchFamily="34" charset="0"/>
              <a:cs typeface="Traditional Arabic" panose="02020603050405020304" pitchFamily="18" charset="-78"/>
            </a:endParaRPr>
          </a:p>
        </p:txBody>
      </p:sp>
      <p:pic>
        <p:nvPicPr>
          <p:cNvPr id="11" name="Picture 10">
            <a:extLst>
              <a:ext uri="{FF2B5EF4-FFF2-40B4-BE49-F238E27FC236}">
                <a16:creationId xmlns:a16="http://schemas.microsoft.com/office/drawing/2014/main" id="{DE599BE9-C4E4-434D-A93A-53FB8C520F26}"/>
              </a:ext>
            </a:extLst>
          </p:cNvPr>
          <p:cNvPicPr>
            <a:picLocks noChangeAspect="1"/>
          </p:cNvPicPr>
          <p:nvPr/>
        </p:nvPicPr>
        <p:blipFill rotWithShape="1">
          <a:blip r:embed="rId2"/>
          <a:srcRect l="9177" t="7005" r="9177" b="7007"/>
          <a:stretch/>
        </p:blipFill>
        <p:spPr>
          <a:xfrm>
            <a:off x="837828" y="3429000"/>
            <a:ext cx="4221423" cy="2501584"/>
          </a:xfrm>
          <a:prstGeom prst="rect">
            <a:avLst/>
          </a:prstGeom>
        </p:spPr>
      </p:pic>
    </p:spTree>
    <p:extLst>
      <p:ext uri="{BB962C8B-B14F-4D97-AF65-F5344CB8AC3E}">
        <p14:creationId xmlns:p14="http://schemas.microsoft.com/office/powerpoint/2010/main" val="1236783705"/>
      </p:ext>
    </p:extLst>
  </p:cSld>
  <p:clrMapOvr>
    <a:masterClrMapping/>
  </p:clrMapOvr>
  <p:transition>
    <p:wipe dir="u"/>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llout: Down Arrow 4">
            <a:extLst>
              <a:ext uri="{FF2B5EF4-FFF2-40B4-BE49-F238E27FC236}">
                <a16:creationId xmlns:a16="http://schemas.microsoft.com/office/drawing/2014/main" id="{5436318D-FC76-468A-939F-04128DD2621D}"/>
              </a:ext>
            </a:extLst>
          </p:cNvPr>
          <p:cNvSpPr/>
          <p:nvPr/>
        </p:nvSpPr>
        <p:spPr>
          <a:xfrm>
            <a:off x="8542684" y="692696"/>
            <a:ext cx="3062345" cy="1152128"/>
          </a:xfrm>
          <a:prstGeom prst="downArrowCallout">
            <a:avLst/>
          </a:prstGeom>
        </p:spPr>
        <p:style>
          <a:lnRef idx="1">
            <a:schemeClr val="dk1"/>
          </a:lnRef>
          <a:fillRef idx="2">
            <a:schemeClr val="dk1"/>
          </a:fillRef>
          <a:effectRef idx="1">
            <a:schemeClr val="dk1"/>
          </a:effectRef>
          <a:fontRef idx="minor">
            <a:schemeClr val="dk1"/>
          </a:fontRef>
        </p:style>
        <p:txBody>
          <a:bodyPr rtlCol="0" anchor="ctr"/>
          <a:lstStyle/>
          <a:p>
            <a:pPr algn="ctr" rtl="1">
              <a:lnSpc>
                <a:spcPct val="115000"/>
              </a:lnSpc>
              <a:spcAft>
                <a:spcPts val="1000"/>
              </a:spcAft>
            </a:pPr>
            <a:r>
              <a:rPr lang="ar-SA" sz="3200" b="1" dirty="0">
                <a:solidFill>
                  <a:srgbClr val="C00000"/>
                </a:solidFill>
                <a:ea typeface="Calibri"/>
                <a:cs typeface="Traditional Arabic"/>
              </a:rPr>
              <a:t>كيفية تطوير الشخصية </a:t>
            </a:r>
            <a:endParaRPr lang="en-US" sz="3200" dirty="0">
              <a:ea typeface="Calibri"/>
              <a:cs typeface="Arial"/>
            </a:endParaRPr>
          </a:p>
        </p:txBody>
      </p:sp>
      <p:sp>
        <p:nvSpPr>
          <p:cNvPr id="3" name="Rectangle 2"/>
          <p:cNvSpPr/>
          <p:nvPr/>
        </p:nvSpPr>
        <p:spPr>
          <a:xfrm>
            <a:off x="5720979" y="2183087"/>
            <a:ext cx="6092825" cy="2768963"/>
          </a:xfrm>
          <a:prstGeom prst="rect">
            <a:avLst/>
          </a:prstGeom>
        </p:spPr>
        <p:txBody>
          <a:bodyPr>
            <a:spAutoFit/>
          </a:bodyPr>
          <a:lstStyle/>
          <a:p>
            <a:pPr algn="r" rtl="1">
              <a:lnSpc>
                <a:spcPct val="115000"/>
              </a:lnSpc>
              <a:spcAft>
                <a:spcPts val="1000"/>
              </a:spcAft>
            </a:pPr>
            <a:r>
              <a:rPr lang="ar-SA" sz="3200" b="1" u="sng" dirty="0">
                <a:solidFill>
                  <a:srgbClr val="0070C0"/>
                </a:solidFill>
                <a:ea typeface="Calibri"/>
                <a:cs typeface="Traditional Arabic"/>
              </a:rPr>
              <a:t>معرفة النفس</a:t>
            </a:r>
            <a:endParaRPr lang="en-US" sz="3200" dirty="0">
              <a:ea typeface="Calibri"/>
              <a:cs typeface="Arial"/>
            </a:endParaRPr>
          </a:p>
          <a:p>
            <a:pPr algn="r" rtl="1">
              <a:lnSpc>
                <a:spcPct val="115000"/>
              </a:lnSpc>
              <a:spcAft>
                <a:spcPts val="1000"/>
              </a:spcAft>
            </a:pPr>
            <a:r>
              <a:rPr lang="ar-SA" sz="2800" b="1" dirty="0">
                <a:ea typeface="Calibri"/>
                <a:cs typeface="Traditional Arabic"/>
              </a:rPr>
              <a:t>من البديهي قبل القيام بأي تطوير معرفة الشخصية والنفس بشكل كامل، فيجب البدء بالتفكير بالشخصية، وتحليل سماتها، وتحديد نقاط القوة والضعف، دون الخجل من العيوب والعمل على إصلاحها. </a:t>
            </a:r>
            <a:endParaRPr lang="en-US" sz="2800" dirty="0">
              <a:ea typeface="Calibri"/>
              <a:cs typeface="Arial"/>
            </a:endParaRP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5860" y="2852936"/>
            <a:ext cx="3096344" cy="30963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8128078"/>
      </p:ext>
    </p:extLst>
  </p:cSld>
  <p:clrMapOvr>
    <a:masterClrMapping/>
  </p:clrMapOvr>
  <p:transition>
    <p:wipe dir="u"/>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00809" y="1340768"/>
            <a:ext cx="6186492" cy="2768963"/>
          </a:xfrm>
          <a:prstGeom prst="rect">
            <a:avLst/>
          </a:prstGeom>
        </p:spPr>
        <p:txBody>
          <a:bodyPr wrap="square">
            <a:spAutoFit/>
          </a:bodyPr>
          <a:lstStyle/>
          <a:p>
            <a:pPr algn="r" rtl="1">
              <a:lnSpc>
                <a:spcPct val="115000"/>
              </a:lnSpc>
              <a:spcAft>
                <a:spcPts val="1000"/>
              </a:spcAft>
            </a:pPr>
            <a:r>
              <a:rPr lang="ar-SA" sz="3200" b="1" u="sng" dirty="0">
                <a:solidFill>
                  <a:srgbClr val="0070C0"/>
                </a:solidFill>
                <a:ea typeface="Calibri"/>
                <a:cs typeface="Traditional Arabic"/>
              </a:rPr>
              <a:t>الثقة بالنفس</a:t>
            </a:r>
            <a:endParaRPr lang="en-US" sz="3200" dirty="0">
              <a:ea typeface="Calibri"/>
              <a:cs typeface="Arial"/>
            </a:endParaRPr>
          </a:p>
          <a:p>
            <a:pPr algn="r" rtl="1">
              <a:lnSpc>
                <a:spcPct val="115000"/>
              </a:lnSpc>
              <a:spcAft>
                <a:spcPts val="1000"/>
              </a:spcAft>
            </a:pPr>
            <a:r>
              <a:rPr lang="ar-SA" sz="2800" b="1" dirty="0">
                <a:ea typeface="Calibri"/>
                <a:cs typeface="Traditional Arabic"/>
              </a:rPr>
              <a:t> تعتبر الثقة بالنفس المفتاح الأساسي الذي يطور الشخصية، فيجب أن يؤمن الشخص بقدراته وما يمكنه القيام به، والابتعاد عن المخاوف، من خلال إحاطة النفس بالأفكار التحفيزية التي تعزز احترام الذات وتطوير الشخصية.</a:t>
            </a:r>
            <a:endParaRPr lang="en-US" sz="2800" dirty="0">
              <a:ea typeface="Calibri"/>
              <a:cs typeface="Arial"/>
            </a:endParaRPr>
          </a:p>
        </p:txBody>
      </p:sp>
      <p:pic>
        <p:nvPicPr>
          <p:cNvPr id="1638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9836" y="2852936"/>
            <a:ext cx="3960440" cy="3168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16521544"/>
      </p:ext>
    </p:extLst>
  </p:cSld>
  <p:clrMapOvr>
    <a:masterClrMapping/>
  </p:clrMapOvr>
  <p:transition>
    <p:wipe dir="u"/>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734372" y="980728"/>
            <a:ext cx="6092825" cy="3760004"/>
          </a:xfrm>
          <a:prstGeom prst="rect">
            <a:avLst/>
          </a:prstGeom>
        </p:spPr>
        <p:txBody>
          <a:bodyPr>
            <a:spAutoFit/>
          </a:bodyPr>
          <a:lstStyle/>
          <a:p>
            <a:pPr algn="r" rtl="1">
              <a:lnSpc>
                <a:spcPct val="115000"/>
              </a:lnSpc>
              <a:spcAft>
                <a:spcPts val="1000"/>
              </a:spcAft>
            </a:pPr>
            <a:r>
              <a:rPr lang="ar-SA" sz="3200" b="1" u="sng" dirty="0">
                <a:solidFill>
                  <a:srgbClr val="0070C0"/>
                </a:solidFill>
                <a:ea typeface="Calibri"/>
                <a:cs typeface="Traditional Arabic"/>
              </a:rPr>
              <a:t> النظرة الإيجابية </a:t>
            </a:r>
            <a:endParaRPr lang="en-US" sz="3200" dirty="0">
              <a:ea typeface="Calibri"/>
              <a:cs typeface="Arial"/>
            </a:endParaRPr>
          </a:p>
          <a:p>
            <a:pPr algn="r" rtl="1">
              <a:lnSpc>
                <a:spcPct val="115000"/>
              </a:lnSpc>
              <a:spcAft>
                <a:spcPts val="1000"/>
              </a:spcAft>
            </a:pPr>
            <a:r>
              <a:rPr lang="ar-SA" sz="2800" b="1" dirty="0">
                <a:ea typeface="Calibri"/>
                <a:cs typeface="Traditional Arabic"/>
              </a:rPr>
              <a:t>يجب أن تكون الأفكار والنظرة للحياة إيجابية، حيث إنّ طريقة التفكير تؤثر على طريقة الأداء، فإذا استطاع الشخص تحقيق أفكار إيجابية في عقله، فإن ذلك سيزيد من ثقته بالنفس، كما أن التغيرات الكثيرة وتقلبات الحياة تتطلب نظرة إيجابية للبحث عن الجانب المشرق والتركيز على الأشياء الجيدة للمساهمة في تطوير الذات.</a:t>
            </a:r>
            <a:endParaRPr lang="en-US" sz="2800" dirty="0">
              <a:ea typeface="Calibri"/>
              <a:cs typeface="Arial"/>
            </a:endParaRP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905" y="2858171"/>
            <a:ext cx="3718738" cy="27890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6942294"/>
      </p:ext>
    </p:extLst>
  </p:cSld>
  <p:clrMapOvr>
    <a:masterClrMapping/>
  </p:clrMapOvr>
  <p:transition>
    <p:wipe dir="u"/>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90356" y="1484784"/>
            <a:ext cx="6214765" cy="3264483"/>
          </a:xfrm>
          <a:prstGeom prst="rect">
            <a:avLst/>
          </a:prstGeom>
        </p:spPr>
        <p:txBody>
          <a:bodyPr wrap="square">
            <a:spAutoFit/>
          </a:bodyPr>
          <a:lstStyle/>
          <a:p>
            <a:pPr algn="r" rtl="1">
              <a:lnSpc>
                <a:spcPct val="115000"/>
              </a:lnSpc>
              <a:spcAft>
                <a:spcPts val="1000"/>
              </a:spcAft>
            </a:pPr>
            <a:r>
              <a:rPr lang="ar-SA" sz="3200" b="1" u="sng" dirty="0">
                <a:solidFill>
                  <a:srgbClr val="0070C0"/>
                </a:solidFill>
                <a:ea typeface="Calibri"/>
                <a:cs typeface="Traditional Arabic"/>
              </a:rPr>
              <a:t> مقابلة أشخاص جدد</a:t>
            </a:r>
            <a:endParaRPr lang="en-US" sz="3200" dirty="0">
              <a:ea typeface="Calibri"/>
              <a:cs typeface="Arial"/>
            </a:endParaRPr>
          </a:p>
          <a:p>
            <a:pPr algn="r" rtl="1">
              <a:lnSpc>
                <a:spcPct val="115000"/>
              </a:lnSpc>
              <a:spcAft>
                <a:spcPts val="1000"/>
              </a:spcAft>
            </a:pPr>
            <a:r>
              <a:rPr lang="ar-SA" sz="2800" b="1" dirty="0">
                <a:ea typeface="Calibri"/>
                <a:cs typeface="Traditional Arabic"/>
              </a:rPr>
              <a:t> تعتبر مقابلة أشخاص جدد من الخطوات التي توسع الآفاق والكشف عن الكثير من الأشياء، والحصول على فرصة للتعرف على الثقافات وطرق العيش الأخرى، التي من شأنها أن تساعد الشخص على تطوير شخصيته بطريقة إيجابية وفتح الآفاق أمامه لتقبل الآخرين.</a:t>
            </a:r>
            <a:endParaRPr lang="en-US" sz="2800" dirty="0">
              <a:ea typeface="Calibri"/>
              <a:cs typeface="Arial"/>
            </a:endParaRPr>
          </a:p>
        </p:txBody>
      </p:sp>
      <p:pic>
        <p:nvPicPr>
          <p:cNvPr id="184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5780" y="2924944"/>
            <a:ext cx="4257513" cy="24652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89954529"/>
      </p:ext>
    </p:extLst>
  </p:cSld>
  <p:clrMapOvr>
    <a:masterClrMapping/>
  </p:clrMapOvr>
  <p:transition>
    <p:wipe dir="u"/>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llout: Down Arrow 4">
            <a:extLst>
              <a:ext uri="{FF2B5EF4-FFF2-40B4-BE49-F238E27FC236}">
                <a16:creationId xmlns:a16="http://schemas.microsoft.com/office/drawing/2014/main" id="{5436318D-FC76-468A-939F-04128DD2621D}"/>
              </a:ext>
            </a:extLst>
          </p:cNvPr>
          <p:cNvSpPr/>
          <p:nvPr/>
        </p:nvSpPr>
        <p:spPr>
          <a:xfrm>
            <a:off x="8254652" y="548680"/>
            <a:ext cx="3494393" cy="1152128"/>
          </a:xfrm>
          <a:prstGeom prst="downArrowCallout">
            <a:avLst/>
          </a:prstGeom>
        </p:spPr>
        <p:style>
          <a:lnRef idx="1">
            <a:schemeClr val="dk1"/>
          </a:lnRef>
          <a:fillRef idx="2">
            <a:schemeClr val="dk1"/>
          </a:fillRef>
          <a:effectRef idx="1">
            <a:schemeClr val="dk1"/>
          </a:effectRef>
          <a:fontRef idx="minor">
            <a:schemeClr val="dk1"/>
          </a:fontRef>
        </p:style>
        <p:txBody>
          <a:bodyPr rtlCol="0" anchor="ctr"/>
          <a:lstStyle/>
          <a:p>
            <a:pPr algn="ctr" rtl="1">
              <a:lnSpc>
                <a:spcPct val="115000"/>
              </a:lnSpc>
              <a:spcAft>
                <a:spcPts val="1000"/>
              </a:spcAft>
            </a:pPr>
            <a:r>
              <a:rPr lang="ar-EG" sz="3200" b="1" dirty="0">
                <a:solidFill>
                  <a:srgbClr val="C00000"/>
                </a:solidFill>
                <a:ea typeface="Calibri"/>
                <a:cs typeface="Traditional Arabic"/>
              </a:rPr>
              <a:t>طرق ومهارات تطوير الذات</a:t>
            </a:r>
            <a:endParaRPr lang="en-US" sz="3200" dirty="0">
              <a:ea typeface="Calibri"/>
              <a:cs typeface="Arial"/>
            </a:endParaRPr>
          </a:p>
        </p:txBody>
      </p:sp>
      <p:sp>
        <p:nvSpPr>
          <p:cNvPr id="3" name="Rectangle 2"/>
          <p:cNvSpPr/>
          <p:nvPr/>
        </p:nvSpPr>
        <p:spPr>
          <a:xfrm>
            <a:off x="4526168" y="1988840"/>
            <a:ext cx="7222877" cy="3817455"/>
          </a:xfrm>
          <a:prstGeom prst="rect">
            <a:avLst/>
          </a:prstGeom>
        </p:spPr>
        <p:txBody>
          <a:bodyPr wrap="square">
            <a:spAutoFit/>
          </a:bodyPr>
          <a:lstStyle/>
          <a:p>
            <a:pPr algn="r" rtl="1">
              <a:lnSpc>
                <a:spcPct val="115000"/>
              </a:lnSpc>
              <a:spcAft>
                <a:spcPts val="1000"/>
              </a:spcAft>
            </a:pPr>
            <a:r>
              <a:rPr lang="ar-SA" sz="3000" b="1" u="sng" dirty="0">
                <a:solidFill>
                  <a:srgbClr val="0070C0"/>
                </a:solidFill>
                <a:ea typeface="Calibri"/>
                <a:cs typeface="Traditional Arabic"/>
              </a:rPr>
              <a:t>طُرق تطوير الذات</a:t>
            </a:r>
            <a:r>
              <a:rPr lang="ar-SA" sz="3000" b="1" dirty="0">
                <a:solidFill>
                  <a:srgbClr val="0070C0"/>
                </a:solidFill>
                <a:ea typeface="Calibri"/>
                <a:cs typeface="Traditional Arabic"/>
              </a:rPr>
              <a:t> </a:t>
            </a:r>
            <a:endParaRPr lang="en-US" sz="3000" dirty="0">
              <a:ea typeface="Calibri"/>
              <a:cs typeface="Arial"/>
            </a:endParaRPr>
          </a:p>
          <a:p>
            <a:pPr algn="r" rtl="1">
              <a:lnSpc>
                <a:spcPct val="115000"/>
              </a:lnSpc>
              <a:spcAft>
                <a:spcPts val="1000"/>
              </a:spcAft>
            </a:pPr>
            <a:r>
              <a:rPr lang="ar-SA" sz="2800" b="1" dirty="0">
                <a:ea typeface="Calibri"/>
                <a:cs typeface="Traditional Arabic"/>
              </a:rPr>
              <a:t>هناك طرق عدة يمكن أن يتبعها الفرد لتطوير ذاته وتحسين كفاءاته، وهي:</a:t>
            </a:r>
            <a:endParaRPr lang="en-US" sz="2800" dirty="0">
              <a:ea typeface="Calibri"/>
              <a:cs typeface="Arial"/>
            </a:endParaRPr>
          </a:p>
          <a:p>
            <a:pPr marL="342900" lvl="0" indent="-342900" algn="r" rtl="1">
              <a:lnSpc>
                <a:spcPct val="115000"/>
              </a:lnSpc>
              <a:spcAft>
                <a:spcPts val="0"/>
              </a:spcAft>
              <a:buClr>
                <a:srgbClr val="C00000"/>
              </a:buClr>
              <a:buSzPts val="1600"/>
              <a:buFont typeface="Symbol"/>
              <a:buChar char=""/>
            </a:pPr>
            <a:r>
              <a:rPr lang="ar-SA" sz="2800" b="1" dirty="0">
                <a:ea typeface="Calibri"/>
                <a:cs typeface="Traditional Arabic"/>
              </a:rPr>
              <a:t>تقليل الفجوة بين المعلومات ونظم التعليم التي يتلقاها الفرد والمهارات التي يكتسبها منها، وما يحتاجه فعلياً في حياته العمليّة.</a:t>
            </a:r>
            <a:endParaRPr lang="en-US" sz="2800" dirty="0">
              <a:ea typeface="Calibri"/>
              <a:cs typeface="Arial"/>
            </a:endParaRPr>
          </a:p>
          <a:p>
            <a:pPr marL="342900" lvl="0" indent="-342900" algn="r" rtl="1">
              <a:lnSpc>
                <a:spcPct val="115000"/>
              </a:lnSpc>
              <a:spcAft>
                <a:spcPts val="0"/>
              </a:spcAft>
              <a:buClr>
                <a:srgbClr val="C00000"/>
              </a:buClr>
              <a:buSzPts val="1600"/>
              <a:buFont typeface="Symbol"/>
              <a:buChar char=""/>
            </a:pPr>
            <a:r>
              <a:rPr lang="ar-SA" sz="2800" b="1" dirty="0">
                <a:ea typeface="Calibri"/>
                <a:cs typeface="Traditional Arabic"/>
              </a:rPr>
              <a:t>الاستمرار في التعلم والاطلاع على كلّ ما هو جديد من التغيرات العلميّة التي تحدث، وذلك لتطوير القدرات بمايتناسب مع التطورات الحاصلة في المجتمع. </a:t>
            </a:r>
            <a:endParaRPr lang="en-US" sz="2800" dirty="0">
              <a:ea typeface="Calibri"/>
              <a:cs typeface="Arial"/>
            </a:endParaRPr>
          </a:p>
        </p:txBody>
      </p:sp>
      <p:pic>
        <p:nvPicPr>
          <p:cNvPr id="1945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1364" b="23802"/>
          <a:stretch/>
        </p:blipFill>
        <p:spPr bwMode="auto">
          <a:xfrm>
            <a:off x="441249" y="3140968"/>
            <a:ext cx="3816424" cy="29482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0298762"/>
      </p:ext>
    </p:extLst>
  </p:cSld>
  <p:clrMapOvr>
    <a:masterClrMapping/>
  </p:clrMapOvr>
  <p:transition>
    <p:wipe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430116" y="1162581"/>
            <a:ext cx="8608346" cy="729430"/>
          </a:xfrm>
          <a:prstGeom prst="rect">
            <a:avLst/>
          </a:prstGeom>
        </p:spPr>
        <p:txBody>
          <a:bodyPr wrap="square">
            <a:spAutoFit/>
          </a:bodyPr>
          <a:lstStyle/>
          <a:p>
            <a:pPr algn="just" rtl="1">
              <a:lnSpc>
                <a:spcPct val="115000"/>
              </a:lnSpc>
              <a:spcAft>
                <a:spcPts val="1000"/>
              </a:spcAft>
            </a:pPr>
            <a:r>
              <a:rPr lang="ar-EG" sz="3600" b="1" u="sng" dirty="0">
                <a:solidFill>
                  <a:srgbClr val="0070C0"/>
                </a:solidFill>
                <a:latin typeface="Traditional Arabic" pitchFamily="18" charset="-78"/>
                <a:ea typeface="Calibri"/>
                <a:cs typeface="Traditional Arabic" pitchFamily="18" charset="-78"/>
              </a:rPr>
              <a:t>يتوقع من المشاركين فى نهاية البرنامج التدريبى بإذن الله أن :</a:t>
            </a:r>
            <a:endParaRPr lang="en-US" sz="3600" dirty="0">
              <a:solidFill>
                <a:srgbClr val="0070C0"/>
              </a:solidFill>
              <a:latin typeface="Traditional Arabic" pitchFamily="18" charset="-78"/>
              <a:ea typeface="Calibri"/>
              <a:cs typeface="Traditional Arabic" pitchFamily="18" charset="-78"/>
            </a:endParaRPr>
          </a:p>
        </p:txBody>
      </p:sp>
      <p:sp>
        <p:nvSpPr>
          <p:cNvPr id="4" name="Rectangle 3"/>
          <p:cNvSpPr/>
          <p:nvPr/>
        </p:nvSpPr>
        <p:spPr>
          <a:xfrm>
            <a:off x="5228647" y="2263064"/>
            <a:ext cx="6718821" cy="3065455"/>
          </a:xfrm>
          <a:prstGeom prst="rect">
            <a:avLst/>
          </a:prstGeom>
        </p:spPr>
        <p:txBody>
          <a:bodyPr wrap="square">
            <a:spAutoFit/>
          </a:bodyPr>
          <a:lstStyle/>
          <a:p>
            <a:pPr marL="342900" lvl="0" indent="-342900" algn="r" rtl="1">
              <a:lnSpc>
                <a:spcPct val="115000"/>
              </a:lnSpc>
              <a:spcAft>
                <a:spcPts val="0"/>
              </a:spcAft>
              <a:buClr>
                <a:srgbClr val="C00000"/>
              </a:buClr>
              <a:buSzPts val="1600"/>
              <a:buFont typeface="Symbol"/>
              <a:buBlip>
                <a:blip r:embed="rId2"/>
              </a:buBlip>
            </a:pPr>
            <a:r>
              <a:rPr lang="ar-EG" sz="2800" b="1" dirty="0">
                <a:ea typeface="Calibri"/>
                <a:cs typeface="Traditional Arabic"/>
              </a:rPr>
              <a:t>ان يتعرف المتدرب على العوامل المؤثرة في تكوين الشخصية</a:t>
            </a:r>
            <a:endParaRPr lang="en-US" sz="2800" dirty="0">
              <a:ea typeface="Calibri"/>
              <a:cs typeface="Arial"/>
            </a:endParaRPr>
          </a:p>
          <a:p>
            <a:pPr marL="342900" lvl="0" indent="-342900" algn="r" rtl="1">
              <a:lnSpc>
                <a:spcPct val="115000"/>
              </a:lnSpc>
              <a:spcAft>
                <a:spcPts val="0"/>
              </a:spcAft>
              <a:buClr>
                <a:srgbClr val="C00000"/>
              </a:buClr>
              <a:buSzPts val="1600"/>
              <a:buFont typeface="Symbol"/>
              <a:buBlip>
                <a:blip r:embed="rId2"/>
              </a:buBlip>
            </a:pPr>
            <a:r>
              <a:rPr lang="ar-EG" sz="2800" b="1" dirty="0">
                <a:ea typeface="Calibri"/>
                <a:cs typeface="Traditional Arabic"/>
              </a:rPr>
              <a:t>ان يرى المتدرب نظرية آيزنك( أنماط الأمزجة الأربع)</a:t>
            </a:r>
            <a:endParaRPr lang="en-US" sz="2800" dirty="0">
              <a:ea typeface="Calibri"/>
              <a:cs typeface="Arial"/>
            </a:endParaRPr>
          </a:p>
          <a:p>
            <a:pPr marL="342900" lvl="0" indent="-342900" algn="r" rtl="1">
              <a:lnSpc>
                <a:spcPct val="115000"/>
              </a:lnSpc>
              <a:spcAft>
                <a:spcPts val="0"/>
              </a:spcAft>
              <a:buClr>
                <a:srgbClr val="C00000"/>
              </a:buClr>
              <a:buSzPts val="1600"/>
              <a:buFont typeface="Symbol"/>
              <a:buBlip>
                <a:blip r:embed="rId2"/>
              </a:buBlip>
            </a:pPr>
            <a:r>
              <a:rPr lang="ar-EG" sz="2800" b="1" dirty="0">
                <a:ea typeface="Calibri"/>
                <a:cs typeface="Traditional Arabic"/>
              </a:rPr>
              <a:t>ان يدرك المتدرب مفهوم السلوك العدواني . </a:t>
            </a:r>
            <a:endParaRPr lang="en-US" sz="2800" dirty="0">
              <a:ea typeface="Calibri"/>
              <a:cs typeface="Arial"/>
            </a:endParaRPr>
          </a:p>
          <a:p>
            <a:pPr marL="342900" lvl="0" indent="-342900" algn="r" rtl="1">
              <a:lnSpc>
                <a:spcPct val="115000"/>
              </a:lnSpc>
              <a:spcAft>
                <a:spcPts val="0"/>
              </a:spcAft>
              <a:buClr>
                <a:srgbClr val="C00000"/>
              </a:buClr>
              <a:buSzPts val="1600"/>
              <a:buFont typeface="Symbol"/>
              <a:buBlip>
                <a:blip r:embed="rId2"/>
              </a:buBlip>
            </a:pPr>
            <a:r>
              <a:rPr lang="ar-EG" sz="2800" b="1" dirty="0">
                <a:ea typeface="Calibri"/>
                <a:cs typeface="Traditional Arabic"/>
              </a:rPr>
              <a:t>ان يلم المتدرب بأسباب السلوك العدواني.</a:t>
            </a:r>
            <a:endParaRPr lang="en-US" sz="2800" dirty="0">
              <a:ea typeface="Calibri"/>
              <a:cs typeface="Arial"/>
            </a:endParaRPr>
          </a:p>
          <a:p>
            <a:pPr marL="342900" lvl="0" indent="-342900" algn="r" rtl="1">
              <a:lnSpc>
                <a:spcPct val="115000"/>
              </a:lnSpc>
              <a:spcAft>
                <a:spcPts val="0"/>
              </a:spcAft>
              <a:buClr>
                <a:srgbClr val="C00000"/>
              </a:buClr>
              <a:buSzPts val="1600"/>
              <a:buFont typeface="Symbol"/>
              <a:buBlip>
                <a:blip r:embed="rId2"/>
              </a:buBlip>
            </a:pPr>
            <a:r>
              <a:rPr lang="ar-EG" sz="2800" b="1" dirty="0">
                <a:ea typeface="Calibri"/>
                <a:cs typeface="Traditional Arabic"/>
              </a:rPr>
              <a:t>ان يفهم المتدرب العدوان عن طريق النموذج.</a:t>
            </a:r>
            <a:endParaRPr lang="en-US" sz="2800" dirty="0">
              <a:ea typeface="Calibri"/>
              <a:cs typeface="Arial"/>
            </a:endParaRPr>
          </a:p>
          <a:p>
            <a:pPr marL="342900" lvl="0" indent="-342900" algn="r" rtl="1">
              <a:lnSpc>
                <a:spcPct val="115000"/>
              </a:lnSpc>
              <a:spcAft>
                <a:spcPts val="1000"/>
              </a:spcAft>
              <a:buClr>
                <a:srgbClr val="C00000"/>
              </a:buClr>
              <a:buSzPts val="1600"/>
              <a:buFont typeface="Symbol"/>
              <a:buBlip>
                <a:blip r:embed="rId2"/>
              </a:buBlip>
            </a:pPr>
            <a:r>
              <a:rPr lang="ar-EG" sz="2800" b="1" dirty="0">
                <a:ea typeface="Calibri"/>
                <a:cs typeface="Traditional Arabic"/>
              </a:rPr>
              <a:t>ان يتعرف المتدرب على العوامل المثيرة للعدوان</a:t>
            </a:r>
            <a:endParaRPr lang="en-US" sz="2800" dirty="0">
              <a:ea typeface="Calibri"/>
              <a:cs typeface="Arial"/>
            </a:endParaRPr>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0041" t="2773" r="4571" b="4534"/>
          <a:stretch/>
        </p:blipFill>
        <p:spPr bwMode="auto">
          <a:xfrm>
            <a:off x="844842" y="2780928"/>
            <a:ext cx="3749030" cy="3249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6754328"/>
      </p:ext>
    </p:extLst>
  </p:cSld>
  <p:clrMapOvr>
    <a:masterClrMapping/>
  </p:clrMapOvr>
  <p:transition>
    <p:wipe dir="u"/>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40680" y="1844824"/>
            <a:ext cx="7438901" cy="3193695"/>
          </a:xfrm>
          <a:prstGeom prst="rect">
            <a:avLst/>
          </a:prstGeom>
        </p:spPr>
        <p:txBody>
          <a:bodyPr wrap="square">
            <a:spAutoFit/>
          </a:bodyPr>
          <a:lstStyle/>
          <a:p>
            <a:pPr algn="r" rtl="1">
              <a:lnSpc>
                <a:spcPct val="115000"/>
              </a:lnSpc>
              <a:spcAft>
                <a:spcPts val="1000"/>
              </a:spcAft>
            </a:pPr>
            <a:r>
              <a:rPr lang="ar-SA" sz="2800" b="1" dirty="0">
                <a:ea typeface="Calibri"/>
                <a:cs typeface="Traditional Arabic"/>
              </a:rPr>
              <a:t>إنّ تطوير الذات وبناء الشخصيّة يحتاجان إلى عدّة مهارات، ألا وهي:</a:t>
            </a:r>
            <a:endParaRPr lang="en-US" sz="2800" dirty="0">
              <a:ea typeface="Calibri"/>
              <a:cs typeface="Arial"/>
            </a:endParaRPr>
          </a:p>
          <a:p>
            <a:pPr marL="342900" lvl="0" indent="-342900" algn="r" rtl="1">
              <a:lnSpc>
                <a:spcPct val="115000"/>
              </a:lnSpc>
              <a:spcAft>
                <a:spcPts val="0"/>
              </a:spcAft>
              <a:buClr>
                <a:srgbClr val="C00000"/>
              </a:buClr>
              <a:buSzPts val="1600"/>
              <a:buFont typeface="Symbol"/>
              <a:buChar char=""/>
            </a:pPr>
            <a:r>
              <a:rPr lang="ar-SA" sz="2800" b="1" dirty="0">
                <a:solidFill>
                  <a:srgbClr val="002060"/>
                </a:solidFill>
                <a:ea typeface="Calibri"/>
                <a:cs typeface="Traditional Arabic"/>
              </a:rPr>
              <a:t>تحديد الأهداف والسعي وراء إنجازها: </a:t>
            </a:r>
            <a:r>
              <a:rPr lang="ar-SA" sz="2800" b="1" dirty="0">
                <a:ea typeface="Calibri"/>
                <a:cs typeface="Traditional Arabic"/>
              </a:rPr>
              <a:t>وذلك يحتاج إلى وضع خطة مناسبة والبدء بتنفيذها؛ للوصول إلى النهاية المرسومة. </a:t>
            </a:r>
            <a:endParaRPr lang="en-US" sz="2800" dirty="0">
              <a:ea typeface="Calibri"/>
              <a:cs typeface="Arial"/>
            </a:endParaRPr>
          </a:p>
          <a:p>
            <a:pPr marL="342900" lvl="0" indent="-342900" algn="r" rtl="1">
              <a:lnSpc>
                <a:spcPct val="115000"/>
              </a:lnSpc>
              <a:spcAft>
                <a:spcPts val="0"/>
              </a:spcAft>
              <a:buClr>
                <a:srgbClr val="C00000"/>
              </a:buClr>
              <a:buSzPts val="1600"/>
              <a:buFont typeface="Symbol"/>
              <a:buChar char=""/>
            </a:pPr>
            <a:r>
              <a:rPr lang="ar-SA" sz="2800" b="1" dirty="0">
                <a:solidFill>
                  <a:srgbClr val="002060"/>
                </a:solidFill>
                <a:ea typeface="Calibri"/>
                <a:cs typeface="Traditional Arabic"/>
              </a:rPr>
              <a:t>ترتيب الأولويات: </a:t>
            </a:r>
            <a:r>
              <a:rPr lang="ar-SA" sz="2800" b="1" dirty="0">
                <a:ea typeface="Calibri"/>
                <a:cs typeface="Traditional Arabic"/>
              </a:rPr>
              <a:t>حيث إنّ الأهداف تختلف في أهميتها، فهناك المهم وهناك الأكثر أهميّةً، ولذلك فعلى الفرد أن يعيش في دائرة الأمور المهمّة، ويُنفّذها تاركاً الأنشطة غير المهمة</a:t>
            </a:r>
            <a:r>
              <a:rPr lang="ar-EG" sz="2800" b="1" dirty="0">
                <a:ea typeface="Calibri"/>
                <a:cs typeface="Traditional Arabic"/>
              </a:rPr>
              <a:t>.</a:t>
            </a:r>
            <a:endParaRPr lang="en-US" sz="2800" dirty="0">
              <a:ea typeface="Calibri"/>
              <a:cs typeface="Arial"/>
            </a:endParaRPr>
          </a:p>
        </p:txBody>
      </p:sp>
      <p:sp>
        <p:nvSpPr>
          <p:cNvPr id="3" name="Flowchart: Alternate Process 2">
            <a:extLst>
              <a:ext uri="{FF2B5EF4-FFF2-40B4-BE49-F238E27FC236}">
                <a16:creationId xmlns:a16="http://schemas.microsoft.com/office/drawing/2014/main" id="{66E100BF-DAE2-4143-B047-E5F773E089B6}"/>
              </a:ext>
            </a:extLst>
          </p:cNvPr>
          <p:cNvSpPr/>
          <p:nvPr/>
        </p:nvSpPr>
        <p:spPr>
          <a:xfrm>
            <a:off x="8892498" y="836712"/>
            <a:ext cx="2692800" cy="648072"/>
          </a:xfrm>
          <a:prstGeom prst="flowChartAlternateProcess">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rtlCol="0" anchor="ctr"/>
          <a:lstStyle/>
          <a:p>
            <a:pPr lvl="0" algn="r" rtl="1">
              <a:lnSpc>
                <a:spcPct val="115000"/>
              </a:lnSpc>
              <a:spcAft>
                <a:spcPts val="1000"/>
              </a:spcAft>
            </a:pPr>
            <a:r>
              <a:rPr lang="ar-SA" sz="3200" b="1" dirty="0">
                <a:solidFill>
                  <a:srgbClr val="0070C0"/>
                </a:solidFill>
                <a:ea typeface="Calibri"/>
                <a:cs typeface="Traditional Arabic"/>
              </a:rPr>
              <a:t>مهارات تطوير الذات </a:t>
            </a:r>
            <a:endParaRPr lang="en-US" sz="1600" dirty="0">
              <a:solidFill>
                <a:prstClr val="black"/>
              </a:solidFill>
              <a:ea typeface="Calibri"/>
              <a:cs typeface="Arial"/>
            </a:endParaRPr>
          </a:p>
        </p:txBody>
      </p:sp>
      <p:pic>
        <p:nvPicPr>
          <p:cNvPr id="2048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619" r="10414"/>
          <a:stretch/>
        </p:blipFill>
        <p:spPr bwMode="auto">
          <a:xfrm>
            <a:off x="337483" y="2780928"/>
            <a:ext cx="3558469" cy="29241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1535873"/>
      </p:ext>
    </p:extLst>
  </p:cSld>
  <p:clrMapOvr>
    <a:masterClrMapping/>
  </p:clrMapOvr>
  <p:transition>
    <p:wipe dir="u"/>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18348" y="1993483"/>
            <a:ext cx="6230697" cy="3560975"/>
          </a:xfrm>
          <a:prstGeom prst="rect">
            <a:avLst/>
          </a:prstGeom>
        </p:spPr>
        <p:txBody>
          <a:bodyPr wrap="square">
            <a:spAutoFit/>
          </a:bodyPr>
          <a:lstStyle/>
          <a:p>
            <a:pPr algn="r" rtl="1">
              <a:lnSpc>
                <a:spcPct val="115000"/>
              </a:lnSpc>
              <a:spcAft>
                <a:spcPts val="1000"/>
              </a:spcAft>
            </a:pPr>
            <a:r>
              <a:rPr lang="ar-SA" sz="2800" b="1" dirty="0">
                <a:ea typeface="Calibri"/>
                <a:cs typeface="Traditional Arabic"/>
              </a:rPr>
              <a:t>يحتاج تطوير الذات إلى قوة شخصيّة وثقه بالنفس، وهذا ما يركّز عليه العاملون والمهتمّون بهذا المجال، وتُعدّ الثقة بالنفس ميزةً يتصف بها أصحاب الشخصيّة القويّة، وهي عامل مهم للنجاح والتفوق وتطوير الذات، فهي تمكن الفرد من حلّ مشاكله بنفسه، واستغلال إمكانيّاته ووقته، كما يكون قادراً على التصرف بنجاح في مختلف مواقف الحياة، ويستطيع التمييز بين الخير والشر</a:t>
            </a:r>
            <a:r>
              <a:rPr lang="ar-EG" sz="2800" b="1" dirty="0">
                <a:ea typeface="Calibri"/>
                <a:cs typeface="Traditional Arabic"/>
              </a:rPr>
              <a:t>.</a:t>
            </a:r>
            <a:endParaRPr lang="ar-EG" sz="2800" dirty="0"/>
          </a:p>
        </p:txBody>
      </p:sp>
      <p:sp>
        <p:nvSpPr>
          <p:cNvPr id="3" name="Callout: Down Arrow 4">
            <a:extLst>
              <a:ext uri="{FF2B5EF4-FFF2-40B4-BE49-F238E27FC236}">
                <a16:creationId xmlns:a16="http://schemas.microsoft.com/office/drawing/2014/main" id="{5436318D-FC76-468A-939F-04128DD2621D}"/>
              </a:ext>
            </a:extLst>
          </p:cNvPr>
          <p:cNvSpPr/>
          <p:nvPr/>
        </p:nvSpPr>
        <p:spPr>
          <a:xfrm>
            <a:off x="7822603" y="764704"/>
            <a:ext cx="3926441" cy="1152128"/>
          </a:xfrm>
          <a:prstGeom prst="downArrowCallout">
            <a:avLst/>
          </a:prstGeom>
        </p:spPr>
        <p:style>
          <a:lnRef idx="1">
            <a:schemeClr val="dk1"/>
          </a:lnRef>
          <a:fillRef idx="2">
            <a:schemeClr val="dk1"/>
          </a:fillRef>
          <a:effectRef idx="1">
            <a:schemeClr val="dk1"/>
          </a:effectRef>
          <a:fontRef idx="minor">
            <a:schemeClr val="dk1"/>
          </a:fontRef>
        </p:style>
        <p:txBody>
          <a:bodyPr rtlCol="0" anchor="ctr"/>
          <a:lstStyle/>
          <a:p>
            <a:pPr lvl="0" algn="r" rtl="1">
              <a:lnSpc>
                <a:spcPct val="115000"/>
              </a:lnSpc>
              <a:spcAft>
                <a:spcPts val="1000"/>
              </a:spcAft>
            </a:pPr>
            <a:r>
              <a:rPr lang="ar-SA" sz="2800" b="1" dirty="0">
                <a:solidFill>
                  <a:srgbClr val="C00000"/>
                </a:solidFill>
                <a:ea typeface="Calibri"/>
                <a:cs typeface="Traditional Arabic"/>
              </a:rPr>
              <a:t> الثقة بالنفس وعلاقتها بتطوير الذات</a:t>
            </a:r>
            <a:endParaRPr lang="en-US" sz="2800" dirty="0">
              <a:solidFill>
                <a:prstClr val="black"/>
              </a:solidFill>
              <a:ea typeface="Calibri"/>
              <a:cs typeface="Arial"/>
            </a:endParaRPr>
          </a:p>
        </p:txBody>
      </p:sp>
      <p:pic>
        <p:nvPicPr>
          <p:cNvPr id="2150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058" r="26347"/>
          <a:stretch/>
        </p:blipFill>
        <p:spPr bwMode="auto">
          <a:xfrm>
            <a:off x="549796" y="2780928"/>
            <a:ext cx="3749541" cy="26414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8347169"/>
      </p:ext>
    </p:extLst>
  </p:cSld>
  <p:clrMapOvr>
    <a:masterClrMapping/>
  </p:clrMapOvr>
  <p:transition>
    <p:wipe dir="u"/>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00384" y="1772816"/>
            <a:ext cx="7006853" cy="4312976"/>
          </a:xfrm>
          <a:prstGeom prst="rect">
            <a:avLst/>
          </a:prstGeom>
        </p:spPr>
        <p:txBody>
          <a:bodyPr wrap="square">
            <a:spAutoFit/>
          </a:bodyPr>
          <a:lstStyle/>
          <a:p>
            <a:pPr algn="r" rtl="1">
              <a:lnSpc>
                <a:spcPct val="115000"/>
              </a:lnSpc>
              <a:spcAft>
                <a:spcPts val="1000"/>
              </a:spcAft>
            </a:pPr>
            <a:r>
              <a:rPr lang="ar-SA" sz="2800" b="1" dirty="0">
                <a:ea typeface="Calibri"/>
                <a:cs typeface="Traditional Arabic"/>
              </a:rPr>
              <a:t>هناك نوعان من الثقة بالنفس، هما:</a:t>
            </a:r>
            <a:endParaRPr lang="en-US" sz="2800" dirty="0">
              <a:ea typeface="Calibri"/>
              <a:cs typeface="Arial"/>
            </a:endParaRPr>
          </a:p>
          <a:p>
            <a:pPr algn="r" rtl="1">
              <a:lnSpc>
                <a:spcPct val="115000"/>
              </a:lnSpc>
              <a:spcAft>
                <a:spcPts val="1000"/>
              </a:spcAft>
            </a:pPr>
            <a:r>
              <a:rPr lang="ar-SA" sz="2800" b="1" dirty="0">
                <a:solidFill>
                  <a:schemeClr val="accent6">
                    <a:lumMod val="50000"/>
                  </a:schemeClr>
                </a:solidFill>
                <a:ea typeface="Calibri"/>
                <a:cs typeface="Traditional Arabic"/>
              </a:rPr>
              <a:t>الثقة المُطلقة بالنفس: </a:t>
            </a:r>
            <a:r>
              <a:rPr lang="ar-SA" sz="2800" b="1" dirty="0">
                <a:ea typeface="Calibri"/>
                <a:cs typeface="Traditional Arabic"/>
              </a:rPr>
              <a:t>الشخص الذي يمتلك هذا النوع من الثقة، لديه القدرة على مواجهة كل ما يتعرّض له من ضغوطات ومشاكل في الحياة، ولا يستسلم بسهولة، كما يتقبل الفشل أو الخطأ، فهي ثقة تُسنَد إلى مبرّرات قويّة.</a:t>
            </a:r>
            <a:endParaRPr lang="en-US" sz="2800" dirty="0">
              <a:ea typeface="Calibri"/>
              <a:cs typeface="Arial"/>
            </a:endParaRPr>
          </a:p>
          <a:p>
            <a:pPr algn="r" rtl="1">
              <a:lnSpc>
                <a:spcPct val="115000"/>
              </a:lnSpc>
              <a:spcAft>
                <a:spcPts val="1000"/>
              </a:spcAft>
            </a:pPr>
            <a:r>
              <a:rPr lang="ar-SA" sz="2800" b="1" dirty="0">
                <a:ea typeface="Calibri"/>
                <a:cs typeface="Traditional Arabic"/>
              </a:rPr>
              <a:t> </a:t>
            </a:r>
            <a:r>
              <a:rPr lang="ar-SA" sz="2800" b="1" dirty="0">
                <a:solidFill>
                  <a:schemeClr val="accent6">
                    <a:lumMod val="50000"/>
                  </a:schemeClr>
                </a:solidFill>
                <a:ea typeface="Calibri"/>
                <a:cs typeface="Traditional Arabic"/>
              </a:rPr>
              <a:t>الثقة المُحدّدة بالنفس: </a:t>
            </a:r>
            <a:r>
              <a:rPr lang="ar-SA" sz="2800" b="1" dirty="0">
                <a:ea typeface="Calibri"/>
                <a:cs typeface="Traditional Arabic"/>
              </a:rPr>
              <a:t>ما يُميّز هذه الثقة أنها لا تظهر في المواقف جميعها؛ وذلك حسب تقدير الشخص للموقف الذي يتعرض له، فهو يُقدّر إمكانياته ويعرفها.</a:t>
            </a:r>
            <a:endParaRPr lang="en-US" sz="2800" dirty="0">
              <a:ea typeface="Calibri"/>
              <a:cs typeface="Arial"/>
            </a:endParaRPr>
          </a:p>
        </p:txBody>
      </p:sp>
      <p:sp>
        <p:nvSpPr>
          <p:cNvPr id="3" name="Flowchart: Alternate Process 2">
            <a:extLst>
              <a:ext uri="{FF2B5EF4-FFF2-40B4-BE49-F238E27FC236}">
                <a16:creationId xmlns:a16="http://schemas.microsoft.com/office/drawing/2014/main" id="{66E100BF-DAE2-4143-B047-E5F773E089B6}"/>
              </a:ext>
            </a:extLst>
          </p:cNvPr>
          <p:cNvSpPr/>
          <p:nvPr/>
        </p:nvSpPr>
        <p:spPr>
          <a:xfrm>
            <a:off x="9334772" y="692696"/>
            <a:ext cx="2372465" cy="648072"/>
          </a:xfrm>
          <a:prstGeom prst="flowChartAlternateProcess">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rtlCol="0" anchor="ctr"/>
          <a:lstStyle/>
          <a:p>
            <a:pPr lvl="0" algn="ctr" rtl="1">
              <a:lnSpc>
                <a:spcPct val="115000"/>
              </a:lnSpc>
              <a:spcAft>
                <a:spcPts val="1000"/>
              </a:spcAft>
            </a:pPr>
            <a:r>
              <a:rPr lang="ar-SA" sz="3200" b="1" dirty="0">
                <a:solidFill>
                  <a:srgbClr val="0070C0"/>
                </a:solidFill>
                <a:ea typeface="Calibri"/>
                <a:cs typeface="Traditional Arabic"/>
              </a:rPr>
              <a:t>أنواع الثقة بالنفس</a:t>
            </a:r>
            <a:endParaRPr lang="en-US" sz="3200" dirty="0">
              <a:solidFill>
                <a:srgbClr val="0070C0"/>
              </a:solidFill>
              <a:ea typeface="Calibri"/>
              <a:cs typeface="Arial"/>
            </a:endParaRPr>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322" y="2852936"/>
            <a:ext cx="3183103" cy="239369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2544813"/>
      </p:ext>
    </p:extLst>
  </p:cSld>
  <p:clrMapOvr>
    <a:masterClrMapping/>
  </p:clrMapOvr>
  <p:transition>
    <p:wipe dir="u"/>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84231" y="2204864"/>
            <a:ext cx="5726640" cy="3065455"/>
          </a:xfrm>
          <a:prstGeom prst="rect">
            <a:avLst/>
          </a:prstGeom>
        </p:spPr>
        <p:txBody>
          <a:bodyPr wrap="square">
            <a:spAutoFit/>
          </a:bodyPr>
          <a:lstStyle/>
          <a:p>
            <a:pPr algn="r" rtl="1">
              <a:lnSpc>
                <a:spcPct val="115000"/>
              </a:lnSpc>
              <a:spcAft>
                <a:spcPts val="1000"/>
              </a:spcAft>
            </a:pPr>
            <a:r>
              <a:rPr lang="ar-SA" sz="2800" b="1" dirty="0">
                <a:ea typeface="Calibri"/>
                <a:cs typeface="Traditional Arabic"/>
              </a:rPr>
              <a:t>التعبير عن الذات تُعرّف الذات بأنّها البناء الفكري، والمادي، والنفسي، والاجتماعي لشخصٍ ما، ويختصرها البعض بأنها شخصيّة الفرد أو هويّته التي يتميّز بها، ويُقصد بالتعبير عن الذات قدرة الفرد على إعلام الآخرين برؤيته في الحياة، ونهج السلوك الخاص به تجاه التجارب والمواقف المتعددة.</a:t>
            </a:r>
            <a:endParaRPr lang="en-US" sz="2800" dirty="0">
              <a:ea typeface="Calibri"/>
              <a:cs typeface="Arial"/>
            </a:endParaRPr>
          </a:p>
        </p:txBody>
      </p:sp>
      <p:sp>
        <p:nvSpPr>
          <p:cNvPr id="3" name="Callout: Down Arrow 4">
            <a:extLst>
              <a:ext uri="{FF2B5EF4-FFF2-40B4-BE49-F238E27FC236}">
                <a16:creationId xmlns:a16="http://schemas.microsoft.com/office/drawing/2014/main" id="{5436318D-FC76-468A-939F-04128DD2621D}"/>
              </a:ext>
            </a:extLst>
          </p:cNvPr>
          <p:cNvSpPr/>
          <p:nvPr/>
        </p:nvSpPr>
        <p:spPr>
          <a:xfrm>
            <a:off x="8254652" y="802577"/>
            <a:ext cx="3494392" cy="1152128"/>
          </a:xfrm>
          <a:prstGeom prst="downArrowCallout">
            <a:avLst/>
          </a:prstGeom>
        </p:spPr>
        <p:style>
          <a:lnRef idx="1">
            <a:schemeClr val="dk1"/>
          </a:lnRef>
          <a:fillRef idx="2">
            <a:schemeClr val="dk1"/>
          </a:fillRef>
          <a:effectRef idx="1">
            <a:schemeClr val="dk1"/>
          </a:effectRef>
          <a:fontRef idx="minor">
            <a:schemeClr val="dk1"/>
          </a:fontRef>
        </p:style>
        <p:txBody>
          <a:bodyPr rtlCol="0" anchor="ctr"/>
          <a:lstStyle/>
          <a:p>
            <a:pPr lvl="0" algn="ctr" rtl="1">
              <a:lnSpc>
                <a:spcPct val="115000"/>
              </a:lnSpc>
              <a:spcAft>
                <a:spcPts val="1000"/>
              </a:spcAft>
            </a:pPr>
            <a:r>
              <a:rPr lang="ar-EG" sz="3200" b="1" dirty="0">
                <a:solidFill>
                  <a:srgbClr val="C00000"/>
                </a:solidFill>
                <a:ea typeface="Calibri"/>
                <a:cs typeface="Traditional Arabic"/>
              </a:rPr>
              <a:t>معوقات التعبير عن الذات</a:t>
            </a:r>
            <a:endParaRPr lang="en-US" sz="3200" dirty="0">
              <a:solidFill>
                <a:prstClr val="black"/>
              </a:solidFill>
              <a:ea typeface="Calibri"/>
              <a:cs typeface="Arial"/>
            </a:endParaRPr>
          </a:p>
        </p:txBody>
      </p:sp>
      <p:pic>
        <p:nvPicPr>
          <p:cNvPr id="2355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703" r="14000"/>
          <a:stretch/>
        </p:blipFill>
        <p:spPr bwMode="auto">
          <a:xfrm>
            <a:off x="970348" y="2924944"/>
            <a:ext cx="4234853" cy="24805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3323463"/>
      </p:ext>
    </p:extLst>
  </p:cSld>
  <p:clrMapOvr>
    <a:masterClrMapping/>
  </p:clrMapOvr>
  <p:transition>
    <p:wipe dir="u"/>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llout: Down Arrow 4">
            <a:extLst>
              <a:ext uri="{FF2B5EF4-FFF2-40B4-BE49-F238E27FC236}">
                <a16:creationId xmlns:a16="http://schemas.microsoft.com/office/drawing/2014/main" id="{5436318D-FC76-468A-939F-04128DD2621D}"/>
              </a:ext>
            </a:extLst>
          </p:cNvPr>
          <p:cNvSpPr/>
          <p:nvPr/>
        </p:nvSpPr>
        <p:spPr>
          <a:xfrm>
            <a:off x="7822603" y="790854"/>
            <a:ext cx="3926441" cy="1152128"/>
          </a:xfrm>
          <a:prstGeom prst="downArrowCallout">
            <a:avLst/>
          </a:prstGeom>
        </p:spPr>
        <p:style>
          <a:lnRef idx="1">
            <a:schemeClr val="dk1"/>
          </a:lnRef>
          <a:fillRef idx="2">
            <a:schemeClr val="dk1"/>
          </a:fillRef>
          <a:effectRef idx="1">
            <a:schemeClr val="dk1"/>
          </a:effectRef>
          <a:fontRef idx="minor">
            <a:schemeClr val="dk1"/>
          </a:fontRef>
        </p:style>
        <p:txBody>
          <a:bodyPr rtlCol="0" anchor="ctr"/>
          <a:lstStyle/>
          <a:p>
            <a:pPr algn="r" rtl="1">
              <a:lnSpc>
                <a:spcPct val="115000"/>
              </a:lnSpc>
              <a:spcAft>
                <a:spcPts val="1000"/>
              </a:spcAft>
            </a:pPr>
            <a:r>
              <a:rPr lang="ar-SA" sz="3200" b="1" dirty="0">
                <a:solidFill>
                  <a:srgbClr val="C00000"/>
                </a:solidFill>
                <a:ea typeface="Calibri"/>
                <a:cs typeface="Traditional Arabic"/>
              </a:rPr>
              <a:t>أنواع الشخصيات في علم النفس</a:t>
            </a:r>
            <a:endParaRPr lang="en-US" sz="1400" dirty="0">
              <a:ea typeface="Calibri"/>
              <a:cs typeface="Arial"/>
            </a:endParaRPr>
          </a:p>
        </p:txBody>
      </p:sp>
      <p:sp>
        <p:nvSpPr>
          <p:cNvPr id="3" name="Rectangle 2"/>
          <p:cNvSpPr/>
          <p:nvPr/>
        </p:nvSpPr>
        <p:spPr>
          <a:xfrm>
            <a:off x="6094412" y="2420888"/>
            <a:ext cx="5654632" cy="1815882"/>
          </a:xfrm>
          <a:prstGeom prst="rect">
            <a:avLst/>
          </a:prstGeom>
        </p:spPr>
        <p:txBody>
          <a:bodyPr wrap="square">
            <a:spAutoFit/>
          </a:bodyPr>
          <a:lstStyle/>
          <a:p>
            <a:pPr algn="r" rtl="1"/>
            <a:r>
              <a:rPr lang="ar-SA" sz="2800" b="1" dirty="0">
                <a:ea typeface="Calibri"/>
                <a:cs typeface="Traditional Arabic"/>
              </a:rPr>
              <a:t>تتعدّد أنواع الشخصيات التي يهتمّ علم النّفس بدراستها، وتمتلك كلّ شخصيّة صفات بارزة تعطيها طبيعةً عامّةً خاصّة بها، وهذه الأنواع من الشخصيّات قد تكون إيجابيّة أو سلبيّة</a:t>
            </a:r>
            <a:r>
              <a:rPr lang="ar-EG" sz="2800" b="1" dirty="0">
                <a:ea typeface="Calibri"/>
                <a:cs typeface="Traditional Arabic"/>
              </a:rPr>
              <a:t>.</a:t>
            </a:r>
            <a:endParaRPr lang="ar-EG" sz="2800" dirty="0"/>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9876" y="2852936"/>
            <a:ext cx="3672408" cy="20565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749691"/>
      </p:ext>
    </p:extLst>
  </p:cSld>
  <p:clrMapOvr>
    <a:masterClrMapping/>
  </p:clrMapOvr>
  <p:transition>
    <p:wipe dir="u"/>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65295" y="1480737"/>
            <a:ext cx="6888835" cy="3817455"/>
          </a:xfrm>
          <a:prstGeom prst="rect">
            <a:avLst/>
          </a:prstGeom>
        </p:spPr>
        <p:txBody>
          <a:bodyPr wrap="square">
            <a:spAutoFit/>
          </a:bodyPr>
          <a:lstStyle/>
          <a:p>
            <a:pPr algn="r" rtl="1">
              <a:lnSpc>
                <a:spcPct val="115000"/>
              </a:lnSpc>
              <a:spcAft>
                <a:spcPts val="1000"/>
              </a:spcAft>
            </a:pPr>
            <a:r>
              <a:rPr lang="ar-SA" sz="2800" b="1" dirty="0">
                <a:ea typeface="Calibri"/>
                <a:cs typeface="Traditional Arabic"/>
              </a:rPr>
              <a:t>تمتلك بعض الشخصيّات صفاتاً مُحبّبةً، وتساعد صاحبها على أن يكون أكثر سعادةً واستقراراً، وتساهم هذه الصفات المحبّبة في تكوين الشخصيّات الإيجابيّة، وفيما يأتي معلومات عن مجموعةٍ منها:</a:t>
            </a:r>
            <a:endParaRPr lang="en-US" sz="2800" dirty="0">
              <a:ea typeface="Calibri"/>
              <a:cs typeface="Arial"/>
            </a:endParaRPr>
          </a:p>
          <a:p>
            <a:pPr algn="r" rtl="1">
              <a:lnSpc>
                <a:spcPct val="115000"/>
              </a:lnSpc>
              <a:spcAft>
                <a:spcPts val="1000"/>
              </a:spcAft>
            </a:pPr>
            <a:r>
              <a:rPr lang="ar-SA" sz="3000" b="1" u="sng" dirty="0">
                <a:solidFill>
                  <a:srgbClr val="984806"/>
                </a:solidFill>
                <a:ea typeface="Calibri"/>
                <a:cs typeface="Traditional Arabic"/>
              </a:rPr>
              <a:t>الشخصيّة الحنونة:</a:t>
            </a:r>
            <a:endParaRPr lang="en-US" sz="3000" dirty="0">
              <a:ea typeface="Calibri"/>
              <a:cs typeface="Arial"/>
            </a:endParaRPr>
          </a:p>
          <a:p>
            <a:pPr algn="r" rtl="1">
              <a:lnSpc>
                <a:spcPct val="115000"/>
              </a:lnSpc>
              <a:spcAft>
                <a:spcPts val="1000"/>
              </a:spcAft>
            </a:pPr>
            <a:r>
              <a:rPr lang="ar-SA" sz="2800" b="1" dirty="0">
                <a:ea typeface="Calibri"/>
                <a:cs typeface="Traditional Arabic"/>
              </a:rPr>
              <a:t> تتميّز بالقدرة على تفهّم مشاكل الآخرين وخصوصاً العاطفيّة منها؛ لذلك يحاول الشخص الحنون دائماً تجنّب جرح مشاعر النّاس من حوله، ويصرّ على إسعاد الآخرين والتحسّر معهم على أحزانهم. </a:t>
            </a:r>
            <a:endParaRPr lang="en-US" sz="2800" dirty="0">
              <a:ea typeface="Calibri"/>
              <a:cs typeface="Arial"/>
            </a:endParaRPr>
          </a:p>
        </p:txBody>
      </p:sp>
      <p:sp>
        <p:nvSpPr>
          <p:cNvPr id="3" name="Flowchart: Alternate Process 2">
            <a:extLst>
              <a:ext uri="{FF2B5EF4-FFF2-40B4-BE49-F238E27FC236}">
                <a16:creationId xmlns:a16="http://schemas.microsoft.com/office/drawing/2014/main" id="{66E100BF-DAE2-4143-B047-E5F773E089B6}"/>
              </a:ext>
            </a:extLst>
          </p:cNvPr>
          <p:cNvSpPr/>
          <p:nvPr/>
        </p:nvSpPr>
        <p:spPr>
          <a:xfrm>
            <a:off x="9065778" y="575465"/>
            <a:ext cx="2688352" cy="648072"/>
          </a:xfrm>
          <a:prstGeom prst="flowChartAlternateProcess">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rtlCol="0" anchor="ctr"/>
          <a:lstStyle/>
          <a:p>
            <a:pPr lvl="0" algn="r" rtl="1">
              <a:lnSpc>
                <a:spcPct val="115000"/>
              </a:lnSpc>
              <a:spcAft>
                <a:spcPts val="1000"/>
              </a:spcAft>
            </a:pPr>
            <a:r>
              <a:rPr lang="ar-SA" sz="3200" b="1" dirty="0">
                <a:solidFill>
                  <a:srgbClr val="0070C0"/>
                </a:solidFill>
                <a:ea typeface="Calibri"/>
                <a:cs typeface="Traditional Arabic"/>
              </a:rPr>
              <a:t>الشخصيّات الإيجابيّة</a:t>
            </a:r>
            <a:endParaRPr lang="en-US" sz="3200" dirty="0">
              <a:solidFill>
                <a:prstClr val="black"/>
              </a:solidFill>
              <a:ea typeface="Calibri"/>
              <a:cs typeface="Arial"/>
            </a:endParaRPr>
          </a:p>
        </p:txBody>
      </p:sp>
      <p:pic>
        <p:nvPicPr>
          <p:cNvPr id="2560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974" r="11119"/>
          <a:stretch/>
        </p:blipFill>
        <p:spPr bwMode="auto">
          <a:xfrm>
            <a:off x="837828" y="2893858"/>
            <a:ext cx="4194326" cy="3494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1181086"/>
      </p:ext>
    </p:extLst>
  </p:cSld>
  <p:clrMapOvr>
    <a:masterClrMapping/>
  </p:clrMapOvr>
  <p:transition>
    <p:wipe dir="u"/>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Alternate Process 2">
            <a:extLst>
              <a:ext uri="{FF2B5EF4-FFF2-40B4-BE49-F238E27FC236}">
                <a16:creationId xmlns:a16="http://schemas.microsoft.com/office/drawing/2014/main" id="{66E100BF-DAE2-4143-B047-E5F773E089B6}"/>
              </a:ext>
            </a:extLst>
          </p:cNvPr>
          <p:cNvSpPr/>
          <p:nvPr/>
        </p:nvSpPr>
        <p:spPr>
          <a:xfrm>
            <a:off x="9172819" y="620688"/>
            <a:ext cx="2688352" cy="648072"/>
          </a:xfrm>
          <a:prstGeom prst="flowChartAlternateProcess">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rtlCol="0" anchor="ctr"/>
          <a:lstStyle/>
          <a:p>
            <a:pPr lvl="0" algn="r" rtl="1">
              <a:lnSpc>
                <a:spcPct val="115000"/>
              </a:lnSpc>
              <a:spcAft>
                <a:spcPts val="1000"/>
              </a:spcAft>
            </a:pPr>
            <a:r>
              <a:rPr lang="ar-SA" sz="3200" b="1" dirty="0">
                <a:solidFill>
                  <a:srgbClr val="0070C0"/>
                </a:solidFill>
                <a:ea typeface="Calibri"/>
                <a:cs typeface="Traditional Arabic"/>
              </a:rPr>
              <a:t>الشخصيّات السلبيّة</a:t>
            </a:r>
            <a:endParaRPr lang="en-US" sz="3200" dirty="0">
              <a:solidFill>
                <a:prstClr val="black"/>
              </a:solidFill>
              <a:ea typeface="Calibri"/>
              <a:cs typeface="Arial"/>
            </a:endParaRPr>
          </a:p>
        </p:txBody>
      </p:sp>
      <p:sp>
        <p:nvSpPr>
          <p:cNvPr id="4" name="Rectangle 3"/>
          <p:cNvSpPr/>
          <p:nvPr/>
        </p:nvSpPr>
        <p:spPr>
          <a:xfrm>
            <a:off x="5086300" y="1556792"/>
            <a:ext cx="6774871" cy="3817455"/>
          </a:xfrm>
          <a:prstGeom prst="rect">
            <a:avLst/>
          </a:prstGeom>
        </p:spPr>
        <p:txBody>
          <a:bodyPr wrap="square">
            <a:spAutoFit/>
          </a:bodyPr>
          <a:lstStyle/>
          <a:p>
            <a:pPr algn="r" rtl="1">
              <a:lnSpc>
                <a:spcPct val="115000"/>
              </a:lnSpc>
              <a:spcAft>
                <a:spcPts val="1000"/>
              </a:spcAft>
            </a:pPr>
            <a:r>
              <a:rPr lang="ar-SA" sz="2800" b="1" dirty="0">
                <a:ea typeface="Calibri"/>
                <a:cs typeface="Traditional Arabic"/>
              </a:rPr>
              <a:t>يمتلك بعض الأشخاص صفات تجعل حياتهم صعبة، ويكون تعاملهم سلبيّاً مع الأشخاص الآخرين، وتُمثّل جميعها الشخصيّات السلبيّة، وفيما يأتي معلومات عن مجموعةٍ منها:</a:t>
            </a:r>
            <a:endParaRPr lang="en-US" sz="2800" dirty="0">
              <a:ea typeface="Calibri"/>
              <a:cs typeface="Arial"/>
            </a:endParaRPr>
          </a:p>
          <a:p>
            <a:pPr algn="r" rtl="1">
              <a:lnSpc>
                <a:spcPct val="115000"/>
              </a:lnSpc>
              <a:spcAft>
                <a:spcPts val="1000"/>
              </a:spcAft>
            </a:pPr>
            <a:r>
              <a:rPr lang="ar-SA" sz="3000" b="1" u="sng" dirty="0">
                <a:solidFill>
                  <a:srgbClr val="984806"/>
                </a:solidFill>
                <a:ea typeface="Calibri"/>
                <a:cs typeface="Traditional Arabic"/>
              </a:rPr>
              <a:t>الشخصيّة العصبيّة:</a:t>
            </a:r>
            <a:endParaRPr lang="en-US" sz="3000" dirty="0">
              <a:ea typeface="Calibri"/>
              <a:cs typeface="Arial"/>
            </a:endParaRPr>
          </a:p>
          <a:p>
            <a:pPr algn="r" rtl="1">
              <a:lnSpc>
                <a:spcPct val="115000"/>
              </a:lnSpc>
              <a:spcAft>
                <a:spcPts val="1000"/>
              </a:spcAft>
            </a:pPr>
            <a:r>
              <a:rPr lang="ar-SA" sz="2800" b="1" dirty="0">
                <a:ea typeface="Calibri"/>
                <a:cs typeface="Traditional Arabic"/>
              </a:rPr>
              <a:t> هي التي تنفعل فتكون طاقتها الحركيّة عالية وغير حيويّة وبلا جدوى، وتصدر عن الشخص صاحب الشخصيّة العصبيّة طاقة سلبيّة، كما يتصف العصبيّ بعدم استقراره ومعاناته في حياته العاطفيّة.</a:t>
            </a:r>
            <a:endParaRPr lang="en-US" sz="2800" dirty="0">
              <a:ea typeface="Calibri"/>
              <a:cs typeface="Arial"/>
            </a:endParaRPr>
          </a:p>
        </p:txBody>
      </p:sp>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788" y="3036362"/>
            <a:ext cx="4297582" cy="233788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608138"/>
      </p:ext>
    </p:extLst>
  </p:cSld>
  <p:clrMapOvr>
    <a:masterClrMapping/>
  </p:clrMapOvr>
  <p:transition>
    <p:wipe dir="u"/>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86055" y="1109681"/>
            <a:ext cx="6452865" cy="3888244"/>
          </a:xfrm>
          <a:prstGeom prst="rect">
            <a:avLst/>
          </a:prstGeom>
        </p:spPr>
        <p:txBody>
          <a:bodyPr wrap="square">
            <a:spAutoFit/>
          </a:bodyPr>
          <a:lstStyle/>
          <a:p>
            <a:pPr algn="r" rtl="1">
              <a:lnSpc>
                <a:spcPct val="115000"/>
              </a:lnSpc>
              <a:spcAft>
                <a:spcPts val="1000"/>
              </a:spcAft>
            </a:pPr>
            <a:r>
              <a:rPr lang="ar-SA" sz="3200" b="1" u="sng" dirty="0">
                <a:solidFill>
                  <a:srgbClr val="984806"/>
                </a:solidFill>
                <a:ea typeface="Calibri"/>
                <a:cs typeface="Traditional Arabic"/>
              </a:rPr>
              <a:t>الشخصيّة التجنبيّة: </a:t>
            </a:r>
            <a:endParaRPr lang="en-US" sz="3200" dirty="0">
              <a:ea typeface="Calibri"/>
              <a:cs typeface="Arial"/>
            </a:endParaRPr>
          </a:p>
          <a:p>
            <a:pPr algn="r" rtl="1">
              <a:lnSpc>
                <a:spcPct val="115000"/>
              </a:lnSpc>
              <a:spcAft>
                <a:spcPts val="1000"/>
              </a:spcAft>
            </a:pPr>
            <a:r>
              <a:rPr lang="ar-SA" sz="2800" b="1" dirty="0">
                <a:ea typeface="Calibri"/>
                <a:cs typeface="Traditional Arabic"/>
              </a:rPr>
              <a:t>هي شخصيّة شديدة الحساسيّة من أيّ نقد يصدر عن الآخرين؛ لذلك يتجنّب صاحب هذه الشخصيّة الاحتكاك بالنّاس، فهو لا يملك سوى صديق أو اثنين مرتبط بهما ولا يفعل أي نشاط من دون وجودهما، والسبب الذي يدفعه لهذا التجنّب هو شعوره بالنّقص وأنّه أقل من الآخرين</a:t>
            </a:r>
            <a:r>
              <a:rPr lang="ar-EG" sz="2800" b="1" dirty="0">
                <a:ea typeface="Calibri"/>
                <a:cs typeface="Traditional Arabic"/>
              </a:rPr>
              <a:t>،</a:t>
            </a:r>
            <a:r>
              <a:rPr lang="ar-SA" sz="2800" b="1" dirty="0">
                <a:ea typeface="Calibri"/>
                <a:cs typeface="Traditional Arabic"/>
              </a:rPr>
              <a:t> كما تشعر الشخصيّة التجنبيّة بالقلق الدائم والترقّب.</a:t>
            </a:r>
            <a:endParaRPr lang="en-US" sz="2800" dirty="0">
              <a:ea typeface="Calibri"/>
              <a:cs typeface="Arial"/>
            </a:endParaRPr>
          </a:p>
        </p:txBody>
      </p:sp>
      <p:pic>
        <p:nvPicPr>
          <p:cNvPr id="276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763" r="6501"/>
          <a:stretch/>
        </p:blipFill>
        <p:spPr bwMode="auto">
          <a:xfrm>
            <a:off x="693812" y="3053803"/>
            <a:ext cx="4030361" cy="22844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5134053"/>
      </p:ext>
    </p:extLst>
  </p:cSld>
  <p:clrMapOvr>
    <a:masterClrMapping/>
  </p:clrMapOvr>
  <p:transition>
    <p:wipe dir="u"/>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llout: Down Arrow 4">
            <a:extLst>
              <a:ext uri="{FF2B5EF4-FFF2-40B4-BE49-F238E27FC236}">
                <a16:creationId xmlns:a16="http://schemas.microsoft.com/office/drawing/2014/main" id="{5436318D-FC76-468A-939F-04128DD2621D}"/>
              </a:ext>
            </a:extLst>
          </p:cNvPr>
          <p:cNvSpPr/>
          <p:nvPr/>
        </p:nvSpPr>
        <p:spPr>
          <a:xfrm>
            <a:off x="7343637" y="653952"/>
            <a:ext cx="4430496" cy="1152128"/>
          </a:xfrm>
          <a:prstGeom prst="downArrowCallout">
            <a:avLst/>
          </a:prstGeom>
        </p:spPr>
        <p:style>
          <a:lnRef idx="1">
            <a:schemeClr val="dk1"/>
          </a:lnRef>
          <a:fillRef idx="2">
            <a:schemeClr val="dk1"/>
          </a:fillRef>
          <a:effectRef idx="1">
            <a:schemeClr val="dk1"/>
          </a:effectRef>
          <a:fontRef idx="minor">
            <a:schemeClr val="dk1"/>
          </a:fontRef>
        </p:style>
        <p:txBody>
          <a:bodyPr rtlCol="0" anchor="ctr"/>
          <a:lstStyle/>
          <a:p>
            <a:pPr lvl="0" algn="ctr" rtl="1">
              <a:lnSpc>
                <a:spcPct val="115000"/>
              </a:lnSpc>
            </a:pPr>
            <a:r>
              <a:rPr lang="ar-SA" sz="3200" b="1" dirty="0">
                <a:solidFill>
                  <a:srgbClr val="C00000"/>
                </a:solidFill>
                <a:ea typeface="Times New Roman"/>
                <a:cs typeface="Traditional Arabic"/>
              </a:rPr>
              <a:t>العوامل المؤثرة في تكوين الشخصية</a:t>
            </a:r>
            <a:endParaRPr lang="en-US" sz="3200" dirty="0">
              <a:solidFill>
                <a:prstClr val="black"/>
              </a:solidFill>
              <a:ea typeface="Calibri"/>
              <a:cs typeface="Arial"/>
            </a:endParaRPr>
          </a:p>
        </p:txBody>
      </p:sp>
      <p:sp>
        <p:nvSpPr>
          <p:cNvPr id="3" name="Rectangle 2"/>
          <p:cNvSpPr/>
          <p:nvPr/>
        </p:nvSpPr>
        <p:spPr>
          <a:xfrm>
            <a:off x="4839288" y="2060848"/>
            <a:ext cx="6934845" cy="3560975"/>
          </a:xfrm>
          <a:prstGeom prst="rect">
            <a:avLst/>
          </a:prstGeom>
        </p:spPr>
        <p:txBody>
          <a:bodyPr wrap="square">
            <a:spAutoFit/>
          </a:bodyPr>
          <a:lstStyle/>
          <a:p>
            <a:pPr algn="r" rtl="1">
              <a:lnSpc>
                <a:spcPct val="115000"/>
              </a:lnSpc>
              <a:spcAft>
                <a:spcPts val="0"/>
              </a:spcAft>
            </a:pPr>
            <a:r>
              <a:rPr lang="ar-SA" sz="2800" b="1" dirty="0">
                <a:ea typeface="Times New Roman"/>
                <a:cs typeface="Traditional Arabic"/>
              </a:rPr>
              <a:t>إن مكونات الشخصية، والتي أشرنا إليها في القسم السابق، تشير إلى أن المحددات والعوامل المؤثرة في تكوين وتشكيل هذه المكونات عديدة جداً، ولكن للتبسيط فإننا يمكن أن نقول إن العوامل المؤثرة في تمويل الشخصية يمكن إجمالها في الآتي</a:t>
            </a:r>
            <a:r>
              <a:rPr lang="en-US" sz="2800" b="1" dirty="0">
                <a:latin typeface="Traditional Arabic"/>
                <a:ea typeface="Times New Roman"/>
                <a:cs typeface="Arial"/>
              </a:rPr>
              <a:t>:</a:t>
            </a:r>
            <a:endParaRPr lang="en-US" sz="2800" dirty="0">
              <a:ea typeface="Calibri"/>
              <a:cs typeface="Arial"/>
            </a:endParaRPr>
          </a:p>
          <a:p>
            <a:pPr marL="342900" lvl="0" indent="-342900" algn="r" rtl="1">
              <a:lnSpc>
                <a:spcPct val="115000"/>
              </a:lnSpc>
              <a:spcAft>
                <a:spcPts val="0"/>
              </a:spcAft>
              <a:buFont typeface="+mj-lt"/>
              <a:buAutoNum type="arabicPeriod"/>
            </a:pPr>
            <a:r>
              <a:rPr lang="ar-SA" sz="2800" b="1" dirty="0">
                <a:ea typeface="Times New Roman"/>
                <a:cs typeface="Traditional Arabic"/>
              </a:rPr>
              <a:t>العوامل الجسماني</a:t>
            </a:r>
            <a:r>
              <a:rPr lang="en-US" sz="2800" b="1" dirty="0">
                <a:latin typeface="Traditional Arabic"/>
                <a:ea typeface="Times New Roman"/>
                <a:cs typeface="Arial"/>
              </a:rPr>
              <a:t>.</a:t>
            </a:r>
            <a:endParaRPr lang="en-US" sz="2800" dirty="0">
              <a:ea typeface="Calibri"/>
              <a:cs typeface="Arial"/>
            </a:endParaRPr>
          </a:p>
          <a:p>
            <a:pPr marL="342900" lvl="0" indent="-342900" algn="r" rtl="1">
              <a:lnSpc>
                <a:spcPct val="115000"/>
              </a:lnSpc>
              <a:spcAft>
                <a:spcPts val="0"/>
              </a:spcAft>
              <a:buFont typeface="+mj-lt"/>
              <a:buAutoNum type="arabicPeriod"/>
            </a:pPr>
            <a:r>
              <a:rPr lang="ar-SA" sz="2800" b="1" dirty="0">
                <a:ea typeface="Times New Roman"/>
                <a:cs typeface="Traditional Arabic"/>
              </a:rPr>
              <a:t>عوامل الأسرة والتعليم</a:t>
            </a:r>
            <a:r>
              <a:rPr lang="en-US" sz="2800" b="1" dirty="0">
                <a:latin typeface="Traditional Arabic"/>
                <a:ea typeface="Times New Roman"/>
                <a:cs typeface="Arial"/>
              </a:rPr>
              <a:t>.</a:t>
            </a:r>
            <a:endParaRPr lang="en-US" sz="2800" dirty="0">
              <a:ea typeface="Calibri"/>
              <a:cs typeface="Arial"/>
            </a:endParaRPr>
          </a:p>
          <a:p>
            <a:pPr marL="342900" lvl="0" indent="-342900" algn="r" rtl="1">
              <a:lnSpc>
                <a:spcPct val="115000"/>
              </a:lnSpc>
              <a:spcAft>
                <a:spcPts val="0"/>
              </a:spcAft>
              <a:buFont typeface="+mj-lt"/>
              <a:buAutoNum type="arabicPeriod"/>
            </a:pPr>
            <a:r>
              <a:rPr lang="ar-SA" sz="2800" b="1" dirty="0">
                <a:ea typeface="Times New Roman"/>
                <a:cs typeface="Traditional Arabic"/>
              </a:rPr>
              <a:t>عوامل البيئة</a:t>
            </a:r>
            <a:r>
              <a:rPr lang="en-US" sz="2800" b="1" dirty="0">
                <a:latin typeface="Traditional Arabic"/>
                <a:ea typeface="Times New Roman"/>
                <a:cs typeface="Arial"/>
              </a:rPr>
              <a:t>.</a:t>
            </a:r>
            <a:endParaRPr lang="en-US" sz="2800" dirty="0">
              <a:ea typeface="Calibri"/>
              <a:cs typeface="Arial"/>
            </a:endParaRPr>
          </a:p>
        </p:txBody>
      </p:sp>
      <p:pic>
        <p:nvPicPr>
          <p:cNvPr id="286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1479" r="1453" b="6736"/>
          <a:stretch/>
        </p:blipFill>
        <p:spPr bwMode="auto">
          <a:xfrm>
            <a:off x="909836" y="2708919"/>
            <a:ext cx="2956080" cy="30351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421642"/>
      </p:ext>
    </p:extLst>
  </p:cSld>
  <p:clrMapOvr>
    <a:masterClrMapping/>
  </p:clrMapOvr>
  <p:transition>
    <p:wipe dir="u"/>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49561" y="1700808"/>
            <a:ext cx="7113252" cy="3560975"/>
          </a:xfrm>
          <a:prstGeom prst="rect">
            <a:avLst/>
          </a:prstGeom>
        </p:spPr>
        <p:txBody>
          <a:bodyPr wrap="square">
            <a:spAutoFit/>
          </a:bodyPr>
          <a:lstStyle/>
          <a:p>
            <a:pPr algn="r" rtl="1">
              <a:lnSpc>
                <a:spcPct val="115000"/>
              </a:lnSpc>
              <a:spcAft>
                <a:spcPts val="0"/>
              </a:spcAft>
            </a:pPr>
            <a:r>
              <a:rPr lang="ar-SA" sz="2800" b="1" dirty="0">
                <a:ea typeface="Times New Roman"/>
                <a:cs typeface="Traditional Arabic"/>
              </a:rPr>
              <a:t>تركز العوامل الجسمانية على عديد من الاعتبارات منها تأثير عنصر الوراثة، والمخ، والذكاء، وإفرازات الغدد من الهرمونات، والشكل الخارجي للجسم</a:t>
            </a:r>
            <a:r>
              <a:rPr lang="ar-EG" sz="2800" b="1" dirty="0">
                <a:ea typeface="Times New Roman"/>
                <a:cs typeface="Traditional Arabic"/>
              </a:rPr>
              <a:t> </a:t>
            </a:r>
            <a:r>
              <a:rPr lang="ar-SA" sz="2800" b="1" dirty="0">
                <a:ea typeface="Times New Roman"/>
                <a:cs typeface="Traditional Arabic"/>
              </a:rPr>
              <a:t>وسنتناول بعض هذه العوامل بشرح بسيط فيما يلي</a:t>
            </a:r>
            <a:r>
              <a:rPr lang="en-US" sz="2800" b="1" dirty="0">
                <a:latin typeface="Traditional Arabic"/>
                <a:ea typeface="Times New Roman"/>
                <a:cs typeface="Arial"/>
              </a:rPr>
              <a:t>:</a:t>
            </a:r>
            <a:endParaRPr lang="en-US" sz="2800" dirty="0">
              <a:ea typeface="Calibri"/>
              <a:cs typeface="Arial"/>
            </a:endParaRPr>
          </a:p>
          <a:p>
            <a:pPr algn="r" rtl="1">
              <a:lnSpc>
                <a:spcPct val="115000"/>
              </a:lnSpc>
              <a:spcAft>
                <a:spcPts val="0"/>
              </a:spcAft>
            </a:pPr>
            <a:r>
              <a:rPr lang="ar-SA" sz="2800" b="1" u="sng" dirty="0">
                <a:solidFill>
                  <a:srgbClr val="984806"/>
                </a:solidFill>
                <a:ea typeface="Times New Roman"/>
                <a:cs typeface="Traditional Arabic"/>
              </a:rPr>
              <a:t>المخ والجهاز العصبي</a:t>
            </a:r>
            <a:r>
              <a:rPr lang="en-US" sz="2800" b="1" u="sng" dirty="0">
                <a:solidFill>
                  <a:srgbClr val="984806"/>
                </a:solidFill>
                <a:latin typeface="Traditional Arabic"/>
                <a:ea typeface="Times New Roman"/>
                <a:cs typeface="Arial"/>
              </a:rPr>
              <a:t>:</a:t>
            </a:r>
            <a:endParaRPr lang="en-US" sz="2800" dirty="0">
              <a:ea typeface="Calibri"/>
              <a:cs typeface="Arial"/>
            </a:endParaRPr>
          </a:p>
          <a:p>
            <a:pPr algn="r" rtl="1">
              <a:lnSpc>
                <a:spcPct val="115000"/>
              </a:lnSpc>
              <a:spcAft>
                <a:spcPts val="0"/>
              </a:spcAft>
            </a:pPr>
            <a:r>
              <a:rPr lang="ar-SA" sz="2800" b="1" dirty="0">
                <a:ea typeface="Times New Roman"/>
                <a:cs typeface="Traditional Arabic"/>
              </a:rPr>
              <a:t>يؤثر المخ، الجهاز العصبي المركزي والأعصاب بمختلف أنواعها على درجة الاستثارة في شخصية الفرد، فيتميز بعض الناس ببطء الاستثارة ويتميز البعض الآخر بسرعة الاستثارة</a:t>
            </a:r>
            <a:r>
              <a:rPr lang="ar-EG" sz="2800" b="1" dirty="0">
                <a:ea typeface="Times New Roman"/>
                <a:cs typeface="Traditional Arabic"/>
              </a:rPr>
              <a:t>.</a:t>
            </a:r>
            <a:endParaRPr lang="en-US" sz="2800" dirty="0">
              <a:ea typeface="Calibri"/>
              <a:cs typeface="Arial"/>
            </a:endParaRPr>
          </a:p>
        </p:txBody>
      </p:sp>
      <p:sp>
        <p:nvSpPr>
          <p:cNvPr id="3" name="Flowchart: Alternate Process 2">
            <a:extLst>
              <a:ext uri="{FF2B5EF4-FFF2-40B4-BE49-F238E27FC236}">
                <a16:creationId xmlns:a16="http://schemas.microsoft.com/office/drawing/2014/main" id="{66E100BF-DAE2-4143-B047-E5F773E089B6}"/>
              </a:ext>
            </a:extLst>
          </p:cNvPr>
          <p:cNvSpPr/>
          <p:nvPr/>
        </p:nvSpPr>
        <p:spPr>
          <a:xfrm>
            <a:off x="8830716" y="620688"/>
            <a:ext cx="3030455" cy="648072"/>
          </a:xfrm>
          <a:prstGeom prst="flowChartAlternateProcess">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rtlCol="0" anchor="ctr"/>
          <a:lstStyle/>
          <a:p>
            <a:pPr lvl="0" algn="r" rtl="1">
              <a:lnSpc>
                <a:spcPct val="115000"/>
              </a:lnSpc>
            </a:pPr>
            <a:r>
              <a:rPr lang="ar-SA" sz="3200" b="1" dirty="0">
                <a:solidFill>
                  <a:srgbClr val="0070C0"/>
                </a:solidFill>
                <a:ea typeface="Times New Roman"/>
                <a:cs typeface="Traditional Arabic"/>
              </a:rPr>
              <a:t>أولاً: العوامل الجسمانية</a:t>
            </a:r>
            <a:endParaRPr lang="en-US" sz="1600" dirty="0">
              <a:solidFill>
                <a:srgbClr val="0070C0"/>
              </a:solidFill>
              <a:ea typeface="Calibri"/>
              <a:cs typeface="Arial"/>
            </a:endParaRP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780" y="2780928"/>
            <a:ext cx="4464496" cy="311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705149"/>
      </p:ext>
    </p:extLst>
  </p:cSld>
  <p:clrMapOvr>
    <a:masterClrMapping/>
  </p:clrMapOvr>
  <p:transition>
    <p:wipe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ما مفهوم الشخصية"/>
          <p:cNvPicPr/>
          <p:nvPr/>
        </p:nvPicPr>
        <p:blipFill rotWithShape="1">
          <a:blip r:embed="rId2">
            <a:extLst>
              <a:ext uri="{28A0092B-C50C-407E-A947-70E740481C1C}">
                <a14:useLocalDpi xmlns:a14="http://schemas.microsoft.com/office/drawing/2010/main" val="0"/>
              </a:ext>
            </a:extLst>
          </a:blip>
          <a:srcRect l="5728" r="2366" b="-62"/>
          <a:stretch/>
        </p:blipFill>
        <p:spPr bwMode="auto">
          <a:xfrm>
            <a:off x="5230316" y="2276872"/>
            <a:ext cx="6732131" cy="36724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sp>
        <p:nvSpPr>
          <p:cNvPr id="8" name="Flowchart: Alternate Process 7"/>
          <p:cNvSpPr/>
          <p:nvPr/>
        </p:nvSpPr>
        <p:spPr>
          <a:xfrm>
            <a:off x="6931541" y="533577"/>
            <a:ext cx="4360316" cy="1133475"/>
          </a:xfrm>
          <a:prstGeom prst="flowChartAlternateProcess">
            <a:avLst/>
          </a:prstGeom>
          <a:noFill/>
          <a:ln>
            <a:noFill/>
          </a:ln>
        </p:spPr>
        <p:style>
          <a:lnRef idx="0">
            <a:scrgbClr r="0" g="0" b="0"/>
          </a:lnRef>
          <a:fillRef idx="0">
            <a:scrgbClr r="0" g="0" b="0"/>
          </a:fillRef>
          <a:effectRef idx="0">
            <a:scrgbClr r="0" g="0" b="0"/>
          </a:effectRef>
          <a:fontRef idx="minor">
            <a:schemeClr val="accent2"/>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115000"/>
              </a:lnSpc>
              <a:spcAft>
                <a:spcPts val="1000"/>
              </a:spcAft>
            </a:pPr>
            <a:r>
              <a:rPr lang="ar-EG" sz="3200" b="1" spc="50" dirty="0">
                <a:ln>
                  <a:noFill/>
                </a:ln>
                <a:solidFill>
                  <a:srgbClr val="C00000"/>
                </a:solidFill>
                <a:effectLst>
                  <a:outerShdw blurRad="63500" dist="50800" dir="13500000" sx="0" sy="0">
                    <a:srgbClr val="000000">
                      <a:alpha val="50000"/>
                    </a:srgbClr>
                  </a:outerShdw>
                </a:effectLst>
                <a:ea typeface="Calibri"/>
                <a:cs typeface="Arial"/>
              </a:rPr>
              <a:t>الوحدة التدريبية الأولي </a:t>
            </a:r>
            <a:endParaRPr lang="en-US" sz="3200" dirty="0">
              <a:effectLst/>
              <a:ea typeface="Calibri"/>
              <a:cs typeface="Arial"/>
            </a:endParaRPr>
          </a:p>
          <a:p>
            <a:pPr algn="ctr" rtl="1">
              <a:lnSpc>
                <a:spcPct val="115000"/>
              </a:lnSpc>
              <a:spcAft>
                <a:spcPts val="1000"/>
              </a:spcAft>
            </a:pPr>
            <a:r>
              <a:rPr lang="ar-EG" sz="3200" b="1" spc="50">
                <a:solidFill>
                  <a:srgbClr val="002060"/>
                </a:solidFill>
                <a:effectLst>
                  <a:outerShdw blurRad="63500" dist="50800" dir="13500000" sx="0" sy="0">
                    <a:srgbClr val="000000">
                      <a:alpha val="50000"/>
                    </a:srgbClr>
                  </a:outerShdw>
                </a:effectLst>
                <a:ea typeface="Calibri"/>
                <a:cs typeface="Arial"/>
              </a:rPr>
              <a:t>" ما </a:t>
            </a:r>
            <a:r>
              <a:rPr lang="ar-EG" sz="3200" b="1" spc="50" dirty="0">
                <a:solidFill>
                  <a:srgbClr val="002060"/>
                </a:solidFill>
                <a:effectLst>
                  <a:outerShdw blurRad="63500" dist="50800" dir="13500000" sx="0" sy="0">
                    <a:srgbClr val="000000">
                      <a:alpha val="50000"/>
                    </a:srgbClr>
                  </a:outerShdw>
                </a:effectLst>
                <a:ea typeface="Calibri"/>
                <a:cs typeface="Arial"/>
              </a:rPr>
              <a:t>هي الشخصية"</a:t>
            </a:r>
            <a:endParaRPr lang="en-US" sz="3200" dirty="0">
              <a:effectLst/>
              <a:ea typeface="Calibri"/>
              <a:cs typeface="Arial"/>
            </a:endParaRPr>
          </a:p>
        </p:txBody>
      </p:sp>
    </p:spTree>
    <p:extLst>
      <p:ext uri="{BB962C8B-B14F-4D97-AF65-F5344CB8AC3E}">
        <p14:creationId xmlns:p14="http://schemas.microsoft.com/office/powerpoint/2010/main" val="2714724025"/>
      </p:ext>
    </p:extLst>
  </p:cSld>
  <p:clrMapOvr>
    <a:masterClrMapping/>
  </p:clrMapOvr>
  <p:transition>
    <p:wipe dir="u"/>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734372" y="1268760"/>
            <a:ext cx="6092825" cy="3136243"/>
          </a:xfrm>
          <a:prstGeom prst="rect">
            <a:avLst/>
          </a:prstGeom>
        </p:spPr>
        <p:txBody>
          <a:bodyPr>
            <a:spAutoFit/>
          </a:bodyPr>
          <a:lstStyle/>
          <a:p>
            <a:pPr algn="r" rtl="1">
              <a:lnSpc>
                <a:spcPct val="115000"/>
              </a:lnSpc>
              <a:spcAft>
                <a:spcPts val="0"/>
              </a:spcAft>
            </a:pPr>
            <a:r>
              <a:rPr lang="ar-SA" sz="3200" b="1" u="sng" dirty="0">
                <a:solidFill>
                  <a:srgbClr val="0070C0"/>
                </a:solidFill>
                <a:ea typeface="Times New Roman"/>
                <a:cs typeface="Traditional Arabic"/>
              </a:rPr>
              <a:t>الذكاء</a:t>
            </a:r>
            <a:r>
              <a:rPr lang="en-US" sz="3200" b="1" u="sng" dirty="0">
                <a:solidFill>
                  <a:srgbClr val="0070C0"/>
                </a:solidFill>
                <a:latin typeface="Traditional Arabic"/>
                <a:ea typeface="Times New Roman"/>
                <a:cs typeface="Arial"/>
              </a:rPr>
              <a:t>:</a:t>
            </a:r>
            <a:endParaRPr lang="en-US" sz="3200" dirty="0">
              <a:solidFill>
                <a:srgbClr val="0070C0"/>
              </a:solidFill>
              <a:ea typeface="Calibri"/>
              <a:cs typeface="Arial"/>
            </a:endParaRPr>
          </a:p>
          <a:p>
            <a:pPr algn="r" rtl="1">
              <a:lnSpc>
                <a:spcPct val="115000"/>
              </a:lnSpc>
              <a:spcAft>
                <a:spcPts val="0"/>
              </a:spcAft>
            </a:pPr>
            <a:r>
              <a:rPr lang="ar-SA" sz="2800" b="1" dirty="0">
                <a:ea typeface="Times New Roman"/>
                <a:cs typeface="Traditional Arabic"/>
              </a:rPr>
              <a:t>إن ارتفاع القدرات العقلية لدى الفرد يؤثر على مكونات الشخصية فهناك إشارات غلى أن مرتفعي الذكاء يتميزون بالحدة في الطباع والسرعة في الاستجابة والاستثارة، بينما يتميز الأشخاص ذوو الذكاء المنخفض بالتبلد والبطء في الاستجابة، وعدم الاستثارة والخمول.</a:t>
            </a:r>
            <a:endParaRPr lang="en-US" sz="2800" dirty="0">
              <a:ea typeface="Calibri"/>
              <a:cs typeface="Arial"/>
            </a:endParaRPr>
          </a:p>
        </p:txBody>
      </p:sp>
      <p:pic>
        <p:nvPicPr>
          <p:cNvPr id="307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7828" y="2708919"/>
            <a:ext cx="4176464" cy="2855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2173959"/>
      </p:ext>
    </p:extLst>
  </p:cSld>
  <p:clrMapOvr>
    <a:masterClrMapping/>
  </p:clrMapOvr>
  <p:transition>
    <p:wipe dir="u"/>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Alternate Process 2">
            <a:extLst>
              <a:ext uri="{FF2B5EF4-FFF2-40B4-BE49-F238E27FC236}">
                <a16:creationId xmlns:a16="http://schemas.microsoft.com/office/drawing/2014/main" id="{66E100BF-DAE2-4143-B047-E5F773E089B6}"/>
              </a:ext>
            </a:extLst>
          </p:cNvPr>
          <p:cNvSpPr/>
          <p:nvPr/>
        </p:nvSpPr>
        <p:spPr>
          <a:xfrm>
            <a:off x="8842439" y="690392"/>
            <a:ext cx="2598407" cy="648072"/>
          </a:xfrm>
          <a:prstGeom prst="flowChartAlternateProcess">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rtlCol="0" anchor="ctr"/>
          <a:lstStyle/>
          <a:p>
            <a:pPr lvl="0" algn="r" rtl="1">
              <a:lnSpc>
                <a:spcPct val="115000"/>
              </a:lnSpc>
            </a:pPr>
            <a:r>
              <a:rPr lang="ar-SA" sz="3200" b="1" dirty="0">
                <a:solidFill>
                  <a:srgbClr val="0070C0"/>
                </a:solidFill>
                <a:ea typeface="Times New Roman"/>
                <a:cs typeface="Traditional Arabic"/>
              </a:rPr>
              <a:t>ثانياً: الأسرة والتعليم</a:t>
            </a:r>
            <a:endParaRPr lang="en-US" sz="1600" dirty="0">
              <a:solidFill>
                <a:srgbClr val="0070C0"/>
              </a:solidFill>
              <a:ea typeface="Calibri"/>
              <a:cs typeface="Arial"/>
            </a:endParaRPr>
          </a:p>
        </p:txBody>
      </p:sp>
      <p:sp>
        <p:nvSpPr>
          <p:cNvPr id="4" name="Rectangle 3"/>
          <p:cNvSpPr/>
          <p:nvPr/>
        </p:nvSpPr>
        <p:spPr>
          <a:xfrm>
            <a:off x="5019337" y="1784539"/>
            <a:ext cx="6702863" cy="3108543"/>
          </a:xfrm>
          <a:prstGeom prst="rect">
            <a:avLst/>
          </a:prstGeom>
        </p:spPr>
        <p:txBody>
          <a:bodyPr wrap="square">
            <a:spAutoFit/>
          </a:bodyPr>
          <a:lstStyle/>
          <a:p>
            <a:pPr lvl="0" algn="r" rtl="1">
              <a:spcAft>
                <a:spcPts val="0"/>
              </a:spcAft>
              <a:buClr>
                <a:srgbClr val="C00000"/>
              </a:buClr>
              <a:buSzPts val="1600"/>
            </a:pPr>
            <a:r>
              <a:rPr lang="ar-SA" sz="2800" b="1" dirty="0">
                <a:ea typeface="Times New Roman"/>
                <a:cs typeface="Traditional Arabic"/>
              </a:rPr>
              <a:t>تؤثر الأسرة بصورة بالغة في تشكيل شخصية الطفل، إن أسس الشخصية التي تتكون في السنين الأولى من حياته تبقى لسنوات طويلة، ويصعب تعديلها أو تغييرها، فالأم لها دور كبير في الـاير على صفات التطبيع والتكيف الاجتماعي، ذلك لأنها أول شخص يرعى الطف جسمانياً ونفسياً</a:t>
            </a:r>
            <a:r>
              <a:rPr lang="en-US" sz="2800" b="1" dirty="0">
                <a:latin typeface="Traditional Arabic"/>
                <a:ea typeface="Times New Roman"/>
              </a:rPr>
              <a:t> </a:t>
            </a:r>
            <a:r>
              <a:rPr lang="ar-SA" sz="2800" b="1" dirty="0">
                <a:ea typeface="Times New Roman"/>
                <a:cs typeface="Traditional Arabic"/>
              </a:rPr>
              <a:t>واجتماعياً، وبعد المرحلة الأولى للرضاعة يدخل أناس آخرون في التأثير على التكيف الاجتماعي كالأب والأخوة والأقارب والأصدقاء</a:t>
            </a:r>
            <a:r>
              <a:rPr lang="en-US" sz="2800" b="1" dirty="0">
                <a:latin typeface="Traditional Arabic"/>
                <a:ea typeface="Times New Roman"/>
              </a:rPr>
              <a:t>.</a:t>
            </a:r>
            <a:endParaRPr lang="en-US" sz="2800" dirty="0">
              <a:effectLst/>
            </a:endParaRPr>
          </a:p>
        </p:txBody>
      </p:sp>
      <p:pic>
        <p:nvPicPr>
          <p:cNvPr id="3174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398" t="3415" r="6859" b="2429"/>
          <a:stretch/>
        </p:blipFill>
        <p:spPr bwMode="auto">
          <a:xfrm>
            <a:off x="909836" y="2780928"/>
            <a:ext cx="3399180" cy="29174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7871817"/>
      </p:ext>
    </p:extLst>
  </p:cSld>
  <p:clrMapOvr>
    <a:masterClrMapping/>
  </p:clrMapOvr>
  <p:transition>
    <p:wipe dir="u"/>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Alternate Process 2">
            <a:extLst>
              <a:ext uri="{FF2B5EF4-FFF2-40B4-BE49-F238E27FC236}">
                <a16:creationId xmlns:a16="http://schemas.microsoft.com/office/drawing/2014/main" id="{66E100BF-DAE2-4143-B047-E5F773E089B6}"/>
              </a:ext>
            </a:extLst>
          </p:cNvPr>
          <p:cNvSpPr/>
          <p:nvPr/>
        </p:nvSpPr>
        <p:spPr>
          <a:xfrm>
            <a:off x="10205583" y="819345"/>
            <a:ext cx="1458002" cy="648072"/>
          </a:xfrm>
          <a:prstGeom prst="flowChartAlternateProcess">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rtlCol="0" anchor="ctr"/>
          <a:lstStyle/>
          <a:p>
            <a:pPr lvl="0" algn="r" rtl="1">
              <a:lnSpc>
                <a:spcPct val="115000"/>
              </a:lnSpc>
            </a:pPr>
            <a:r>
              <a:rPr lang="ar-SA" sz="3200" b="1" dirty="0">
                <a:solidFill>
                  <a:srgbClr val="0070C0"/>
                </a:solidFill>
                <a:latin typeface="Traditional Arabic" pitchFamily="18" charset="-78"/>
                <a:ea typeface="Times New Roman"/>
                <a:cs typeface="Traditional Arabic" pitchFamily="18" charset="-78"/>
              </a:rPr>
              <a:t>ثالثاً: البيئة</a:t>
            </a:r>
            <a:endParaRPr lang="en-US" sz="3200" dirty="0">
              <a:solidFill>
                <a:srgbClr val="0070C0"/>
              </a:solidFill>
              <a:latin typeface="Traditional Arabic" pitchFamily="18" charset="-78"/>
              <a:ea typeface="Calibri"/>
              <a:cs typeface="Traditional Arabic" pitchFamily="18" charset="-78"/>
            </a:endParaRPr>
          </a:p>
        </p:txBody>
      </p:sp>
      <p:sp>
        <p:nvSpPr>
          <p:cNvPr id="2" name="Rectangle 1"/>
          <p:cNvSpPr/>
          <p:nvPr/>
        </p:nvSpPr>
        <p:spPr>
          <a:xfrm>
            <a:off x="5468116" y="1879993"/>
            <a:ext cx="6380857" cy="3108543"/>
          </a:xfrm>
          <a:prstGeom prst="rect">
            <a:avLst/>
          </a:prstGeom>
        </p:spPr>
        <p:txBody>
          <a:bodyPr wrap="square">
            <a:spAutoFit/>
          </a:bodyPr>
          <a:lstStyle/>
          <a:p>
            <a:pPr algn="r" rtl="1"/>
            <a:r>
              <a:rPr lang="ar-SA" sz="2800" b="1" dirty="0">
                <a:latin typeface="Traditional Arabic" pitchFamily="18" charset="-78"/>
                <a:ea typeface="Times New Roman"/>
                <a:cs typeface="Traditional Arabic" pitchFamily="18" charset="-78"/>
              </a:rPr>
              <a:t>تشير البيئة إلى تلك الصفات المحيطة بالفدر وإلى مكونات الحضارة التي يحتك بها. فالصفات الجغرافية لها تأثير على تشكيل السلوك فمن يسكنون السواحل يختلفون في شخصياتهم عمن يسكنون الغابات والصحاري والمزارع، كما أن نوع الحياة المدنية له تأثير على تشكيل الشخصية، وأيضاً</a:t>
            </a:r>
            <a:r>
              <a:rPr lang="en-US" sz="2800" b="1" dirty="0">
                <a:latin typeface="Traditional Arabic" pitchFamily="18" charset="-78"/>
                <a:ea typeface="Times New Roman"/>
                <a:cs typeface="Traditional Arabic" pitchFamily="18" charset="-78"/>
              </a:rPr>
              <a:t> </a:t>
            </a:r>
            <a:r>
              <a:rPr lang="ar-SA" sz="2800" b="1" dirty="0">
                <a:latin typeface="Traditional Arabic" pitchFamily="18" charset="-78"/>
                <a:ea typeface="Times New Roman"/>
                <a:cs typeface="Traditional Arabic" pitchFamily="18" charset="-78"/>
              </a:rPr>
              <a:t>يلعب الدين واللغة والنظام السياسي والاقتصادي وقيم الزواج واطلاق والعلاقات الاجتماعية دوراً بالغاً في تشكيل الشخصية</a:t>
            </a:r>
            <a:r>
              <a:rPr lang="ar-EG" sz="2800" b="1" dirty="0">
                <a:latin typeface="Traditional Arabic" pitchFamily="18" charset="-78"/>
                <a:ea typeface="Times New Roman"/>
                <a:cs typeface="Traditional Arabic" pitchFamily="18" charset="-78"/>
              </a:rPr>
              <a:t>.</a:t>
            </a:r>
            <a:endParaRPr lang="ar-EG" sz="2800" dirty="0">
              <a:latin typeface="Traditional Arabic" pitchFamily="18" charset="-78"/>
              <a:cs typeface="Traditional Arabic" pitchFamily="18" charset="-78"/>
            </a:endParaRPr>
          </a:p>
        </p:txBody>
      </p:sp>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828" y="2761601"/>
            <a:ext cx="4082680" cy="24390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7376794"/>
      </p:ext>
    </p:extLst>
  </p:cSld>
  <p:clrMapOvr>
    <a:masterClrMapping/>
  </p:clrMapOvr>
  <p:transition>
    <p:wipe dir="u"/>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llout: Down Arrow 4">
            <a:extLst>
              <a:ext uri="{FF2B5EF4-FFF2-40B4-BE49-F238E27FC236}">
                <a16:creationId xmlns:a16="http://schemas.microsoft.com/office/drawing/2014/main" id="{5436318D-FC76-468A-939F-04128DD2621D}"/>
              </a:ext>
            </a:extLst>
          </p:cNvPr>
          <p:cNvSpPr/>
          <p:nvPr/>
        </p:nvSpPr>
        <p:spPr>
          <a:xfrm>
            <a:off x="7462563" y="653952"/>
            <a:ext cx="4311569" cy="1152128"/>
          </a:xfrm>
          <a:prstGeom prst="downArrowCallout">
            <a:avLst/>
          </a:prstGeom>
        </p:spPr>
        <p:style>
          <a:lnRef idx="1">
            <a:schemeClr val="dk1"/>
          </a:lnRef>
          <a:fillRef idx="2">
            <a:schemeClr val="dk1"/>
          </a:fillRef>
          <a:effectRef idx="1">
            <a:schemeClr val="dk1"/>
          </a:effectRef>
          <a:fontRef idx="minor">
            <a:schemeClr val="dk1"/>
          </a:fontRef>
        </p:style>
        <p:txBody>
          <a:bodyPr rtlCol="0" anchor="ctr"/>
          <a:lstStyle/>
          <a:p>
            <a:pPr algn="ctr" rtl="1">
              <a:lnSpc>
                <a:spcPct val="115000"/>
              </a:lnSpc>
              <a:spcAft>
                <a:spcPts val="1000"/>
              </a:spcAft>
            </a:pPr>
            <a:r>
              <a:rPr lang="ar-EG" sz="3200" b="1" dirty="0">
                <a:solidFill>
                  <a:srgbClr val="C00000"/>
                </a:solidFill>
                <a:ea typeface="Calibri"/>
                <a:cs typeface="Traditional Arabic"/>
              </a:rPr>
              <a:t>نظرية آيزنك, أنماط الأمزجة الأربع</a:t>
            </a:r>
            <a:endParaRPr lang="en-US" sz="3200" dirty="0">
              <a:ea typeface="Calibri"/>
              <a:cs typeface="Arial"/>
            </a:endParaRPr>
          </a:p>
        </p:txBody>
      </p:sp>
      <p:sp>
        <p:nvSpPr>
          <p:cNvPr id="5" name="Rectangle 4"/>
          <p:cNvSpPr/>
          <p:nvPr/>
        </p:nvSpPr>
        <p:spPr>
          <a:xfrm>
            <a:off x="5806380" y="2013225"/>
            <a:ext cx="6092825" cy="3916457"/>
          </a:xfrm>
          <a:prstGeom prst="rect">
            <a:avLst/>
          </a:prstGeom>
        </p:spPr>
        <p:txBody>
          <a:bodyPr>
            <a:spAutoFit/>
          </a:bodyPr>
          <a:lstStyle/>
          <a:p>
            <a:pPr lvl="0" algn="r" rtl="1">
              <a:lnSpc>
                <a:spcPct val="150000"/>
              </a:lnSpc>
              <a:buClr>
                <a:srgbClr val="C00000"/>
              </a:buClr>
              <a:buSzPts val="1600"/>
            </a:pPr>
            <a:r>
              <a:rPr lang="ar-EG" sz="2800" b="1" dirty="0">
                <a:cs typeface="Traditional Arabic"/>
              </a:rPr>
              <a:t>مازلنا مع نظريات السمات, وقد كنا تحدثنا في موضوع سابق عن نظرية كاتل واختباره للسمات, والآن سنتحدث عن عالم سمات آخر معاصر لكاتل ألا هو المثير للجدل المشاكس هانز آيزنك والذي لرُبما تذكره من خلال نقده اللاذع للتحليل النفسي وتهجمه الشرس على فرويد في كتابه تدهور امبراطورية فرويد وسقوطها.</a:t>
            </a:r>
            <a:endParaRPr lang="en-US" sz="2800" dirty="0">
              <a:effectLst/>
            </a:endParaRPr>
          </a:p>
        </p:txBody>
      </p:sp>
      <p:pic>
        <p:nvPicPr>
          <p:cNvPr id="348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5860" y="2828637"/>
            <a:ext cx="2832936" cy="2991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1299065"/>
      </p:ext>
    </p:extLst>
  </p:cSld>
  <p:clrMapOvr>
    <a:masterClrMapping/>
  </p:clrMapOvr>
  <p:transition>
    <p:wipe dir="u"/>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Alternate Process 2">
            <a:extLst>
              <a:ext uri="{FF2B5EF4-FFF2-40B4-BE49-F238E27FC236}">
                <a16:creationId xmlns:a16="http://schemas.microsoft.com/office/drawing/2014/main" id="{66E100BF-DAE2-4143-B047-E5F773E089B6}"/>
              </a:ext>
            </a:extLst>
          </p:cNvPr>
          <p:cNvSpPr/>
          <p:nvPr/>
        </p:nvSpPr>
        <p:spPr>
          <a:xfrm>
            <a:off x="5685212" y="764704"/>
            <a:ext cx="6282539" cy="648072"/>
          </a:xfrm>
          <a:prstGeom prst="flowChartAlternateProcess">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rtlCol="0" anchor="ctr"/>
          <a:lstStyle/>
          <a:p>
            <a:pPr lvl="0" algn="r" rtl="1">
              <a:lnSpc>
                <a:spcPct val="115000"/>
              </a:lnSpc>
              <a:spcAft>
                <a:spcPts val="1000"/>
              </a:spcAft>
            </a:pPr>
            <a:r>
              <a:rPr lang="ar-EG" sz="2800" b="1" dirty="0">
                <a:solidFill>
                  <a:srgbClr val="0070C0"/>
                </a:solidFill>
                <a:ea typeface="Calibri"/>
                <a:cs typeface="Traditional Arabic"/>
              </a:rPr>
              <a:t>العُصابية </a:t>
            </a:r>
            <a:r>
              <a:rPr lang="en-US" sz="2800" b="1" dirty="0">
                <a:solidFill>
                  <a:srgbClr val="0070C0"/>
                </a:solidFill>
                <a:latin typeface="Traditional Arabic"/>
                <a:ea typeface="Calibri"/>
                <a:cs typeface="Arial"/>
              </a:rPr>
              <a:t>Neuroticism </a:t>
            </a:r>
            <a:r>
              <a:rPr lang="ar-EG" sz="2800" b="1" dirty="0">
                <a:solidFill>
                  <a:srgbClr val="0070C0"/>
                </a:solidFill>
                <a:latin typeface="Traditional Arabic"/>
                <a:ea typeface="Calibri"/>
              </a:rPr>
              <a:t>مقابل الاستقرار العاطفي:</a:t>
            </a:r>
            <a:endParaRPr lang="en-US" sz="2800" dirty="0">
              <a:solidFill>
                <a:prstClr val="black"/>
              </a:solidFill>
              <a:ea typeface="Calibri"/>
              <a:cs typeface="Arial"/>
            </a:endParaRPr>
          </a:p>
        </p:txBody>
      </p:sp>
      <p:sp>
        <p:nvSpPr>
          <p:cNvPr id="2" name="Rectangle 1"/>
          <p:cNvSpPr/>
          <p:nvPr/>
        </p:nvSpPr>
        <p:spPr>
          <a:xfrm>
            <a:off x="5829826" y="1752709"/>
            <a:ext cx="6066515" cy="3970318"/>
          </a:xfrm>
          <a:prstGeom prst="rect">
            <a:avLst/>
          </a:prstGeom>
        </p:spPr>
        <p:txBody>
          <a:bodyPr wrap="square">
            <a:spAutoFit/>
          </a:bodyPr>
          <a:lstStyle/>
          <a:p>
            <a:pPr algn="r" rtl="1">
              <a:lnSpc>
                <a:spcPct val="150000"/>
              </a:lnSpc>
            </a:pPr>
            <a:r>
              <a:rPr lang="ar-EG" sz="2800" b="1" dirty="0">
                <a:ea typeface="Calibri"/>
                <a:cs typeface="Traditional Arabic"/>
              </a:rPr>
              <a:t>العصابية هو المصطلح الذي أطلقه آيزنك على الأشخاص الذين يميلون أكثر للتوتر والعصبية, وحسب آيزنك طبعا (الذي يبحث عن أصل بيولوجي وفيسيولوجي للسمة) فإنهم الأشخاص الذين لديهم جهاز عصبي ودي سمبثاوي أكثر استجابة من الآخرين المستقرين عاطفيا, هذا الجهاز العصبي هو الذي يتحكم في كثير من مشاعرنا وردات فعلنا.</a:t>
            </a:r>
            <a:endParaRPr lang="ar-EG" sz="2800" dirty="0"/>
          </a:p>
        </p:txBody>
      </p:sp>
      <p:pic>
        <p:nvPicPr>
          <p:cNvPr id="358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812" y="3155054"/>
            <a:ext cx="4176464" cy="25871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8230898"/>
      </p:ext>
    </p:extLst>
  </p:cSld>
  <p:clrMapOvr>
    <a:masterClrMapping/>
  </p:clrMapOvr>
  <p:transition>
    <p:wipe dir="u"/>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10399" y="1772816"/>
            <a:ext cx="6092825" cy="3270126"/>
          </a:xfrm>
          <a:prstGeom prst="rect">
            <a:avLst/>
          </a:prstGeom>
        </p:spPr>
        <p:txBody>
          <a:bodyPr>
            <a:spAutoFit/>
          </a:bodyPr>
          <a:lstStyle/>
          <a:p>
            <a:pPr lvl="0" algn="r" rtl="1">
              <a:lnSpc>
                <a:spcPct val="150000"/>
              </a:lnSpc>
              <a:buClr>
                <a:srgbClr val="C00000"/>
              </a:buClr>
              <a:buSzPts val="1600"/>
            </a:pPr>
            <a:r>
              <a:rPr lang="ar-EG" sz="2800" b="1" dirty="0">
                <a:latin typeface="Traditional Arabic" pitchFamily="18" charset="-78"/>
                <a:cs typeface="Traditional Arabic" pitchFamily="18" charset="-78"/>
              </a:rPr>
              <a:t>تعريف آيزنك للانطوائي والانبساطي يختلف عن تفسير يونغ, لذا لا تُقارن بين ما تعرفه عن </a:t>
            </a:r>
            <a:r>
              <a:rPr lang="en-US" sz="2800" b="1" dirty="0">
                <a:latin typeface="Traditional Arabic" pitchFamily="18" charset="-78"/>
                <a:cs typeface="Traditional Arabic" pitchFamily="18" charset="-78"/>
              </a:rPr>
              <a:t>MBTI </a:t>
            </a:r>
            <a:r>
              <a:rPr lang="ar-EG" sz="2800" b="1" dirty="0">
                <a:latin typeface="Traditional Arabic" pitchFamily="18" charset="-78"/>
                <a:cs typeface="Traditional Arabic" pitchFamily="18" charset="-78"/>
              </a:rPr>
              <a:t>وبين نظرية آيزنك لأنه لا مجال للمقارنة (اقرأ تفسير يونغ) وتجدر الإشارة إلى أن تعريف آيزنك هو الأقرب للتعريف الحديث للانطوائي والانبساطي بعلم النفس.</a:t>
            </a:r>
            <a:endParaRPr lang="en-US" sz="2800" dirty="0">
              <a:effectLst/>
              <a:latin typeface="Traditional Arabic" pitchFamily="18" charset="-78"/>
              <a:cs typeface="Traditional Arabic" pitchFamily="18" charset="-78"/>
            </a:endParaRPr>
          </a:p>
        </p:txBody>
      </p:sp>
      <p:sp>
        <p:nvSpPr>
          <p:cNvPr id="3" name="Flowchart: Alternate Process 2">
            <a:extLst>
              <a:ext uri="{FF2B5EF4-FFF2-40B4-BE49-F238E27FC236}">
                <a16:creationId xmlns:a16="http://schemas.microsoft.com/office/drawing/2014/main" id="{66E100BF-DAE2-4143-B047-E5F773E089B6}"/>
              </a:ext>
            </a:extLst>
          </p:cNvPr>
          <p:cNvSpPr/>
          <p:nvPr/>
        </p:nvSpPr>
        <p:spPr>
          <a:xfrm>
            <a:off x="8038628" y="755685"/>
            <a:ext cx="3569083" cy="648072"/>
          </a:xfrm>
          <a:prstGeom prst="flowChartAlternateProcess">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rtlCol="0" anchor="ctr"/>
          <a:lstStyle/>
          <a:p>
            <a:pPr lvl="0" algn="r" rtl="1">
              <a:lnSpc>
                <a:spcPct val="115000"/>
              </a:lnSpc>
              <a:spcAft>
                <a:spcPts val="1000"/>
              </a:spcAft>
            </a:pPr>
            <a:r>
              <a:rPr lang="en-US" sz="3200" b="1" dirty="0">
                <a:solidFill>
                  <a:srgbClr val="0070C0"/>
                </a:solidFill>
                <a:latin typeface="Traditional Arabic" pitchFamily="18" charset="-78"/>
                <a:ea typeface="Calibri"/>
                <a:cs typeface="Traditional Arabic" pitchFamily="18" charset="-78"/>
              </a:rPr>
              <a:t> </a:t>
            </a:r>
            <a:r>
              <a:rPr lang="ar-EG" sz="3200" b="1" dirty="0">
                <a:solidFill>
                  <a:srgbClr val="0070C0"/>
                </a:solidFill>
                <a:latin typeface="Traditional Arabic" pitchFamily="18" charset="-78"/>
                <a:ea typeface="Calibri"/>
                <a:cs typeface="Traditional Arabic" pitchFamily="18" charset="-78"/>
              </a:rPr>
              <a:t>الانطوائية مقابل الانبساطية</a:t>
            </a:r>
            <a:endParaRPr lang="en-US" sz="3200" dirty="0">
              <a:solidFill>
                <a:prstClr val="black"/>
              </a:solidFill>
              <a:latin typeface="Traditional Arabic" pitchFamily="18" charset="-78"/>
              <a:ea typeface="Calibri"/>
              <a:cs typeface="Traditional Arabic" pitchFamily="18" charset="-78"/>
            </a:endParaRPr>
          </a:p>
        </p:txBody>
      </p:sp>
      <p:pic>
        <p:nvPicPr>
          <p:cNvPr id="3686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9836" y="2852936"/>
            <a:ext cx="4176464" cy="23245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4703948"/>
      </p:ext>
    </p:extLst>
  </p:cSld>
  <p:clrMapOvr>
    <a:masterClrMapping/>
  </p:clrMapOvr>
  <p:transition>
    <p:wipe dir="u"/>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llout: Down Arrow 4">
            <a:extLst>
              <a:ext uri="{FF2B5EF4-FFF2-40B4-BE49-F238E27FC236}">
                <a16:creationId xmlns:a16="http://schemas.microsoft.com/office/drawing/2014/main" id="{5436318D-FC76-468A-939F-04128DD2621D}"/>
              </a:ext>
            </a:extLst>
          </p:cNvPr>
          <p:cNvSpPr/>
          <p:nvPr/>
        </p:nvSpPr>
        <p:spPr>
          <a:xfrm>
            <a:off x="8254652" y="663135"/>
            <a:ext cx="3375464" cy="1152128"/>
          </a:xfrm>
          <a:prstGeom prst="downArrowCallout">
            <a:avLst/>
          </a:prstGeom>
        </p:spPr>
        <p:style>
          <a:lnRef idx="1">
            <a:schemeClr val="dk1"/>
          </a:lnRef>
          <a:fillRef idx="2">
            <a:schemeClr val="dk1"/>
          </a:fillRef>
          <a:effectRef idx="1">
            <a:schemeClr val="dk1"/>
          </a:effectRef>
          <a:fontRef idx="minor">
            <a:schemeClr val="dk1"/>
          </a:fontRef>
        </p:style>
        <p:txBody>
          <a:bodyPr rtlCol="0" anchor="ctr"/>
          <a:lstStyle/>
          <a:p>
            <a:pPr algn="ctr" rtl="1">
              <a:lnSpc>
                <a:spcPct val="115000"/>
              </a:lnSpc>
              <a:spcAft>
                <a:spcPts val="1000"/>
              </a:spcAft>
            </a:pPr>
            <a:r>
              <a:rPr lang="ar-SA" sz="3200" b="1" dirty="0">
                <a:solidFill>
                  <a:srgbClr val="C00000"/>
                </a:solidFill>
                <a:ea typeface="Calibri"/>
                <a:cs typeface="Traditional Arabic"/>
              </a:rPr>
              <a:t>مفهوم السلوك العدواني  </a:t>
            </a:r>
            <a:endParaRPr lang="en-US" sz="1400" dirty="0">
              <a:ea typeface="Calibri"/>
              <a:cs typeface="Arial"/>
            </a:endParaRPr>
          </a:p>
        </p:txBody>
      </p:sp>
      <p:sp>
        <p:nvSpPr>
          <p:cNvPr id="3" name="Rectangle 2"/>
          <p:cNvSpPr/>
          <p:nvPr/>
        </p:nvSpPr>
        <p:spPr>
          <a:xfrm>
            <a:off x="5937004" y="2147175"/>
            <a:ext cx="5895744" cy="3193695"/>
          </a:xfrm>
          <a:prstGeom prst="rect">
            <a:avLst/>
          </a:prstGeom>
        </p:spPr>
        <p:txBody>
          <a:bodyPr wrap="square">
            <a:spAutoFit/>
          </a:bodyPr>
          <a:lstStyle/>
          <a:p>
            <a:pPr algn="r" rtl="1">
              <a:lnSpc>
                <a:spcPct val="115000"/>
              </a:lnSpc>
              <a:spcAft>
                <a:spcPts val="1000"/>
              </a:spcAft>
            </a:pPr>
            <a:r>
              <a:rPr lang="ar-SA" sz="2800" b="1" dirty="0">
                <a:ea typeface="Calibri"/>
                <a:cs typeface="Traditional Arabic"/>
              </a:rPr>
              <a:t> يعتبر السلوك العدواني أحد الموضوعات التي اختلف العلماء في تحديد مفهومها تحديدا دقيقا بل أن ألبرت باندورا-  ""</a:t>
            </a:r>
            <a:r>
              <a:rPr lang="en-US" sz="2800" b="1" dirty="0">
                <a:latin typeface="Traditional Arabic"/>
                <a:ea typeface="Calibri"/>
                <a:cs typeface="Arial"/>
              </a:rPr>
              <a:t>A.BENDURU</a:t>
            </a:r>
            <a:r>
              <a:rPr lang="ar-EG" sz="2800" b="1" dirty="0">
                <a:ea typeface="Calibri"/>
                <a:cs typeface="Traditional Arabic"/>
              </a:rPr>
              <a:t>.</a:t>
            </a:r>
            <a:r>
              <a:rPr lang="ar-SA" sz="2800" b="1" dirty="0">
                <a:ea typeface="Calibri"/>
                <a:cs typeface="Traditional Arabic"/>
              </a:rPr>
              <a:t> </a:t>
            </a:r>
            <a:endParaRPr lang="ar-EG" sz="2800" b="1" dirty="0">
              <a:ea typeface="Calibri"/>
              <a:cs typeface="Traditional Arabic"/>
            </a:endParaRPr>
          </a:p>
          <a:p>
            <a:pPr algn="r" rtl="1">
              <a:lnSpc>
                <a:spcPct val="115000"/>
              </a:lnSpc>
              <a:spcAft>
                <a:spcPts val="1000"/>
              </a:spcAft>
            </a:pPr>
            <a:r>
              <a:rPr lang="ar-SA" sz="2800" b="1" dirty="0">
                <a:ea typeface="Calibri"/>
                <a:cs typeface="Traditional Arabic"/>
              </a:rPr>
              <a:t>وهو أكثر الباحثين في المجال العدواني اعتبر دراسة السلوك العدواني من الموضوعات المعقدة التي لا يمكن تحديدها من جانب الدلالة اللفظية . </a:t>
            </a:r>
            <a:endParaRPr lang="en-US" sz="2800" dirty="0">
              <a:ea typeface="Calibri"/>
              <a:cs typeface="Arial"/>
            </a:endParaRPr>
          </a:p>
        </p:txBody>
      </p:sp>
      <p:pic>
        <p:nvPicPr>
          <p:cNvPr id="378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1844" y="2801815"/>
            <a:ext cx="4055868" cy="3038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3118428"/>
      </p:ext>
    </p:extLst>
  </p:cSld>
  <p:clrMapOvr>
    <a:masterClrMapping/>
  </p:clrMapOvr>
  <p:transition spd="slow">
    <p:randomBar dir="vert"/>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12002" y="2276872"/>
            <a:ext cx="7366893" cy="3193695"/>
          </a:xfrm>
          <a:prstGeom prst="rect">
            <a:avLst/>
          </a:prstGeom>
        </p:spPr>
        <p:txBody>
          <a:bodyPr wrap="square">
            <a:spAutoFit/>
          </a:bodyPr>
          <a:lstStyle/>
          <a:p>
            <a:pPr algn="r" rtl="1">
              <a:lnSpc>
                <a:spcPct val="115000"/>
              </a:lnSpc>
              <a:spcAft>
                <a:spcPts val="1000"/>
              </a:spcAft>
            </a:pPr>
            <a:r>
              <a:rPr lang="ar-SA" sz="2800" b="1" dirty="0">
                <a:ea typeface="Calibri"/>
                <a:cs typeface="Traditional Arabic"/>
              </a:rPr>
              <a:t>حيث عرف باص – </a:t>
            </a:r>
            <a:r>
              <a:rPr lang="en-US" sz="2800" b="1" dirty="0">
                <a:latin typeface="Traditional Arabic"/>
                <a:ea typeface="Calibri"/>
                <a:cs typeface="Arial"/>
              </a:rPr>
              <a:t>BASS</a:t>
            </a:r>
            <a:r>
              <a:rPr lang="ar-SA" sz="2800" b="1" dirty="0">
                <a:ea typeface="Calibri"/>
                <a:cs typeface="Traditional Arabic"/>
              </a:rPr>
              <a:t>"أي شكل من أشكال السلوك الذي يتم توجيهه إلى كائن حي أخر ويكون هذا السلوك مزعجا له " بين هذا التعريف أن السلوك العدواني هو كل سلوك مزعج .</a:t>
            </a:r>
            <a:endParaRPr lang="en-US" sz="2800" dirty="0">
              <a:ea typeface="Calibri"/>
              <a:cs typeface="Arial"/>
            </a:endParaRPr>
          </a:p>
          <a:p>
            <a:pPr algn="r" rtl="1">
              <a:lnSpc>
                <a:spcPct val="115000"/>
              </a:lnSpc>
              <a:spcAft>
                <a:spcPts val="1000"/>
              </a:spcAft>
            </a:pPr>
            <a:r>
              <a:rPr lang="ar-SA" sz="2800" b="1" dirty="0">
                <a:ea typeface="Calibri"/>
                <a:cs typeface="Traditional Arabic"/>
              </a:rPr>
              <a:t> وعرف لين (  1961، </a:t>
            </a:r>
            <a:r>
              <a:rPr lang="en-US" sz="2800" b="1" dirty="0">
                <a:latin typeface="Traditional Arabic"/>
                <a:ea typeface="Calibri"/>
                <a:cs typeface="Arial"/>
              </a:rPr>
              <a:t>LINN</a:t>
            </a:r>
            <a:r>
              <a:rPr lang="ar-SA" sz="2800" b="1" dirty="0">
                <a:ea typeface="Calibri"/>
                <a:cs typeface="Traditional Arabic"/>
              </a:rPr>
              <a:t>) هو فعل عنيف موجه نحو  هدف معين وقد يكون هذا الفعل بدنيا أو لفظيا وهو بمثابة الجانب السلوكي لانفعال الغضب والهيجان والمعدات.</a:t>
            </a:r>
            <a:endParaRPr lang="en-US" sz="2800" dirty="0">
              <a:ea typeface="Calibri"/>
              <a:cs typeface="Arial"/>
            </a:endParaRPr>
          </a:p>
        </p:txBody>
      </p:sp>
      <p:sp>
        <p:nvSpPr>
          <p:cNvPr id="3" name="Flowchart: Alternate Process 2">
            <a:extLst>
              <a:ext uri="{FF2B5EF4-FFF2-40B4-BE49-F238E27FC236}">
                <a16:creationId xmlns:a16="http://schemas.microsoft.com/office/drawing/2014/main" id="{66E100BF-DAE2-4143-B047-E5F773E089B6}"/>
              </a:ext>
            </a:extLst>
          </p:cNvPr>
          <p:cNvSpPr/>
          <p:nvPr/>
        </p:nvSpPr>
        <p:spPr>
          <a:xfrm>
            <a:off x="4388874" y="1268760"/>
            <a:ext cx="7556219" cy="648072"/>
          </a:xfrm>
          <a:prstGeom prst="flowChartAlternateProcess">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rtlCol="0" anchor="ctr"/>
          <a:lstStyle/>
          <a:p>
            <a:pPr lvl="0" algn="r" rtl="1">
              <a:lnSpc>
                <a:spcPct val="115000"/>
              </a:lnSpc>
              <a:spcAft>
                <a:spcPts val="1000"/>
              </a:spcAft>
            </a:pPr>
            <a:r>
              <a:rPr lang="ar-SA" sz="2800" b="1" dirty="0">
                <a:solidFill>
                  <a:srgbClr val="0070C0"/>
                </a:solidFill>
                <a:ea typeface="Calibri"/>
                <a:cs typeface="Traditional Arabic"/>
              </a:rPr>
              <a:t>لإعطاء مفهوم شامل للعدوان اخترنا عدة تعاريف تطرقت إليه وهي كالتالي :</a:t>
            </a:r>
            <a:endParaRPr lang="en-US" sz="2800" dirty="0">
              <a:solidFill>
                <a:prstClr val="black"/>
              </a:solidFill>
              <a:ea typeface="Calibri"/>
              <a:cs typeface="Arial"/>
            </a:endParaRPr>
          </a:p>
        </p:txBody>
      </p:sp>
      <p:pic>
        <p:nvPicPr>
          <p:cNvPr id="389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828" y="2815244"/>
            <a:ext cx="3024336" cy="30243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03230806"/>
      </p:ext>
    </p:extLst>
  </p:cSld>
  <p:clrMapOvr>
    <a:masterClrMapping/>
  </p:clrMapOvr>
  <p:transition spd="slow">
    <p:randomBar dir="vert"/>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llout: Down Arrow 4">
            <a:extLst>
              <a:ext uri="{FF2B5EF4-FFF2-40B4-BE49-F238E27FC236}">
                <a16:creationId xmlns:a16="http://schemas.microsoft.com/office/drawing/2014/main" id="{5436318D-FC76-468A-939F-04128DD2621D}"/>
              </a:ext>
            </a:extLst>
          </p:cNvPr>
          <p:cNvSpPr/>
          <p:nvPr/>
        </p:nvSpPr>
        <p:spPr>
          <a:xfrm>
            <a:off x="8902724" y="653952"/>
            <a:ext cx="2871408" cy="1152128"/>
          </a:xfrm>
          <a:prstGeom prst="downArrowCallout">
            <a:avLst/>
          </a:prstGeom>
        </p:spPr>
        <p:style>
          <a:lnRef idx="1">
            <a:schemeClr val="dk1"/>
          </a:lnRef>
          <a:fillRef idx="2">
            <a:schemeClr val="dk1"/>
          </a:fillRef>
          <a:effectRef idx="1">
            <a:schemeClr val="dk1"/>
          </a:effectRef>
          <a:fontRef idx="minor">
            <a:schemeClr val="dk1"/>
          </a:fontRef>
        </p:style>
        <p:txBody>
          <a:bodyPr rtlCol="0" anchor="ctr"/>
          <a:lstStyle/>
          <a:p>
            <a:pPr lvl="0" algn="r" rtl="1">
              <a:lnSpc>
                <a:spcPct val="115000"/>
              </a:lnSpc>
              <a:spcAft>
                <a:spcPts val="1000"/>
              </a:spcAft>
            </a:pPr>
            <a:r>
              <a:rPr lang="ar-SA" sz="3200" b="1" dirty="0">
                <a:solidFill>
                  <a:srgbClr val="C00000"/>
                </a:solidFill>
                <a:ea typeface="Calibri"/>
                <a:cs typeface="Traditional Arabic"/>
              </a:rPr>
              <a:t>أسباب السلوك العدواني</a:t>
            </a:r>
            <a:endParaRPr lang="en-US" sz="3200" dirty="0">
              <a:solidFill>
                <a:prstClr val="black"/>
              </a:solidFill>
              <a:ea typeface="Calibri"/>
              <a:cs typeface="Arial"/>
            </a:endParaRPr>
          </a:p>
        </p:txBody>
      </p:sp>
      <p:sp>
        <p:nvSpPr>
          <p:cNvPr id="3" name="Rectangle 2"/>
          <p:cNvSpPr/>
          <p:nvPr/>
        </p:nvSpPr>
        <p:spPr>
          <a:xfrm>
            <a:off x="4843508" y="2155558"/>
            <a:ext cx="6975865" cy="2569934"/>
          </a:xfrm>
          <a:prstGeom prst="rect">
            <a:avLst/>
          </a:prstGeom>
        </p:spPr>
        <p:txBody>
          <a:bodyPr wrap="square">
            <a:spAutoFit/>
          </a:bodyPr>
          <a:lstStyle/>
          <a:p>
            <a:pPr algn="r" rtl="1">
              <a:lnSpc>
                <a:spcPct val="115000"/>
              </a:lnSpc>
              <a:spcAft>
                <a:spcPts val="1000"/>
              </a:spcAft>
            </a:pPr>
            <a:r>
              <a:rPr lang="ar-SA" sz="2800" b="1" dirty="0">
                <a:ea typeface="Calibri"/>
                <a:cs typeface="Traditional Arabic"/>
              </a:rPr>
              <a:t>أن السلوكات الإنسانية لا يمكن حدوثها إلا بتوفر جملة من الأسباب و أذا ما تكلمنا عن السلوك العدواني فإننا نجد أن هناك عدة عوامل تتداخل لتوفر السبب والفرصة لحدوث مثل هذه السلوكات العدوانية فهناك أسباب نفسية وأخرى اجتماعية وأخرى بيولوجية ومن خلال هذا المبحث نحاول عرض هذه الأسباب بالتفصيل.</a:t>
            </a:r>
            <a:endParaRPr lang="en-US" sz="2800" dirty="0">
              <a:ea typeface="Calibri"/>
              <a:cs typeface="Arial"/>
            </a:endParaRPr>
          </a:p>
        </p:txBody>
      </p:sp>
      <p:pic>
        <p:nvPicPr>
          <p:cNvPr id="399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3852" y="2852936"/>
            <a:ext cx="3199596" cy="30396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9454103"/>
      </p:ext>
    </p:extLst>
  </p:cSld>
  <p:clrMapOvr>
    <a:masterClrMapping/>
  </p:clrMapOvr>
  <p:transition spd="slow">
    <p:randomBar dir="vert"/>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Alternate Process 1">
            <a:extLst>
              <a:ext uri="{FF2B5EF4-FFF2-40B4-BE49-F238E27FC236}">
                <a16:creationId xmlns:a16="http://schemas.microsoft.com/office/drawing/2014/main" id="{66E100BF-DAE2-4143-B047-E5F773E089B6}"/>
              </a:ext>
            </a:extLst>
          </p:cNvPr>
          <p:cNvSpPr/>
          <p:nvPr/>
        </p:nvSpPr>
        <p:spPr>
          <a:xfrm>
            <a:off x="9478787" y="870411"/>
            <a:ext cx="2200931" cy="648072"/>
          </a:xfrm>
          <a:prstGeom prst="flowChartAlternateProcess">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rtlCol="0" anchor="ctr"/>
          <a:lstStyle/>
          <a:p>
            <a:pPr lvl="0" algn="r" rtl="1">
              <a:lnSpc>
                <a:spcPct val="115000"/>
              </a:lnSpc>
              <a:spcAft>
                <a:spcPts val="1000"/>
              </a:spcAft>
            </a:pPr>
            <a:r>
              <a:rPr lang="ar-SA" sz="3200" b="1" dirty="0">
                <a:solidFill>
                  <a:srgbClr val="0070C0"/>
                </a:solidFill>
                <a:ea typeface="Calibri"/>
                <a:cs typeface="Traditional Arabic"/>
              </a:rPr>
              <a:t>الأسباب النفسية</a:t>
            </a:r>
            <a:endParaRPr lang="en-US" sz="3200" dirty="0">
              <a:solidFill>
                <a:srgbClr val="0070C0"/>
              </a:solidFill>
              <a:ea typeface="Calibri"/>
              <a:cs typeface="Arial"/>
            </a:endParaRPr>
          </a:p>
        </p:txBody>
      </p:sp>
      <p:sp>
        <p:nvSpPr>
          <p:cNvPr id="3" name="Rectangle 2"/>
          <p:cNvSpPr/>
          <p:nvPr/>
        </p:nvSpPr>
        <p:spPr>
          <a:xfrm>
            <a:off x="5086300" y="1628800"/>
            <a:ext cx="6621774" cy="3689215"/>
          </a:xfrm>
          <a:prstGeom prst="rect">
            <a:avLst/>
          </a:prstGeom>
        </p:spPr>
        <p:txBody>
          <a:bodyPr wrap="square">
            <a:spAutoFit/>
          </a:bodyPr>
          <a:lstStyle/>
          <a:p>
            <a:pPr algn="r" rtl="1">
              <a:lnSpc>
                <a:spcPct val="115000"/>
              </a:lnSpc>
              <a:spcAft>
                <a:spcPts val="1000"/>
              </a:spcAft>
            </a:pPr>
            <a:r>
              <a:rPr lang="ar-SA" sz="2800" b="1" u="sng" dirty="0">
                <a:solidFill>
                  <a:srgbClr val="984806"/>
                </a:solidFill>
                <a:ea typeface="Calibri"/>
                <a:cs typeface="Traditional Arabic"/>
              </a:rPr>
              <a:t>الحرمان:</a:t>
            </a:r>
            <a:endParaRPr lang="en-US" sz="2800" dirty="0">
              <a:ea typeface="Calibri"/>
              <a:cs typeface="Arial"/>
            </a:endParaRPr>
          </a:p>
          <a:p>
            <a:pPr algn="r" rtl="1">
              <a:lnSpc>
                <a:spcPct val="115000"/>
              </a:lnSpc>
              <a:spcAft>
                <a:spcPts val="1000"/>
              </a:spcAft>
            </a:pPr>
            <a:r>
              <a:rPr lang="ar-SA" sz="2800" b="1" dirty="0">
                <a:ea typeface="Calibri"/>
                <a:cs typeface="Traditional Arabic"/>
              </a:rPr>
              <a:t>فهو شعور ينتج عن عدم إشباع رغبة معينة وقد يكون مادي كما يمكن أن يكون معنويا ويعتبر الحرمان من بين احد الأسباب المؤدية إلى السلوك العدواني لأن هذا الأخير ماهو إلا تعبير ورد فعل عن الحرمان من العطف والحنان والرعاية والحاجات الأساسية فإن شعور المراهق بهذا الحرمان فيحاول التعويض عنه من خلال تصرفات وسلوكات عدوانية</a:t>
            </a:r>
            <a:r>
              <a:rPr lang="ar-EG" sz="2800" b="1" dirty="0">
                <a:ea typeface="Calibri"/>
                <a:cs typeface="Traditional Arabic"/>
              </a:rPr>
              <a:t>.</a:t>
            </a:r>
            <a:endParaRPr lang="en-US" sz="2800" dirty="0">
              <a:ea typeface="Calibri"/>
              <a:cs typeface="Arial"/>
            </a:endParaRPr>
          </a:p>
        </p:txBody>
      </p:sp>
      <p:pic>
        <p:nvPicPr>
          <p:cNvPr id="4096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4827" r="10514" b="7459"/>
          <a:stretch/>
        </p:blipFill>
        <p:spPr bwMode="auto">
          <a:xfrm>
            <a:off x="765820" y="2996952"/>
            <a:ext cx="3888432" cy="24872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9543647"/>
      </p:ext>
    </p:extLst>
  </p:cSld>
  <p:clrMapOvr>
    <a:masterClrMapping/>
  </p:clrMapOvr>
  <p:transition spd="slow">
    <p:randomBar dir="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62364" y="3789040"/>
            <a:ext cx="6092825" cy="1791260"/>
          </a:xfrm>
          <a:prstGeom prst="rect">
            <a:avLst/>
          </a:prstGeom>
        </p:spPr>
        <p:txBody>
          <a:bodyPr>
            <a:spAutoFit/>
          </a:bodyPr>
          <a:lstStyle/>
          <a:p>
            <a:pPr marL="457200" lvl="0" indent="-457200" algn="r" rtl="1">
              <a:lnSpc>
                <a:spcPct val="115000"/>
              </a:lnSpc>
              <a:spcAft>
                <a:spcPts val="0"/>
              </a:spcAft>
              <a:buClr>
                <a:srgbClr val="0070C0"/>
              </a:buClr>
              <a:buSzPts val="1600"/>
              <a:buFont typeface="Wingdings" panose="05000000000000000000" pitchFamily="2" charset="2"/>
              <a:buChar char="Ø"/>
            </a:pPr>
            <a:r>
              <a:rPr lang="ar-SA" sz="3200" b="1" dirty="0">
                <a:ea typeface="Times New Roman"/>
                <a:cs typeface="Traditional Arabic"/>
              </a:rPr>
              <a:t>مفهوم وتعريف الشخصية</a:t>
            </a:r>
            <a:endParaRPr lang="en-US" sz="3200" dirty="0">
              <a:ea typeface="Calibri"/>
              <a:cs typeface="Arial"/>
            </a:endParaRPr>
          </a:p>
          <a:p>
            <a:pPr marL="457200" lvl="0" indent="-457200" algn="r" rtl="1">
              <a:lnSpc>
                <a:spcPct val="115000"/>
              </a:lnSpc>
              <a:spcAft>
                <a:spcPts val="0"/>
              </a:spcAft>
              <a:buClr>
                <a:srgbClr val="0070C0"/>
              </a:buClr>
              <a:buSzPts val="1600"/>
              <a:buFont typeface="Wingdings" panose="05000000000000000000" pitchFamily="2" charset="2"/>
              <a:buChar char="Ø"/>
            </a:pPr>
            <a:r>
              <a:rPr lang="ar-SA" sz="3200" b="1" dirty="0">
                <a:ea typeface="Times New Roman"/>
                <a:cs typeface="Traditional Arabic"/>
              </a:rPr>
              <a:t>السمات الشخصية</a:t>
            </a:r>
            <a:endParaRPr lang="en-US" sz="3200" dirty="0">
              <a:ea typeface="Calibri"/>
              <a:cs typeface="Arial"/>
            </a:endParaRPr>
          </a:p>
          <a:p>
            <a:pPr marL="457200" lvl="0" indent="-457200" algn="r" rtl="1">
              <a:lnSpc>
                <a:spcPct val="115000"/>
              </a:lnSpc>
              <a:spcAft>
                <a:spcPts val="0"/>
              </a:spcAft>
              <a:buClr>
                <a:srgbClr val="0070C0"/>
              </a:buClr>
              <a:buSzPts val="1600"/>
              <a:buFont typeface="Wingdings" panose="05000000000000000000" pitchFamily="2" charset="2"/>
              <a:buChar char="Ø"/>
            </a:pPr>
            <a:r>
              <a:rPr lang="ar-SA" sz="3200" b="1" dirty="0">
                <a:ea typeface="Times New Roman"/>
                <a:cs typeface="Traditional Arabic"/>
              </a:rPr>
              <a:t>مكونات وجوانب الشخصية</a:t>
            </a:r>
            <a:endParaRPr lang="en-US" sz="3200" dirty="0">
              <a:ea typeface="Calibri"/>
              <a:cs typeface="Arial"/>
            </a:endParaRPr>
          </a:p>
        </p:txBody>
      </p:sp>
      <p:pic>
        <p:nvPicPr>
          <p:cNvPr id="7" name="Picture 6">
            <a:extLst>
              <a:ext uri="{FF2B5EF4-FFF2-40B4-BE49-F238E27FC236}">
                <a16:creationId xmlns:a16="http://schemas.microsoft.com/office/drawing/2014/main" id="{7E8C5C7A-6172-4B04-8371-6C01925BB8F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338" t="7268" r="6622" b="8435"/>
          <a:stretch/>
        </p:blipFill>
        <p:spPr>
          <a:xfrm>
            <a:off x="1701924" y="2996952"/>
            <a:ext cx="2808312" cy="28947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Cloud Callout 2"/>
          <p:cNvSpPr/>
          <p:nvPr/>
        </p:nvSpPr>
        <p:spPr>
          <a:xfrm>
            <a:off x="7750596" y="332656"/>
            <a:ext cx="3888432" cy="2520280"/>
          </a:xfrm>
          <a:prstGeom prst="cloudCallout">
            <a:avLst/>
          </a:prstGeom>
        </p:spPr>
        <p:style>
          <a:lnRef idx="1">
            <a:schemeClr val="accent6"/>
          </a:lnRef>
          <a:fillRef idx="2">
            <a:schemeClr val="accent6"/>
          </a:fillRef>
          <a:effectRef idx="1">
            <a:schemeClr val="accent6"/>
          </a:effectRef>
          <a:fontRef idx="minor">
            <a:schemeClr val="dk1"/>
          </a:fontRef>
        </p:style>
        <p:txBody>
          <a:bodyPr rtlCol="1" anchor="ctr"/>
          <a:lstStyle/>
          <a:p>
            <a:pPr algn="ctr"/>
            <a:r>
              <a:rPr lang="ar-EG" sz="3600" b="1" dirty="0">
                <a:solidFill>
                  <a:srgbClr val="0070C0"/>
                </a:solidFill>
              </a:rPr>
              <a:t>الجلسة الأولى</a:t>
            </a:r>
          </a:p>
        </p:txBody>
      </p:sp>
    </p:spTree>
    <p:extLst>
      <p:ext uri="{BB962C8B-B14F-4D97-AF65-F5344CB8AC3E}">
        <p14:creationId xmlns:p14="http://schemas.microsoft.com/office/powerpoint/2010/main" val="1012645358"/>
      </p:ext>
    </p:extLst>
  </p:cSld>
  <p:clrMapOvr>
    <a:masterClrMapping/>
  </p:clrMapOvr>
  <p:transition>
    <p:wipe dir="u"/>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654252" y="980728"/>
            <a:ext cx="7244953" cy="4512004"/>
          </a:xfrm>
          <a:prstGeom prst="rect">
            <a:avLst/>
          </a:prstGeom>
        </p:spPr>
        <p:txBody>
          <a:bodyPr wrap="square">
            <a:spAutoFit/>
          </a:bodyPr>
          <a:lstStyle/>
          <a:p>
            <a:pPr algn="r" rtl="1">
              <a:lnSpc>
                <a:spcPct val="115000"/>
              </a:lnSpc>
              <a:spcAft>
                <a:spcPts val="1000"/>
              </a:spcAft>
            </a:pPr>
            <a:r>
              <a:rPr lang="ar-SA" sz="3200" b="1" u="sng" dirty="0">
                <a:solidFill>
                  <a:srgbClr val="984806"/>
                </a:solidFill>
                <a:ea typeface="Calibri"/>
                <a:cs typeface="Traditional Arabic"/>
              </a:rPr>
              <a:t>الإحباط:</a:t>
            </a:r>
            <a:endParaRPr lang="en-US" sz="3200" dirty="0">
              <a:ea typeface="Calibri"/>
              <a:cs typeface="Arial"/>
            </a:endParaRPr>
          </a:p>
          <a:p>
            <a:pPr algn="r" rtl="1">
              <a:lnSpc>
                <a:spcPct val="115000"/>
              </a:lnSpc>
              <a:spcAft>
                <a:spcPts val="1000"/>
              </a:spcAft>
            </a:pPr>
            <a:r>
              <a:rPr lang="ar-SA" sz="2800" b="1" dirty="0">
                <a:ea typeface="Calibri"/>
                <a:cs typeface="Traditional Arabic"/>
              </a:rPr>
              <a:t>وهو احد الأسباب الرئيسة للسلوك العدواني وكل مواقف الإحباط تعرقل أهداف الفرد وتبقى رغباته دون تحقق وهذا ما يثير لديه الغضب والانفعال و القلق مما يدفعه إلى سلك سلوكات عدوانية</a:t>
            </a:r>
            <a:r>
              <a:rPr lang="ar-EG" sz="2800" b="1" dirty="0">
                <a:ea typeface="Calibri"/>
                <a:cs typeface="Traditional Arabic"/>
              </a:rPr>
              <a:t> </a:t>
            </a:r>
            <a:r>
              <a:rPr lang="ar-SA" sz="2800" b="1" dirty="0">
                <a:ea typeface="Calibri"/>
                <a:cs typeface="Traditional Arabic"/>
              </a:rPr>
              <a:t>وقد بين كل من ميلر</a:t>
            </a:r>
            <a:r>
              <a:rPr lang="en-US" sz="2800" b="1" dirty="0">
                <a:latin typeface="Traditional Arabic"/>
                <a:ea typeface="Calibri"/>
                <a:cs typeface="Arial"/>
              </a:rPr>
              <a:t>miller</a:t>
            </a:r>
            <a:r>
              <a:rPr lang="ar-SA" sz="2800" b="1" dirty="0">
                <a:ea typeface="Calibri"/>
                <a:cs typeface="Traditional Arabic"/>
              </a:rPr>
              <a:t>  - ودولا رد </a:t>
            </a:r>
            <a:r>
              <a:rPr lang="en-US" sz="2800" b="1" dirty="0" err="1">
                <a:latin typeface="Traditional Arabic"/>
                <a:ea typeface="Calibri"/>
                <a:cs typeface="Arial"/>
              </a:rPr>
              <a:t>dollard</a:t>
            </a:r>
            <a:r>
              <a:rPr lang="ar-SA" sz="2800" b="1" dirty="0">
                <a:ea typeface="Calibri"/>
                <a:cs typeface="Traditional Arabic"/>
              </a:rPr>
              <a:t> .</a:t>
            </a:r>
            <a:endParaRPr lang="en-US" sz="2800" dirty="0">
              <a:ea typeface="Calibri"/>
              <a:cs typeface="Arial"/>
            </a:endParaRPr>
          </a:p>
          <a:p>
            <a:pPr algn="r" rtl="1">
              <a:lnSpc>
                <a:spcPct val="115000"/>
              </a:lnSpc>
              <a:spcAft>
                <a:spcPts val="1000"/>
              </a:spcAft>
            </a:pPr>
            <a:r>
              <a:rPr lang="ar-SA" sz="2800" b="1" dirty="0">
                <a:ea typeface="Calibri"/>
                <a:cs typeface="Traditional Arabic"/>
              </a:rPr>
              <a:t> أن السلوك العدواني هو استجابة نموذجية للإحباط وان هناك علاقة سببية بين الإحباط والعدوان وهذا يعني أن ظهور سلوك عدواني عند شخص ما يستلزم وجود إحباط</a:t>
            </a:r>
            <a:endParaRPr lang="en-US" sz="2800" dirty="0">
              <a:ea typeface="Calibri"/>
              <a:cs typeface="Arial"/>
            </a:endParaRPr>
          </a:p>
        </p:txBody>
      </p:sp>
      <p:pic>
        <p:nvPicPr>
          <p:cNvPr id="4198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330" t="2517" r="8080" b="4217"/>
          <a:stretch/>
        </p:blipFill>
        <p:spPr bwMode="auto">
          <a:xfrm>
            <a:off x="837828" y="2852936"/>
            <a:ext cx="3073763" cy="27014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519625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llout: Down Arrow 4">
            <a:extLst>
              <a:ext uri="{FF2B5EF4-FFF2-40B4-BE49-F238E27FC236}">
                <a16:creationId xmlns:a16="http://schemas.microsoft.com/office/drawing/2014/main" id="{5436318D-FC76-468A-939F-04128DD2621D}"/>
              </a:ext>
            </a:extLst>
          </p:cNvPr>
          <p:cNvSpPr/>
          <p:nvPr/>
        </p:nvSpPr>
        <p:spPr>
          <a:xfrm>
            <a:off x="7966620" y="764704"/>
            <a:ext cx="3735504" cy="1152128"/>
          </a:xfrm>
          <a:prstGeom prst="downArrowCallout">
            <a:avLst/>
          </a:prstGeom>
        </p:spPr>
        <p:style>
          <a:lnRef idx="1">
            <a:schemeClr val="dk1"/>
          </a:lnRef>
          <a:fillRef idx="2">
            <a:schemeClr val="dk1"/>
          </a:fillRef>
          <a:effectRef idx="1">
            <a:schemeClr val="dk1"/>
          </a:effectRef>
          <a:fontRef idx="minor">
            <a:schemeClr val="dk1"/>
          </a:fontRef>
        </p:style>
        <p:txBody>
          <a:bodyPr rtlCol="0" anchor="ctr"/>
          <a:lstStyle/>
          <a:p>
            <a:pPr algn="ctr" rtl="1">
              <a:lnSpc>
                <a:spcPct val="115000"/>
              </a:lnSpc>
              <a:spcAft>
                <a:spcPts val="1000"/>
              </a:spcAft>
            </a:pPr>
            <a:r>
              <a:rPr lang="ar-SA" sz="3200" b="1" dirty="0">
                <a:solidFill>
                  <a:srgbClr val="C00000"/>
                </a:solidFill>
                <a:ea typeface="Calibri"/>
                <a:cs typeface="Traditional Arabic"/>
              </a:rPr>
              <a:t> العدوان عن طريق النموذج </a:t>
            </a:r>
            <a:endParaRPr lang="en-US" sz="1400" dirty="0">
              <a:ea typeface="Calibri"/>
              <a:cs typeface="Arial"/>
            </a:endParaRPr>
          </a:p>
        </p:txBody>
      </p:sp>
      <p:sp>
        <p:nvSpPr>
          <p:cNvPr id="3" name="Rectangle 2"/>
          <p:cNvSpPr/>
          <p:nvPr/>
        </p:nvSpPr>
        <p:spPr>
          <a:xfrm>
            <a:off x="5446340" y="2204864"/>
            <a:ext cx="6399800" cy="2569934"/>
          </a:xfrm>
          <a:prstGeom prst="rect">
            <a:avLst/>
          </a:prstGeom>
        </p:spPr>
        <p:txBody>
          <a:bodyPr wrap="square">
            <a:spAutoFit/>
          </a:bodyPr>
          <a:lstStyle/>
          <a:p>
            <a:pPr algn="r" rtl="1">
              <a:lnSpc>
                <a:spcPct val="115000"/>
              </a:lnSpc>
              <a:spcAft>
                <a:spcPts val="1000"/>
              </a:spcAft>
            </a:pPr>
            <a:r>
              <a:rPr lang="ar-SA" sz="2800" b="1" dirty="0">
                <a:ea typeface="Calibri"/>
                <a:cs typeface="Traditional Arabic"/>
              </a:rPr>
              <a:t> انطلاقا من مبدأ الكبار  فالطفل يتعلم العدوان بمجرد مشاهدته نماذج لأشخاص يتصرفون بالسلوكات عدوانية وكلما تعرضوا لمواقف كلما زاد إظهارهم لمثل هذه السلوكات وقد بينت عدة دراسات نذكر منها دراسة (" بان دورا "</a:t>
            </a:r>
            <a:r>
              <a:rPr lang="en-US" sz="2800" b="1" dirty="0" err="1">
                <a:latin typeface="Traditional Arabic"/>
                <a:ea typeface="Calibri"/>
                <a:cs typeface="Arial"/>
              </a:rPr>
              <a:t>badura</a:t>
            </a:r>
            <a:r>
              <a:rPr lang="en-US" sz="2800" b="1" dirty="0">
                <a:latin typeface="Traditional Arabic"/>
                <a:ea typeface="Calibri"/>
                <a:cs typeface="Arial"/>
              </a:rPr>
              <a:t> </a:t>
            </a:r>
            <a:r>
              <a:rPr lang="ar-SA" sz="2800" b="1" dirty="0">
                <a:ea typeface="Calibri"/>
                <a:cs typeface="Traditional Arabic"/>
              </a:rPr>
              <a:t>1973) أن الطفل يتعلم بالتقليد.</a:t>
            </a:r>
            <a:endParaRPr lang="en-US" sz="2800" dirty="0">
              <a:ea typeface="Calibri"/>
              <a:cs typeface="Arial"/>
            </a:endParaRPr>
          </a:p>
        </p:txBody>
      </p:sp>
      <p:pic>
        <p:nvPicPr>
          <p:cNvPr id="501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1844" y="2816932"/>
            <a:ext cx="3672408" cy="27543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1728550"/>
      </p:ext>
    </p:extLst>
  </p:cSld>
  <p:clrMapOvr>
    <a:masterClrMapping/>
  </p:clrMapOvr>
  <p:transition spd="slow">
    <p:randomBar dir="vert"/>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950396" y="2059168"/>
            <a:ext cx="5585307" cy="3065455"/>
          </a:xfrm>
          <a:prstGeom prst="rect">
            <a:avLst/>
          </a:prstGeom>
        </p:spPr>
        <p:txBody>
          <a:bodyPr wrap="square">
            <a:spAutoFit/>
          </a:bodyPr>
          <a:lstStyle/>
          <a:p>
            <a:pPr algn="r" rtl="1">
              <a:lnSpc>
                <a:spcPct val="115000"/>
              </a:lnSpc>
              <a:spcAft>
                <a:spcPts val="1000"/>
              </a:spcAft>
            </a:pPr>
            <a:r>
              <a:rPr lang="ar-SA" sz="2800" b="1" dirty="0">
                <a:ea typeface="Calibri"/>
                <a:cs typeface="Traditional Arabic"/>
              </a:rPr>
              <a:t>بالرغم من أن تعريف العدوان من حيث انه سلوك يهدف إلى محاولة إصابة أو حدوث ضرر أو إيذاء لشخص أخر قد يحدد المعالم الرئيسية للعدوان, إلا أن بعض الباحثين في السنوات الأخيرة حاولوا النظر إلى العدوان على أساس النتيجة التي يتوقعها الفرد المعتدي من أداء السلوك العدواني.</a:t>
            </a:r>
            <a:endParaRPr lang="en-US" sz="2800" dirty="0">
              <a:ea typeface="Calibri"/>
              <a:cs typeface="Arial"/>
            </a:endParaRPr>
          </a:p>
        </p:txBody>
      </p:sp>
      <p:sp>
        <p:nvSpPr>
          <p:cNvPr id="3" name="Flowchart: Alternate Process 2">
            <a:extLst>
              <a:ext uri="{FF2B5EF4-FFF2-40B4-BE49-F238E27FC236}">
                <a16:creationId xmlns:a16="http://schemas.microsoft.com/office/drawing/2014/main" id="{66E100BF-DAE2-4143-B047-E5F773E089B6}"/>
              </a:ext>
            </a:extLst>
          </p:cNvPr>
          <p:cNvSpPr/>
          <p:nvPr/>
        </p:nvSpPr>
        <p:spPr>
          <a:xfrm>
            <a:off x="9270975" y="980728"/>
            <a:ext cx="2200931" cy="648072"/>
          </a:xfrm>
          <a:prstGeom prst="flowChartAlternateProcess">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rtlCol="0" anchor="ctr"/>
          <a:lstStyle/>
          <a:p>
            <a:pPr lvl="0" algn="ctr" rtl="1">
              <a:lnSpc>
                <a:spcPct val="115000"/>
              </a:lnSpc>
              <a:spcAft>
                <a:spcPts val="1000"/>
              </a:spcAft>
            </a:pPr>
            <a:r>
              <a:rPr lang="ar-SA" sz="3200" b="1" dirty="0">
                <a:solidFill>
                  <a:srgbClr val="0070C0"/>
                </a:solidFill>
                <a:ea typeface="Calibri"/>
                <a:cs typeface="Traditional Arabic"/>
              </a:rPr>
              <a:t>أنواع العدوان</a:t>
            </a:r>
            <a:endParaRPr lang="en-US" sz="1600" dirty="0">
              <a:solidFill>
                <a:srgbClr val="0070C0"/>
              </a:solidFill>
              <a:ea typeface="Calibri"/>
              <a:cs typeface="Arial"/>
            </a:endParaRPr>
          </a:p>
        </p:txBody>
      </p:sp>
      <p:pic>
        <p:nvPicPr>
          <p:cNvPr id="430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4899" y="2605749"/>
            <a:ext cx="3096344" cy="25347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7837260"/>
      </p:ext>
    </p:extLst>
  </p:cSld>
  <p:clrMapOvr>
    <a:masterClrMapping/>
  </p:clrMapOvr>
  <p:transition spd="slow">
    <p:randomBar dir="vert"/>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42284" y="1196752"/>
            <a:ext cx="6884913" cy="3760004"/>
          </a:xfrm>
          <a:prstGeom prst="rect">
            <a:avLst/>
          </a:prstGeom>
        </p:spPr>
        <p:txBody>
          <a:bodyPr wrap="square">
            <a:spAutoFit/>
          </a:bodyPr>
          <a:lstStyle/>
          <a:p>
            <a:pPr algn="r" rtl="1">
              <a:lnSpc>
                <a:spcPct val="115000"/>
              </a:lnSpc>
              <a:spcAft>
                <a:spcPts val="1000"/>
              </a:spcAft>
            </a:pPr>
            <a:r>
              <a:rPr lang="ar-SA" sz="3200" b="1" u="sng" dirty="0">
                <a:solidFill>
                  <a:schemeClr val="accent6">
                    <a:lumMod val="50000"/>
                  </a:schemeClr>
                </a:solidFill>
                <a:ea typeface="Calibri"/>
                <a:cs typeface="Traditional Arabic"/>
              </a:rPr>
              <a:t>العدوان العدائي</a:t>
            </a:r>
            <a:r>
              <a:rPr lang="ar-EG" sz="3200" b="1" u="sng" dirty="0">
                <a:solidFill>
                  <a:schemeClr val="accent6">
                    <a:lumMod val="50000"/>
                  </a:schemeClr>
                </a:solidFill>
                <a:ea typeface="Calibri"/>
                <a:cs typeface="Traditional Arabic"/>
              </a:rPr>
              <a:t>:</a:t>
            </a:r>
          </a:p>
          <a:p>
            <a:pPr algn="r" rtl="1">
              <a:lnSpc>
                <a:spcPct val="115000"/>
              </a:lnSpc>
              <a:spcAft>
                <a:spcPts val="1000"/>
              </a:spcAft>
            </a:pPr>
            <a:r>
              <a:rPr lang="ar-SA" sz="2800" b="1" dirty="0">
                <a:ea typeface="Calibri"/>
                <a:cs typeface="Traditional Arabic"/>
              </a:rPr>
              <a:t> المقصود به هو السلوك الذي يحاول فيه الفرد إصابة كائن حي أخر لإحداث الألم أو الأذى أو المعانات الشخصية الأخر وهدفه التمتع و الرضى بمشاهدة الأذى الذي لحقه بالفرد المعتدي عليه كنتيجة لهذا السلوك العدواني ,ويلاحظ أن السلوك العدواني في هذه الحالة يكون غاية في حد ذاته,وقد يحدث مثل هذا العدوان في المجال الرياضي في العديد من المواقف التنافسية</a:t>
            </a:r>
            <a:r>
              <a:rPr lang="ar-EG" sz="2800" b="1" dirty="0">
                <a:ea typeface="Calibri"/>
                <a:cs typeface="Traditional Arabic"/>
              </a:rPr>
              <a:t>.</a:t>
            </a:r>
            <a:endParaRPr lang="en-US" sz="2800" dirty="0">
              <a:ea typeface="Calibri"/>
              <a:cs typeface="Arial"/>
            </a:endParaRPr>
          </a:p>
        </p:txBody>
      </p:sp>
      <p:pic>
        <p:nvPicPr>
          <p:cNvPr id="440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788" y="3116877"/>
            <a:ext cx="3987078" cy="20882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3492391"/>
      </p:ext>
    </p:extLst>
  </p:cSld>
  <p:clrMapOvr>
    <a:masterClrMapping/>
  </p:clrMapOvr>
  <p:transition spd="slow">
    <p:randomBar dir="vert"/>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74332" y="693730"/>
            <a:ext cx="6521415" cy="4837222"/>
          </a:xfrm>
          <a:prstGeom prst="rect">
            <a:avLst/>
          </a:prstGeom>
        </p:spPr>
        <p:txBody>
          <a:bodyPr wrap="square">
            <a:spAutoFit/>
          </a:bodyPr>
          <a:lstStyle/>
          <a:p>
            <a:pPr algn="r" rtl="1">
              <a:lnSpc>
                <a:spcPct val="150000"/>
              </a:lnSpc>
              <a:spcAft>
                <a:spcPts val="1000"/>
              </a:spcAft>
            </a:pPr>
            <a:r>
              <a:rPr lang="ar-SA" sz="3200" b="1" u="sng" dirty="0">
                <a:solidFill>
                  <a:schemeClr val="accent6">
                    <a:lumMod val="50000"/>
                  </a:schemeClr>
                </a:solidFill>
                <a:ea typeface="Calibri"/>
                <a:cs typeface="Traditional Arabic"/>
              </a:rPr>
              <a:t>العدوان الوسيلي :</a:t>
            </a:r>
            <a:endParaRPr lang="en-US" sz="3200" dirty="0">
              <a:solidFill>
                <a:schemeClr val="accent6">
                  <a:lumMod val="50000"/>
                </a:schemeClr>
              </a:solidFill>
              <a:ea typeface="Calibri"/>
              <a:cs typeface="Arial"/>
            </a:endParaRPr>
          </a:p>
          <a:p>
            <a:pPr algn="r" rtl="1">
              <a:lnSpc>
                <a:spcPct val="150000"/>
              </a:lnSpc>
            </a:pPr>
            <a:r>
              <a:rPr lang="ar-SA" sz="2800" b="1" dirty="0">
                <a:ea typeface="Calibri"/>
                <a:cs typeface="Traditional Arabic"/>
              </a:rPr>
              <a:t>ويقصد به السلوك الذي يحاول إصابة كائن حي أخر لأحداث الألم أو الأذى أو المعانات لشخص أخر بهدف الحصول على تعزيز أو تدعيم خارجي مثل تشجيع الجمهور أو رضا الزملاء أو إعجاب المدرب وليس بهدف مشاهدة مدى معاناة  المعتدى عليه, وفي هذه الحالة يكون السلوك العدواني وسيلة لغاية معينة مثل الحصول على ثواب أو حافز أو رضا </a:t>
            </a:r>
            <a:r>
              <a:rPr lang="ar-EG" sz="2800" b="1" dirty="0">
                <a:ea typeface="Calibri"/>
                <a:cs typeface="Traditional Arabic"/>
              </a:rPr>
              <a:t>.</a:t>
            </a:r>
            <a:endParaRPr lang="ar-EG" sz="2800" dirty="0"/>
          </a:p>
        </p:txBody>
      </p:sp>
      <p:pic>
        <p:nvPicPr>
          <p:cNvPr id="450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3852" y="2636912"/>
            <a:ext cx="3123173" cy="299167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3246091"/>
      </p:ext>
    </p:extLst>
  </p:cSld>
  <p:clrMapOvr>
    <a:masterClrMapping/>
  </p:clrMapOvr>
  <p:transition spd="slow">
    <p:randomBar dir="vert"/>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llout: Down Arrow 4">
            <a:extLst>
              <a:ext uri="{FF2B5EF4-FFF2-40B4-BE49-F238E27FC236}">
                <a16:creationId xmlns:a16="http://schemas.microsoft.com/office/drawing/2014/main" id="{5436318D-FC76-468A-939F-04128DD2621D}"/>
              </a:ext>
            </a:extLst>
          </p:cNvPr>
          <p:cNvSpPr/>
          <p:nvPr/>
        </p:nvSpPr>
        <p:spPr>
          <a:xfrm>
            <a:off x="8629618" y="548680"/>
            <a:ext cx="3087432" cy="1152128"/>
          </a:xfrm>
          <a:prstGeom prst="downArrowCallout">
            <a:avLst/>
          </a:prstGeom>
        </p:spPr>
        <p:style>
          <a:lnRef idx="1">
            <a:schemeClr val="dk1"/>
          </a:lnRef>
          <a:fillRef idx="2">
            <a:schemeClr val="dk1"/>
          </a:fillRef>
          <a:effectRef idx="1">
            <a:schemeClr val="dk1"/>
          </a:effectRef>
          <a:fontRef idx="minor">
            <a:schemeClr val="dk1"/>
          </a:fontRef>
        </p:style>
        <p:txBody>
          <a:bodyPr rtlCol="0" anchor="ctr"/>
          <a:lstStyle/>
          <a:p>
            <a:pPr algn="ctr" rtl="1">
              <a:lnSpc>
                <a:spcPct val="115000"/>
              </a:lnSpc>
              <a:spcAft>
                <a:spcPts val="1000"/>
              </a:spcAft>
            </a:pPr>
            <a:r>
              <a:rPr lang="ar-SA" sz="3200" b="1" dirty="0">
                <a:solidFill>
                  <a:srgbClr val="C00000"/>
                </a:solidFill>
                <a:ea typeface="Calibri"/>
                <a:cs typeface="Traditional Arabic"/>
              </a:rPr>
              <a:t>العوامل المثيرة للعدوان</a:t>
            </a:r>
            <a:endParaRPr lang="en-US" sz="3200" dirty="0">
              <a:ea typeface="Calibri"/>
              <a:cs typeface="Arial"/>
            </a:endParaRPr>
          </a:p>
        </p:txBody>
      </p:sp>
      <p:sp>
        <p:nvSpPr>
          <p:cNvPr id="5" name="Rectangle 4"/>
          <p:cNvSpPr/>
          <p:nvPr/>
        </p:nvSpPr>
        <p:spPr>
          <a:xfrm>
            <a:off x="4222204" y="1946249"/>
            <a:ext cx="7566855" cy="3689215"/>
          </a:xfrm>
          <a:prstGeom prst="rect">
            <a:avLst/>
          </a:prstGeom>
        </p:spPr>
        <p:txBody>
          <a:bodyPr wrap="square">
            <a:spAutoFit/>
          </a:bodyPr>
          <a:lstStyle/>
          <a:p>
            <a:pPr algn="r" rtl="1">
              <a:lnSpc>
                <a:spcPct val="115000"/>
              </a:lnSpc>
              <a:spcAft>
                <a:spcPts val="1000"/>
              </a:spcAft>
            </a:pPr>
            <a:r>
              <a:rPr lang="ar-SA" sz="2800" b="1" dirty="0">
                <a:ea typeface="Calibri"/>
                <a:cs typeface="Traditional Arabic"/>
              </a:rPr>
              <a:t>أشارت العديد من المراجع إلى أن هناك العديد من الخبرات غير السارة أو الخبرات البغيضة التي يمكن أن تثير السلوك العدواني ومن بين أهمها ما يلي:</a:t>
            </a:r>
            <a:endParaRPr lang="en-US" sz="2800" dirty="0">
              <a:ea typeface="Calibri"/>
              <a:cs typeface="Arial"/>
            </a:endParaRPr>
          </a:p>
          <a:p>
            <a:pPr marL="342900" lvl="0" indent="-342900" algn="r" rtl="1">
              <a:lnSpc>
                <a:spcPct val="115000"/>
              </a:lnSpc>
              <a:spcAft>
                <a:spcPts val="0"/>
              </a:spcAft>
              <a:buClr>
                <a:srgbClr val="C00000"/>
              </a:buClr>
              <a:buSzPts val="1600"/>
              <a:buFont typeface="Symbol"/>
              <a:buChar char=""/>
            </a:pPr>
            <a:r>
              <a:rPr lang="ar-SA" sz="2800" b="1" dirty="0">
                <a:ea typeface="Calibri"/>
                <a:cs typeface="Traditional Arabic"/>
              </a:rPr>
              <a:t>الشعور بالألم.</a:t>
            </a:r>
            <a:endParaRPr lang="en-US" sz="2800" dirty="0">
              <a:ea typeface="Calibri"/>
              <a:cs typeface="Arial"/>
            </a:endParaRPr>
          </a:p>
          <a:p>
            <a:pPr marL="342900" lvl="0" indent="-342900" algn="r" rtl="1">
              <a:lnSpc>
                <a:spcPct val="115000"/>
              </a:lnSpc>
              <a:spcAft>
                <a:spcPts val="0"/>
              </a:spcAft>
              <a:buClr>
                <a:srgbClr val="C00000"/>
              </a:buClr>
              <a:buSzPts val="1600"/>
              <a:buFont typeface="Symbol"/>
              <a:buChar char=""/>
            </a:pPr>
            <a:r>
              <a:rPr lang="ar-SA" sz="2800" b="1" dirty="0">
                <a:ea typeface="Calibri"/>
                <a:cs typeface="Traditional Arabic"/>
              </a:rPr>
              <a:t>المهاجمة أو الإهانة الشخصية.</a:t>
            </a:r>
            <a:endParaRPr lang="en-US" sz="2800" dirty="0">
              <a:ea typeface="Calibri"/>
              <a:cs typeface="Arial"/>
            </a:endParaRPr>
          </a:p>
          <a:p>
            <a:pPr marL="342900" lvl="0" indent="-342900" algn="r" rtl="1">
              <a:lnSpc>
                <a:spcPct val="115000"/>
              </a:lnSpc>
              <a:spcAft>
                <a:spcPts val="0"/>
              </a:spcAft>
              <a:buClr>
                <a:srgbClr val="C00000"/>
              </a:buClr>
              <a:buSzPts val="1600"/>
              <a:buFont typeface="Symbol"/>
              <a:buChar char=""/>
            </a:pPr>
            <a:r>
              <a:rPr lang="ar-SA" sz="2800" b="1" dirty="0">
                <a:ea typeface="Calibri"/>
                <a:cs typeface="Traditional Arabic"/>
              </a:rPr>
              <a:t>الإحباط.</a:t>
            </a:r>
            <a:endParaRPr lang="en-US" sz="2800" dirty="0">
              <a:ea typeface="Calibri"/>
              <a:cs typeface="Arial"/>
            </a:endParaRPr>
          </a:p>
          <a:p>
            <a:pPr marL="342900" lvl="0" indent="-342900" algn="r" rtl="1">
              <a:lnSpc>
                <a:spcPct val="115000"/>
              </a:lnSpc>
              <a:spcAft>
                <a:spcPts val="0"/>
              </a:spcAft>
              <a:buClr>
                <a:srgbClr val="C00000"/>
              </a:buClr>
              <a:buSzPts val="1600"/>
              <a:buFont typeface="Symbol"/>
              <a:buChar char=""/>
            </a:pPr>
            <a:r>
              <a:rPr lang="ar-SA" sz="2800" b="1" dirty="0">
                <a:ea typeface="Calibri"/>
                <a:cs typeface="Traditional Arabic"/>
              </a:rPr>
              <a:t>الشعور بعدم الراحة.</a:t>
            </a:r>
            <a:endParaRPr lang="en-US" sz="2800" dirty="0">
              <a:ea typeface="Calibri"/>
              <a:cs typeface="Arial"/>
            </a:endParaRPr>
          </a:p>
          <a:p>
            <a:pPr marL="342900" lvl="0" indent="-342900" algn="r" rtl="1">
              <a:lnSpc>
                <a:spcPct val="115000"/>
              </a:lnSpc>
              <a:spcAft>
                <a:spcPts val="1000"/>
              </a:spcAft>
              <a:buClr>
                <a:srgbClr val="C00000"/>
              </a:buClr>
              <a:buSzPts val="1600"/>
              <a:buFont typeface="Symbol"/>
              <a:buChar char=""/>
            </a:pPr>
            <a:r>
              <a:rPr lang="ar-SA" sz="2800" b="1" dirty="0">
                <a:ea typeface="Calibri"/>
                <a:cs typeface="Traditional Arabic"/>
              </a:rPr>
              <a:t>الاستثارة.</a:t>
            </a:r>
            <a:endParaRPr lang="en-US" sz="2800" dirty="0">
              <a:ea typeface="Calibri"/>
              <a:cs typeface="Arial"/>
            </a:endParaRPr>
          </a:p>
        </p:txBody>
      </p:sp>
      <p:pic>
        <p:nvPicPr>
          <p:cNvPr id="4608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38060" b="3670"/>
          <a:stretch/>
        </p:blipFill>
        <p:spPr bwMode="auto">
          <a:xfrm>
            <a:off x="726014" y="3108212"/>
            <a:ext cx="3744416" cy="30329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25764067"/>
      </p:ext>
    </p:extLst>
  </p:cSld>
  <p:clrMapOvr>
    <a:masterClrMapping/>
  </p:clrMapOvr>
  <p:transition spd="slow">
    <p:randomBar dir="vert"/>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Alternate Process 2">
            <a:extLst>
              <a:ext uri="{FF2B5EF4-FFF2-40B4-BE49-F238E27FC236}">
                <a16:creationId xmlns:a16="http://schemas.microsoft.com/office/drawing/2014/main" id="{66E100BF-DAE2-4143-B047-E5F773E089B6}"/>
              </a:ext>
            </a:extLst>
          </p:cNvPr>
          <p:cNvSpPr/>
          <p:nvPr/>
        </p:nvSpPr>
        <p:spPr>
          <a:xfrm>
            <a:off x="9292716" y="908720"/>
            <a:ext cx="2200931" cy="648072"/>
          </a:xfrm>
          <a:prstGeom prst="flowChartAlternateProcess">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rtlCol="0" anchor="ctr"/>
          <a:lstStyle/>
          <a:p>
            <a:pPr lvl="0" algn="ctr" rtl="1">
              <a:lnSpc>
                <a:spcPct val="115000"/>
              </a:lnSpc>
              <a:spcAft>
                <a:spcPts val="1000"/>
              </a:spcAft>
            </a:pPr>
            <a:r>
              <a:rPr lang="ar-SA" sz="3200" b="1" dirty="0">
                <a:solidFill>
                  <a:srgbClr val="0070C0"/>
                </a:solidFill>
                <a:ea typeface="Calibri"/>
                <a:cs typeface="Traditional Arabic"/>
              </a:rPr>
              <a:t>الشعور بالألم</a:t>
            </a:r>
            <a:endParaRPr lang="en-US" sz="3200" dirty="0">
              <a:solidFill>
                <a:srgbClr val="0070C0"/>
              </a:solidFill>
              <a:ea typeface="Calibri"/>
              <a:cs typeface="Arial"/>
            </a:endParaRPr>
          </a:p>
        </p:txBody>
      </p:sp>
      <p:sp>
        <p:nvSpPr>
          <p:cNvPr id="4" name="Rectangle 3"/>
          <p:cNvSpPr/>
          <p:nvPr/>
        </p:nvSpPr>
        <p:spPr>
          <a:xfrm>
            <a:off x="5230316" y="2017592"/>
            <a:ext cx="6362093" cy="3689215"/>
          </a:xfrm>
          <a:prstGeom prst="rect">
            <a:avLst/>
          </a:prstGeom>
        </p:spPr>
        <p:txBody>
          <a:bodyPr wrap="square">
            <a:spAutoFit/>
          </a:bodyPr>
          <a:lstStyle/>
          <a:p>
            <a:pPr algn="r" rtl="1">
              <a:lnSpc>
                <a:spcPct val="115000"/>
              </a:lnSpc>
              <a:spcAft>
                <a:spcPts val="1000"/>
              </a:spcAft>
            </a:pPr>
            <a:r>
              <a:rPr lang="ar-SA" sz="2800" b="1" dirty="0">
                <a:ea typeface="Calibri"/>
                <a:cs typeface="Traditional Arabic"/>
              </a:rPr>
              <a:t>أشار (ليونارد بركوفتز</a:t>
            </a:r>
            <a:r>
              <a:rPr lang="ar-EG" sz="2800" b="1" dirty="0">
                <a:ea typeface="Calibri"/>
                <a:cs typeface="Traditional Arabic"/>
              </a:rPr>
              <a:t> )</a:t>
            </a:r>
            <a:r>
              <a:rPr lang="ar-SA" sz="2800" b="1" dirty="0">
                <a:ea typeface="Calibri"/>
                <a:cs typeface="Traditional Arabic"/>
              </a:rPr>
              <a:t>إلى أن الشعور بالألم سواء النفسي أو البدني يمكن أن يحرض على المزيد من الجوانب الانفعالية وبالتالي إمكانية حدوث السلوك العدواني.</a:t>
            </a:r>
            <a:endParaRPr lang="en-US" sz="2800" dirty="0">
              <a:ea typeface="Calibri"/>
              <a:cs typeface="Arial"/>
            </a:endParaRPr>
          </a:p>
          <a:p>
            <a:pPr algn="r" rtl="1">
              <a:lnSpc>
                <a:spcPct val="115000"/>
              </a:lnSpc>
              <a:spcAft>
                <a:spcPts val="1000"/>
              </a:spcAft>
            </a:pPr>
            <a:r>
              <a:rPr lang="ar-SA" sz="2800" b="1" dirty="0">
                <a:ea typeface="Calibri"/>
                <a:cs typeface="Traditional Arabic"/>
              </a:rPr>
              <a:t> وفي المجال الرياضي يمكن ملاحظة ذلك عند إصابة لاعب لمنافسة إصابة بدنية أو محاولة إصابته نفسيا عن طريق السخرية منه وشعور هذا المنافس بصورة عدوانية تجاه اللاعب المتسبب في حدوث هذا الألم. </a:t>
            </a:r>
            <a:endParaRPr lang="en-US" sz="2800" dirty="0">
              <a:ea typeface="Calibri"/>
              <a:cs typeface="Arial"/>
            </a:endParaRPr>
          </a:p>
        </p:txBody>
      </p:sp>
      <p:pic>
        <p:nvPicPr>
          <p:cNvPr id="471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5860" y="2852936"/>
            <a:ext cx="2703628" cy="303520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3434860"/>
      </p:ext>
    </p:extLst>
  </p:cSld>
  <p:clrMapOvr>
    <a:masterClrMapping/>
  </p:clrMapOvr>
  <p:transition spd="slow">
    <p:randomBar dir="vert"/>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Alternate Process 2">
            <a:extLst>
              <a:ext uri="{FF2B5EF4-FFF2-40B4-BE49-F238E27FC236}">
                <a16:creationId xmlns:a16="http://schemas.microsoft.com/office/drawing/2014/main" id="{66E100BF-DAE2-4143-B047-E5F773E089B6}"/>
              </a:ext>
            </a:extLst>
          </p:cNvPr>
          <p:cNvSpPr/>
          <p:nvPr/>
        </p:nvSpPr>
        <p:spPr>
          <a:xfrm>
            <a:off x="7966620" y="908720"/>
            <a:ext cx="3671043" cy="648072"/>
          </a:xfrm>
          <a:prstGeom prst="flowChartAlternateProcess">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rtlCol="0" anchor="ctr"/>
          <a:lstStyle/>
          <a:p>
            <a:pPr lvl="0" algn="r" rtl="1">
              <a:lnSpc>
                <a:spcPct val="115000"/>
              </a:lnSpc>
              <a:spcAft>
                <a:spcPts val="1000"/>
              </a:spcAft>
            </a:pPr>
            <a:r>
              <a:rPr lang="ar-SA" sz="3200" b="1" dirty="0">
                <a:solidFill>
                  <a:srgbClr val="0070C0"/>
                </a:solidFill>
                <a:ea typeface="Calibri"/>
                <a:cs typeface="Traditional Arabic"/>
              </a:rPr>
              <a:t> المهاجمة أو الإهانة الشخصية</a:t>
            </a:r>
            <a:endParaRPr lang="en-US" sz="3200" dirty="0">
              <a:solidFill>
                <a:srgbClr val="0070C0"/>
              </a:solidFill>
              <a:ea typeface="Calibri"/>
              <a:cs typeface="Arial"/>
            </a:endParaRPr>
          </a:p>
        </p:txBody>
      </p:sp>
      <p:sp>
        <p:nvSpPr>
          <p:cNvPr id="2" name="Rectangle 1"/>
          <p:cNvSpPr/>
          <p:nvPr/>
        </p:nvSpPr>
        <p:spPr>
          <a:xfrm>
            <a:off x="4990850" y="2132856"/>
            <a:ext cx="6646813" cy="3193695"/>
          </a:xfrm>
          <a:prstGeom prst="rect">
            <a:avLst/>
          </a:prstGeom>
        </p:spPr>
        <p:txBody>
          <a:bodyPr wrap="square">
            <a:spAutoFit/>
          </a:bodyPr>
          <a:lstStyle/>
          <a:p>
            <a:pPr algn="r" rtl="1">
              <a:lnSpc>
                <a:spcPct val="115000"/>
              </a:lnSpc>
              <a:spcAft>
                <a:spcPts val="1000"/>
              </a:spcAft>
            </a:pPr>
            <a:r>
              <a:rPr lang="ar-SA" sz="2800" b="1" dirty="0">
                <a:ea typeface="Calibri"/>
                <a:cs typeface="Traditional Arabic"/>
              </a:rPr>
              <a:t>عندما يهاجم أو يهان شخص ما فانه قد يكون في موقف مثير ومشجع على السلوك العدواني تجاه الشخص الذي قام بمهاجمته أو أهانته في ضوء : العين بالعين والسن بالسن والبادئ اظلم.</a:t>
            </a:r>
            <a:endParaRPr lang="en-US" sz="2800" dirty="0">
              <a:ea typeface="Calibri"/>
              <a:cs typeface="Arial"/>
            </a:endParaRPr>
          </a:p>
          <a:p>
            <a:pPr algn="r" rtl="1">
              <a:lnSpc>
                <a:spcPct val="115000"/>
              </a:lnSpc>
              <a:spcAft>
                <a:spcPts val="1000"/>
              </a:spcAft>
            </a:pPr>
            <a:r>
              <a:rPr lang="ar-SA" sz="2800" b="1" dirty="0">
                <a:ea typeface="Calibri"/>
                <a:cs typeface="Traditional Arabic"/>
              </a:rPr>
              <a:t>وقد نجد في المجال الرياضي بعض أنواع من السلوك العدواني من بعض اللاعبين ضد منافسيهم كنتيجة لمهاجمتهم بعنف من هؤلاء المنافسين أو كنتيجة لشعورهم بالإهانة منهم.</a:t>
            </a:r>
            <a:endParaRPr lang="en-US" sz="2800" dirty="0">
              <a:ea typeface="Calibri"/>
              <a:cs typeface="Arial"/>
            </a:endParaRPr>
          </a:p>
        </p:txBody>
      </p:sp>
      <p:pic>
        <p:nvPicPr>
          <p:cNvPr id="481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588" y="3068960"/>
            <a:ext cx="4295917" cy="25775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5544942"/>
      </p:ext>
    </p:extLst>
  </p:cSld>
  <p:clrMapOvr>
    <a:masterClrMapping/>
  </p:clrMapOvr>
  <p:transition spd="slow">
    <p:randomBar dir="vert"/>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Alternate Process 2">
            <a:extLst>
              <a:ext uri="{FF2B5EF4-FFF2-40B4-BE49-F238E27FC236}">
                <a16:creationId xmlns:a16="http://schemas.microsoft.com/office/drawing/2014/main" id="{66E100BF-DAE2-4143-B047-E5F773E089B6}"/>
              </a:ext>
            </a:extLst>
          </p:cNvPr>
          <p:cNvSpPr/>
          <p:nvPr/>
        </p:nvSpPr>
        <p:spPr>
          <a:xfrm>
            <a:off x="9910836" y="908720"/>
            <a:ext cx="1728476" cy="648072"/>
          </a:xfrm>
          <a:prstGeom prst="flowChartAlternateProcess">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rtlCol="0" anchor="ctr"/>
          <a:lstStyle/>
          <a:p>
            <a:pPr lvl="0" algn="ctr" rtl="1">
              <a:lnSpc>
                <a:spcPct val="115000"/>
              </a:lnSpc>
              <a:spcAft>
                <a:spcPts val="1000"/>
              </a:spcAft>
            </a:pPr>
            <a:r>
              <a:rPr lang="ar-SA" sz="3200" b="1" dirty="0">
                <a:solidFill>
                  <a:srgbClr val="0070C0"/>
                </a:solidFill>
                <a:ea typeface="Calibri"/>
                <a:cs typeface="Traditional Arabic"/>
              </a:rPr>
              <a:t>الإحباط </a:t>
            </a:r>
            <a:endParaRPr lang="en-US" sz="3200" dirty="0">
              <a:solidFill>
                <a:srgbClr val="0070C0"/>
              </a:solidFill>
              <a:ea typeface="Calibri"/>
              <a:cs typeface="Arial"/>
            </a:endParaRPr>
          </a:p>
        </p:txBody>
      </p:sp>
      <p:sp>
        <p:nvSpPr>
          <p:cNvPr id="4" name="Rectangle 3"/>
          <p:cNvSpPr/>
          <p:nvPr/>
        </p:nvSpPr>
        <p:spPr>
          <a:xfrm>
            <a:off x="4294212" y="1899356"/>
            <a:ext cx="7467219" cy="3065455"/>
          </a:xfrm>
          <a:prstGeom prst="rect">
            <a:avLst/>
          </a:prstGeom>
        </p:spPr>
        <p:txBody>
          <a:bodyPr wrap="square">
            <a:spAutoFit/>
          </a:bodyPr>
          <a:lstStyle/>
          <a:p>
            <a:pPr algn="r" rtl="1">
              <a:lnSpc>
                <a:spcPct val="115000"/>
              </a:lnSpc>
              <a:spcAft>
                <a:spcPts val="1000"/>
              </a:spcAft>
            </a:pPr>
            <a:r>
              <a:rPr lang="ar-SA" sz="2800" b="1" dirty="0">
                <a:ea typeface="Calibri"/>
                <a:cs typeface="Traditional Arabic"/>
              </a:rPr>
              <a:t>يقصد بالإحباط إعاقة الفرد عن محاولة تحقيق هدف ما  ، وأصحاب نظرية" الإحباط – العدوان " يرون أن الإحباط يؤدي إلى السلوك العدواني وقد يكون هذا السلوك العدواني موجها نحو مصدر الإحباط أو قد يتجه نحو مصدر أخر كبديل للمصدر الأصلي المسبب للإحباط,وقد نلاحظ في المجال الرياضي حدوث السلوك العدواني من بعض اللاعبين كنتيجة لعدم قدرتهم على مواجهة منافسيهم بإعاقتهم عن تحقيق هدفهم. </a:t>
            </a:r>
            <a:endParaRPr lang="en-US" sz="2800" dirty="0">
              <a:ea typeface="Calibri"/>
              <a:cs typeface="Arial"/>
            </a:endParaRPr>
          </a:p>
        </p:txBody>
      </p:sp>
      <p:pic>
        <p:nvPicPr>
          <p:cNvPr id="4915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133" r="14490"/>
          <a:stretch/>
        </p:blipFill>
        <p:spPr bwMode="auto">
          <a:xfrm>
            <a:off x="477788" y="2924944"/>
            <a:ext cx="3672408" cy="27397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2963009"/>
      </p:ext>
    </p:extLst>
  </p:cSld>
  <p:clrMapOvr>
    <a:masterClrMapping/>
  </p:clrMapOvr>
  <p:transition spd="slow">
    <p:randomBar dir="vert"/>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AA39FC6-D256-4A36-9881-B13B797354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88824" cy="6858000"/>
          </a:xfrm>
          <a:prstGeom prst="rect">
            <a:avLst/>
          </a:prstGeom>
        </p:spPr>
      </p:pic>
    </p:spTree>
    <p:extLst>
      <p:ext uri="{BB962C8B-B14F-4D97-AF65-F5344CB8AC3E}">
        <p14:creationId xmlns:p14="http://schemas.microsoft.com/office/powerpoint/2010/main" val="1376030558"/>
      </p:ext>
    </p:extLst>
  </p:cSld>
  <p:clrMapOvr>
    <a:masterClrMapping/>
  </p:clrMapOvr>
  <p:transition>
    <p:wipe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47BA55-10F1-4C7C-80D3-425CB21C58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276" y="27384"/>
            <a:ext cx="12287101" cy="6858000"/>
          </a:xfrm>
          <a:prstGeom prst="rect">
            <a:avLst/>
          </a:prstGeom>
        </p:spPr>
      </p:pic>
    </p:spTree>
    <p:extLst>
      <p:ext uri="{BB962C8B-B14F-4D97-AF65-F5344CB8AC3E}">
        <p14:creationId xmlns:p14="http://schemas.microsoft.com/office/powerpoint/2010/main" val="523562852"/>
      </p:ext>
    </p:extLst>
  </p:cSld>
  <p:clrMapOvr>
    <a:masterClrMapping/>
  </p:clrMapOvr>
  <p:transition>
    <p:wipe dir="u"/>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peech Bubble: Oval 2">
            <a:extLst>
              <a:ext uri="{FF2B5EF4-FFF2-40B4-BE49-F238E27FC236}">
                <a16:creationId xmlns:a16="http://schemas.microsoft.com/office/drawing/2014/main" id="{5DC675DE-F854-4B96-8E73-7CD7031FAB51}"/>
              </a:ext>
            </a:extLst>
          </p:cNvPr>
          <p:cNvSpPr/>
          <p:nvPr/>
        </p:nvSpPr>
        <p:spPr>
          <a:xfrm>
            <a:off x="9046740" y="332656"/>
            <a:ext cx="2520280" cy="1112297"/>
          </a:xfrm>
          <a:prstGeom prst="wedgeEllipseCallout">
            <a:avLst/>
          </a:prstGeom>
        </p:spPr>
        <p:style>
          <a:lnRef idx="1">
            <a:schemeClr val="accent6"/>
          </a:lnRef>
          <a:fillRef idx="2">
            <a:schemeClr val="accent6"/>
          </a:fillRef>
          <a:effectRef idx="1">
            <a:schemeClr val="accent6"/>
          </a:effectRef>
          <a:fontRef idx="minor">
            <a:schemeClr val="dk1"/>
          </a:fontRef>
        </p:style>
        <p:txBody>
          <a:bodyPr rtlCol="0" anchor="ctr"/>
          <a:lstStyle/>
          <a:p>
            <a:pPr algn="ctr" rtl="1">
              <a:lnSpc>
                <a:spcPct val="106000"/>
              </a:lnSpc>
              <a:tabLst>
                <a:tab pos="2174240" algn="l"/>
                <a:tab pos="3236595" algn="ctr"/>
              </a:tabLst>
            </a:pPr>
            <a:r>
              <a:rPr lang="ar-EG" sz="3200" b="1" kern="1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نشاط -4</a:t>
            </a:r>
            <a:endParaRPr lang="en-US" dirty="0">
              <a:solidFill>
                <a:srgbClr val="0070C0"/>
              </a:solidFill>
              <a:effectLst/>
              <a:latin typeface="Times New Roman" panose="02020603050405020304" pitchFamily="18" charset="0"/>
              <a:ea typeface="Times New Roman" panose="02020603050405020304" pitchFamily="18" charset="0"/>
            </a:endParaRPr>
          </a:p>
        </p:txBody>
      </p:sp>
      <p:sp>
        <p:nvSpPr>
          <p:cNvPr id="5" name="TextBox 4">
            <a:extLst>
              <a:ext uri="{FF2B5EF4-FFF2-40B4-BE49-F238E27FC236}">
                <a16:creationId xmlns:a16="http://schemas.microsoft.com/office/drawing/2014/main" id="{14EF3B5F-2810-4B14-A2E7-F452D5069819}"/>
              </a:ext>
            </a:extLst>
          </p:cNvPr>
          <p:cNvSpPr txBox="1"/>
          <p:nvPr/>
        </p:nvSpPr>
        <p:spPr>
          <a:xfrm>
            <a:off x="2903199" y="1444953"/>
            <a:ext cx="8663821" cy="1715085"/>
          </a:xfrm>
          <a:prstGeom prst="rect">
            <a:avLst/>
          </a:prstGeom>
          <a:noFill/>
        </p:spPr>
        <p:txBody>
          <a:bodyPr wrap="square">
            <a:spAutoFit/>
          </a:bodyPr>
          <a:lstStyle/>
          <a:p>
            <a:pPr algn="ctr" rtl="1">
              <a:lnSpc>
                <a:spcPct val="107000"/>
              </a:lnSpc>
              <a:spcAft>
                <a:spcPts val="800"/>
              </a:spcAft>
              <a:tabLst>
                <a:tab pos="2174240" algn="l"/>
                <a:tab pos="3236595" algn="ctr"/>
              </a:tabLst>
            </a:pPr>
            <a:r>
              <a:rPr lang="ar-EG" sz="2800" b="1" u="sng" dirty="0">
                <a:solidFill>
                  <a:srgbClr val="C00000"/>
                </a:solidFill>
                <a:effectLst/>
                <a:latin typeface="Traditional Arabic" panose="02020603050405020304" pitchFamily="18" charset="-78"/>
                <a:ea typeface="Times New Roman" panose="02020603050405020304" pitchFamily="18" charset="0"/>
                <a:cs typeface="Traditional Arabic" panose="02020603050405020304" pitchFamily="18" charset="-78"/>
              </a:rPr>
              <a:t>مناقشة – فردي</a:t>
            </a:r>
            <a:endParaRPr lang="en-US" sz="2800" u="sng" dirty="0">
              <a:solidFill>
                <a:srgbClr val="C00000"/>
              </a:solidFill>
              <a:latin typeface="Traditional Arabic" panose="02020603050405020304" pitchFamily="18" charset="-78"/>
              <a:ea typeface="Times New Roman" panose="02020603050405020304" pitchFamily="18" charset="0"/>
              <a:cs typeface="Traditional Arabic" panose="02020603050405020304" pitchFamily="18" charset="-78"/>
            </a:endParaRPr>
          </a:p>
          <a:p>
            <a:pPr algn="ctr" rtl="1">
              <a:lnSpc>
                <a:spcPct val="107000"/>
              </a:lnSpc>
              <a:spcAft>
                <a:spcPts val="800"/>
              </a:spcAft>
              <a:tabLst>
                <a:tab pos="2174240" algn="l"/>
                <a:tab pos="3236595" algn="ctr"/>
              </a:tabLst>
            </a:pPr>
            <a:r>
              <a:rPr lang="ar-EG" sz="2800" b="1" dirty="0">
                <a:effectLst/>
                <a:latin typeface="Traditional Arabic" panose="02020603050405020304" pitchFamily="18" charset="-78"/>
                <a:ea typeface="Times New Roman" panose="02020603050405020304" pitchFamily="18" charset="0"/>
                <a:cs typeface="Traditional Arabic" panose="02020603050405020304" pitchFamily="18" charset="-78"/>
              </a:rPr>
              <a:t>عزيزي المتدرب مما سبق وضح كيف يمكننا </a:t>
            </a:r>
            <a:r>
              <a:rPr lang="ar-SA" sz="2800" b="1" dirty="0">
                <a:effectLst/>
                <a:latin typeface="Traditional Arabic" panose="02020603050405020304" pitchFamily="18" charset="-78"/>
                <a:ea typeface="Times New Roman" panose="02020603050405020304" pitchFamily="18" charset="0"/>
                <a:cs typeface="Traditional Arabic" panose="02020603050405020304" pitchFamily="18" charset="-78"/>
              </a:rPr>
              <a:t> البعد عن العوامل المثيره للعدوان. </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a:p>
            <a:pPr algn="r" rtl="1">
              <a:lnSpc>
                <a:spcPct val="115000"/>
              </a:lnSpc>
              <a:spcAft>
                <a:spcPts val="1000"/>
              </a:spcAft>
              <a:tabLst>
                <a:tab pos="1616710" algn="l"/>
              </a:tabLst>
            </a:pPr>
            <a:r>
              <a:rPr lang="ar-EG" sz="2800" dirty="0">
                <a:effectLst/>
                <a:latin typeface="Traditional Arabic" panose="02020603050405020304" pitchFamily="18" charset="-78"/>
                <a:ea typeface="Calibri" panose="020F0502020204030204" pitchFamily="34" charset="0"/>
                <a:cs typeface="Traditional Arabic" panose="02020603050405020304" pitchFamily="18" charset="-78"/>
              </a:rPr>
              <a:t> </a:t>
            </a:r>
            <a:endParaRPr lang="en-US" sz="2800" dirty="0">
              <a:effectLst/>
              <a:latin typeface="Traditional Arabic" panose="02020603050405020304" pitchFamily="18" charset="-78"/>
              <a:ea typeface="Calibri" panose="020F0502020204030204" pitchFamily="34" charset="0"/>
              <a:cs typeface="Traditional Arabic" panose="02020603050405020304" pitchFamily="18" charset="-78"/>
            </a:endParaRPr>
          </a:p>
        </p:txBody>
      </p:sp>
      <p:pic>
        <p:nvPicPr>
          <p:cNvPr id="8" name="Picture 7">
            <a:extLst>
              <a:ext uri="{FF2B5EF4-FFF2-40B4-BE49-F238E27FC236}">
                <a16:creationId xmlns:a16="http://schemas.microsoft.com/office/drawing/2014/main" id="{74C07B9E-00CF-42FF-A311-D954EAE33ED4}"/>
              </a:ext>
            </a:extLst>
          </p:cNvPr>
          <p:cNvPicPr>
            <a:picLocks noChangeAspect="1"/>
          </p:cNvPicPr>
          <p:nvPr/>
        </p:nvPicPr>
        <p:blipFill rotWithShape="1">
          <a:blip r:embed="rId2"/>
          <a:srcRect l="9051" t="1701" r="15350" b="4850"/>
          <a:stretch/>
        </p:blipFill>
        <p:spPr>
          <a:xfrm>
            <a:off x="5110873" y="2763545"/>
            <a:ext cx="4248472" cy="4094455"/>
          </a:xfrm>
          <a:prstGeom prst="rect">
            <a:avLst/>
          </a:prstGeom>
        </p:spPr>
      </p:pic>
    </p:spTree>
    <p:extLst>
      <p:ext uri="{BB962C8B-B14F-4D97-AF65-F5344CB8AC3E}">
        <p14:creationId xmlns:p14="http://schemas.microsoft.com/office/powerpoint/2010/main" val="2246521376"/>
      </p:ext>
    </p:extLst>
  </p:cSld>
  <p:clrMapOvr>
    <a:masterClrMapping/>
  </p:clrMapOvr>
  <p:transition spd="slow">
    <p:randomBar dir="vert"/>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519614" y="476672"/>
            <a:ext cx="4478188" cy="1446550"/>
          </a:xfrm>
          <a:prstGeom prst="rect">
            <a:avLst/>
          </a:prstGeom>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8800" b="1" i="0" u="none" strike="noStrike" kern="0" cap="none" spc="0" normalizeH="0" baseline="0" noProof="0" dirty="0">
                <a:ln>
                  <a:noFill/>
                </a:ln>
                <a:solidFill>
                  <a:srgbClr val="C00000"/>
                </a:solidFill>
                <a:effectLst/>
                <a:uLnTx/>
                <a:uFillTx/>
                <a:ea typeface="Times New Roman"/>
                <a:cs typeface="Traditional Arabic"/>
              </a:rPr>
              <a:t>الخاتمة</a:t>
            </a:r>
            <a:endParaRPr kumimoji="0" lang="ar-EG" sz="8800" b="0" i="0" u="none" strike="noStrike" kern="0" cap="none" spc="0" normalizeH="0" baseline="0" noProof="0" dirty="0">
              <a:ln>
                <a:noFill/>
              </a:ln>
              <a:solidFill>
                <a:srgbClr val="C00000"/>
              </a:solidFill>
              <a:effectLst/>
              <a:uLnTx/>
              <a:uFillTx/>
            </a:endParaRPr>
          </a:p>
        </p:txBody>
      </p:sp>
      <p:pic>
        <p:nvPicPr>
          <p:cNvPr id="2" name="Picture 1">
            <a:extLst>
              <a:ext uri="{FF2B5EF4-FFF2-40B4-BE49-F238E27FC236}">
                <a16:creationId xmlns:a16="http://schemas.microsoft.com/office/drawing/2014/main" id="{C5D07758-8F40-42C3-8EC8-A761CD5B2B19}"/>
              </a:ext>
            </a:extLst>
          </p:cNvPr>
          <p:cNvPicPr>
            <a:picLocks noChangeAspect="1"/>
          </p:cNvPicPr>
          <p:nvPr/>
        </p:nvPicPr>
        <p:blipFill>
          <a:blip r:embed="rId2"/>
          <a:stretch>
            <a:fillRect/>
          </a:stretch>
        </p:blipFill>
        <p:spPr>
          <a:xfrm>
            <a:off x="5590356" y="1794881"/>
            <a:ext cx="5695478" cy="50405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026409330"/>
      </p:ext>
    </p:extLst>
  </p:cSld>
  <p:clrMapOvr>
    <a:masterClrMapping/>
  </p:clrMapOvr>
  <p:transition>
    <p:wipe dir="u"/>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89956" y="836712"/>
            <a:ext cx="8441432" cy="3719993"/>
          </a:xfrm>
          <a:prstGeom prst="rect">
            <a:avLst/>
          </a:prstGeom>
        </p:spPr>
        <p:txBody>
          <a:bodyPr wrap="square">
            <a:spAutoFit/>
          </a:bodyPr>
          <a:lstStyle/>
          <a:p>
            <a:pPr algn="ctr" rtl="1" fontAlgn="base">
              <a:lnSpc>
                <a:spcPct val="115000"/>
              </a:lnSpc>
              <a:spcAft>
                <a:spcPts val="1000"/>
              </a:spcAft>
            </a:pPr>
            <a:r>
              <a:rPr lang="ar-SA" sz="3600" b="1" u="sng" dirty="0">
                <a:solidFill>
                  <a:srgbClr val="C00000"/>
                </a:solidFill>
                <a:latin typeface="Traditional Arabic" pitchFamily="18" charset="-78"/>
                <a:ea typeface="Times New Roman"/>
                <a:cs typeface="Traditional Arabic" pitchFamily="18" charset="-78"/>
              </a:rPr>
              <a:t>كلمة ختام</a:t>
            </a:r>
            <a:endParaRPr lang="en-US" sz="3600" dirty="0">
              <a:solidFill>
                <a:srgbClr val="C00000"/>
              </a:solidFill>
              <a:latin typeface="Traditional Arabic" pitchFamily="18" charset="-78"/>
              <a:ea typeface="Calibri"/>
              <a:cs typeface="Traditional Arabic" pitchFamily="18" charset="-78"/>
            </a:endParaRPr>
          </a:p>
          <a:p>
            <a:pPr algn="ctr" rtl="1" fontAlgn="base">
              <a:lnSpc>
                <a:spcPct val="115000"/>
              </a:lnSpc>
              <a:spcAft>
                <a:spcPts val="1000"/>
              </a:spcAft>
            </a:pPr>
            <a:r>
              <a:rPr lang="ar-EG" sz="2800" b="1" dirty="0">
                <a:solidFill>
                  <a:srgbClr val="181D0F"/>
                </a:solidFill>
                <a:latin typeface="Traditional Arabic" pitchFamily="18" charset="-78"/>
                <a:cs typeface="Traditional Arabic" pitchFamily="18" charset="-78"/>
              </a:rPr>
              <a:t>لكل بداية نهاية مهما طـالت ، وها نحن قد نخط حروف نهايتنا على أرصفة هذا المحور المبارك ، الذي سعينا فيه لإستغلال وقتنا بأمور</a:t>
            </a:r>
            <a:endParaRPr lang="en-US" sz="2800" dirty="0">
              <a:solidFill>
                <a:prstClr val="black"/>
              </a:solidFill>
              <a:latin typeface="Traditional Arabic" pitchFamily="18" charset="-78"/>
              <a:ea typeface="Calibri"/>
              <a:cs typeface="Traditional Arabic" pitchFamily="18" charset="-78"/>
            </a:endParaRPr>
          </a:p>
          <a:p>
            <a:pPr algn="ctr" rtl="1" fontAlgn="base">
              <a:lnSpc>
                <a:spcPct val="115000"/>
              </a:lnSpc>
              <a:spcAft>
                <a:spcPts val="1000"/>
              </a:spcAft>
            </a:pPr>
            <a:r>
              <a:rPr lang="ar-EG" sz="2800" b="1" dirty="0">
                <a:solidFill>
                  <a:srgbClr val="181D0F"/>
                </a:solidFill>
                <a:latin typeface="Traditional Arabic" pitchFamily="18" charset="-78"/>
                <a:cs typeface="Traditional Arabic" pitchFamily="18" charset="-78"/>
              </a:rPr>
              <a:t> تفيدننا في ديننا ودنيانا ،آملين من الله أن يكون حقق أهدافة وغاياتة التي سطرت له ،</a:t>
            </a:r>
            <a:endParaRPr lang="en-US" sz="2800" dirty="0">
              <a:solidFill>
                <a:prstClr val="black"/>
              </a:solidFill>
              <a:latin typeface="Traditional Arabic" pitchFamily="18" charset="-78"/>
              <a:ea typeface="Calibri"/>
              <a:cs typeface="Traditional Arabic" pitchFamily="18" charset="-78"/>
            </a:endParaRPr>
          </a:p>
          <a:p>
            <a:pPr algn="ctr" rtl="1" fontAlgn="base">
              <a:lnSpc>
                <a:spcPct val="115000"/>
              </a:lnSpc>
              <a:spcAft>
                <a:spcPts val="1000"/>
              </a:spcAft>
            </a:pPr>
            <a:r>
              <a:rPr lang="ar-EG" sz="2800" b="1" dirty="0">
                <a:solidFill>
                  <a:srgbClr val="181D0F"/>
                </a:solidFill>
                <a:latin typeface="Traditional Arabic" pitchFamily="18" charset="-78"/>
                <a:cs typeface="Traditional Arabic" pitchFamily="18" charset="-78"/>
              </a:rPr>
              <a:t>مع خالص تحياتي وشكري للجميع وإلى اللقاء في دورات تدريبية قادمة</a:t>
            </a:r>
            <a:endParaRPr lang="en-US" sz="2800" dirty="0">
              <a:solidFill>
                <a:prstClr val="black"/>
              </a:solidFill>
              <a:latin typeface="Traditional Arabic" pitchFamily="18" charset="-78"/>
              <a:ea typeface="Calibri"/>
              <a:cs typeface="Traditional Arabic" pitchFamily="18" charset="-78"/>
            </a:endParaRPr>
          </a:p>
          <a:p>
            <a:pPr algn="ctr" rtl="1" fontAlgn="base">
              <a:lnSpc>
                <a:spcPct val="115000"/>
              </a:lnSpc>
              <a:spcAft>
                <a:spcPts val="1000"/>
              </a:spcAft>
            </a:pPr>
            <a:r>
              <a:rPr lang="ar-EG" sz="2800" b="1" dirty="0">
                <a:solidFill>
                  <a:srgbClr val="C00000"/>
                </a:solidFill>
                <a:latin typeface="Traditional Arabic" pitchFamily="18" charset="-78"/>
                <a:cs typeface="Traditional Arabic" pitchFamily="18" charset="-78"/>
              </a:rPr>
              <a:t>....... </a:t>
            </a:r>
            <a:endParaRPr lang="en-US" sz="2800" dirty="0">
              <a:solidFill>
                <a:srgbClr val="C00000"/>
              </a:solidFill>
              <a:latin typeface="Traditional Arabic" pitchFamily="18" charset="-78"/>
              <a:ea typeface="Calibri"/>
              <a:cs typeface="Traditional Arabic" pitchFamily="18" charset="-78"/>
            </a:endParaRPr>
          </a:p>
        </p:txBody>
      </p:sp>
    </p:spTree>
    <p:extLst>
      <p:ext uri="{BB962C8B-B14F-4D97-AF65-F5344CB8AC3E}">
        <p14:creationId xmlns:p14="http://schemas.microsoft.com/office/powerpoint/2010/main" val="222341035"/>
      </p:ext>
    </p:extLst>
  </p:cSld>
  <p:clrMapOvr>
    <a:masterClrMapping/>
  </p:clrMapOvr>
  <p:transition>
    <p:wipe dir="u"/>
  </p:transition>
</p:sld>
</file>

<file path=ppt/theme/theme1.xml><?xml version="1.0" encoding="utf-8"?>
<a:theme xmlns:a="http://schemas.openxmlformats.org/drawingml/2006/main" name="3028-3d-cubes-powerpoint-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3028-3d-cubes-powerpoint-template.potx" id="{31EC4B10-1AC8-4272-9787-5C7F5B142AAC}" vid="{C9938D3F-E61D-44C8-8929-DB1180B8F92D}"/>
    </a:ext>
  </a:extLst>
</a:theme>
</file>

<file path=ppt/theme/theme2.xml><?xml version="1.0" encoding="utf-8"?>
<a:theme xmlns:a="http://schemas.openxmlformats.org/drawingml/2006/main" name="Office Them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ppt/theme/theme3.xml><?xml version="1.0" encoding="utf-8"?>
<a:theme xmlns:a="http://schemas.openxmlformats.org/drawingml/2006/main" name="Office Them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E1B558C7-619B-49BE-9097-7FCBDADD4EC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نسخة العرض</Template>
  <TotalTime>0</TotalTime>
  <Words>4459</Words>
  <Application>Microsoft Office PowerPoint</Application>
  <PresentationFormat>Custom</PresentationFormat>
  <Paragraphs>329</Paragraphs>
  <Slides>92</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92</vt:i4>
      </vt:variant>
    </vt:vector>
  </HeadingPairs>
  <TitlesOfParts>
    <vt:vector size="104" baseType="lpstr">
      <vt:lpstr>Arial</vt:lpstr>
      <vt:lpstr>Calibri</vt:lpstr>
      <vt:lpstr>Century Gothic</vt:lpstr>
      <vt:lpstr>GE SS Two Light</vt:lpstr>
      <vt:lpstr>Microsoft New Tai Lue</vt:lpstr>
      <vt:lpstr>Symbol</vt:lpstr>
      <vt:lpstr>Times New Roman</vt:lpstr>
      <vt:lpstr>Traditional Arabic</vt:lpstr>
      <vt:lpstr>Verdana</vt:lpstr>
      <vt:lpstr>Wingdings</vt:lpstr>
      <vt:lpstr>Wingdings 3</vt:lpstr>
      <vt:lpstr>3028-3d-cubes-powerpoint-template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2014-09-20T16:11:52Z</dcterms:created>
  <dcterms:modified xsi:type="dcterms:W3CDTF">2023-05-09T16:49:19Z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TC027879409991</vt:lpwstr>
  </property>
</Properties>
</file>