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368" r:id="rId2"/>
  </p:sldMasterIdLst>
  <p:notesMasterIdLst>
    <p:notesMasterId r:id="rId55"/>
  </p:notesMasterIdLst>
  <p:handoutMasterIdLst>
    <p:handoutMasterId r:id="rId56"/>
  </p:handoutMasterIdLst>
  <p:sldIdLst>
    <p:sldId id="792" r:id="rId3"/>
    <p:sldId id="266" r:id="rId4"/>
    <p:sldId id="786" r:id="rId5"/>
    <p:sldId id="791" r:id="rId6"/>
    <p:sldId id="917" r:id="rId7"/>
    <p:sldId id="787" r:id="rId8"/>
    <p:sldId id="788" r:id="rId9"/>
    <p:sldId id="859" r:id="rId10"/>
    <p:sldId id="864" r:id="rId11"/>
    <p:sldId id="794" r:id="rId12"/>
    <p:sldId id="980" r:id="rId13"/>
    <p:sldId id="981" r:id="rId14"/>
    <p:sldId id="966" r:id="rId15"/>
    <p:sldId id="982" r:id="rId16"/>
    <p:sldId id="930" r:id="rId17"/>
    <p:sldId id="983" r:id="rId18"/>
    <p:sldId id="984" r:id="rId19"/>
    <p:sldId id="985" r:id="rId20"/>
    <p:sldId id="986" r:id="rId21"/>
    <p:sldId id="987" r:id="rId22"/>
    <p:sldId id="989" r:id="rId23"/>
    <p:sldId id="990" r:id="rId24"/>
    <p:sldId id="991" r:id="rId25"/>
    <p:sldId id="992" r:id="rId26"/>
    <p:sldId id="998" r:id="rId27"/>
    <p:sldId id="999" r:id="rId28"/>
    <p:sldId id="1000" r:id="rId29"/>
    <p:sldId id="1001" r:id="rId30"/>
    <p:sldId id="1002" r:id="rId31"/>
    <p:sldId id="1005" r:id="rId32"/>
    <p:sldId id="1007" r:id="rId33"/>
    <p:sldId id="1008" r:id="rId34"/>
    <p:sldId id="1009" r:id="rId35"/>
    <p:sldId id="1019" r:id="rId36"/>
    <p:sldId id="1020" r:id="rId37"/>
    <p:sldId id="1015" r:id="rId38"/>
    <p:sldId id="1016" r:id="rId39"/>
    <p:sldId id="1021" r:id="rId40"/>
    <p:sldId id="1022" r:id="rId41"/>
    <p:sldId id="1023" r:id="rId42"/>
    <p:sldId id="1024" r:id="rId43"/>
    <p:sldId id="1029" r:id="rId44"/>
    <p:sldId id="1030" r:id="rId45"/>
    <p:sldId id="1031" r:id="rId46"/>
    <p:sldId id="1025" r:id="rId47"/>
    <p:sldId id="1032" r:id="rId48"/>
    <p:sldId id="1033" r:id="rId49"/>
    <p:sldId id="1034" r:id="rId50"/>
    <p:sldId id="1026" r:id="rId51"/>
    <p:sldId id="1027" r:id="rId52"/>
    <p:sldId id="1017" r:id="rId53"/>
    <p:sldId id="1018" r:id="rId54"/>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9" pos="3839" userDrawn="1">
          <p15:clr>
            <a:srgbClr val="A4A3A4"/>
          </p15:clr>
        </p15:guide>
        <p15:guide id="10"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0000"/>
    <a:srgbClr val="660066"/>
    <a:srgbClr val="993366"/>
    <a:srgbClr val="0000FF"/>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89065" autoAdjust="0"/>
  </p:normalViewPr>
  <p:slideViewPr>
    <p:cSldViewPr showGuides="1">
      <p:cViewPr varScale="1">
        <p:scale>
          <a:sx n="61" d="100"/>
          <a:sy n="61" d="100"/>
        </p:scale>
        <p:origin x="864" y="28"/>
      </p:cViewPr>
      <p:guideLst>
        <p:guide pos="3839"/>
        <p:guide orient="horz" pos="2160"/>
      </p:guideLst>
    </p:cSldViewPr>
  </p:slideViewPr>
  <p:outlineViewPr>
    <p:cViewPr>
      <p:scale>
        <a:sx n="33" d="100"/>
        <a:sy n="33" d="100"/>
      </p:scale>
      <p:origin x="0" y="6996"/>
    </p:cViewPr>
  </p:outlineViewPr>
  <p:notesTextViewPr>
    <p:cViewPr>
      <p:scale>
        <a:sx n="1" d="1"/>
        <a:sy n="1" d="1"/>
      </p:scale>
      <p:origin x="0" y="0"/>
    </p:cViewPr>
  </p:notesTextViewPr>
  <p:notesViewPr>
    <p:cSldViewPr>
      <p:cViewPr varScale="1">
        <p:scale>
          <a:sx n="63" d="100"/>
          <a:sy n="63" d="100"/>
        </p:scale>
        <p:origin x="1986"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9239DD-B52F-405D-BBDD-EEC4DF2EC952}" type="doc">
      <dgm:prSet loTypeId="urn:microsoft.com/office/officeart/2005/8/layout/cycle1" loCatId="cycle" qsTypeId="urn:microsoft.com/office/officeart/2005/8/quickstyle/simple1" qsCatId="simple" csTypeId="urn:microsoft.com/office/officeart/2005/8/colors/accent1_2" csCatId="accent1" phldr="1"/>
      <dgm:spPr/>
      <dgm:t>
        <a:bodyPr/>
        <a:lstStyle/>
        <a:p>
          <a:pPr rtl="1"/>
          <a:endParaRPr lang="ar-EG"/>
        </a:p>
      </dgm:t>
    </dgm:pt>
    <dgm:pt modelId="{08E9B488-3145-4B6A-A51F-C1DB32DC0DB7}">
      <dgm:prSet phldrT="[Text]" custT="1"/>
      <dgm:spPr/>
      <dgm:t>
        <a:bodyPr/>
        <a:lstStyle/>
        <a:p>
          <a:pPr rtl="1"/>
          <a:r>
            <a:rPr lang="ar-EG" sz="2800" b="1" dirty="0" smtClean="0">
              <a:latin typeface="Traditional Arabic" pitchFamily="18" charset="-78"/>
              <a:cs typeface="Traditional Arabic" pitchFamily="18" charset="-78"/>
            </a:rPr>
            <a:t>الشهرة التاريخية</a:t>
          </a:r>
          <a:endParaRPr lang="ar-EG" sz="2800" b="1" dirty="0">
            <a:latin typeface="Traditional Arabic" pitchFamily="18" charset="-78"/>
            <a:cs typeface="Traditional Arabic" pitchFamily="18" charset="-78"/>
          </a:endParaRPr>
        </a:p>
      </dgm:t>
    </dgm:pt>
    <dgm:pt modelId="{9DA0F986-102D-4BFF-9B7B-B53F0BD2F4D9}" type="parTrans" cxnId="{EB52C31D-D115-4B0F-8E6B-DDF85381D801}">
      <dgm:prSet/>
      <dgm:spPr/>
      <dgm:t>
        <a:bodyPr/>
        <a:lstStyle/>
        <a:p>
          <a:pPr rtl="1"/>
          <a:endParaRPr lang="ar-EG"/>
        </a:p>
      </dgm:t>
    </dgm:pt>
    <dgm:pt modelId="{B9794BFE-27A2-47E7-9867-EE2608FB733D}" type="sibTrans" cxnId="{EB52C31D-D115-4B0F-8E6B-DDF85381D801}">
      <dgm:prSet/>
      <dgm:spPr>
        <a:solidFill>
          <a:schemeClr val="tx2">
            <a:lumMod val="40000"/>
            <a:lumOff val="60000"/>
          </a:schemeClr>
        </a:solidFill>
      </dgm:spPr>
      <dgm:t>
        <a:bodyPr/>
        <a:lstStyle/>
        <a:p>
          <a:pPr rtl="1"/>
          <a:endParaRPr lang="ar-EG"/>
        </a:p>
      </dgm:t>
    </dgm:pt>
    <dgm:pt modelId="{2C318183-2742-40CD-BB06-EDAFADA3F8C1}">
      <dgm:prSet custT="1"/>
      <dgm:spPr/>
      <dgm:t>
        <a:bodyPr/>
        <a:lstStyle/>
        <a:p>
          <a:pPr rtl="1"/>
          <a:r>
            <a:rPr lang="ar-EG" sz="2800" b="1" dirty="0" smtClean="0">
              <a:latin typeface="Traditional Arabic" pitchFamily="18" charset="-78"/>
              <a:cs typeface="Traditional Arabic" pitchFamily="18" charset="-78"/>
            </a:rPr>
            <a:t>المصادر والمطبوعات</a:t>
          </a:r>
          <a:endParaRPr lang="ar-EG" sz="2800" b="1" dirty="0">
            <a:latin typeface="Traditional Arabic" pitchFamily="18" charset="-78"/>
            <a:cs typeface="Traditional Arabic" pitchFamily="18" charset="-78"/>
          </a:endParaRPr>
        </a:p>
      </dgm:t>
    </dgm:pt>
    <dgm:pt modelId="{97EBC90D-EA6A-45EC-901E-5C7648C9A3B4}" type="parTrans" cxnId="{11CE100F-B7F6-4249-893D-F23E94EF473C}">
      <dgm:prSet/>
      <dgm:spPr/>
      <dgm:t>
        <a:bodyPr/>
        <a:lstStyle/>
        <a:p>
          <a:pPr rtl="1"/>
          <a:endParaRPr lang="ar-EG"/>
        </a:p>
      </dgm:t>
    </dgm:pt>
    <dgm:pt modelId="{B6A6A06A-D90D-4540-A93A-E1D596B1309E}" type="sibTrans" cxnId="{11CE100F-B7F6-4249-893D-F23E94EF473C}">
      <dgm:prSet/>
      <dgm:spPr>
        <a:solidFill>
          <a:schemeClr val="tx2">
            <a:lumMod val="40000"/>
            <a:lumOff val="60000"/>
          </a:schemeClr>
        </a:solidFill>
      </dgm:spPr>
      <dgm:t>
        <a:bodyPr/>
        <a:lstStyle/>
        <a:p>
          <a:pPr rtl="1"/>
          <a:endParaRPr lang="ar-EG"/>
        </a:p>
      </dgm:t>
    </dgm:pt>
    <dgm:pt modelId="{C1109F15-44F9-4FF8-83ED-C8DC3B5AB841}">
      <dgm:prSet custT="1"/>
      <dgm:spPr/>
      <dgm:t>
        <a:bodyPr/>
        <a:lstStyle/>
        <a:p>
          <a:pPr rtl="1"/>
          <a:r>
            <a:rPr lang="ar-EG" sz="2800" b="1" dirty="0" smtClean="0">
              <a:latin typeface="Traditional Arabic" pitchFamily="18" charset="-78"/>
              <a:cs typeface="Traditional Arabic" pitchFamily="18" charset="-78"/>
            </a:rPr>
            <a:t> أحكام الجزاء</a:t>
          </a:r>
          <a:endParaRPr lang="ar-EG" sz="2800" b="1" dirty="0">
            <a:latin typeface="Traditional Arabic" pitchFamily="18" charset="-78"/>
            <a:cs typeface="Traditional Arabic" pitchFamily="18" charset="-78"/>
          </a:endParaRPr>
        </a:p>
      </dgm:t>
    </dgm:pt>
    <dgm:pt modelId="{DC382E49-3125-4835-9D89-F5A810637C5D}" type="parTrans" cxnId="{7563832C-CA2A-4097-828C-C1F315529709}">
      <dgm:prSet/>
      <dgm:spPr/>
      <dgm:t>
        <a:bodyPr/>
        <a:lstStyle/>
        <a:p>
          <a:pPr rtl="1"/>
          <a:endParaRPr lang="ar-EG"/>
        </a:p>
      </dgm:t>
    </dgm:pt>
    <dgm:pt modelId="{26D88360-C148-4CC2-A47C-0717E99DF5EE}" type="sibTrans" cxnId="{7563832C-CA2A-4097-828C-C1F315529709}">
      <dgm:prSet/>
      <dgm:spPr>
        <a:solidFill>
          <a:schemeClr val="tx2">
            <a:lumMod val="40000"/>
            <a:lumOff val="60000"/>
          </a:schemeClr>
        </a:solidFill>
      </dgm:spPr>
      <dgm:t>
        <a:bodyPr/>
        <a:lstStyle/>
        <a:p>
          <a:pPr rtl="1"/>
          <a:endParaRPr lang="ar-EG"/>
        </a:p>
      </dgm:t>
    </dgm:pt>
    <dgm:pt modelId="{D9B3B540-E9E1-4F6A-864B-5D0794185790}">
      <dgm:prSet custT="1"/>
      <dgm:spPr/>
      <dgm:t>
        <a:bodyPr/>
        <a:lstStyle/>
        <a:p>
          <a:pPr rtl="1"/>
          <a:r>
            <a:rPr lang="ar-EG" sz="2800" b="1" dirty="0" smtClean="0">
              <a:latin typeface="Traditional Arabic" pitchFamily="18" charset="-78"/>
              <a:cs typeface="Traditional Arabic" pitchFamily="18" charset="-78"/>
            </a:rPr>
            <a:t>غزارة الإنتاج</a:t>
          </a:r>
          <a:endParaRPr lang="ar-EG" sz="2800" b="1" dirty="0">
            <a:latin typeface="Traditional Arabic" pitchFamily="18" charset="-78"/>
            <a:cs typeface="Traditional Arabic" pitchFamily="18" charset="-78"/>
          </a:endParaRPr>
        </a:p>
      </dgm:t>
    </dgm:pt>
    <dgm:pt modelId="{8B98F0F0-B5EA-49BA-AE04-9B7EE0E1C074}" type="parTrans" cxnId="{982D9B0D-B17D-4B3E-A8A8-12586F0D7934}">
      <dgm:prSet/>
      <dgm:spPr/>
      <dgm:t>
        <a:bodyPr/>
        <a:lstStyle/>
        <a:p>
          <a:pPr rtl="1"/>
          <a:endParaRPr lang="ar-EG"/>
        </a:p>
      </dgm:t>
    </dgm:pt>
    <dgm:pt modelId="{5EBE7197-06B6-481A-BB4C-6226B3617A6F}" type="sibTrans" cxnId="{982D9B0D-B17D-4B3E-A8A8-12586F0D7934}">
      <dgm:prSet/>
      <dgm:spPr>
        <a:solidFill>
          <a:schemeClr val="tx2">
            <a:lumMod val="40000"/>
            <a:lumOff val="60000"/>
          </a:schemeClr>
        </a:solidFill>
      </dgm:spPr>
      <dgm:t>
        <a:bodyPr/>
        <a:lstStyle/>
        <a:p>
          <a:pPr rtl="1"/>
          <a:endParaRPr lang="ar-EG"/>
        </a:p>
      </dgm:t>
    </dgm:pt>
    <dgm:pt modelId="{CBC60CB9-858A-4353-B106-E621525E2371}">
      <dgm:prSet custT="1"/>
      <dgm:spPr/>
      <dgm:t>
        <a:bodyPr/>
        <a:lstStyle/>
        <a:p>
          <a:pPr rtl="1"/>
          <a:r>
            <a:rPr lang="ar-EG" sz="2800" b="1" dirty="0" smtClean="0">
              <a:latin typeface="Traditional Arabic" pitchFamily="18" charset="-78"/>
              <a:cs typeface="Traditional Arabic" pitchFamily="18" charset="-78"/>
            </a:rPr>
            <a:t>مستوى الأداء على اختبارات الإبداع</a:t>
          </a:r>
          <a:endParaRPr lang="ar-EG" sz="2800" b="1" dirty="0">
            <a:latin typeface="Traditional Arabic" pitchFamily="18" charset="-78"/>
            <a:cs typeface="Traditional Arabic" pitchFamily="18" charset="-78"/>
          </a:endParaRPr>
        </a:p>
      </dgm:t>
    </dgm:pt>
    <dgm:pt modelId="{0F70DB0E-59F5-4E00-AAC5-CD6DCBC5E49A}" type="parTrans" cxnId="{54DC5563-771F-4701-8EA4-D9D35C275316}">
      <dgm:prSet/>
      <dgm:spPr/>
      <dgm:t>
        <a:bodyPr/>
        <a:lstStyle/>
        <a:p>
          <a:pPr rtl="1"/>
          <a:endParaRPr lang="ar-EG"/>
        </a:p>
      </dgm:t>
    </dgm:pt>
    <dgm:pt modelId="{559C8634-B3AD-428A-95EF-D98CFF3E2C2A}" type="sibTrans" cxnId="{54DC5563-771F-4701-8EA4-D9D35C275316}">
      <dgm:prSet/>
      <dgm:spPr>
        <a:solidFill>
          <a:schemeClr val="tx2">
            <a:lumMod val="40000"/>
            <a:lumOff val="60000"/>
          </a:schemeClr>
        </a:solidFill>
      </dgm:spPr>
      <dgm:t>
        <a:bodyPr/>
        <a:lstStyle/>
        <a:p>
          <a:pPr rtl="1"/>
          <a:endParaRPr lang="ar-EG"/>
        </a:p>
      </dgm:t>
    </dgm:pt>
    <dgm:pt modelId="{628DA44C-FC89-4C27-B80A-EAC362E393F9}">
      <dgm:prSet custT="1"/>
      <dgm:spPr/>
      <dgm:t>
        <a:bodyPr/>
        <a:lstStyle/>
        <a:p>
          <a:pPr rtl="1"/>
          <a:r>
            <a:rPr lang="ar-EG" sz="2800" b="1" dirty="0" smtClean="0">
              <a:latin typeface="Traditional Arabic" pitchFamily="18" charset="-78"/>
              <a:cs typeface="Traditional Arabic" pitchFamily="18" charset="-78"/>
            </a:rPr>
            <a:t>الملاحظة المباشرة</a:t>
          </a:r>
          <a:endParaRPr lang="ar-EG" sz="2800" b="1" dirty="0">
            <a:latin typeface="Traditional Arabic" pitchFamily="18" charset="-78"/>
            <a:cs typeface="Traditional Arabic" pitchFamily="18" charset="-78"/>
          </a:endParaRPr>
        </a:p>
      </dgm:t>
    </dgm:pt>
    <dgm:pt modelId="{36685161-7426-4844-A07B-ABE2F81938BA}" type="parTrans" cxnId="{0D5BD8EF-C02E-4560-A36F-0ED61DE5274E}">
      <dgm:prSet/>
      <dgm:spPr/>
      <dgm:t>
        <a:bodyPr/>
        <a:lstStyle/>
        <a:p>
          <a:pPr rtl="1"/>
          <a:endParaRPr lang="ar-EG"/>
        </a:p>
      </dgm:t>
    </dgm:pt>
    <dgm:pt modelId="{52AF2CE5-277B-4CDC-BFB9-23925A962D91}" type="sibTrans" cxnId="{0D5BD8EF-C02E-4560-A36F-0ED61DE5274E}">
      <dgm:prSet/>
      <dgm:spPr>
        <a:solidFill>
          <a:schemeClr val="tx2">
            <a:lumMod val="40000"/>
            <a:lumOff val="60000"/>
          </a:schemeClr>
        </a:solidFill>
      </dgm:spPr>
      <dgm:t>
        <a:bodyPr/>
        <a:lstStyle/>
        <a:p>
          <a:pPr rtl="1"/>
          <a:endParaRPr lang="ar-EG"/>
        </a:p>
      </dgm:t>
    </dgm:pt>
    <dgm:pt modelId="{1B47B47E-27E6-4262-9B59-D56F9E9BAC25}" type="pres">
      <dgm:prSet presAssocID="{179239DD-B52F-405D-BBDD-EEC4DF2EC952}" presName="cycle" presStyleCnt="0">
        <dgm:presLayoutVars>
          <dgm:dir/>
          <dgm:resizeHandles val="exact"/>
        </dgm:presLayoutVars>
      </dgm:prSet>
      <dgm:spPr/>
      <dgm:t>
        <a:bodyPr/>
        <a:lstStyle/>
        <a:p>
          <a:pPr rtl="1"/>
          <a:endParaRPr lang="ar-EG"/>
        </a:p>
      </dgm:t>
    </dgm:pt>
    <dgm:pt modelId="{6FD52880-F7B9-45D4-AAAE-1F45BAA848F8}" type="pres">
      <dgm:prSet presAssocID="{08E9B488-3145-4B6A-A51F-C1DB32DC0DB7}" presName="dummy" presStyleCnt="0"/>
      <dgm:spPr/>
    </dgm:pt>
    <dgm:pt modelId="{D726F1D7-2C5B-40CC-90E0-C331211E1C6F}" type="pres">
      <dgm:prSet presAssocID="{08E9B488-3145-4B6A-A51F-C1DB32DC0DB7}" presName="node" presStyleLbl="revTx" presStyleIdx="0" presStyleCnt="6">
        <dgm:presLayoutVars>
          <dgm:bulletEnabled val="1"/>
        </dgm:presLayoutVars>
      </dgm:prSet>
      <dgm:spPr/>
      <dgm:t>
        <a:bodyPr/>
        <a:lstStyle/>
        <a:p>
          <a:pPr rtl="1"/>
          <a:endParaRPr lang="ar-EG"/>
        </a:p>
      </dgm:t>
    </dgm:pt>
    <dgm:pt modelId="{ED8DEBB8-046B-46BA-A3BA-A4BB07530B3F}" type="pres">
      <dgm:prSet presAssocID="{B9794BFE-27A2-47E7-9867-EE2608FB733D}" presName="sibTrans" presStyleLbl="node1" presStyleIdx="0" presStyleCnt="6"/>
      <dgm:spPr/>
      <dgm:t>
        <a:bodyPr/>
        <a:lstStyle/>
        <a:p>
          <a:pPr rtl="1"/>
          <a:endParaRPr lang="ar-EG"/>
        </a:p>
      </dgm:t>
    </dgm:pt>
    <dgm:pt modelId="{898DC5CA-CB3D-4CEF-B133-8A09FBABDC6B}" type="pres">
      <dgm:prSet presAssocID="{2C318183-2742-40CD-BB06-EDAFADA3F8C1}" presName="dummy" presStyleCnt="0"/>
      <dgm:spPr/>
    </dgm:pt>
    <dgm:pt modelId="{FE508283-270D-4F5F-B686-4E029663B13D}" type="pres">
      <dgm:prSet presAssocID="{2C318183-2742-40CD-BB06-EDAFADA3F8C1}" presName="node" presStyleLbl="revTx" presStyleIdx="1" presStyleCnt="6" custScaleX="173382">
        <dgm:presLayoutVars>
          <dgm:bulletEnabled val="1"/>
        </dgm:presLayoutVars>
      </dgm:prSet>
      <dgm:spPr/>
      <dgm:t>
        <a:bodyPr/>
        <a:lstStyle/>
        <a:p>
          <a:pPr rtl="1"/>
          <a:endParaRPr lang="ar-EG"/>
        </a:p>
      </dgm:t>
    </dgm:pt>
    <dgm:pt modelId="{16587BA1-2FB5-4338-9E79-4AAD345FC9D4}" type="pres">
      <dgm:prSet presAssocID="{B6A6A06A-D90D-4540-A93A-E1D596B1309E}" presName="sibTrans" presStyleLbl="node1" presStyleIdx="1" presStyleCnt="6"/>
      <dgm:spPr/>
      <dgm:t>
        <a:bodyPr/>
        <a:lstStyle/>
        <a:p>
          <a:pPr rtl="1"/>
          <a:endParaRPr lang="ar-EG"/>
        </a:p>
      </dgm:t>
    </dgm:pt>
    <dgm:pt modelId="{5A955441-D9A0-4A96-B53A-791C803DF554}" type="pres">
      <dgm:prSet presAssocID="{C1109F15-44F9-4FF8-83ED-C8DC3B5AB841}" presName="dummy" presStyleCnt="0"/>
      <dgm:spPr/>
    </dgm:pt>
    <dgm:pt modelId="{B1D31465-A6D8-4FC7-B7F9-342FEF4552AC}" type="pres">
      <dgm:prSet presAssocID="{C1109F15-44F9-4FF8-83ED-C8DC3B5AB841}" presName="node" presStyleLbl="revTx" presStyleIdx="2" presStyleCnt="6">
        <dgm:presLayoutVars>
          <dgm:bulletEnabled val="1"/>
        </dgm:presLayoutVars>
      </dgm:prSet>
      <dgm:spPr/>
      <dgm:t>
        <a:bodyPr/>
        <a:lstStyle/>
        <a:p>
          <a:pPr rtl="1"/>
          <a:endParaRPr lang="ar-EG"/>
        </a:p>
      </dgm:t>
    </dgm:pt>
    <dgm:pt modelId="{C1A3D9D9-4685-4C10-8CA4-97FAA810EF9E}" type="pres">
      <dgm:prSet presAssocID="{26D88360-C148-4CC2-A47C-0717E99DF5EE}" presName="sibTrans" presStyleLbl="node1" presStyleIdx="2" presStyleCnt="6"/>
      <dgm:spPr/>
      <dgm:t>
        <a:bodyPr/>
        <a:lstStyle/>
        <a:p>
          <a:pPr rtl="1"/>
          <a:endParaRPr lang="ar-EG"/>
        </a:p>
      </dgm:t>
    </dgm:pt>
    <dgm:pt modelId="{38FA6F4D-CDFB-47C6-A403-73A6ACF4BA55}" type="pres">
      <dgm:prSet presAssocID="{D9B3B540-E9E1-4F6A-864B-5D0794185790}" presName="dummy" presStyleCnt="0"/>
      <dgm:spPr/>
    </dgm:pt>
    <dgm:pt modelId="{9CE42AF1-9802-4350-B0BF-62DE75842DBC}" type="pres">
      <dgm:prSet presAssocID="{D9B3B540-E9E1-4F6A-864B-5D0794185790}" presName="node" presStyleLbl="revTx" presStyleIdx="3" presStyleCnt="6">
        <dgm:presLayoutVars>
          <dgm:bulletEnabled val="1"/>
        </dgm:presLayoutVars>
      </dgm:prSet>
      <dgm:spPr/>
      <dgm:t>
        <a:bodyPr/>
        <a:lstStyle/>
        <a:p>
          <a:pPr rtl="1"/>
          <a:endParaRPr lang="ar-EG"/>
        </a:p>
      </dgm:t>
    </dgm:pt>
    <dgm:pt modelId="{C8D218C1-BD06-417A-AB5E-3720AB8A7582}" type="pres">
      <dgm:prSet presAssocID="{5EBE7197-06B6-481A-BB4C-6226B3617A6F}" presName="sibTrans" presStyleLbl="node1" presStyleIdx="3" presStyleCnt="6"/>
      <dgm:spPr/>
      <dgm:t>
        <a:bodyPr/>
        <a:lstStyle/>
        <a:p>
          <a:pPr rtl="1"/>
          <a:endParaRPr lang="ar-EG"/>
        </a:p>
      </dgm:t>
    </dgm:pt>
    <dgm:pt modelId="{A8351E76-4A13-4181-A129-D192520C384C}" type="pres">
      <dgm:prSet presAssocID="{CBC60CB9-858A-4353-B106-E621525E2371}" presName="dummy" presStyleCnt="0"/>
      <dgm:spPr/>
    </dgm:pt>
    <dgm:pt modelId="{0D24D92E-EAC1-4895-9355-CE35FF1F6D96}" type="pres">
      <dgm:prSet presAssocID="{CBC60CB9-858A-4353-B106-E621525E2371}" presName="node" presStyleLbl="revTx" presStyleIdx="4" presStyleCnt="6" custScaleX="169839" custScaleY="82027">
        <dgm:presLayoutVars>
          <dgm:bulletEnabled val="1"/>
        </dgm:presLayoutVars>
      </dgm:prSet>
      <dgm:spPr/>
      <dgm:t>
        <a:bodyPr/>
        <a:lstStyle/>
        <a:p>
          <a:pPr rtl="1"/>
          <a:endParaRPr lang="ar-EG"/>
        </a:p>
      </dgm:t>
    </dgm:pt>
    <dgm:pt modelId="{FED32158-0AB4-4DFE-A3BD-41DA2E469A17}" type="pres">
      <dgm:prSet presAssocID="{559C8634-B3AD-428A-95EF-D98CFF3E2C2A}" presName="sibTrans" presStyleLbl="node1" presStyleIdx="4" presStyleCnt="6"/>
      <dgm:spPr/>
      <dgm:t>
        <a:bodyPr/>
        <a:lstStyle/>
        <a:p>
          <a:pPr rtl="1"/>
          <a:endParaRPr lang="ar-EG"/>
        </a:p>
      </dgm:t>
    </dgm:pt>
    <dgm:pt modelId="{C00A93F1-8CC7-4FC7-9C20-6854195B8594}" type="pres">
      <dgm:prSet presAssocID="{628DA44C-FC89-4C27-B80A-EAC362E393F9}" presName="dummy" presStyleCnt="0"/>
      <dgm:spPr/>
    </dgm:pt>
    <dgm:pt modelId="{B7443DBF-F53A-4500-AB0D-ED087CA816DA}" type="pres">
      <dgm:prSet presAssocID="{628DA44C-FC89-4C27-B80A-EAC362E393F9}" presName="node" presStyleLbl="revTx" presStyleIdx="5" presStyleCnt="6" custScaleX="125583">
        <dgm:presLayoutVars>
          <dgm:bulletEnabled val="1"/>
        </dgm:presLayoutVars>
      </dgm:prSet>
      <dgm:spPr/>
      <dgm:t>
        <a:bodyPr/>
        <a:lstStyle/>
        <a:p>
          <a:pPr rtl="1"/>
          <a:endParaRPr lang="ar-EG"/>
        </a:p>
      </dgm:t>
    </dgm:pt>
    <dgm:pt modelId="{275B2246-51B5-4259-87FF-9C65D8DA64F7}" type="pres">
      <dgm:prSet presAssocID="{52AF2CE5-277B-4CDC-BFB9-23925A962D91}" presName="sibTrans" presStyleLbl="node1" presStyleIdx="5" presStyleCnt="6"/>
      <dgm:spPr/>
      <dgm:t>
        <a:bodyPr/>
        <a:lstStyle/>
        <a:p>
          <a:pPr rtl="1"/>
          <a:endParaRPr lang="ar-EG"/>
        </a:p>
      </dgm:t>
    </dgm:pt>
  </dgm:ptLst>
  <dgm:cxnLst>
    <dgm:cxn modelId="{FA28D2A5-8ADA-4E26-98E8-9A8822B0944D}" type="presOf" srcId="{B9794BFE-27A2-47E7-9867-EE2608FB733D}" destId="{ED8DEBB8-046B-46BA-A3BA-A4BB07530B3F}" srcOrd="0" destOrd="0" presId="urn:microsoft.com/office/officeart/2005/8/layout/cycle1"/>
    <dgm:cxn modelId="{BAB3E062-201A-4F05-B96D-13D56B45444F}" type="presOf" srcId="{5EBE7197-06B6-481A-BB4C-6226B3617A6F}" destId="{C8D218C1-BD06-417A-AB5E-3720AB8A7582}" srcOrd="0" destOrd="0" presId="urn:microsoft.com/office/officeart/2005/8/layout/cycle1"/>
    <dgm:cxn modelId="{54DC5563-771F-4701-8EA4-D9D35C275316}" srcId="{179239DD-B52F-405D-BBDD-EEC4DF2EC952}" destId="{CBC60CB9-858A-4353-B106-E621525E2371}" srcOrd="4" destOrd="0" parTransId="{0F70DB0E-59F5-4E00-AAC5-CD6DCBC5E49A}" sibTransId="{559C8634-B3AD-428A-95EF-D98CFF3E2C2A}"/>
    <dgm:cxn modelId="{982D9B0D-B17D-4B3E-A8A8-12586F0D7934}" srcId="{179239DD-B52F-405D-BBDD-EEC4DF2EC952}" destId="{D9B3B540-E9E1-4F6A-864B-5D0794185790}" srcOrd="3" destOrd="0" parTransId="{8B98F0F0-B5EA-49BA-AE04-9B7EE0E1C074}" sibTransId="{5EBE7197-06B6-481A-BB4C-6226B3617A6F}"/>
    <dgm:cxn modelId="{2F2BAA11-70A5-466F-8CA6-3D27C523B87D}" type="presOf" srcId="{CBC60CB9-858A-4353-B106-E621525E2371}" destId="{0D24D92E-EAC1-4895-9355-CE35FF1F6D96}" srcOrd="0" destOrd="0" presId="urn:microsoft.com/office/officeart/2005/8/layout/cycle1"/>
    <dgm:cxn modelId="{CD1A36DE-7575-4B26-80CB-26FC6E1571E6}" type="presOf" srcId="{628DA44C-FC89-4C27-B80A-EAC362E393F9}" destId="{B7443DBF-F53A-4500-AB0D-ED087CA816DA}" srcOrd="0" destOrd="0" presId="urn:microsoft.com/office/officeart/2005/8/layout/cycle1"/>
    <dgm:cxn modelId="{EB52C31D-D115-4B0F-8E6B-DDF85381D801}" srcId="{179239DD-B52F-405D-BBDD-EEC4DF2EC952}" destId="{08E9B488-3145-4B6A-A51F-C1DB32DC0DB7}" srcOrd="0" destOrd="0" parTransId="{9DA0F986-102D-4BFF-9B7B-B53F0BD2F4D9}" sibTransId="{B9794BFE-27A2-47E7-9867-EE2608FB733D}"/>
    <dgm:cxn modelId="{11CE100F-B7F6-4249-893D-F23E94EF473C}" srcId="{179239DD-B52F-405D-BBDD-EEC4DF2EC952}" destId="{2C318183-2742-40CD-BB06-EDAFADA3F8C1}" srcOrd="1" destOrd="0" parTransId="{97EBC90D-EA6A-45EC-901E-5C7648C9A3B4}" sibTransId="{B6A6A06A-D90D-4540-A93A-E1D596B1309E}"/>
    <dgm:cxn modelId="{43ADB5FD-E1DA-4E63-B9EF-F2F484AABCE8}" type="presOf" srcId="{26D88360-C148-4CC2-A47C-0717E99DF5EE}" destId="{C1A3D9D9-4685-4C10-8CA4-97FAA810EF9E}" srcOrd="0" destOrd="0" presId="urn:microsoft.com/office/officeart/2005/8/layout/cycle1"/>
    <dgm:cxn modelId="{F5FB6BF8-FDE2-4713-AC59-F9461F7487CA}" type="presOf" srcId="{179239DD-B52F-405D-BBDD-EEC4DF2EC952}" destId="{1B47B47E-27E6-4262-9B59-D56F9E9BAC25}" srcOrd="0" destOrd="0" presId="urn:microsoft.com/office/officeart/2005/8/layout/cycle1"/>
    <dgm:cxn modelId="{75B1A0E7-283C-4593-B531-DF6389CEEC4E}" type="presOf" srcId="{2C318183-2742-40CD-BB06-EDAFADA3F8C1}" destId="{FE508283-270D-4F5F-B686-4E029663B13D}" srcOrd="0" destOrd="0" presId="urn:microsoft.com/office/officeart/2005/8/layout/cycle1"/>
    <dgm:cxn modelId="{0D5BD8EF-C02E-4560-A36F-0ED61DE5274E}" srcId="{179239DD-B52F-405D-BBDD-EEC4DF2EC952}" destId="{628DA44C-FC89-4C27-B80A-EAC362E393F9}" srcOrd="5" destOrd="0" parTransId="{36685161-7426-4844-A07B-ABE2F81938BA}" sibTransId="{52AF2CE5-277B-4CDC-BFB9-23925A962D91}"/>
    <dgm:cxn modelId="{58D6F6A2-8460-4A3E-816C-632E4D8C6944}" type="presOf" srcId="{C1109F15-44F9-4FF8-83ED-C8DC3B5AB841}" destId="{B1D31465-A6D8-4FC7-B7F9-342FEF4552AC}" srcOrd="0" destOrd="0" presId="urn:microsoft.com/office/officeart/2005/8/layout/cycle1"/>
    <dgm:cxn modelId="{FFB80E7A-20C7-43B3-927F-F827F01C7D62}" type="presOf" srcId="{08E9B488-3145-4B6A-A51F-C1DB32DC0DB7}" destId="{D726F1D7-2C5B-40CC-90E0-C331211E1C6F}" srcOrd="0" destOrd="0" presId="urn:microsoft.com/office/officeart/2005/8/layout/cycle1"/>
    <dgm:cxn modelId="{32485CB6-9EF5-4CC8-9B19-DDB4F1CBE41F}" type="presOf" srcId="{559C8634-B3AD-428A-95EF-D98CFF3E2C2A}" destId="{FED32158-0AB4-4DFE-A3BD-41DA2E469A17}" srcOrd="0" destOrd="0" presId="urn:microsoft.com/office/officeart/2005/8/layout/cycle1"/>
    <dgm:cxn modelId="{4F1E0C7F-B6DB-4A2A-B112-D14785903796}" type="presOf" srcId="{D9B3B540-E9E1-4F6A-864B-5D0794185790}" destId="{9CE42AF1-9802-4350-B0BF-62DE75842DBC}" srcOrd="0" destOrd="0" presId="urn:microsoft.com/office/officeart/2005/8/layout/cycle1"/>
    <dgm:cxn modelId="{875A50F0-F7CF-488F-A528-9741BC259CF7}" type="presOf" srcId="{B6A6A06A-D90D-4540-A93A-E1D596B1309E}" destId="{16587BA1-2FB5-4338-9E79-4AAD345FC9D4}" srcOrd="0" destOrd="0" presId="urn:microsoft.com/office/officeart/2005/8/layout/cycle1"/>
    <dgm:cxn modelId="{A4F392AE-7244-449E-BACB-FD8CBA28AA1D}" type="presOf" srcId="{52AF2CE5-277B-4CDC-BFB9-23925A962D91}" destId="{275B2246-51B5-4259-87FF-9C65D8DA64F7}" srcOrd="0" destOrd="0" presId="urn:microsoft.com/office/officeart/2005/8/layout/cycle1"/>
    <dgm:cxn modelId="{7563832C-CA2A-4097-828C-C1F315529709}" srcId="{179239DD-B52F-405D-BBDD-EEC4DF2EC952}" destId="{C1109F15-44F9-4FF8-83ED-C8DC3B5AB841}" srcOrd="2" destOrd="0" parTransId="{DC382E49-3125-4835-9D89-F5A810637C5D}" sibTransId="{26D88360-C148-4CC2-A47C-0717E99DF5EE}"/>
    <dgm:cxn modelId="{849A4280-A1EB-4E13-914A-3073947FDFDA}" type="presParOf" srcId="{1B47B47E-27E6-4262-9B59-D56F9E9BAC25}" destId="{6FD52880-F7B9-45D4-AAAE-1F45BAA848F8}" srcOrd="0" destOrd="0" presId="urn:microsoft.com/office/officeart/2005/8/layout/cycle1"/>
    <dgm:cxn modelId="{28688F6A-00B6-4894-89C7-ACC89EA35EF5}" type="presParOf" srcId="{1B47B47E-27E6-4262-9B59-D56F9E9BAC25}" destId="{D726F1D7-2C5B-40CC-90E0-C331211E1C6F}" srcOrd="1" destOrd="0" presId="urn:microsoft.com/office/officeart/2005/8/layout/cycle1"/>
    <dgm:cxn modelId="{79403BE2-1C8D-4496-9687-7447EB8266C7}" type="presParOf" srcId="{1B47B47E-27E6-4262-9B59-D56F9E9BAC25}" destId="{ED8DEBB8-046B-46BA-A3BA-A4BB07530B3F}" srcOrd="2" destOrd="0" presId="urn:microsoft.com/office/officeart/2005/8/layout/cycle1"/>
    <dgm:cxn modelId="{A3B8F65B-6020-4505-AB26-2F4AC8C99E6E}" type="presParOf" srcId="{1B47B47E-27E6-4262-9B59-D56F9E9BAC25}" destId="{898DC5CA-CB3D-4CEF-B133-8A09FBABDC6B}" srcOrd="3" destOrd="0" presId="urn:microsoft.com/office/officeart/2005/8/layout/cycle1"/>
    <dgm:cxn modelId="{22A63A0D-FEA2-492F-8266-F2612966C9FD}" type="presParOf" srcId="{1B47B47E-27E6-4262-9B59-D56F9E9BAC25}" destId="{FE508283-270D-4F5F-B686-4E029663B13D}" srcOrd="4" destOrd="0" presId="urn:microsoft.com/office/officeart/2005/8/layout/cycle1"/>
    <dgm:cxn modelId="{8FE9204A-62DB-4B03-8E74-7D6A63FFF6E9}" type="presParOf" srcId="{1B47B47E-27E6-4262-9B59-D56F9E9BAC25}" destId="{16587BA1-2FB5-4338-9E79-4AAD345FC9D4}" srcOrd="5" destOrd="0" presId="urn:microsoft.com/office/officeart/2005/8/layout/cycle1"/>
    <dgm:cxn modelId="{C5C8ED67-4826-4276-88BE-6D50108CFB2E}" type="presParOf" srcId="{1B47B47E-27E6-4262-9B59-D56F9E9BAC25}" destId="{5A955441-D9A0-4A96-B53A-791C803DF554}" srcOrd="6" destOrd="0" presId="urn:microsoft.com/office/officeart/2005/8/layout/cycle1"/>
    <dgm:cxn modelId="{1EB7CA64-FF72-4B55-B9BB-0A7147FF9212}" type="presParOf" srcId="{1B47B47E-27E6-4262-9B59-D56F9E9BAC25}" destId="{B1D31465-A6D8-4FC7-B7F9-342FEF4552AC}" srcOrd="7" destOrd="0" presId="urn:microsoft.com/office/officeart/2005/8/layout/cycle1"/>
    <dgm:cxn modelId="{9CCEA5BB-B612-4371-B3E1-6E93C0673182}" type="presParOf" srcId="{1B47B47E-27E6-4262-9B59-D56F9E9BAC25}" destId="{C1A3D9D9-4685-4C10-8CA4-97FAA810EF9E}" srcOrd="8" destOrd="0" presId="urn:microsoft.com/office/officeart/2005/8/layout/cycle1"/>
    <dgm:cxn modelId="{57FE9A40-CCFA-4072-9E05-6B46D5FC56C0}" type="presParOf" srcId="{1B47B47E-27E6-4262-9B59-D56F9E9BAC25}" destId="{38FA6F4D-CDFB-47C6-A403-73A6ACF4BA55}" srcOrd="9" destOrd="0" presId="urn:microsoft.com/office/officeart/2005/8/layout/cycle1"/>
    <dgm:cxn modelId="{FEAB2195-2B52-4239-B5C5-00D98734E167}" type="presParOf" srcId="{1B47B47E-27E6-4262-9B59-D56F9E9BAC25}" destId="{9CE42AF1-9802-4350-B0BF-62DE75842DBC}" srcOrd="10" destOrd="0" presId="urn:microsoft.com/office/officeart/2005/8/layout/cycle1"/>
    <dgm:cxn modelId="{1FE001AB-A503-4289-B402-622242F0565C}" type="presParOf" srcId="{1B47B47E-27E6-4262-9B59-D56F9E9BAC25}" destId="{C8D218C1-BD06-417A-AB5E-3720AB8A7582}" srcOrd="11" destOrd="0" presId="urn:microsoft.com/office/officeart/2005/8/layout/cycle1"/>
    <dgm:cxn modelId="{C4BEF149-3EB5-4BC2-AF63-7CEF109F4517}" type="presParOf" srcId="{1B47B47E-27E6-4262-9B59-D56F9E9BAC25}" destId="{A8351E76-4A13-4181-A129-D192520C384C}" srcOrd="12" destOrd="0" presId="urn:microsoft.com/office/officeart/2005/8/layout/cycle1"/>
    <dgm:cxn modelId="{985FE9EC-504B-47B3-A8FA-FD5DEC5AF43C}" type="presParOf" srcId="{1B47B47E-27E6-4262-9B59-D56F9E9BAC25}" destId="{0D24D92E-EAC1-4895-9355-CE35FF1F6D96}" srcOrd="13" destOrd="0" presId="urn:microsoft.com/office/officeart/2005/8/layout/cycle1"/>
    <dgm:cxn modelId="{D3A7D91C-D11F-4BF1-8004-9F091435840A}" type="presParOf" srcId="{1B47B47E-27E6-4262-9B59-D56F9E9BAC25}" destId="{FED32158-0AB4-4DFE-A3BD-41DA2E469A17}" srcOrd="14" destOrd="0" presId="urn:microsoft.com/office/officeart/2005/8/layout/cycle1"/>
    <dgm:cxn modelId="{36F662F9-D74B-4DAB-AAD9-616AAC3F1422}" type="presParOf" srcId="{1B47B47E-27E6-4262-9B59-D56F9E9BAC25}" destId="{C00A93F1-8CC7-4FC7-9C20-6854195B8594}" srcOrd="15" destOrd="0" presId="urn:microsoft.com/office/officeart/2005/8/layout/cycle1"/>
    <dgm:cxn modelId="{B5B8799E-E496-4867-B20B-F0680D2BC7A0}" type="presParOf" srcId="{1B47B47E-27E6-4262-9B59-D56F9E9BAC25}" destId="{B7443DBF-F53A-4500-AB0D-ED087CA816DA}" srcOrd="16" destOrd="0" presId="urn:microsoft.com/office/officeart/2005/8/layout/cycle1"/>
    <dgm:cxn modelId="{5D527F6B-444E-4237-A668-AA60474D6619}" type="presParOf" srcId="{1B47B47E-27E6-4262-9B59-D56F9E9BAC25}" destId="{275B2246-51B5-4259-87FF-9C65D8DA64F7}" srcOrd="17"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02FA62-D58D-47F5-B7F8-290E13CBEDE1}"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pPr rtl="1"/>
          <a:endParaRPr lang="ar-EG"/>
        </a:p>
      </dgm:t>
    </dgm:pt>
    <dgm:pt modelId="{BC3AB346-1DB5-45E8-A8E9-6E0E889563FE}">
      <dgm:prSet phldrT="[Text]" custT="1"/>
      <dgm:spPr>
        <a:solidFill>
          <a:schemeClr val="tx2">
            <a:lumMod val="40000"/>
            <a:lumOff val="60000"/>
            <a:alpha val="50000"/>
          </a:schemeClr>
        </a:solidFill>
      </dgm:spPr>
      <dgm:t>
        <a:bodyPr/>
        <a:lstStyle/>
        <a:p>
          <a:pPr rtl="1"/>
          <a:r>
            <a:rPr lang="ar-SA" sz="2800" b="1" dirty="0" smtClean="0">
              <a:latin typeface="Traditional Arabic" pitchFamily="18" charset="-78"/>
              <a:cs typeface="Traditional Arabic" pitchFamily="18" charset="-78"/>
            </a:rPr>
            <a:t>التفكير التحليلي</a:t>
          </a:r>
          <a:endParaRPr lang="ar-EG" sz="2800" b="1" dirty="0">
            <a:latin typeface="Traditional Arabic" pitchFamily="18" charset="-78"/>
            <a:cs typeface="Traditional Arabic" pitchFamily="18" charset="-78"/>
          </a:endParaRPr>
        </a:p>
      </dgm:t>
    </dgm:pt>
    <dgm:pt modelId="{EA108890-42E8-4F87-BF5E-566F884A7C7E}" type="parTrans" cxnId="{B5182626-DEDE-424E-A39F-F793DB2766AD}">
      <dgm:prSet/>
      <dgm:spPr/>
      <dgm:t>
        <a:bodyPr/>
        <a:lstStyle/>
        <a:p>
          <a:pPr rtl="1"/>
          <a:endParaRPr lang="ar-EG"/>
        </a:p>
      </dgm:t>
    </dgm:pt>
    <dgm:pt modelId="{853AF59B-7CF9-4DB9-8C48-3825E64D61CF}" type="sibTrans" cxnId="{B5182626-DEDE-424E-A39F-F793DB2766AD}">
      <dgm:prSet/>
      <dgm:spPr/>
      <dgm:t>
        <a:bodyPr/>
        <a:lstStyle/>
        <a:p>
          <a:pPr rtl="1"/>
          <a:endParaRPr lang="ar-EG"/>
        </a:p>
      </dgm:t>
    </dgm:pt>
    <dgm:pt modelId="{CC076D08-FA51-455D-8F2D-460C27C54F6E}">
      <dgm:prSet custT="1"/>
      <dgm:spPr>
        <a:solidFill>
          <a:schemeClr val="tx2">
            <a:lumMod val="40000"/>
            <a:lumOff val="60000"/>
            <a:alpha val="50000"/>
          </a:schemeClr>
        </a:solidFill>
      </dgm:spPr>
      <dgm:t>
        <a:bodyPr/>
        <a:lstStyle/>
        <a:p>
          <a:pPr rtl="1"/>
          <a:r>
            <a:rPr lang="ar-SA" sz="2800" b="1" dirty="0" smtClean="0">
              <a:latin typeface="Traditional Arabic" pitchFamily="18" charset="-78"/>
              <a:cs typeface="Traditional Arabic" pitchFamily="18" charset="-78"/>
            </a:rPr>
            <a:t>الانفتاح</a:t>
          </a:r>
          <a:endParaRPr lang="en-US" sz="2800" b="1" dirty="0">
            <a:latin typeface="Traditional Arabic" pitchFamily="18" charset="-78"/>
            <a:cs typeface="Traditional Arabic" pitchFamily="18" charset="-78"/>
          </a:endParaRPr>
        </a:p>
      </dgm:t>
    </dgm:pt>
    <dgm:pt modelId="{48354F1B-A180-498E-8CAB-4DDFDB8DA2CE}" type="parTrans" cxnId="{A3D6CF75-7F80-4CE1-A7B6-F616CC3D4F1E}">
      <dgm:prSet/>
      <dgm:spPr/>
      <dgm:t>
        <a:bodyPr/>
        <a:lstStyle/>
        <a:p>
          <a:pPr rtl="1"/>
          <a:endParaRPr lang="ar-EG"/>
        </a:p>
      </dgm:t>
    </dgm:pt>
    <dgm:pt modelId="{8D289D37-C1F4-40B5-A341-5A7E9914F896}" type="sibTrans" cxnId="{A3D6CF75-7F80-4CE1-A7B6-F616CC3D4F1E}">
      <dgm:prSet/>
      <dgm:spPr/>
      <dgm:t>
        <a:bodyPr/>
        <a:lstStyle/>
        <a:p>
          <a:pPr rtl="1"/>
          <a:endParaRPr lang="ar-EG"/>
        </a:p>
      </dgm:t>
    </dgm:pt>
    <dgm:pt modelId="{1CDB35AD-7C46-4667-B460-C5976EAEA88C}">
      <dgm:prSet custT="1"/>
      <dgm:spPr>
        <a:solidFill>
          <a:schemeClr val="tx2">
            <a:lumMod val="40000"/>
            <a:lumOff val="60000"/>
            <a:alpha val="50000"/>
          </a:schemeClr>
        </a:solidFill>
      </dgm:spPr>
      <dgm:t>
        <a:bodyPr/>
        <a:lstStyle/>
        <a:p>
          <a:pPr rtl="1"/>
          <a:r>
            <a:rPr lang="ar-SA" sz="2800" b="1" dirty="0" smtClean="0">
              <a:latin typeface="Traditional Arabic" pitchFamily="18" charset="-78"/>
              <a:cs typeface="Traditional Arabic" pitchFamily="18" charset="-78"/>
            </a:rPr>
            <a:t>حل المشكلات</a:t>
          </a:r>
          <a:endParaRPr lang="en-US" sz="2800" b="1" dirty="0">
            <a:latin typeface="Traditional Arabic" pitchFamily="18" charset="-78"/>
            <a:cs typeface="Traditional Arabic" pitchFamily="18" charset="-78"/>
          </a:endParaRPr>
        </a:p>
      </dgm:t>
    </dgm:pt>
    <dgm:pt modelId="{6BB0A72F-767E-4317-866A-EA9E2D7E2B79}" type="parTrans" cxnId="{564DA56F-5A34-4697-BA30-C7DA1F80B03F}">
      <dgm:prSet/>
      <dgm:spPr/>
      <dgm:t>
        <a:bodyPr/>
        <a:lstStyle/>
        <a:p>
          <a:pPr rtl="1"/>
          <a:endParaRPr lang="ar-EG"/>
        </a:p>
      </dgm:t>
    </dgm:pt>
    <dgm:pt modelId="{897B2ACB-F021-40B9-94B4-947BD2B3E15C}" type="sibTrans" cxnId="{564DA56F-5A34-4697-BA30-C7DA1F80B03F}">
      <dgm:prSet/>
      <dgm:spPr/>
      <dgm:t>
        <a:bodyPr/>
        <a:lstStyle/>
        <a:p>
          <a:pPr rtl="1"/>
          <a:endParaRPr lang="ar-EG"/>
        </a:p>
      </dgm:t>
    </dgm:pt>
    <dgm:pt modelId="{94E688EC-A9A9-4791-A14D-7FDF24D22B64}">
      <dgm:prSet custT="1"/>
      <dgm:spPr>
        <a:solidFill>
          <a:schemeClr val="tx2">
            <a:lumMod val="40000"/>
            <a:lumOff val="60000"/>
            <a:alpha val="50000"/>
          </a:schemeClr>
        </a:solidFill>
      </dgm:spPr>
      <dgm:t>
        <a:bodyPr/>
        <a:lstStyle/>
        <a:p>
          <a:pPr rtl="1"/>
          <a:r>
            <a:rPr lang="ar-SA" sz="2800" b="1" dirty="0" smtClean="0">
              <a:latin typeface="Traditional Arabic" pitchFamily="18" charset="-78"/>
              <a:cs typeface="Traditional Arabic" pitchFamily="18" charset="-78"/>
            </a:rPr>
            <a:t>التنظيم</a:t>
          </a:r>
          <a:endParaRPr lang="en-US" sz="2800" b="1" dirty="0">
            <a:latin typeface="Traditional Arabic" pitchFamily="18" charset="-78"/>
            <a:cs typeface="Traditional Arabic" pitchFamily="18" charset="-78"/>
          </a:endParaRPr>
        </a:p>
      </dgm:t>
    </dgm:pt>
    <dgm:pt modelId="{6673A894-1377-4571-9E59-3FD0B9EE8A87}" type="parTrans" cxnId="{D65AA7A3-F94B-4B00-8B6C-3C1266AA3C18}">
      <dgm:prSet/>
      <dgm:spPr/>
      <dgm:t>
        <a:bodyPr/>
        <a:lstStyle/>
        <a:p>
          <a:pPr rtl="1"/>
          <a:endParaRPr lang="ar-EG"/>
        </a:p>
      </dgm:t>
    </dgm:pt>
    <dgm:pt modelId="{C2A66829-36B6-4725-985A-5576534C0F55}" type="sibTrans" cxnId="{D65AA7A3-F94B-4B00-8B6C-3C1266AA3C18}">
      <dgm:prSet/>
      <dgm:spPr/>
      <dgm:t>
        <a:bodyPr/>
        <a:lstStyle/>
        <a:p>
          <a:pPr rtl="1"/>
          <a:endParaRPr lang="ar-EG"/>
        </a:p>
      </dgm:t>
    </dgm:pt>
    <dgm:pt modelId="{E2678308-F804-4437-9DB5-F896608DE1BD}">
      <dgm:prSet custT="1"/>
      <dgm:spPr>
        <a:solidFill>
          <a:schemeClr val="tx2">
            <a:lumMod val="40000"/>
            <a:lumOff val="60000"/>
            <a:alpha val="50000"/>
          </a:schemeClr>
        </a:solidFill>
      </dgm:spPr>
      <dgm:t>
        <a:bodyPr/>
        <a:lstStyle/>
        <a:p>
          <a:pPr rtl="1"/>
          <a:r>
            <a:rPr lang="ar-SA" sz="2800" b="1" dirty="0" smtClean="0">
              <a:latin typeface="Traditional Arabic" pitchFamily="18" charset="-78"/>
              <a:cs typeface="Traditional Arabic" pitchFamily="18" charset="-78"/>
            </a:rPr>
            <a:t>التواصل</a:t>
          </a:r>
          <a:endParaRPr lang="en-US" sz="2800" b="1" dirty="0">
            <a:latin typeface="Traditional Arabic" pitchFamily="18" charset="-78"/>
            <a:cs typeface="Traditional Arabic" pitchFamily="18" charset="-78"/>
          </a:endParaRPr>
        </a:p>
      </dgm:t>
    </dgm:pt>
    <dgm:pt modelId="{90095A3F-7B01-4EE3-8F35-A30902B6B5CA}" type="parTrans" cxnId="{F55F3C72-6B36-45D7-A7CC-292E9DED5D92}">
      <dgm:prSet/>
      <dgm:spPr/>
      <dgm:t>
        <a:bodyPr/>
        <a:lstStyle/>
        <a:p>
          <a:pPr rtl="1"/>
          <a:endParaRPr lang="ar-EG"/>
        </a:p>
      </dgm:t>
    </dgm:pt>
    <dgm:pt modelId="{3496BAAF-C81C-4B8A-81EC-405AEFB5EEF4}" type="sibTrans" cxnId="{F55F3C72-6B36-45D7-A7CC-292E9DED5D92}">
      <dgm:prSet/>
      <dgm:spPr/>
      <dgm:t>
        <a:bodyPr/>
        <a:lstStyle/>
        <a:p>
          <a:pPr rtl="1"/>
          <a:endParaRPr lang="ar-EG"/>
        </a:p>
      </dgm:t>
    </dgm:pt>
    <dgm:pt modelId="{A91AA673-CE20-4474-8883-B4797524BD45}" type="pres">
      <dgm:prSet presAssocID="{8F02FA62-D58D-47F5-B7F8-290E13CBEDE1}" presName="Name0" presStyleCnt="0">
        <dgm:presLayoutVars>
          <dgm:dir/>
          <dgm:resizeHandles val="exact"/>
        </dgm:presLayoutVars>
      </dgm:prSet>
      <dgm:spPr/>
      <dgm:t>
        <a:bodyPr/>
        <a:lstStyle/>
        <a:p>
          <a:pPr rtl="1"/>
          <a:endParaRPr lang="ar-EG"/>
        </a:p>
      </dgm:t>
    </dgm:pt>
    <dgm:pt modelId="{67E3341E-B92F-40FD-9ED5-B7E4C717E628}" type="pres">
      <dgm:prSet presAssocID="{BC3AB346-1DB5-45E8-A8E9-6E0E889563FE}" presName="Name5" presStyleLbl="vennNode1" presStyleIdx="0" presStyleCnt="5">
        <dgm:presLayoutVars>
          <dgm:bulletEnabled val="1"/>
        </dgm:presLayoutVars>
      </dgm:prSet>
      <dgm:spPr/>
      <dgm:t>
        <a:bodyPr/>
        <a:lstStyle/>
        <a:p>
          <a:pPr rtl="1"/>
          <a:endParaRPr lang="ar-EG"/>
        </a:p>
      </dgm:t>
    </dgm:pt>
    <dgm:pt modelId="{35996D3C-99C4-44FE-A97B-5D0AB3DD45EE}" type="pres">
      <dgm:prSet presAssocID="{853AF59B-7CF9-4DB9-8C48-3825E64D61CF}" presName="space" presStyleCnt="0"/>
      <dgm:spPr/>
    </dgm:pt>
    <dgm:pt modelId="{659A2C94-5C74-40BD-950C-45922554A9A9}" type="pres">
      <dgm:prSet presAssocID="{CC076D08-FA51-455D-8F2D-460C27C54F6E}" presName="Name5" presStyleLbl="vennNode1" presStyleIdx="1" presStyleCnt="5">
        <dgm:presLayoutVars>
          <dgm:bulletEnabled val="1"/>
        </dgm:presLayoutVars>
      </dgm:prSet>
      <dgm:spPr/>
      <dgm:t>
        <a:bodyPr/>
        <a:lstStyle/>
        <a:p>
          <a:pPr rtl="1"/>
          <a:endParaRPr lang="ar-EG"/>
        </a:p>
      </dgm:t>
    </dgm:pt>
    <dgm:pt modelId="{E140B413-21E8-4754-B51C-A887C3EEBA77}" type="pres">
      <dgm:prSet presAssocID="{8D289D37-C1F4-40B5-A341-5A7E9914F896}" presName="space" presStyleCnt="0"/>
      <dgm:spPr/>
    </dgm:pt>
    <dgm:pt modelId="{33802A20-9ECA-4E07-BE7F-9C9E847D619F}" type="pres">
      <dgm:prSet presAssocID="{1CDB35AD-7C46-4667-B460-C5976EAEA88C}" presName="Name5" presStyleLbl="vennNode1" presStyleIdx="2" presStyleCnt="5">
        <dgm:presLayoutVars>
          <dgm:bulletEnabled val="1"/>
        </dgm:presLayoutVars>
      </dgm:prSet>
      <dgm:spPr/>
      <dgm:t>
        <a:bodyPr/>
        <a:lstStyle/>
        <a:p>
          <a:pPr rtl="1"/>
          <a:endParaRPr lang="ar-EG"/>
        </a:p>
      </dgm:t>
    </dgm:pt>
    <dgm:pt modelId="{21EE6C06-CCD5-42E1-8D5B-8A81A52D4947}" type="pres">
      <dgm:prSet presAssocID="{897B2ACB-F021-40B9-94B4-947BD2B3E15C}" presName="space" presStyleCnt="0"/>
      <dgm:spPr/>
    </dgm:pt>
    <dgm:pt modelId="{3E4DF43D-BA11-46C2-AC54-5A9C7845C543}" type="pres">
      <dgm:prSet presAssocID="{94E688EC-A9A9-4791-A14D-7FDF24D22B64}" presName="Name5" presStyleLbl="vennNode1" presStyleIdx="3" presStyleCnt="5">
        <dgm:presLayoutVars>
          <dgm:bulletEnabled val="1"/>
        </dgm:presLayoutVars>
      </dgm:prSet>
      <dgm:spPr/>
      <dgm:t>
        <a:bodyPr/>
        <a:lstStyle/>
        <a:p>
          <a:pPr rtl="1"/>
          <a:endParaRPr lang="ar-EG"/>
        </a:p>
      </dgm:t>
    </dgm:pt>
    <dgm:pt modelId="{D35D3DC9-BE86-4529-9E00-C24EBC7F12B2}" type="pres">
      <dgm:prSet presAssocID="{C2A66829-36B6-4725-985A-5576534C0F55}" presName="space" presStyleCnt="0"/>
      <dgm:spPr/>
    </dgm:pt>
    <dgm:pt modelId="{6B5C7A6B-7DFC-46D2-8038-E9E0263910F3}" type="pres">
      <dgm:prSet presAssocID="{E2678308-F804-4437-9DB5-F896608DE1BD}" presName="Name5" presStyleLbl="vennNode1" presStyleIdx="4" presStyleCnt="5">
        <dgm:presLayoutVars>
          <dgm:bulletEnabled val="1"/>
        </dgm:presLayoutVars>
      </dgm:prSet>
      <dgm:spPr/>
      <dgm:t>
        <a:bodyPr/>
        <a:lstStyle/>
        <a:p>
          <a:pPr rtl="1"/>
          <a:endParaRPr lang="ar-EG"/>
        </a:p>
      </dgm:t>
    </dgm:pt>
  </dgm:ptLst>
  <dgm:cxnLst>
    <dgm:cxn modelId="{A57FBB70-8721-4C01-B4DE-363D13DAFDD1}" type="presOf" srcId="{E2678308-F804-4437-9DB5-F896608DE1BD}" destId="{6B5C7A6B-7DFC-46D2-8038-E9E0263910F3}" srcOrd="0" destOrd="0" presId="urn:microsoft.com/office/officeart/2005/8/layout/venn3"/>
    <dgm:cxn modelId="{564DA56F-5A34-4697-BA30-C7DA1F80B03F}" srcId="{8F02FA62-D58D-47F5-B7F8-290E13CBEDE1}" destId="{1CDB35AD-7C46-4667-B460-C5976EAEA88C}" srcOrd="2" destOrd="0" parTransId="{6BB0A72F-767E-4317-866A-EA9E2D7E2B79}" sibTransId="{897B2ACB-F021-40B9-94B4-947BD2B3E15C}"/>
    <dgm:cxn modelId="{F55F3C72-6B36-45D7-A7CC-292E9DED5D92}" srcId="{8F02FA62-D58D-47F5-B7F8-290E13CBEDE1}" destId="{E2678308-F804-4437-9DB5-F896608DE1BD}" srcOrd="4" destOrd="0" parTransId="{90095A3F-7B01-4EE3-8F35-A30902B6B5CA}" sibTransId="{3496BAAF-C81C-4B8A-81EC-405AEFB5EEF4}"/>
    <dgm:cxn modelId="{99714798-13DB-4102-8629-75501A301023}" type="presOf" srcId="{BC3AB346-1DB5-45E8-A8E9-6E0E889563FE}" destId="{67E3341E-B92F-40FD-9ED5-B7E4C717E628}" srcOrd="0" destOrd="0" presId="urn:microsoft.com/office/officeart/2005/8/layout/venn3"/>
    <dgm:cxn modelId="{892D7D17-A1AF-4952-BB22-CA0612E7E006}" type="presOf" srcId="{1CDB35AD-7C46-4667-B460-C5976EAEA88C}" destId="{33802A20-9ECA-4E07-BE7F-9C9E847D619F}" srcOrd="0" destOrd="0" presId="urn:microsoft.com/office/officeart/2005/8/layout/venn3"/>
    <dgm:cxn modelId="{D65AA7A3-F94B-4B00-8B6C-3C1266AA3C18}" srcId="{8F02FA62-D58D-47F5-B7F8-290E13CBEDE1}" destId="{94E688EC-A9A9-4791-A14D-7FDF24D22B64}" srcOrd="3" destOrd="0" parTransId="{6673A894-1377-4571-9E59-3FD0B9EE8A87}" sibTransId="{C2A66829-36B6-4725-985A-5576534C0F55}"/>
    <dgm:cxn modelId="{34C53490-FF89-4381-9600-AC4F8B9EF815}" type="presOf" srcId="{8F02FA62-D58D-47F5-B7F8-290E13CBEDE1}" destId="{A91AA673-CE20-4474-8883-B4797524BD45}" srcOrd="0" destOrd="0" presId="urn:microsoft.com/office/officeart/2005/8/layout/venn3"/>
    <dgm:cxn modelId="{7E2F6492-8AFB-4F41-B629-33D9C6EAD4CE}" type="presOf" srcId="{94E688EC-A9A9-4791-A14D-7FDF24D22B64}" destId="{3E4DF43D-BA11-46C2-AC54-5A9C7845C543}" srcOrd="0" destOrd="0" presId="urn:microsoft.com/office/officeart/2005/8/layout/venn3"/>
    <dgm:cxn modelId="{B5182626-DEDE-424E-A39F-F793DB2766AD}" srcId="{8F02FA62-D58D-47F5-B7F8-290E13CBEDE1}" destId="{BC3AB346-1DB5-45E8-A8E9-6E0E889563FE}" srcOrd="0" destOrd="0" parTransId="{EA108890-42E8-4F87-BF5E-566F884A7C7E}" sibTransId="{853AF59B-7CF9-4DB9-8C48-3825E64D61CF}"/>
    <dgm:cxn modelId="{A3D6CF75-7F80-4CE1-A7B6-F616CC3D4F1E}" srcId="{8F02FA62-D58D-47F5-B7F8-290E13CBEDE1}" destId="{CC076D08-FA51-455D-8F2D-460C27C54F6E}" srcOrd="1" destOrd="0" parTransId="{48354F1B-A180-498E-8CAB-4DDFDB8DA2CE}" sibTransId="{8D289D37-C1F4-40B5-A341-5A7E9914F896}"/>
    <dgm:cxn modelId="{C0783628-1631-45DD-9130-856B272ED433}" type="presOf" srcId="{CC076D08-FA51-455D-8F2D-460C27C54F6E}" destId="{659A2C94-5C74-40BD-950C-45922554A9A9}" srcOrd="0" destOrd="0" presId="urn:microsoft.com/office/officeart/2005/8/layout/venn3"/>
    <dgm:cxn modelId="{F404FDFF-C9E7-42BB-87CB-B61F94B3F691}" type="presParOf" srcId="{A91AA673-CE20-4474-8883-B4797524BD45}" destId="{67E3341E-B92F-40FD-9ED5-B7E4C717E628}" srcOrd="0" destOrd="0" presId="urn:microsoft.com/office/officeart/2005/8/layout/venn3"/>
    <dgm:cxn modelId="{3AAAE4E9-F391-4D63-842E-7981F5B3F8EA}" type="presParOf" srcId="{A91AA673-CE20-4474-8883-B4797524BD45}" destId="{35996D3C-99C4-44FE-A97B-5D0AB3DD45EE}" srcOrd="1" destOrd="0" presId="urn:microsoft.com/office/officeart/2005/8/layout/venn3"/>
    <dgm:cxn modelId="{6BC24298-F303-461B-BF73-D0AC72391021}" type="presParOf" srcId="{A91AA673-CE20-4474-8883-B4797524BD45}" destId="{659A2C94-5C74-40BD-950C-45922554A9A9}" srcOrd="2" destOrd="0" presId="urn:microsoft.com/office/officeart/2005/8/layout/venn3"/>
    <dgm:cxn modelId="{2CEE88D4-EAD0-47AC-BD9D-BE0CEE07B3EE}" type="presParOf" srcId="{A91AA673-CE20-4474-8883-B4797524BD45}" destId="{E140B413-21E8-4754-B51C-A887C3EEBA77}" srcOrd="3" destOrd="0" presId="urn:microsoft.com/office/officeart/2005/8/layout/venn3"/>
    <dgm:cxn modelId="{AA8E2546-08F9-4B97-AA87-ED7D25009BFD}" type="presParOf" srcId="{A91AA673-CE20-4474-8883-B4797524BD45}" destId="{33802A20-9ECA-4E07-BE7F-9C9E847D619F}" srcOrd="4" destOrd="0" presId="urn:microsoft.com/office/officeart/2005/8/layout/venn3"/>
    <dgm:cxn modelId="{2EFC6A60-5FC7-4838-A9A8-68E85299F658}" type="presParOf" srcId="{A91AA673-CE20-4474-8883-B4797524BD45}" destId="{21EE6C06-CCD5-42E1-8D5B-8A81A52D4947}" srcOrd="5" destOrd="0" presId="urn:microsoft.com/office/officeart/2005/8/layout/venn3"/>
    <dgm:cxn modelId="{82190EC4-A490-48B3-BAA5-EE949424BDD5}" type="presParOf" srcId="{A91AA673-CE20-4474-8883-B4797524BD45}" destId="{3E4DF43D-BA11-46C2-AC54-5A9C7845C543}" srcOrd="6" destOrd="0" presId="urn:microsoft.com/office/officeart/2005/8/layout/venn3"/>
    <dgm:cxn modelId="{08B3FD85-0BA5-49C9-BE54-9596339FA78D}" type="presParOf" srcId="{A91AA673-CE20-4474-8883-B4797524BD45}" destId="{D35D3DC9-BE86-4529-9E00-C24EBC7F12B2}" srcOrd="7" destOrd="0" presId="urn:microsoft.com/office/officeart/2005/8/layout/venn3"/>
    <dgm:cxn modelId="{CE8D08EB-79D6-4861-854D-D6F54F5F459C}" type="presParOf" srcId="{A91AA673-CE20-4474-8883-B4797524BD45}" destId="{6B5C7A6B-7DFC-46D2-8038-E9E0263910F3}" srcOrd="8" destOrd="0" presId="urn:microsoft.com/office/officeart/2005/8/layout/venn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26F1D7-2C5B-40CC-90E0-C331211E1C6F}">
      <dsp:nvSpPr>
        <dsp:cNvPr id="0" name=""/>
        <dsp:cNvSpPr/>
      </dsp:nvSpPr>
      <dsp:spPr>
        <a:xfrm>
          <a:off x="6877917" y="13564"/>
          <a:ext cx="1291491" cy="1291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الشهرة التاريخية</a:t>
          </a:r>
          <a:endParaRPr lang="ar-EG" sz="2800" b="1" kern="1200" dirty="0">
            <a:latin typeface="Traditional Arabic" pitchFamily="18" charset="-78"/>
            <a:cs typeface="Traditional Arabic" pitchFamily="18" charset="-78"/>
          </a:endParaRPr>
        </a:p>
      </dsp:txBody>
      <dsp:txXfrm>
        <a:off x="6877917" y="13564"/>
        <a:ext cx="1291491" cy="1291491"/>
      </dsp:txXfrm>
    </dsp:sp>
    <dsp:sp modelId="{ED8DEBB8-046B-46BA-A3BA-A4BB07530B3F}">
      <dsp:nvSpPr>
        <dsp:cNvPr id="0" name=""/>
        <dsp:cNvSpPr/>
      </dsp:nvSpPr>
      <dsp:spPr>
        <a:xfrm>
          <a:off x="2928763" y="451"/>
          <a:ext cx="6308417" cy="6308417"/>
        </a:xfrm>
        <a:prstGeom prst="circularArrow">
          <a:avLst>
            <a:gd name="adj1" fmla="val 3992"/>
            <a:gd name="adj2" fmla="val 250446"/>
            <a:gd name="adj3" fmla="val 20572522"/>
            <a:gd name="adj4" fmla="val 18983691"/>
            <a:gd name="adj5" fmla="val 4657"/>
          </a:avLst>
        </a:prstGeom>
        <a:solidFill>
          <a:schemeClr val="tx2">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508283-270D-4F5F-B686-4E029663B13D}">
      <dsp:nvSpPr>
        <dsp:cNvPr id="0" name=""/>
        <dsp:cNvSpPr/>
      </dsp:nvSpPr>
      <dsp:spPr>
        <a:xfrm>
          <a:off x="7844746" y="2508914"/>
          <a:ext cx="2239213" cy="1291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المصادر والمطبوعات</a:t>
          </a:r>
          <a:endParaRPr lang="ar-EG" sz="2800" b="1" kern="1200" dirty="0">
            <a:latin typeface="Traditional Arabic" pitchFamily="18" charset="-78"/>
            <a:cs typeface="Traditional Arabic" pitchFamily="18" charset="-78"/>
          </a:endParaRPr>
        </a:p>
      </dsp:txBody>
      <dsp:txXfrm>
        <a:off x="7844746" y="2508914"/>
        <a:ext cx="2239213" cy="1291491"/>
      </dsp:txXfrm>
    </dsp:sp>
    <dsp:sp modelId="{16587BA1-2FB5-4338-9E79-4AAD345FC9D4}">
      <dsp:nvSpPr>
        <dsp:cNvPr id="0" name=""/>
        <dsp:cNvSpPr/>
      </dsp:nvSpPr>
      <dsp:spPr>
        <a:xfrm>
          <a:off x="2928763" y="451"/>
          <a:ext cx="6308417" cy="6308417"/>
        </a:xfrm>
        <a:prstGeom prst="circularArrow">
          <a:avLst>
            <a:gd name="adj1" fmla="val 3992"/>
            <a:gd name="adj2" fmla="val 250446"/>
            <a:gd name="adj3" fmla="val 2365863"/>
            <a:gd name="adj4" fmla="val 777032"/>
            <a:gd name="adj5" fmla="val 4657"/>
          </a:avLst>
        </a:prstGeom>
        <a:solidFill>
          <a:schemeClr val="tx2">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D31465-A6D8-4FC7-B7F9-342FEF4552AC}">
      <dsp:nvSpPr>
        <dsp:cNvPr id="0" name=""/>
        <dsp:cNvSpPr/>
      </dsp:nvSpPr>
      <dsp:spPr>
        <a:xfrm>
          <a:off x="6877917" y="5004263"/>
          <a:ext cx="1291491" cy="1291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 أحكام الجزاء</a:t>
          </a:r>
          <a:endParaRPr lang="ar-EG" sz="2800" b="1" kern="1200" dirty="0">
            <a:latin typeface="Traditional Arabic" pitchFamily="18" charset="-78"/>
            <a:cs typeface="Traditional Arabic" pitchFamily="18" charset="-78"/>
          </a:endParaRPr>
        </a:p>
      </dsp:txBody>
      <dsp:txXfrm>
        <a:off x="6877917" y="5004263"/>
        <a:ext cx="1291491" cy="1291491"/>
      </dsp:txXfrm>
    </dsp:sp>
    <dsp:sp modelId="{C1A3D9D9-4685-4C10-8CA4-97FAA810EF9E}">
      <dsp:nvSpPr>
        <dsp:cNvPr id="0" name=""/>
        <dsp:cNvSpPr/>
      </dsp:nvSpPr>
      <dsp:spPr>
        <a:xfrm>
          <a:off x="2928763" y="451"/>
          <a:ext cx="6308417" cy="6308417"/>
        </a:xfrm>
        <a:prstGeom prst="circularArrow">
          <a:avLst>
            <a:gd name="adj1" fmla="val 3992"/>
            <a:gd name="adj2" fmla="val 250446"/>
            <a:gd name="adj3" fmla="val 6110458"/>
            <a:gd name="adj4" fmla="val 4439096"/>
            <a:gd name="adj5" fmla="val 4657"/>
          </a:avLst>
        </a:prstGeom>
        <a:solidFill>
          <a:schemeClr val="tx2">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E42AF1-9802-4350-B0BF-62DE75842DBC}">
      <dsp:nvSpPr>
        <dsp:cNvPr id="0" name=""/>
        <dsp:cNvSpPr/>
      </dsp:nvSpPr>
      <dsp:spPr>
        <a:xfrm>
          <a:off x="3996536" y="5004263"/>
          <a:ext cx="1291491" cy="1291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غزارة الإنتاج</a:t>
          </a:r>
          <a:endParaRPr lang="ar-EG" sz="2800" b="1" kern="1200" dirty="0">
            <a:latin typeface="Traditional Arabic" pitchFamily="18" charset="-78"/>
            <a:cs typeface="Traditional Arabic" pitchFamily="18" charset="-78"/>
          </a:endParaRPr>
        </a:p>
      </dsp:txBody>
      <dsp:txXfrm>
        <a:off x="3996536" y="5004263"/>
        <a:ext cx="1291491" cy="1291491"/>
      </dsp:txXfrm>
    </dsp:sp>
    <dsp:sp modelId="{C8D218C1-BD06-417A-AB5E-3720AB8A7582}">
      <dsp:nvSpPr>
        <dsp:cNvPr id="0" name=""/>
        <dsp:cNvSpPr/>
      </dsp:nvSpPr>
      <dsp:spPr>
        <a:xfrm>
          <a:off x="2928763" y="451"/>
          <a:ext cx="6308417" cy="6308417"/>
        </a:xfrm>
        <a:prstGeom prst="circularArrow">
          <a:avLst>
            <a:gd name="adj1" fmla="val 3992"/>
            <a:gd name="adj2" fmla="val 250446"/>
            <a:gd name="adj3" fmla="val 9913976"/>
            <a:gd name="adj4" fmla="val 8183691"/>
            <a:gd name="adj5" fmla="val 4657"/>
          </a:avLst>
        </a:prstGeom>
        <a:solidFill>
          <a:schemeClr val="tx2">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24D92E-EAC1-4895-9355-CE35FF1F6D96}">
      <dsp:nvSpPr>
        <dsp:cNvPr id="0" name=""/>
        <dsp:cNvSpPr/>
      </dsp:nvSpPr>
      <dsp:spPr>
        <a:xfrm>
          <a:off x="2104863" y="2624974"/>
          <a:ext cx="2193456" cy="105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مستوى الأداء على اختبارات الإبداع</a:t>
          </a:r>
          <a:endParaRPr lang="ar-EG" sz="2800" b="1" kern="1200" dirty="0">
            <a:latin typeface="Traditional Arabic" pitchFamily="18" charset="-78"/>
            <a:cs typeface="Traditional Arabic" pitchFamily="18" charset="-78"/>
          </a:endParaRPr>
        </a:p>
      </dsp:txBody>
      <dsp:txXfrm>
        <a:off x="2104863" y="2624974"/>
        <a:ext cx="2193456" cy="1059371"/>
      </dsp:txXfrm>
    </dsp:sp>
    <dsp:sp modelId="{FED32158-0AB4-4DFE-A3BD-41DA2E469A17}">
      <dsp:nvSpPr>
        <dsp:cNvPr id="0" name=""/>
        <dsp:cNvSpPr/>
      </dsp:nvSpPr>
      <dsp:spPr>
        <a:xfrm>
          <a:off x="2928763" y="451"/>
          <a:ext cx="6308417" cy="6308417"/>
        </a:xfrm>
        <a:prstGeom prst="circularArrow">
          <a:avLst>
            <a:gd name="adj1" fmla="val 3992"/>
            <a:gd name="adj2" fmla="val 250446"/>
            <a:gd name="adj3" fmla="val 12945642"/>
            <a:gd name="adj4" fmla="val 11435578"/>
            <a:gd name="adj5" fmla="val 4657"/>
          </a:avLst>
        </a:prstGeom>
        <a:solidFill>
          <a:schemeClr val="tx2">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443DBF-F53A-4500-AB0D-ED087CA816DA}">
      <dsp:nvSpPr>
        <dsp:cNvPr id="0" name=""/>
        <dsp:cNvSpPr/>
      </dsp:nvSpPr>
      <dsp:spPr>
        <a:xfrm>
          <a:off x="3831335" y="13564"/>
          <a:ext cx="1621893" cy="1291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raditional Arabic" pitchFamily="18" charset="-78"/>
              <a:cs typeface="Traditional Arabic" pitchFamily="18" charset="-78"/>
            </a:rPr>
            <a:t>الملاحظة المباشرة</a:t>
          </a:r>
          <a:endParaRPr lang="ar-EG" sz="2800" b="1" kern="1200" dirty="0">
            <a:latin typeface="Traditional Arabic" pitchFamily="18" charset="-78"/>
            <a:cs typeface="Traditional Arabic" pitchFamily="18" charset="-78"/>
          </a:endParaRPr>
        </a:p>
      </dsp:txBody>
      <dsp:txXfrm>
        <a:off x="3831335" y="13564"/>
        <a:ext cx="1621893" cy="1291491"/>
      </dsp:txXfrm>
    </dsp:sp>
    <dsp:sp modelId="{275B2246-51B5-4259-87FF-9C65D8DA64F7}">
      <dsp:nvSpPr>
        <dsp:cNvPr id="0" name=""/>
        <dsp:cNvSpPr/>
      </dsp:nvSpPr>
      <dsp:spPr>
        <a:xfrm>
          <a:off x="2928763" y="451"/>
          <a:ext cx="6308417" cy="6308417"/>
        </a:xfrm>
        <a:prstGeom prst="circularArrow">
          <a:avLst>
            <a:gd name="adj1" fmla="val 3992"/>
            <a:gd name="adj2" fmla="val 250446"/>
            <a:gd name="adj3" fmla="val 16910458"/>
            <a:gd name="adj4" fmla="val 15442545"/>
            <a:gd name="adj5" fmla="val 4657"/>
          </a:avLst>
        </a:prstGeom>
        <a:solidFill>
          <a:schemeClr val="tx2">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E3341E-B92F-40FD-9ED5-B7E4C717E628}">
      <dsp:nvSpPr>
        <dsp:cNvPr id="0" name=""/>
        <dsp:cNvSpPr/>
      </dsp:nvSpPr>
      <dsp:spPr>
        <a:xfrm>
          <a:off x="1230" y="1644475"/>
          <a:ext cx="2399680" cy="2399680"/>
        </a:xfrm>
        <a:prstGeom prst="ellipse">
          <a:avLst/>
        </a:prstGeom>
        <a:solidFill>
          <a:schemeClr val="tx2">
            <a:lumMod val="40000"/>
            <a:lumOff val="60000"/>
            <a:alpha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2062" tIns="35560" rIns="132062" bIns="3556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التفكير التحليلي</a:t>
          </a:r>
          <a:endParaRPr lang="ar-EG" sz="2800" b="1" kern="1200" dirty="0">
            <a:latin typeface="Traditional Arabic" pitchFamily="18" charset="-78"/>
            <a:cs typeface="Traditional Arabic" pitchFamily="18" charset="-78"/>
          </a:endParaRPr>
        </a:p>
      </dsp:txBody>
      <dsp:txXfrm>
        <a:off x="352655" y="1995900"/>
        <a:ext cx="1696830" cy="1696830"/>
      </dsp:txXfrm>
    </dsp:sp>
    <dsp:sp modelId="{659A2C94-5C74-40BD-950C-45922554A9A9}">
      <dsp:nvSpPr>
        <dsp:cNvPr id="0" name=""/>
        <dsp:cNvSpPr/>
      </dsp:nvSpPr>
      <dsp:spPr>
        <a:xfrm>
          <a:off x="1920975" y="1644475"/>
          <a:ext cx="2399680" cy="2399680"/>
        </a:xfrm>
        <a:prstGeom prst="ellipse">
          <a:avLst/>
        </a:prstGeom>
        <a:solidFill>
          <a:schemeClr val="tx2">
            <a:lumMod val="40000"/>
            <a:lumOff val="60000"/>
            <a:alpha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2062" tIns="35560" rIns="132062" bIns="3556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الانفتاح</a:t>
          </a:r>
          <a:endParaRPr lang="en-US" sz="2800" b="1" kern="1200" dirty="0">
            <a:latin typeface="Traditional Arabic" pitchFamily="18" charset="-78"/>
            <a:cs typeface="Traditional Arabic" pitchFamily="18" charset="-78"/>
          </a:endParaRPr>
        </a:p>
      </dsp:txBody>
      <dsp:txXfrm>
        <a:off x="2272400" y="1995900"/>
        <a:ext cx="1696830" cy="1696830"/>
      </dsp:txXfrm>
    </dsp:sp>
    <dsp:sp modelId="{33802A20-9ECA-4E07-BE7F-9C9E847D619F}">
      <dsp:nvSpPr>
        <dsp:cNvPr id="0" name=""/>
        <dsp:cNvSpPr/>
      </dsp:nvSpPr>
      <dsp:spPr>
        <a:xfrm>
          <a:off x="3840719" y="1644475"/>
          <a:ext cx="2399680" cy="2399680"/>
        </a:xfrm>
        <a:prstGeom prst="ellipse">
          <a:avLst/>
        </a:prstGeom>
        <a:solidFill>
          <a:schemeClr val="tx2">
            <a:lumMod val="40000"/>
            <a:lumOff val="60000"/>
            <a:alpha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2062" tIns="35560" rIns="132062" bIns="3556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حل المشكلات</a:t>
          </a:r>
          <a:endParaRPr lang="en-US" sz="2800" b="1" kern="1200" dirty="0">
            <a:latin typeface="Traditional Arabic" pitchFamily="18" charset="-78"/>
            <a:cs typeface="Traditional Arabic" pitchFamily="18" charset="-78"/>
          </a:endParaRPr>
        </a:p>
      </dsp:txBody>
      <dsp:txXfrm>
        <a:off x="4192144" y="1995900"/>
        <a:ext cx="1696830" cy="1696830"/>
      </dsp:txXfrm>
    </dsp:sp>
    <dsp:sp modelId="{3E4DF43D-BA11-46C2-AC54-5A9C7845C543}">
      <dsp:nvSpPr>
        <dsp:cNvPr id="0" name=""/>
        <dsp:cNvSpPr/>
      </dsp:nvSpPr>
      <dsp:spPr>
        <a:xfrm>
          <a:off x="5760464" y="1644475"/>
          <a:ext cx="2399680" cy="2399680"/>
        </a:xfrm>
        <a:prstGeom prst="ellipse">
          <a:avLst/>
        </a:prstGeom>
        <a:solidFill>
          <a:schemeClr val="tx2">
            <a:lumMod val="40000"/>
            <a:lumOff val="60000"/>
            <a:alpha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2062" tIns="35560" rIns="132062" bIns="3556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التنظيم</a:t>
          </a:r>
          <a:endParaRPr lang="en-US" sz="2800" b="1" kern="1200" dirty="0">
            <a:latin typeface="Traditional Arabic" pitchFamily="18" charset="-78"/>
            <a:cs typeface="Traditional Arabic" pitchFamily="18" charset="-78"/>
          </a:endParaRPr>
        </a:p>
      </dsp:txBody>
      <dsp:txXfrm>
        <a:off x="6111889" y="1995900"/>
        <a:ext cx="1696830" cy="1696830"/>
      </dsp:txXfrm>
    </dsp:sp>
    <dsp:sp modelId="{6B5C7A6B-7DFC-46D2-8038-E9E0263910F3}">
      <dsp:nvSpPr>
        <dsp:cNvPr id="0" name=""/>
        <dsp:cNvSpPr/>
      </dsp:nvSpPr>
      <dsp:spPr>
        <a:xfrm>
          <a:off x="7680208" y="1644475"/>
          <a:ext cx="2399680" cy="2399680"/>
        </a:xfrm>
        <a:prstGeom prst="ellipse">
          <a:avLst/>
        </a:prstGeom>
        <a:solidFill>
          <a:schemeClr val="tx2">
            <a:lumMod val="40000"/>
            <a:lumOff val="60000"/>
            <a:alpha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2062" tIns="35560" rIns="132062" bIns="3556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التواصل</a:t>
          </a:r>
          <a:endParaRPr lang="en-US" sz="2800" b="1" kern="1200" dirty="0">
            <a:latin typeface="Traditional Arabic" pitchFamily="18" charset="-78"/>
            <a:cs typeface="Traditional Arabic" pitchFamily="18" charset="-78"/>
          </a:endParaRPr>
        </a:p>
      </dsp:txBody>
      <dsp:txXfrm>
        <a:off x="8031633" y="1995900"/>
        <a:ext cx="1696830" cy="1696830"/>
      </dsp:txXfrm>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solidFill>
                <a:schemeClr val="tx2"/>
              </a:solidFil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973C59C-4E16-4A64-A766-34DB213E11B3}" type="datetimeFigureOut">
              <a:rPr lang="en-US">
                <a:solidFill>
                  <a:schemeClr val="tx2"/>
                </a:solidFill>
              </a:rPr>
              <a:pPr/>
              <a:t>2/17/2022</a:t>
            </a:fld>
            <a:endParaRPr>
              <a:solidFill>
                <a:schemeClr val="tx2"/>
              </a:solidFil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solidFill>
                <a:schemeClr val="tx2"/>
              </a:solidFil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D77566-CD65-4859-9FA1-43956DC85B8C}" type="slidenum">
              <a:rPr>
                <a:solidFill>
                  <a:schemeClr val="tx2"/>
                </a:solidFill>
              </a:rPr>
              <a:pPr/>
              <a:t>‹#›</a:t>
            </a:fld>
            <a:endParaRPr>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2"/>
                </a:solidFill>
              </a:defRPr>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2"/>
                </a:solidFill>
              </a:defRPr>
            </a:lvl1pPr>
          </a:lstStyle>
          <a:p>
            <a:fld id="{F95CF31C-F757-429C-A789-86504F04C3BE}" type="datetimeFigureOut">
              <a:rPr lang="en-US"/>
              <a:pPr/>
              <a:t>2/17/2022</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2"/>
                </a:solidFill>
              </a:defRPr>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2"/>
                </a:solidFill>
              </a:defRPr>
            </a:lvl1pPr>
          </a:lstStyle>
          <a:p>
            <a:fld id="{B8796F01-7154-41E0-B48B-A6921757531A}" type="slidenum">
              <a:rPr/>
              <a:pPr/>
              <a:t>‹#›</a:t>
            </a:fld>
            <a:endParaRPr/>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hf hdr="0" ftr="0" dt="0"/>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12188825"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12188825"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12188825"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12188825"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964548" y="5052546"/>
            <a:ext cx="7514056"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
        <p:nvSpPr>
          <p:cNvPr id="2" name="Title 1"/>
          <p:cNvSpPr>
            <a:spLocks noGrp="1"/>
          </p:cNvSpPr>
          <p:nvPr>
            <p:ph type="ctrTitle"/>
          </p:nvPr>
        </p:nvSpPr>
        <p:spPr>
          <a:xfrm>
            <a:off x="1089825" y="3132290"/>
            <a:ext cx="9564643"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ransition spd="slow">
    <p:randomBar dir="vert"/>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2539338" y="731519"/>
            <a:ext cx="8532178"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C5AD9-787D-40FA-8A4D-16A055B9AF81}" type="slidenum">
              <a:rPr lang="en-US" smtClean="0"/>
              <a:pPr/>
              <a:t>‹#›</a:t>
            </a:fld>
            <a:endParaRPr lang="en-US"/>
          </a:p>
        </p:txBody>
      </p:sp>
    </p:spTree>
  </p:cSld>
  <p:clrMapOvr>
    <a:masterClrMapping/>
  </p:clrMapOvr>
  <p:transition spd="slow">
    <p:randomBar dir="vert"/>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7943" y="376518"/>
            <a:ext cx="2742486"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4430997" y="731520"/>
            <a:ext cx="6437372"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C5AD9-787D-40FA-8A4D-16A055B9AF81}" type="slidenum">
              <a:rPr lang="en-US" smtClean="0"/>
              <a:pPr/>
              <a:t>‹#›</a:t>
            </a:fld>
            <a:endParaRPr lang="en-US"/>
          </a:p>
        </p:txBody>
      </p:sp>
    </p:spTree>
  </p:cSld>
  <p:clrMapOvr>
    <a:masterClrMapping/>
  </p:clrMapOvr>
  <p:transition spd="slow">
    <p:randomBar dir="vert"/>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0BA0E-20D0-4E7C-B286-26C960A6788F}"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523603" y="731520"/>
            <a:ext cx="8532178"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spd="slow">
    <p:randomBar dir="vert"/>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12188825"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12188825"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12188825"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12188825"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710221" y="2172648"/>
            <a:ext cx="7953483"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695882" y="4607511"/>
            <a:ext cx="7958586"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transition spd="slow">
    <p:randomBar dir="vert"/>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37DED6-D4C7-42EE-AB49-D2E39E64FDE4}"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523602" y="731519"/>
            <a:ext cx="446111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6191923" y="731520"/>
            <a:ext cx="446111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randomBar dir="vert"/>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3603" y="731520"/>
            <a:ext cx="4461110"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41528" y="1400327"/>
            <a:ext cx="4461110"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94789" y="731520"/>
            <a:ext cx="4461110"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6191754" y="1399032"/>
            <a:ext cx="4461110"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37DED6-D4C7-42EE-AB49-D2E39E64FDE4}" type="slidenum">
              <a:rPr lang="en-US" smtClean="0"/>
              <a:pPr/>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ransition spd="slow">
    <p:randomBar dir="vert"/>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37DED6-D4C7-42EE-AB49-D2E39E64FDE4}" type="slidenum">
              <a:rPr lang="en-US" smtClean="0"/>
              <a:pPr/>
              <a:t>‹#›</a:t>
            </a:fld>
            <a:endParaRPr lang="en-US"/>
          </a:p>
        </p:txBody>
      </p:sp>
    </p:spTree>
  </p:cSld>
  <p:clrMapOvr>
    <a:masterClrMapping/>
  </p:clrMapOvr>
  <p:transition spd="slow">
    <p:randomBar dir="vert"/>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37DED6-D4C7-42EE-AB49-D2E39E64FDE4}" type="slidenum">
              <a:rPr lang="en-US" smtClean="0"/>
              <a:pPr/>
              <a:t>‹#›</a:t>
            </a:fld>
            <a:endParaRPr lang="en-US"/>
          </a:p>
        </p:txBody>
      </p:sp>
    </p:spTree>
  </p:cSld>
  <p:clrMapOvr>
    <a:masterClrMapping/>
  </p:clrMapOvr>
  <p:transition spd="slow">
    <p:randomBar dir="vert"/>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503" y="2209801"/>
            <a:ext cx="4846851"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6123092" y="731520"/>
            <a:ext cx="5354719"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33980" y="3497802"/>
            <a:ext cx="4517037"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FBB78A-01B4-41F2-96B0-677A4A282832}" type="slidenum">
              <a:rPr lang="en-US" smtClean="0"/>
              <a:pPr/>
              <a:t>‹#›</a:t>
            </a:fld>
            <a:endParaRPr lang="en-US"/>
          </a:p>
        </p:txBody>
      </p:sp>
    </p:spTree>
  </p:cSld>
  <p:clrMapOvr>
    <a:masterClrMapping/>
  </p:clrMapOvr>
  <p:transition spd="slow">
    <p:randomBar dir="vert"/>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12188825"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12188825"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12188825"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12188825"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965346" y="1143000"/>
            <a:ext cx="5484971"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70211" y="1010486"/>
            <a:ext cx="4924203"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FBB78A-01B4-41F2-96B0-677A4A282832}" type="slidenum">
              <a:rPr lang="en-US" smtClean="0"/>
              <a:pPr/>
              <a:t>‹#›</a:t>
            </a:fld>
            <a:endParaRPr lang="en-US"/>
          </a:p>
        </p:txBody>
      </p:sp>
      <p:sp>
        <p:nvSpPr>
          <p:cNvPr id="2" name="Title 1"/>
          <p:cNvSpPr>
            <a:spLocks noGrp="1"/>
          </p:cNvSpPr>
          <p:nvPr>
            <p:ph type="title"/>
          </p:nvPr>
        </p:nvSpPr>
        <p:spPr>
          <a:xfrm>
            <a:off x="969438" y="4464421"/>
            <a:ext cx="8509167"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ransition spd="slow">
    <p:randomBar dir="vert"/>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5105400"/>
            <a:ext cx="12188825"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12188825"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12188825"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12188825"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90430" y="4372168"/>
            <a:ext cx="8681087"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523603" y="732260"/>
            <a:ext cx="8532178"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7457" y="6172201"/>
            <a:ext cx="3351927"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endParaRPr lang="en-US"/>
          </a:p>
        </p:txBody>
      </p:sp>
      <p:sp>
        <p:nvSpPr>
          <p:cNvPr id="5" name="Footer Placeholder 4"/>
          <p:cNvSpPr>
            <a:spLocks noGrp="1"/>
          </p:cNvSpPr>
          <p:nvPr>
            <p:ph type="ftr" sz="quarter" idx="3"/>
          </p:nvPr>
        </p:nvSpPr>
        <p:spPr>
          <a:xfrm>
            <a:off x="609441" y="6172201"/>
            <a:ext cx="4469237"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5078677" y="6172201"/>
            <a:ext cx="2437765"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EB37DED6-D4C7-42EE-AB49-D2E39E64FDE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369" r:id="rId1"/>
    <p:sldLayoutId id="2147484370" r:id="rId2"/>
    <p:sldLayoutId id="2147484371" r:id="rId3"/>
    <p:sldLayoutId id="2147484372" r:id="rId4"/>
    <p:sldLayoutId id="2147484373" r:id="rId5"/>
    <p:sldLayoutId id="2147484374" r:id="rId6"/>
    <p:sldLayoutId id="2147484375" r:id="rId7"/>
    <p:sldLayoutId id="2147484376" r:id="rId8"/>
    <p:sldLayoutId id="2147484377" r:id="rId9"/>
    <p:sldLayoutId id="2147484378" r:id="rId10"/>
    <p:sldLayoutId id="2147484379" r:id="rId11"/>
  </p:sldLayoutIdLst>
  <p:transition spd="slow">
    <p:randomBar dir="vert"/>
  </p:transition>
  <p:timing>
    <p:tnLst>
      <p:par>
        <p:cTn id="1" dur="indefinite" restart="never" nodeType="tmRoot"/>
      </p:par>
    </p:tnLst>
  </p:timing>
  <p:hf hdr="0" ftr="0" dt="0"/>
  <p:txStyles>
    <p:title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3.jpe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57908" y="174128"/>
            <a:ext cx="8496944" cy="1000274"/>
          </a:xfrm>
          <a:prstGeom prst="rect">
            <a:avLst/>
          </a:prstGeom>
          <a:effectLst>
            <a:glow rad="101600">
              <a:schemeClr val="accent1">
                <a:satMod val="175000"/>
                <a:alpha val="40000"/>
              </a:schemeClr>
            </a:glow>
          </a:effectLst>
        </p:spPr>
        <p:txBody>
          <a:bodyPr wrap="square">
            <a:spAutoFit/>
          </a:bodyPr>
          <a:lstStyle/>
          <a:p>
            <a:pPr lvl="0" algn="ctr">
              <a:defRPr/>
            </a:pPr>
            <a:r>
              <a:rPr lang="ar-EG" sz="59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GE SS Two Light" pitchFamily="18" charset="-78"/>
                <a:cs typeface="Traditional Arabic" pitchFamily="18" charset="-78"/>
              </a:rPr>
              <a:t>«</a:t>
            </a:r>
            <a:r>
              <a:rPr lang="ar-EG" sz="59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GE SS Two Light" pitchFamily="18" charset="-78"/>
                <a:cs typeface="Traditional Arabic" pitchFamily="18" charset="-78"/>
              </a:rPr>
              <a:t>كيف نفجر الإبداع في ابناءنا</a:t>
            </a:r>
            <a:r>
              <a:rPr lang="ar-EG" sz="59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GE SS Two Light" pitchFamily="18" charset="-78"/>
                <a:cs typeface="Traditional Arabic" pitchFamily="18" charset="-78"/>
              </a:rPr>
              <a:t>»</a:t>
            </a:r>
            <a:endParaRPr lang="ar-SA" sz="59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GE SS Two Light" pitchFamily="18" charset="-78"/>
              <a:cs typeface="Traditional Arabic" pitchFamily="18" charset="-78"/>
            </a:endParaRPr>
          </a:p>
        </p:txBody>
      </p:sp>
      <p:sp>
        <p:nvSpPr>
          <p:cNvPr id="2" name="Rectangle 1"/>
          <p:cNvSpPr/>
          <p:nvPr/>
        </p:nvSpPr>
        <p:spPr>
          <a:xfrm>
            <a:off x="3469842" y="5661247"/>
            <a:ext cx="4673075" cy="1015663"/>
          </a:xfrm>
          <a:prstGeom prst="rect">
            <a:avLst/>
          </a:prstGeom>
        </p:spPr>
        <p:txBody>
          <a:bodyPr wrap="none">
            <a:spAutoFit/>
          </a:bodyPr>
          <a:lstStyle/>
          <a:p>
            <a:pPr lvl="0" algn="ctr"/>
            <a:r>
              <a:rPr lang="ar-EG" sz="6000" b="1" dirty="0">
                <a:ln w="12700">
                  <a:solidFill>
                    <a:schemeClr val="tx2">
                      <a:satMod val="155000"/>
                    </a:schemeClr>
                  </a:solidFill>
                  <a:prstDash val="solid"/>
                </a:ln>
                <a:solidFill>
                  <a:schemeClr val="accent3">
                    <a:lumMod val="75000"/>
                  </a:schemeClr>
                </a:solidFill>
                <a:effectLst>
                  <a:outerShdw blurRad="41275" dist="20320" dir="1800000" algn="tl" rotWithShape="0">
                    <a:srgbClr val="000000">
                      <a:alpha val="40000"/>
                    </a:srgbClr>
                  </a:outerShdw>
                </a:effectLst>
                <a:latin typeface="Traditional Arabic" pitchFamily="18" charset="-78"/>
                <a:cs typeface="Traditional Arabic" pitchFamily="18" charset="-78"/>
              </a:rPr>
              <a:t>بقيادة المدرب.......</a:t>
            </a:r>
          </a:p>
        </p:txBody>
      </p:sp>
      <p:pic>
        <p:nvPicPr>
          <p:cNvPr id="5" name="Picture 4" descr="امثلة على الابداع والابتكار - المرسال"/>
          <p:cNvPicPr/>
          <p:nvPr/>
        </p:nvPicPr>
        <p:blipFill>
          <a:blip r:embed="rId2">
            <a:extLst>
              <a:ext uri="{28A0092B-C50C-407E-A947-70E740481C1C}">
                <a14:useLocalDpi xmlns:a14="http://schemas.microsoft.com/office/drawing/2010/main" val="0"/>
              </a:ext>
            </a:extLst>
          </a:blip>
          <a:srcRect/>
          <a:stretch>
            <a:fillRect/>
          </a:stretch>
        </p:blipFill>
        <p:spPr bwMode="auto">
          <a:xfrm>
            <a:off x="2566019" y="1174401"/>
            <a:ext cx="6480720" cy="43666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53796389"/>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02324" y="2564904"/>
            <a:ext cx="6284915" cy="2826415"/>
          </a:xfrm>
          <a:prstGeom prst="rect">
            <a:avLst/>
          </a:prstGeom>
        </p:spPr>
        <p:txBody>
          <a:bodyPr wrap="square">
            <a:spAutoFit/>
          </a:bodyPr>
          <a:lstStyle/>
          <a:p>
            <a:pPr algn="r" rtl="1">
              <a:lnSpc>
                <a:spcPct val="115000"/>
              </a:lnSpc>
              <a:spcAft>
                <a:spcPts val="1000"/>
              </a:spcAft>
            </a:pPr>
            <a:r>
              <a:rPr lang="ar-SA" sz="2800" b="1" dirty="0">
                <a:solidFill>
                  <a:srgbClr val="222222"/>
                </a:solidFill>
                <a:ea typeface="Calibri"/>
                <a:cs typeface="Traditional Arabic"/>
              </a:rPr>
              <a:t>كلنا نعرف مدى أهمية الإبداع بشكل عام، وكيفية تأثير ذلك المفهوم على حياة الطفل بشكل خاص. </a:t>
            </a:r>
            <a:endParaRPr lang="ar-EG" sz="2800" b="1" dirty="0" smtClean="0">
              <a:solidFill>
                <a:srgbClr val="222222"/>
              </a:solidFill>
              <a:ea typeface="Calibri"/>
              <a:cs typeface="Traditional Arabic"/>
            </a:endParaRPr>
          </a:p>
          <a:p>
            <a:pPr algn="r" rtl="1">
              <a:lnSpc>
                <a:spcPct val="115000"/>
              </a:lnSpc>
              <a:spcAft>
                <a:spcPts val="1000"/>
              </a:spcAft>
            </a:pPr>
            <a:r>
              <a:rPr lang="ar-SA" sz="2800" b="1" dirty="0" smtClean="0">
                <a:solidFill>
                  <a:srgbClr val="222222"/>
                </a:solidFill>
                <a:ea typeface="Calibri"/>
                <a:cs typeface="Traditional Arabic"/>
              </a:rPr>
              <a:t>فعندما </a:t>
            </a:r>
            <a:r>
              <a:rPr lang="ar-SA" sz="2800" b="1" dirty="0">
                <a:solidFill>
                  <a:srgbClr val="222222"/>
                </a:solidFill>
                <a:ea typeface="Calibri"/>
                <a:cs typeface="Traditional Arabic"/>
              </a:rPr>
              <a:t>يعيش التميّز في مراحل النمو، ندرك تباعاً أن شأن ذلك الطفل في الأيام القادمة هو المزيد من التقدم والتألق</a:t>
            </a:r>
            <a:r>
              <a:rPr lang="ar-SA" sz="2800" b="1" dirty="0" smtClean="0">
                <a:solidFill>
                  <a:srgbClr val="222222"/>
                </a:solidFill>
                <a:ea typeface="Calibri"/>
                <a:cs typeface="Traditional Arabic"/>
              </a:rPr>
              <a:t>.</a:t>
            </a:r>
            <a:endParaRPr lang="ar-EG" sz="2800" b="1" dirty="0" smtClean="0">
              <a:solidFill>
                <a:srgbClr val="222222"/>
              </a:solidFill>
              <a:ea typeface="Calibri"/>
              <a:cs typeface="Traditional Arabic"/>
            </a:endParaRPr>
          </a:p>
          <a:p>
            <a:pPr algn="r" rtl="1">
              <a:lnSpc>
                <a:spcPct val="115000"/>
              </a:lnSpc>
              <a:spcAft>
                <a:spcPts val="1000"/>
              </a:spcAft>
            </a:pPr>
            <a:r>
              <a:rPr lang="ar-SA" sz="2800" b="1" dirty="0" smtClean="0">
                <a:solidFill>
                  <a:srgbClr val="0070C0"/>
                </a:solidFill>
                <a:ea typeface="Calibri"/>
                <a:cs typeface="Traditional Arabic"/>
              </a:rPr>
              <a:t>الإبداع </a:t>
            </a:r>
            <a:r>
              <a:rPr lang="ar-SA" sz="2800" b="1" dirty="0">
                <a:solidFill>
                  <a:srgbClr val="0070C0"/>
                </a:solidFill>
                <a:ea typeface="Calibri"/>
                <a:cs typeface="Traditional Arabic"/>
              </a:rPr>
              <a:t>في اللغة: </a:t>
            </a:r>
            <a:r>
              <a:rPr lang="ar-SA" sz="2800" b="1" dirty="0">
                <a:solidFill>
                  <a:srgbClr val="222222"/>
                </a:solidFill>
                <a:ea typeface="Calibri"/>
                <a:cs typeface="Traditional Arabic"/>
              </a:rPr>
              <a:t>هو الاختراع والابتكار على غير مثال سابق. </a:t>
            </a:r>
          </a:p>
        </p:txBody>
      </p:sp>
      <p:sp>
        <p:nvSpPr>
          <p:cNvPr id="2" name="Cloud 1"/>
          <p:cNvSpPr/>
          <p:nvPr/>
        </p:nvSpPr>
        <p:spPr>
          <a:xfrm>
            <a:off x="7337113" y="980728"/>
            <a:ext cx="4248472" cy="1368152"/>
          </a:xfrm>
          <a:prstGeom prst="cloud">
            <a:avLst/>
          </a:prstGeom>
          <a:solidFill>
            <a:schemeClr val="bg1"/>
          </a:solidFill>
          <a:ln w="3492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 name="TextBox 3"/>
          <p:cNvSpPr txBox="1"/>
          <p:nvPr/>
        </p:nvSpPr>
        <p:spPr>
          <a:xfrm>
            <a:off x="6670476" y="1218616"/>
            <a:ext cx="4104456" cy="707886"/>
          </a:xfrm>
          <a:prstGeom prst="rect">
            <a:avLst/>
          </a:prstGeom>
          <a:noFill/>
        </p:spPr>
        <p:txBody>
          <a:bodyPr wrap="square" rtlCol="1">
            <a:spAutoFit/>
          </a:bodyPr>
          <a:lstStyle/>
          <a:p>
            <a:pPr algn="r"/>
            <a:r>
              <a:rPr lang="ar-EG" sz="4000" b="1" dirty="0">
                <a:solidFill>
                  <a:srgbClr val="9A0000"/>
                </a:solidFill>
                <a:latin typeface="Traditional Arabic" pitchFamily="18" charset="-78"/>
                <a:cs typeface="Traditional Arabic" pitchFamily="18" charset="-78"/>
              </a:rPr>
              <a:t>الإبداع عند الاطفال</a:t>
            </a:r>
          </a:p>
        </p:txBody>
      </p:sp>
      <p:pic>
        <p:nvPicPr>
          <p:cNvPr id="6146" name="Picture 2" descr="المؤثرات البيئية ودورها في تنمية الإبداع عند الطفل"/>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4269" y="2233842"/>
            <a:ext cx="3768015" cy="288283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8248765"/>
      </p:ext>
    </p:extLst>
  </p:cSld>
  <p:clrMapOvr>
    <a:masterClrMapping/>
  </p:clrMapOvr>
  <p:transition>
    <p:wipe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336499736"/>
              </p:ext>
            </p:extLst>
          </p:nvPr>
        </p:nvGraphicFramePr>
        <p:xfrm>
          <a:off x="1" y="0"/>
          <a:ext cx="12188824" cy="6309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2782044" y="2862890"/>
            <a:ext cx="4248472" cy="584775"/>
          </a:xfrm>
          <a:prstGeom prst="rect">
            <a:avLst/>
          </a:prstGeom>
          <a:noFill/>
        </p:spPr>
        <p:txBody>
          <a:bodyPr wrap="square" rtlCol="1">
            <a:spAutoFit/>
          </a:bodyPr>
          <a:lstStyle/>
          <a:p>
            <a:pPr algn="r"/>
            <a:r>
              <a:rPr lang="ar-EG" sz="3200" b="1" dirty="0">
                <a:solidFill>
                  <a:srgbClr val="0070C0"/>
                </a:solidFill>
                <a:latin typeface="Traditional Arabic" pitchFamily="18" charset="-78"/>
                <a:cs typeface="Traditional Arabic" pitchFamily="18" charset="-78"/>
              </a:rPr>
              <a:t>معايير </a:t>
            </a:r>
            <a:r>
              <a:rPr lang="ar-EG" sz="3200" b="1" dirty="0" smtClean="0">
                <a:solidFill>
                  <a:srgbClr val="0070C0"/>
                </a:solidFill>
                <a:latin typeface="Traditional Arabic" pitchFamily="18" charset="-78"/>
                <a:cs typeface="Traditional Arabic" pitchFamily="18" charset="-78"/>
              </a:rPr>
              <a:t>الإبداع</a:t>
            </a:r>
            <a:endParaRPr lang="ar-EG" sz="3200" b="1" dirty="0">
              <a:solidFill>
                <a:srgbClr val="0070C0"/>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3419123933"/>
      </p:ext>
    </p:extLst>
  </p:cSld>
  <p:clrMapOvr>
    <a:masterClrMapping/>
  </p:clrMapOvr>
  <p:transition spd="slow">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14292" y="2564904"/>
            <a:ext cx="6572947" cy="2826415"/>
          </a:xfrm>
          <a:prstGeom prst="rect">
            <a:avLst/>
          </a:prstGeom>
        </p:spPr>
        <p:txBody>
          <a:bodyPr wrap="square">
            <a:spAutoFit/>
          </a:bodyPr>
          <a:lstStyle/>
          <a:p>
            <a:pPr algn="r" rtl="1">
              <a:lnSpc>
                <a:spcPct val="115000"/>
              </a:lnSpc>
              <a:spcAft>
                <a:spcPts val="1000"/>
              </a:spcAft>
            </a:pPr>
            <a:r>
              <a:rPr lang="ar-SA" sz="2800" b="1" dirty="0">
                <a:solidFill>
                  <a:srgbClr val="0070C0"/>
                </a:solidFill>
                <a:ea typeface="Calibri"/>
                <a:cs typeface="Traditional Arabic"/>
              </a:rPr>
              <a:t>التّفكير </a:t>
            </a:r>
            <a:r>
              <a:rPr lang="ar-SA" sz="2800" b="1" dirty="0" smtClean="0">
                <a:solidFill>
                  <a:srgbClr val="0070C0"/>
                </a:solidFill>
                <a:ea typeface="Calibri"/>
                <a:cs typeface="Traditional Arabic"/>
              </a:rPr>
              <a:t>الإبداعي</a:t>
            </a:r>
            <a:endParaRPr lang="ar-EG" sz="2800" b="1" dirty="0" smtClean="0">
              <a:solidFill>
                <a:srgbClr val="0070C0"/>
              </a:solidFill>
              <a:ea typeface="Calibri"/>
              <a:cs typeface="Traditional Arabic"/>
            </a:endParaRPr>
          </a:p>
          <a:p>
            <a:pPr algn="r" rtl="1">
              <a:lnSpc>
                <a:spcPct val="115000"/>
              </a:lnSpc>
              <a:spcAft>
                <a:spcPts val="1000"/>
              </a:spcAft>
            </a:pPr>
            <a:r>
              <a:rPr lang="ar-SA" sz="2800" b="1" dirty="0" smtClean="0">
                <a:solidFill>
                  <a:srgbClr val="0070C0"/>
                </a:solidFill>
                <a:ea typeface="Calibri"/>
                <a:cs typeface="Traditional Arabic"/>
              </a:rPr>
              <a:t> </a:t>
            </a:r>
            <a:r>
              <a:rPr lang="ar-SA" sz="2800" b="1" dirty="0">
                <a:solidFill>
                  <a:srgbClr val="222222"/>
                </a:solidFill>
                <a:ea typeface="Calibri"/>
                <a:cs typeface="Traditional Arabic"/>
              </a:rPr>
              <a:t>هو النّظر إلى شيء ما بطريقة مختلفة وجديدة، وهو ما يُعرف بالتّفكير خارج الصّندوق، حيث يشتمل على التّفكير الجانبيّ أو القدرة على إدراك الأنماط غير الواضحة في أمر ما</a:t>
            </a:r>
            <a:r>
              <a:rPr lang="ar-SA" sz="2800" b="1" dirty="0" smtClean="0">
                <a:solidFill>
                  <a:srgbClr val="222222"/>
                </a:solidFill>
                <a:ea typeface="Calibri"/>
                <a:cs typeface="Traditional Arabic"/>
              </a:rPr>
              <a:t>.</a:t>
            </a:r>
            <a:endParaRPr lang="ar-EG" sz="2800" b="1" dirty="0" smtClean="0">
              <a:solidFill>
                <a:srgbClr val="222222"/>
              </a:solidFill>
              <a:ea typeface="Calibri"/>
              <a:cs typeface="Traditional Arabic"/>
            </a:endParaRPr>
          </a:p>
          <a:p>
            <a:pPr algn="r" rtl="1">
              <a:lnSpc>
                <a:spcPct val="115000"/>
              </a:lnSpc>
              <a:spcAft>
                <a:spcPts val="1000"/>
              </a:spcAft>
            </a:pPr>
            <a:endParaRPr lang="ar-SA" sz="2800" b="1" dirty="0">
              <a:solidFill>
                <a:srgbClr val="222222"/>
              </a:solidFill>
              <a:ea typeface="Calibri"/>
              <a:cs typeface="Traditional Arabic"/>
            </a:endParaRPr>
          </a:p>
        </p:txBody>
      </p:sp>
      <p:sp>
        <p:nvSpPr>
          <p:cNvPr id="2" name="Cloud 1"/>
          <p:cNvSpPr/>
          <p:nvPr/>
        </p:nvSpPr>
        <p:spPr>
          <a:xfrm>
            <a:off x="6238428" y="764704"/>
            <a:ext cx="5688632" cy="1584176"/>
          </a:xfrm>
          <a:prstGeom prst="cloud">
            <a:avLst/>
          </a:prstGeom>
          <a:solidFill>
            <a:schemeClr val="bg1"/>
          </a:solidFill>
          <a:ln w="3492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 name="TextBox 3"/>
          <p:cNvSpPr txBox="1"/>
          <p:nvPr/>
        </p:nvSpPr>
        <p:spPr>
          <a:xfrm>
            <a:off x="6703341" y="1202849"/>
            <a:ext cx="4104456" cy="707886"/>
          </a:xfrm>
          <a:prstGeom prst="rect">
            <a:avLst/>
          </a:prstGeom>
          <a:noFill/>
        </p:spPr>
        <p:txBody>
          <a:bodyPr wrap="square" rtlCol="1">
            <a:spAutoFit/>
          </a:bodyPr>
          <a:lstStyle/>
          <a:p>
            <a:pPr algn="r"/>
            <a:r>
              <a:rPr lang="ar-EG" sz="4000" b="1" dirty="0">
                <a:solidFill>
                  <a:srgbClr val="9A0000"/>
                </a:solidFill>
                <a:latin typeface="Traditional Arabic" pitchFamily="18" charset="-78"/>
                <a:cs typeface="Traditional Arabic" pitchFamily="18" charset="-78"/>
              </a:rPr>
              <a:t>التفكير الإبداعي و مكوناتة</a:t>
            </a:r>
          </a:p>
        </p:txBody>
      </p:sp>
      <p:pic>
        <p:nvPicPr>
          <p:cNvPr id="7170" name="Picture 2" descr="كيف أكتشف موهبة طفلي - موضوع"/>
          <p:cNvPicPr>
            <a:picLocks noChangeAspect="1" noChangeArrowheads="1"/>
          </p:cNvPicPr>
          <p:nvPr/>
        </p:nvPicPr>
        <p:blipFill rotWithShape="1">
          <a:blip r:embed="rId2">
            <a:extLst>
              <a:ext uri="{28A0092B-C50C-407E-A947-70E740481C1C}">
                <a14:useLocalDpi xmlns:a14="http://schemas.microsoft.com/office/drawing/2010/main" val="0"/>
              </a:ext>
            </a:extLst>
          </a:blip>
          <a:srcRect l="12719" r="13210"/>
          <a:stretch/>
        </p:blipFill>
        <p:spPr bwMode="auto">
          <a:xfrm>
            <a:off x="902622" y="2359742"/>
            <a:ext cx="4111670" cy="26433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5536653"/>
      </p:ext>
    </p:extLst>
  </p:cSld>
  <p:clrMapOvr>
    <a:masterClrMapping/>
  </p:clrMapOvr>
  <p:transition>
    <p:wipe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37268" y="1368930"/>
            <a:ext cx="8424936" cy="523220"/>
          </a:xfrm>
          <a:prstGeom prst="rect">
            <a:avLst/>
          </a:prstGeom>
          <a:noFill/>
        </p:spPr>
        <p:txBody>
          <a:bodyPr wrap="square" rtlCol="1">
            <a:spAutoFit/>
          </a:bodyPr>
          <a:lstStyle/>
          <a:p>
            <a:pPr algn="r" rtl="1"/>
            <a:r>
              <a:rPr lang="ar-EG" sz="2800" b="1" u="sng" dirty="0">
                <a:solidFill>
                  <a:srgbClr val="0070C0"/>
                </a:solidFill>
                <a:latin typeface="Traditional Arabic" pitchFamily="18" charset="-78"/>
                <a:cs typeface="Traditional Arabic" pitchFamily="18" charset="-78"/>
              </a:rPr>
              <a:t>تعزيز التّفكير الإبداعي</a:t>
            </a:r>
          </a:p>
        </p:txBody>
      </p:sp>
      <p:sp>
        <p:nvSpPr>
          <p:cNvPr id="4" name="TextBox 3"/>
          <p:cNvSpPr txBox="1"/>
          <p:nvPr/>
        </p:nvSpPr>
        <p:spPr>
          <a:xfrm>
            <a:off x="4829936" y="2204864"/>
            <a:ext cx="7080979" cy="2677656"/>
          </a:xfrm>
          <a:prstGeom prst="rect">
            <a:avLst/>
          </a:prstGeom>
          <a:noFill/>
        </p:spPr>
        <p:txBody>
          <a:bodyPr wrap="square" rtlCol="1">
            <a:spAutoFit/>
          </a:bodyPr>
          <a:lstStyle/>
          <a:p>
            <a:pPr marL="514350" indent="-514350" algn="r" rtl="1">
              <a:buFont typeface="+mj-lt"/>
              <a:buAutoNum type="arabicPeriod"/>
            </a:pPr>
            <a:r>
              <a:rPr lang="ar-EG" sz="2800" b="1" dirty="0" smtClean="0">
                <a:latin typeface="Traditional Arabic" pitchFamily="18" charset="-78"/>
                <a:cs typeface="Traditional Arabic" pitchFamily="18" charset="-78"/>
              </a:rPr>
              <a:t>تدريب </a:t>
            </a:r>
            <a:r>
              <a:rPr lang="ar-EG" sz="2800" b="1" dirty="0">
                <a:latin typeface="Traditional Arabic" pitchFamily="18" charset="-78"/>
                <a:cs typeface="Traditional Arabic" pitchFamily="18" charset="-78"/>
              </a:rPr>
              <a:t>العقل على التخيّل بشكلٍ منتظم بدلاً من تركيز القوّة العقلية على الأعمال الروتينية لمواجهة المشكلات، ويكون ذلك بمحاولة رؤية أية أمور عمليّة أو ترفيهيّة من ثلاثة زوايا. </a:t>
            </a:r>
          </a:p>
          <a:p>
            <a:pPr marL="514350" indent="-514350" algn="r" rtl="1">
              <a:buFont typeface="+mj-lt"/>
              <a:buAutoNum type="arabicPeriod"/>
            </a:pPr>
            <a:r>
              <a:rPr lang="ar-EG" sz="2800" b="1" dirty="0" smtClean="0">
                <a:latin typeface="Traditional Arabic" pitchFamily="18" charset="-78"/>
                <a:cs typeface="Traditional Arabic" pitchFamily="18" charset="-78"/>
              </a:rPr>
              <a:t>تخصيص </a:t>
            </a:r>
            <a:r>
              <a:rPr lang="ar-EG" sz="2800" b="1" dirty="0">
                <a:latin typeface="Traditional Arabic" pitchFamily="18" charset="-78"/>
                <a:cs typeface="Traditional Arabic" pitchFamily="18" charset="-78"/>
              </a:rPr>
              <a:t>وقت معيّن للتّفكير الإبداعي؛ حيث يمكن تحديد ساعة من اليوم أو من الأسبوع يتمّ خلالها ممارسة التّفكير الإبداعي حول شيء محدد. </a:t>
            </a:r>
          </a:p>
        </p:txBody>
      </p:sp>
      <p:sp>
        <p:nvSpPr>
          <p:cNvPr id="5" name="AutoShape 4" descr="العقل زينة - Home | Facebook"/>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العقل زينة - Home | Facebook"/>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8200" name="Picture 8" descr="الوسائل الذهبية لتمرين العقل | مجلة رواد الأعمال"/>
          <p:cNvPicPr>
            <a:picLocks noChangeAspect="1" noChangeArrowheads="1"/>
          </p:cNvPicPr>
          <p:nvPr/>
        </p:nvPicPr>
        <p:blipFill rotWithShape="1">
          <a:blip r:embed="rId2">
            <a:extLst>
              <a:ext uri="{28A0092B-C50C-407E-A947-70E740481C1C}">
                <a14:useLocalDpi xmlns:a14="http://schemas.microsoft.com/office/drawing/2010/main" val="0"/>
              </a:ext>
            </a:extLst>
          </a:blip>
          <a:srcRect l="9571" r="8758"/>
          <a:stretch/>
        </p:blipFill>
        <p:spPr bwMode="auto">
          <a:xfrm>
            <a:off x="837828" y="2404196"/>
            <a:ext cx="3722566" cy="22789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573509036"/>
      </p:ext>
    </p:extLst>
  </p:cSld>
  <p:clrMapOvr>
    <a:masterClrMapping/>
  </p:clrMapOvr>
  <p:transition spd="slow">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B37DED6-D4C7-42EE-AB49-D2E39E64FDE4}" type="slidenum">
              <a:rPr lang="en-US" smtClean="0"/>
              <a:pPr/>
              <a:t>14</a:t>
            </a:fld>
            <a:endParaRPr lang="en-US"/>
          </a:p>
        </p:txBody>
      </p:sp>
      <p:graphicFrame>
        <p:nvGraphicFramePr>
          <p:cNvPr id="3" name="Diagram 2"/>
          <p:cNvGraphicFramePr/>
          <p:nvPr>
            <p:extLst>
              <p:ext uri="{D42A27DB-BD31-4B8C-83A1-F6EECF244321}">
                <p14:modId xmlns:p14="http://schemas.microsoft.com/office/powerpoint/2010/main" val="1734285109"/>
              </p:ext>
            </p:extLst>
          </p:nvPr>
        </p:nvGraphicFramePr>
        <p:xfrm>
          <a:off x="1341884" y="476672"/>
          <a:ext cx="10081120"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2061964" y="855876"/>
            <a:ext cx="6264696" cy="584775"/>
          </a:xfrm>
          <a:prstGeom prst="rect">
            <a:avLst/>
          </a:prstGeom>
          <a:noFill/>
        </p:spPr>
        <p:txBody>
          <a:bodyPr wrap="square" rtlCol="1">
            <a:spAutoFit/>
          </a:bodyPr>
          <a:lstStyle/>
          <a:p>
            <a:pPr algn="r"/>
            <a:r>
              <a:rPr lang="ar-EG" sz="3200" b="1" dirty="0">
                <a:solidFill>
                  <a:srgbClr val="0070C0"/>
                </a:solidFill>
                <a:latin typeface="Traditional Arabic" pitchFamily="18" charset="-78"/>
                <a:cs typeface="Traditional Arabic" pitchFamily="18" charset="-78"/>
              </a:rPr>
              <a:t>ما هي أشهر مهارات التفكير الإبداعي</a:t>
            </a:r>
          </a:p>
        </p:txBody>
      </p:sp>
      <p:pic>
        <p:nvPicPr>
          <p:cNvPr id="9218" name="Picture 2" descr="عقل مبدع, الدماغ الأيسر, الدماغ الأيمن, المصباح الكهربائي PNG وملف PSD  للتحميل مجانا | Creative, Cards, Simple"/>
          <p:cNvPicPr>
            <a:picLocks noChangeAspect="1" noChangeArrowheads="1"/>
          </p:cNvPicPr>
          <p:nvPr/>
        </p:nvPicPr>
        <p:blipFill rotWithShape="1">
          <a:blip r:embed="rId7">
            <a:extLst>
              <a:ext uri="{28A0092B-C50C-407E-A947-70E740481C1C}">
                <a14:useLocalDpi xmlns:a14="http://schemas.microsoft.com/office/drawing/2010/main" val="0"/>
              </a:ext>
            </a:extLst>
          </a:blip>
          <a:srcRect l="25814" t="21315" r="24399" b="24815"/>
          <a:stretch/>
        </p:blipFill>
        <p:spPr bwMode="auto">
          <a:xfrm>
            <a:off x="22121" y="4437112"/>
            <a:ext cx="2183859" cy="236299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8530741"/>
      </p:ext>
    </p:extLst>
  </p:cSld>
  <p:clrMapOvr>
    <a:masterClrMapping/>
  </p:clrMapOvr>
  <p:transition spd="slow">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Callout 2"/>
          <p:cNvSpPr/>
          <p:nvPr/>
        </p:nvSpPr>
        <p:spPr>
          <a:xfrm>
            <a:off x="4259678" y="217200"/>
            <a:ext cx="3168352" cy="1584176"/>
          </a:xfrm>
          <a:prstGeom prst="cloudCallout">
            <a:avLst/>
          </a:prstGeom>
          <a:solidFill>
            <a:schemeClr val="bg1"/>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lnSpc>
                <a:spcPct val="106000"/>
              </a:lnSpc>
              <a:tabLst>
                <a:tab pos="2174240" algn="l"/>
                <a:tab pos="3236595" algn="ctr"/>
              </a:tabLst>
            </a:pPr>
            <a:r>
              <a:rPr lang="ar-EG" sz="6000" b="1" dirty="0" smtClean="0">
                <a:solidFill>
                  <a:schemeClr val="accent3">
                    <a:lumMod val="60000"/>
                    <a:lumOff val="40000"/>
                  </a:schemeClr>
                </a:solidFill>
                <a:latin typeface="Times New Roman"/>
                <a:ea typeface="Times New Roman"/>
                <a:cs typeface="Traditional Arabic"/>
              </a:rPr>
              <a:t>إستراحة</a:t>
            </a:r>
            <a:endParaRPr lang="en-US" sz="4000" dirty="0">
              <a:solidFill>
                <a:schemeClr val="accent3">
                  <a:lumMod val="60000"/>
                  <a:lumOff val="40000"/>
                </a:schemeClr>
              </a:solidFill>
              <a:latin typeface="Times New Roman"/>
              <a:ea typeface="Times New Roman"/>
            </a:endParaRPr>
          </a:p>
        </p:txBody>
      </p:sp>
      <p:pic>
        <p:nvPicPr>
          <p:cNvPr id="4" name="Picture 3" descr="Businessman take a break in a coffee cup Vector Image"/>
          <p:cNvPicPr/>
          <p:nvPr/>
        </p:nvPicPr>
        <p:blipFill rotWithShape="1">
          <a:blip r:embed="rId2">
            <a:extLst>
              <a:ext uri="{28A0092B-C50C-407E-A947-70E740481C1C}">
                <a14:useLocalDpi xmlns:a14="http://schemas.microsoft.com/office/drawing/2010/main" val="0"/>
              </a:ext>
            </a:extLst>
          </a:blip>
          <a:srcRect b="7443"/>
          <a:stretch/>
        </p:blipFill>
        <p:spPr bwMode="auto">
          <a:xfrm>
            <a:off x="3563569" y="2132856"/>
            <a:ext cx="4560570" cy="45650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929939927"/>
      </p:ext>
    </p:extLst>
  </p:cSld>
  <p:clrMapOvr>
    <a:masterClrMapping/>
  </p:clrMapOvr>
  <p:transition>
    <p:wipe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54252" y="3099752"/>
            <a:ext cx="5975131" cy="1977464"/>
          </a:xfrm>
          <a:prstGeom prst="rect">
            <a:avLst/>
          </a:prstGeom>
        </p:spPr>
        <p:txBody>
          <a:bodyPr wrap="square">
            <a:spAutoFit/>
          </a:bodyPr>
          <a:lstStyle/>
          <a:p>
            <a:pPr marL="914400" lvl="1" indent="-457200" algn="r" rtl="1">
              <a:lnSpc>
                <a:spcPct val="150000"/>
              </a:lnSpc>
              <a:spcAft>
                <a:spcPts val="0"/>
              </a:spcAft>
              <a:buFont typeface="Wingdings" pitchFamily="2" charset="2"/>
              <a:buChar char="q"/>
            </a:pPr>
            <a:r>
              <a:rPr lang="ar-EG" sz="2800" b="1" dirty="0" smtClean="0">
                <a:latin typeface="Calibri"/>
                <a:ea typeface="Calibri"/>
                <a:cs typeface="Traditional Arabic"/>
              </a:rPr>
              <a:t>علامات </a:t>
            </a:r>
            <a:r>
              <a:rPr lang="ar-EG" sz="2800" b="1" dirty="0">
                <a:latin typeface="Calibri"/>
                <a:ea typeface="Calibri"/>
                <a:cs typeface="Traditional Arabic"/>
              </a:rPr>
              <a:t>الإبداع عند الأطفال.</a:t>
            </a:r>
          </a:p>
          <a:p>
            <a:pPr marL="914400" lvl="1" indent="-457200" algn="r" rtl="1">
              <a:lnSpc>
                <a:spcPct val="150000"/>
              </a:lnSpc>
              <a:spcAft>
                <a:spcPts val="0"/>
              </a:spcAft>
              <a:buFont typeface="Wingdings" pitchFamily="2" charset="2"/>
              <a:buChar char="q"/>
            </a:pPr>
            <a:r>
              <a:rPr lang="ar-EG" sz="2800" b="1" dirty="0" smtClean="0">
                <a:latin typeface="Calibri"/>
                <a:ea typeface="Calibri"/>
                <a:cs typeface="Traditional Arabic"/>
              </a:rPr>
              <a:t>انواع </a:t>
            </a:r>
            <a:r>
              <a:rPr lang="ar-EG" sz="2800" b="1" dirty="0">
                <a:latin typeface="Calibri"/>
                <a:ea typeface="Calibri"/>
                <a:cs typeface="Traditional Arabic"/>
              </a:rPr>
              <a:t>الأطفال المبدعون</a:t>
            </a:r>
          </a:p>
          <a:p>
            <a:pPr marL="914400" lvl="1" indent="-457200" algn="r" rtl="1">
              <a:lnSpc>
                <a:spcPct val="150000"/>
              </a:lnSpc>
              <a:spcAft>
                <a:spcPts val="0"/>
              </a:spcAft>
              <a:buFont typeface="Wingdings" pitchFamily="2" charset="2"/>
              <a:buChar char="q"/>
            </a:pPr>
            <a:r>
              <a:rPr lang="ar-EG" sz="2800" b="1" dirty="0" smtClean="0">
                <a:latin typeface="Calibri"/>
                <a:ea typeface="Calibri"/>
                <a:cs typeface="Traditional Arabic"/>
              </a:rPr>
              <a:t>كيفية </a:t>
            </a:r>
            <a:r>
              <a:rPr lang="ar-EG" sz="2800" b="1" dirty="0">
                <a:latin typeface="Calibri"/>
                <a:ea typeface="Calibri"/>
                <a:cs typeface="Traditional Arabic"/>
              </a:rPr>
              <a:t>تشجيع الإبداع عند الأطفال</a:t>
            </a:r>
          </a:p>
        </p:txBody>
      </p:sp>
      <p:sp>
        <p:nvSpPr>
          <p:cNvPr id="3" name="Down Ribbon 2"/>
          <p:cNvSpPr/>
          <p:nvPr/>
        </p:nvSpPr>
        <p:spPr>
          <a:xfrm>
            <a:off x="4654253" y="476672"/>
            <a:ext cx="7231930" cy="2160240"/>
          </a:xfrm>
          <a:prstGeom prst="ribbon">
            <a:avLst/>
          </a:prstGeom>
          <a:solidFill>
            <a:schemeClr val="accent6">
              <a:lumMod val="20000"/>
              <a:lumOff val="80000"/>
            </a:schemeClr>
          </a:solidFill>
        </p:spPr>
        <p:style>
          <a:lnRef idx="3">
            <a:schemeClr val="lt1"/>
          </a:lnRef>
          <a:fillRef idx="1">
            <a:schemeClr val="accent1"/>
          </a:fillRef>
          <a:effectRef idx="1">
            <a:schemeClr val="accent1"/>
          </a:effectRef>
          <a:fontRef idx="minor">
            <a:schemeClr val="lt1"/>
          </a:fontRef>
        </p:style>
        <p:txBody>
          <a:bodyPr rtlCol="1" anchor="ctr"/>
          <a:lstStyle/>
          <a:p>
            <a:pPr lvl="0" algn="ctr"/>
            <a:r>
              <a:rPr lang="ar-EG"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الجلسة </a:t>
            </a:r>
            <a:r>
              <a:rPr lang="ar-EG"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الثانية</a:t>
            </a:r>
            <a:endParaRPr 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10242" name="Picture 2" descr="File:GO! logo (Pink version).png - Wikimedia Comm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415421">
            <a:off x="1125860" y="3099752"/>
            <a:ext cx="4331664" cy="26361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6947037"/>
      </p:ext>
    </p:extLst>
  </p:cSld>
  <p:clrMapOvr>
    <a:masterClrMapping/>
  </p:clrMapOvr>
  <p:transition>
    <p:wipe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6428185" y="764704"/>
            <a:ext cx="5642891" cy="1512168"/>
          </a:xfrm>
          <a:prstGeom prst="cloud">
            <a:avLst/>
          </a:prstGeom>
          <a:solidFill>
            <a:schemeClr val="bg1"/>
          </a:solidFill>
          <a:ln w="3492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 name="TextBox 3"/>
          <p:cNvSpPr txBox="1"/>
          <p:nvPr/>
        </p:nvSpPr>
        <p:spPr>
          <a:xfrm>
            <a:off x="5708477" y="1068797"/>
            <a:ext cx="5472608" cy="707886"/>
          </a:xfrm>
          <a:prstGeom prst="rect">
            <a:avLst/>
          </a:prstGeom>
          <a:noFill/>
        </p:spPr>
        <p:txBody>
          <a:bodyPr wrap="square" rtlCol="1">
            <a:spAutoFit/>
          </a:bodyPr>
          <a:lstStyle/>
          <a:p>
            <a:pPr algn="r"/>
            <a:r>
              <a:rPr lang="ar-EG" sz="4000" b="1" dirty="0">
                <a:solidFill>
                  <a:srgbClr val="9A0000"/>
                </a:solidFill>
                <a:latin typeface="Traditional Arabic" pitchFamily="18" charset="-78"/>
                <a:cs typeface="Traditional Arabic" pitchFamily="18" charset="-78"/>
              </a:rPr>
              <a:t>علامات الإبداع عند الأطفال.</a:t>
            </a:r>
          </a:p>
        </p:txBody>
      </p:sp>
      <p:sp>
        <p:nvSpPr>
          <p:cNvPr id="6" name="TextBox 5"/>
          <p:cNvSpPr txBox="1"/>
          <p:nvPr/>
        </p:nvSpPr>
        <p:spPr>
          <a:xfrm>
            <a:off x="4078188" y="2763130"/>
            <a:ext cx="7750969" cy="2246769"/>
          </a:xfrm>
          <a:prstGeom prst="rect">
            <a:avLst/>
          </a:prstGeom>
          <a:noFill/>
        </p:spPr>
        <p:txBody>
          <a:bodyPr wrap="square" rtlCol="1">
            <a:spAutoFit/>
          </a:bodyPr>
          <a:lstStyle/>
          <a:p>
            <a:pPr algn="r" rtl="1"/>
            <a:r>
              <a:rPr lang="ar-EG" sz="2800" b="1" dirty="0" smtClean="0">
                <a:solidFill>
                  <a:srgbClr val="0070C0"/>
                </a:solidFill>
                <a:latin typeface="Traditional Arabic" pitchFamily="18" charset="-78"/>
                <a:cs typeface="Traditional Arabic" pitchFamily="18" charset="-78"/>
              </a:rPr>
              <a:t>أولاً: الطلاقة </a:t>
            </a:r>
            <a:r>
              <a:rPr lang="ar-EG" sz="2800" b="1" dirty="0">
                <a:solidFill>
                  <a:srgbClr val="0070C0"/>
                </a:solidFill>
                <a:latin typeface="Traditional Arabic" pitchFamily="18" charset="-78"/>
                <a:cs typeface="Traditional Arabic" pitchFamily="18" charset="-78"/>
              </a:rPr>
              <a:t>(</a:t>
            </a:r>
            <a:r>
              <a:rPr lang="en-US" sz="2800" b="1" dirty="0">
                <a:solidFill>
                  <a:srgbClr val="0070C0"/>
                </a:solidFill>
                <a:latin typeface="Traditional Arabic" pitchFamily="18" charset="-78"/>
                <a:cs typeface="Traditional Arabic" pitchFamily="18" charset="-78"/>
              </a:rPr>
              <a:t>Fluency</a:t>
            </a:r>
            <a:r>
              <a:rPr lang="ar-EG" sz="2800" b="1" dirty="0">
                <a:solidFill>
                  <a:srgbClr val="0070C0"/>
                </a:solidFill>
                <a:latin typeface="Traditional Arabic" pitchFamily="18" charset="-78"/>
                <a:cs typeface="Traditional Arabic" pitchFamily="18" charset="-78"/>
              </a:rPr>
              <a:t>)</a:t>
            </a:r>
            <a:endParaRPr lang="en-US" sz="2800" dirty="0">
              <a:solidFill>
                <a:srgbClr val="0070C0"/>
              </a:solidFill>
              <a:latin typeface="Traditional Arabic" pitchFamily="18" charset="-78"/>
              <a:cs typeface="Traditional Arabic" pitchFamily="18" charset="-78"/>
            </a:endParaRPr>
          </a:p>
          <a:p>
            <a:pPr algn="r" rtl="1"/>
            <a:r>
              <a:rPr lang="ar-EG" sz="2800" b="1" dirty="0">
                <a:latin typeface="Traditional Arabic" pitchFamily="18" charset="-78"/>
                <a:cs typeface="Traditional Arabic" pitchFamily="18" charset="-78"/>
              </a:rPr>
              <a:t>تتضمن الطلاقة الجانب الكمي في الإبداع، ويُقصد بالطلاقة تعدد الأفكار التي يمكن أن يأتي بها المتعلم المبدع، وتتميز الأفكار المبدعة بملاءمتها لمقتضيات البيئة الواقعية، وبالتالي يجب أن تُستبعد الأفكار العشوائية الصادرة عن عدم معرفة أو جهل كالخرافات.</a:t>
            </a:r>
            <a:endParaRPr lang="en-US" sz="2800" dirty="0">
              <a:latin typeface="Traditional Arabic" pitchFamily="18" charset="-78"/>
              <a:cs typeface="Traditional Arabic" pitchFamily="18" charset="-78"/>
            </a:endParaRPr>
          </a:p>
        </p:txBody>
      </p:sp>
      <p:pic>
        <p:nvPicPr>
          <p:cNvPr id="11266" name="Picture 2" descr="وسائل الإبداع والابتكار.. من أين تبدأ؟ | مجلة رواد الأعمال"/>
          <p:cNvPicPr>
            <a:picLocks noChangeAspect="1" noChangeArrowheads="1"/>
          </p:cNvPicPr>
          <p:nvPr/>
        </p:nvPicPr>
        <p:blipFill rotWithShape="1">
          <a:blip r:embed="rId2">
            <a:extLst>
              <a:ext uri="{28A0092B-C50C-407E-A947-70E740481C1C}">
                <a14:useLocalDpi xmlns:a14="http://schemas.microsoft.com/office/drawing/2010/main" val="0"/>
              </a:ext>
            </a:extLst>
          </a:blip>
          <a:srcRect l="47698"/>
          <a:stretch/>
        </p:blipFill>
        <p:spPr bwMode="auto">
          <a:xfrm>
            <a:off x="1039781" y="2729747"/>
            <a:ext cx="2805602" cy="26820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785366574"/>
      </p:ext>
    </p:extLst>
  </p:cSld>
  <p:clrMapOvr>
    <a:masterClrMapping/>
  </p:clrMapOvr>
  <p:transition>
    <p:wipe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B37DED6-D4C7-42EE-AB49-D2E39E64FDE4}" type="slidenum">
              <a:rPr lang="en-US" smtClean="0"/>
              <a:pPr/>
              <a:t>18</a:t>
            </a:fld>
            <a:endParaRPr lang="en-US"/>
          </a:p>
        </p:txBody>
      </p:sp>
      <p:sp>
        <p:nvSpPr>
          <p:cNvPr id="4" name="TextBox 3"/>
          <p:cNvSpPr txBox="1"/>
          <p:nvPr/>
        </p:nvSpPr>
        <p:spPr>
          <a:xfrm>
            <a:off x="4366220" y="764704"/>
            <a:ext cx="7488832" cy="4832092"/>
          </a:xfrm>
          <a:prstGeom prst="rect">
            <a:avLst/>
          </a:prstGeom>
          <a:noFill/>
        </p:spPr>
        <p:txBody>
          <a:bodyPr wrap="square" rtlCol="1">
            <a:spAutoFit/>
          </a:bodyPr>
          <a:lstStyle/>
          <a:p>
            <a:pPr algn="r" rtl="1"/>
            <a:r>
              <a:rPr lang="ar-EG" sz="2800" b="1" dirty="0">
                <a:solidFill>
                  <a:srgbClr val="0070C0"/>
                </a:solidFill>
                <a:latin typeface="Traditional Arabic" pitchFamily="18" charset="-78"/>
                <a:cs typeface="Traditional Arabic" pitchFamily="18" charset="-78"/>
              </a:rPr>
              <a:t>ثانياً : المرونة (</a:t>
            </a:r>
            <a:r>
              <a:rPr lang="en-US" sz="2800" b="1" dirty="0">
                <a:solidFill>
                  <a:srgbClr val="0070C0"/>
                </a:solidFill>
                <a:latin typeface="Traditional Arabic" pitchFamily="18" charset="-78"/>
                <a:cs typeface="Traditional Arabic" pitchFamily="18" charset="-78"/>
              </a:rPr>
              <a:t>Flexibility</a:t>
            </a:r>
            <a:r>
              <a:rPr lang="ar-EG" sz="2800" b="1" dirty="0">
                <a:solidFill>
                  <a:srgbClr val="0070C0"/>
                </a:solidFill>
                <a:latin typeface="Traditional Arabic" pitchFamily="18" charset="-78"/>
                <a:cs typeface="Traditional Arabic" pitchFamily="18" charset="-78"/>
              </a:rPr>
              <a:t>)</a:t>
            </a:r>
            <a:endParaRPr lang="en-US" sz="2800" b="1" dirty="0">
              <a:solidFill>
                <a:srgbClr val="0070C0"/>
              </a:solidFill>
              <a:latin typeface="Traditional Arabic" pitchFamily="18" charset="-78"/>
              <a:cs typeface="Traditional Arabic" pitchFamily="18" charset="-78"/>
            </a:endParaRPr>
          </a:p>
          <a:p>
            <a:pPr algn="r" rtl="1"/>
            <a:r>
              <a:rPr lang="ar-EG" sz="2800" b="1" dirty="0" smtClean="0">
                <a:latin typeface="Traditional Arabic" pitchFamily="18" charset="-78"/>
                <a:cs typeface="Traditional Arabic" pitchFamily="18" charset="-78"/>
              </a:rPr>
              <a:t>تتضمن </a:t>
            </a:r>
            <a:r>
              <a:rPr lang="ar-EG" sz="2800" b="1" dirty="0">
                <a:latin typeface="Traditional Arabic" pitchFamily="18" charset="-78"/>
                <a:cs typeface="Traditional Arabic" pitchFamily="18" charset="-78"/>
              </a:rPr>
              <a:t>المرونة الجانب النوعي في الإبداع، ويُقصد بالمرونة تنوع الأفكار التي يأتي بها المتعلم </a:t>
            </a:r>
            <a:r>
              <a:rPr lang="ar-EG" sz="2800" b="1" dirty="0" smtClean="0">
                <a:latin typeface="Traditional Arabic" pitchFamily="18" charset="-78"/>
                <a:cs typeface="Traditional Arabic" pitchFamily="18" charset="-78"/>
              </a:rPr>
              <a:t>المبدع.</a:t>
            </a:r>
          </a:p>
          <a:p>
            <a:pPr algn="r" rtl="1"/>
            <a:endParaRPr lang="en-US" sz="2800" b="1" dirty="0">
              <a:latin typeface="Traditional Arabic" pitchFamily="18" charset="-78"/>
              <a:cs typeface="Traditional Arabic" pitchFamily="18" charset="-78"/>
            </a:endParaRPr>
          </a:p>
          <a:p>
            <a:pPr algn="r" rtl="1"/>
            <a:r>
              <a:rPr lang="ar-EG" sz="2800" b="1" dirty="0">
                <a:solidFill>
                  <a:srgbClr val="0070C0"/>
                </a:solidFill>
                <a:latin typeface="Traditional Arabic" pitchFamily="18" charset="-78"/>
                <a:cs typeface="Traditional Arabic" pitchFamily="18" charset="-78"/>
              </a:rPr>
              <a:t>ثالثاً : الأصالة (</a:t>
            </a:r>
            <a:r>
              <a:rPr lang="en-US" sz="2800" b="1" dirty="0">
                <a:solidFill>
                  <a:srgbClr val="0070C0"/>
                </a:solidFill>
                <a:latin typeface="Traditional Arabic" pitchFamily="18" charset="-78"/>
                <a:cs typeface="Traditional Arabic" pitchFamily="18" charset="-78"/>
              </a:rPr>
              <a:t>Originality</a:t>
            </a:r>
            <a:r>
              <a:rPr lang="ar-EG" sz="2800" b="1" dirty="0">
                <a:solidFill>
                  <a:srgbClr val="0070C0"/>
                </a:solidFill>
                <a:latin typeface="Traditional Arabic" pitchFamily="18" charset="-78"/>
                <a:cs typeface="Traditional Arabic" pitchFamily="18" charset="-78"/>
              </a:rPr>
              <a:t>)</a:t>
            </a:r>
            <a:endParaRPr lang="en-US" sz="2800" b="1" dirty="0">
              <a:solidFill>
                <a:srgbClr val="0070C0"/>
              </a:solidFill>
              <a:latin typeface="Traditional Arabic" pitchFamily="18" charset="-78"/>
              <a:cs typeface="Traditional Arabic" pitchFamily="18" charset="-78"/>
            </a:endParaRPr>
          </a:p>
          <a:p>
            <a:pPr algn="r" rtl="1"/>
            <a:r>
              <a:rPr lang="ar-EG" sz="2800" b="1" dirty="0">
                <a:latin typeface="Traditional Arabic" pitchFamily="18" charset="-78"/>
                <a:cs typeface="Traditional Arabic" pitchFamily="18" charset="-78"/>
              </a:rPr>
              <a:t>يُقصد بالأصالة التجديد أو الإنفراد بالأفكار، كأن يأتي المتعلم بأفكار جديدة متجددة بالنسبة لأفكار </a:t>
            </a:r>
            <a:r>
              <a:rPr lang="ar-EG" sz="2800" b="1" dirty="0" smtClean="0">
                <a:latin typeface="Traditional Arabic" pitchFamily="18" charset="-78"/>
                <a:cs typeface="Traditional Arabic" pitchFamily="18" charset="-78"/>
              </a:rPr>
              <a:t>زملائه.</a:t>
            </a:r>
          </a:p>
          <a:p>
            <a:pPr algn="r" rtl="1"/>
            <a:endParaRPr lang="en-US" sz="2800" b="1" dirty="0">
              <a:latin typeface="Traditional Arabic" pitchFamily="18" charset="-78"/>
              <a:cs typeface="Traditional Arabic" pitchFamily="18" charset="-78"/>
            </a:endParaRPr>
          </a:p>
          <a:p>
            <a:pPr algn="r" rtl="1"/>
            <a:r>
              <a:rPr lang="ar-EG" sz="2800" b="1" dirty="0">
                <a:solidFill>
                  <a:srgbClr val="0070C0"/>
                </a:solidFill>
                <a:latin typeface="Traditional Arabic" pitchFamily="18" charset="-78"/>
                <a:cs typeface="Traditional Arabic" pitchFamily="18" charset="-78"/>
              </a:rPr>
              <a:t>رابعاً : التفاصيل (الإكمال) (</a:t>
            </a:r>
            <a:r>
              <a:rPr lang="en-US" sz="2800" b="1" dirty="0">
                <a:solidFill>
                  <a:srgbClr val="0070C0"/>
                </a:solidFill>
                <a:latin typeface="Traditional Arabic" pitchFamily="18" charset="-78"/>
                <a:cs typeface="Traditional Arabic" pitchFamily="18" charset="-78"/>
              </a:rPr>
              <a:t>Elaboration</a:t>
            </a:r>
            <a:r>
              <a:rPr lang="ar-EG" sz="2800" b="1" dirty="0">
                <a:solidFill>
                  <a:srgbClr val="0070C0"/>
                </a:solidFill>
                <a:latin typeface="Traditional Arabic" pitchFamily="18" charset="-78"/>
                <a:cs typeface="Traditional Arabic" pitchFamily="18" charset="-78"/>
              </a:rPr>
              <a:t>)</a:t>
            </a:r>
            <a:endParaRPr lang="en-US" sz="2800" b="1" dirty="0">
              <a:solidFill>
                <a:srgbClr val="0070C0"/>
              </a:solidFill>
              <a:latin typeface="Traditional Arabic" pitchFamily="18" charset="-78"/>
              <a:cs typeface="Traditional Arabic" pitchFamily="18" charset="-78"/>
            </a:endParaRPr>
          </a:p>
          <a:p>
            <a:pPr algn="r" rtl="1"/>
            <a:r>
              <a:rPr lang="ar-EG" sz="2800" b="1" dirty="0">
                <a:latin typeface="Traditional Arabic" pitchFamily="18" charset="-78"/>
                <a:cs typeface="Traditional Arabic" pitchFamily="18" charset="-78"/>
              </a:rPr>
              <a:t>يُقصد بالتفاصيل (أو الإكمال أو التوسيع) البناء على أساس من المعلومات المعطاة لتكملة (بناء) ما من نواحيه المختلفة </a:t>
            </a:r>
            <a:r>
              <a:rPr lang="ar-EG" sz="2800" b="1" dirty="0" smtClean="0">
                <a:latin typeface="Traditional Arabic" pitchFamily="18" charset="-78"/>
                <a:cs typeface="Traditional Arabic" pitchFamily="18" charset="-78"/>
              </a:rPr>
              <a:t>.</a:t>
            </a:r>
            <a:endParaRPr lang="en-US" sz="2800" b="1" dirty="0">
              <a:latin typeface="Traditional Arabic" pitchFamily="18" charset="-78"/>
              <a:cs typeface="Traditional Arabic" pitchFamily="18" charset="-78"/>
            </a:endParaRPr>
          </a:p>
        </p:txBody>
      </p:sp>
      <p:pic>
        <p:nvPicPr>
          <p:cNvPr id="12290" name="Picture 2" descr="ما هي الآثار الاقتصادية للريادة والمشاريع الصغيرة؟ | e3arabi"/>
          <p:cNvPicPr>
            <a:picLocks noChangeAspect="1" noChangeArrowheads="1"/>
          </p:cNvPicPr>
          <p:nvPr/>
        </p:nvPicPr>
        <p:blipFill rotWithShape="1">
          <a:blip r:embed="rId2">
            <a:extLst>
              <a:ext uri="{28A0092B-C50C-407E-A947-70E740481C1C}">
                <a14:useLocalDpi xmlns:a14="http://schemas.microsoft.com/office/drawing/2010/main" val="0"/>
              </a:ext>
            </a:extLst>
          </a:blip>
          <a:srcRect l="22680" r="15186" b="27531"/>
          <a:stretch/>
        </p:blipFill>
        <p:spPr bwMode="auto">
          <a:xfrm>
            <a:off x="395322" y="2276872"/>
            <a:ext cx="3893493" cy="27363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4266460242"/>
      </p:ext>
    </p:extLst>
  </p:cSld>
  <p:clrMapOvr>
    <a:masterClrMapping/>
  </p:clrMapOvr>
  <p:transition spd="slow">
    <p:randomBa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7318548" y="764704"/>
            <a:ext cx="4752528" cy="1368152"/>
          </a:xfrm>
          <a:prstGeom prst="cloud">
            <a:avLst/>
          </a:prstGeom>
          <a:solidFill>
            <a:schemeClr val="bg1"/>
          </a:solidFill>
          <a:ln w="3492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 name="TextBox 3"/>
          <p:cNvSpPr txBox="1"/>
          <p:nvPr/>
        </p:nvSpPr>
        <p:spPr>
          <a:xfrm>
            <a:off x="5708477" y="1068797"/>
            <a:ext cx="5472608" cy="707886"/>
          </a:xfrm>
          <a:prstGeom prst="rect">
            <a:avLst/>
          </a:prstGeom>
          <a:noFill/>
        </p:spPr>
        <p:txBody>
          <a:bodyPr wrap="square" rtlCol="1">
            <a:spAutoFit/>
          </a:bodyPr>
          <a:lstStyle/>
          <a:p>
            <a:pPr algn="r"/>
            <a:r>
              <a:rPr lang="ar-EG" sz="4000" b="1" dirty="0">
                <a:solidFill>
                  <a:srgbClr val="9A0000"/>
                </a:solidFill>
                <a:latin typeface="Traditional Arabic" pitchFamily="18" charset="-78"/>
                <a:cs typeface="Traditional Arabic" pitchFamily="18" charset="-78"/>
              </a:rPr>
              <a:t>انواع الأطفال المبدعون</a:t>
            </a:r>
          </a:p>
        </p:txBody>
      </p:sp>
      <p:sp>
        <p:nvSpPr>
          <p:cNvPr id="6" name="TextBox 5"/>
          <p:cNvSpPr txBox="1"/>
          <p:nvPr/>
        </p:nvSpPr>
        <p:spPr>
          <a:xfrm>
            <a:off x="4222204" y="2564904"/>
            <a:ext cx="7585189" cy="3108543"/>
          </a:xfrm>
          <a:prstGeom prst="rect">
            <a:avLst/>
          </a:prstGeom>
          <a:noFill/>
        </p:spPr>
        <p:txBody>
          <a:bodyPr wrap="square" rtlCol="1">
            <a:spAutoFit/>
          </a:bodyPr>
          <a:lstStyle/>
          <a:p>
            <a:pPr algn="r" rtl="1"/>
            <a:r>
              <a:rPr lang="ar-EG" sz="2800" b="1" dirty="0">
                <a:solidFill>
                  <a:srgbClr val="0070C0"/>
                </a:solidFill>
                <a:latin typeface="Traditional Arabic" pitchFamily="18" charset="-78"/>
                <a:cs typeface="Traditional Arabic" pitchFamily="18" charset="-78"/>
              </a:rPr>
              <a:t>الطفل المتحرك </a:t>
            </a:r>
            <a:endParaRPr lang="ar-EG" sz="2800" b="1" dirty="0" smtClean="0">
              <a:solidFill>
                <a:srgbClr val="0070C0"/>
              </a:solidFill>
              <a:latin typeface="Traditional Arabic" pitchFamily="18" charset="-78"/>
              <a:cs typeface="Traditional Arabic" pitchFamily="18" charset="-78"/>
            </a:endParaRPr>
          </a:p>
          <a:p>
            <a:pPr algn="r" rtl="1"/>
            <a:r>
              <a:rPr lang="ar-EG" sz="2800" b="1" dirty="0" smtClean="0">
                <a:latin typeface="Traditional Arabic" pitchFamily="18" charset="-78"/>
                <a:cs typeface="Traditional Arabic" pitchFamily="18" charset="-78"/>
              </a:rPr>
              <a:t>•دائما </a:t>
            </a:r>
            <a:r>
              <a:rPr lang="ar-EG" sz="2800" b="1" dirty="0">
                <a:latin typeface="Traditional Arabic" pitchFamily="18" charset="-78"/>
                <a:cs typeface="Traditional Arabic" pitchFamily="18" charset="-78"/>
              </a:rPr>
              <a:t>في حركة ولديه نزعة دائمة للشقاوة والتمرد ويهوى السرعة والقوة ينقصه الذوق العام في الملبس والقوة . </a:t>
            </a:r>
          </a:p>
          <a:p>
            <a:pPr algn="r" rtl="1"/>
            <a:r>
              <a:rPr lang="ar-EG" sz="2800" b="1" dirty="0" smtClean="0">
                <a:latin typeface="Traditional Arabic" pitchFamily="18" charset="-78"/>
                <a:cs typeface="Traditional Arabic" pitchFamily="18" charset="-78"/>
              </a:rPr>
              <a:t>•لديه </a:t>
            </a:r>
            <a:r>
              <a:rPr lang="ar-EG" sz="2800" b="1" dirty="0">
                <a:latin typeface="Traditional Arabic" pitchFamily="18" charset="-78"/>
                <a:cs typeface="Traditional Arabic" pitchFamily="18" charset="-78"/>
              </a:rPr>
              <a:t>طاقة يمكن ان توزع على 4 اطفال آخرين بمثل سنة . </a:t>
            </a:r>
          </a:p>
          <a:p>
            <a:pPr algn="r" rtl="1"/>
            <a:r>
              <a:rPr lang="ar-EG" sz="2800" b="1" dirty="0">
                <a:solidFill>
                  <a:srgbClr val="0070C0"/>
                </a:solidFill>
                <a:latin typeface="Traditional Arabic" pitchFamily="18" charset="-78"/>
                <a:cs typeface="Traditional Arabic" pitchFamily="18" charset="-78"/>
              </a:rPr>
              <a:t>الابن المبدع الحساس</a:t>
            </a:r>
          </a:p>
          <a:p>
            <a:pPr algn="r" rtl="1"/>
            <a:r>
              <a:rPr lang="ar-EG" sz="2800" b="1" dirty="0" smtClean="0">
                <a:latin typeface="Traditional Arabic" pitchFamily="18" charset="-78"/>
                <a:cs typeface="Traditional Arabic" pitchFamily="18" charset="-78"/>
              </a:rPr>
              <a:t>•كثير </a:t>
            </a:r>
            <a:r>
              <a:rPr lang="ar-EG" sz="2800" b="1" dirty="0">
                <a:latin typeface="Traditional Arabic" pitchFamily="18" charset="-78"/>
                <a:cs typeface="Traditional Arabic" pitchFamily="18" charset="-78"/>
              </a:rPr>
              <a:t>الطلبات </a:t>
            </a:r>
            <a:r>
              <a:rPr lang="ar-EG" sz="2800" b="1" dirty="0" smtClean="0">
                <a:latin typeface="Traditional Arabic" pitchFamily="18" charset="-78"/>
                <a:cs typeface="Traditional Arabic" pitchFamily="18" charset="-78"/>
              </a:rPr>
              <a:t>والاوامر.</a:t>
            </a:r>
            <a:endParaRPr lang="ar-EG" sz="2800" b="1" dirty="0">
              <a:latin typeface="Traditional Arabic" pitchFamily="18" charset="-78"/>
              <a:cs typeface="Traditional Arabic" pitchFamily="18" charset="-78"/>
            </a:endParaRPr>
          </a:p>
          <a:p>
            <a:pPr algn="r" rtl="1"/>
            <a:r>
              <a:rPr lang="ar-EG" sz="2800" b="1" dirty="0" smtClean="0">
                <a:latin typeface="Traditional Arabic" pitchFamily="18" charset="-78"/>
                <a:cs typeface="Traditional Arabic" pitchFamily="18" charset="-78"/>
              </a:rPr>
              <a:t>•يغضب </a:t>
            </a:r>
            <a:r>
              <a:rPr lang="ar-EG" sz="2800" b="1" dirty="0">
                <a:latin typeface="Traditional Arabic" pitchFamily="18" charset="-78"/>
                <a:cs typeface="Traditional Arabic" pitchFamily="18" charset="-78"/>
              </a:rPr>
              <a:t>اذا لم ينل ما يريده ويرتطم بالارض .</a:t>
            </a:r>
          </a:p>
        </p:txBody>
      </p:sp>
      <p:pic>
        <p:nvPicPr>
          <p:cNvPr id="13314" name="Picture 2" descr="الطفل المبدع | سلسلة المراكز الاحترافي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129" y="2780928"/>
            <a:ext cx="3528392" cy="23522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166241056"/>
      </p:ext>
    </p:extLst>
  </p:cSld>
  <p:clrMapOvr>
    <a:masterClrMapping/>
  </p:clrMapOvr>
  <p:transition>
    <p:wipe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803251" y="692697"/>
            <a:ext cx="3103735" cy="707886"/>
          </a:xfrm>
          <a:prstGeom prst="rect">
            <a:avLst/>
          </a:prstGeom>
        </p:spPr>
        <p:txBody>
          <a:bodyPr wrap="none">
            <a:spAutoFit/>
          </a:bodyPr>
          <a:lstStyle/>
          <a:p>
            <a:pPr lvl="0" algn="ctr" defTabSz="914400">
              <a:defRPr/>
            </a:pPr>
            <a:r>
              <a:rPr lang="ar-SA" sz="4000" b="1" dirty="0">
                <a:solidFill>
                  <a:srgbClr val="8064A2">
                    <a:lumMod val="75000"/>
                  </a:srgbClr>
                </a:solidFill>
                <a:latin typeface="Traditional Arabic" pitchFamily="18" charset="-78"/>
                <a:ea typeface="GE SS Two Light" pitchFamily="18" charset="-78"/>
                <a:cs typeface="Traditional Arabic" pitchFamily="18" charset="-78"/>
              </a:rPr>
              <a:t>تعارف ....           </a:t>
            </a:r>
          </a:p>
        </p:txBody>
      </p:sp>
      <p:sp>
        <p:nvSpPr>
          <p:cNvPr id="11" name="Half Frame 10"/>
          <p:cNvSpPr/>
          <p:nvPr/>
        </p:nvSpPr>
        <p:spPr>
          <a:xfrm>
            <a:off x="6890762" y="365143"/>
            <a:ext cx="2016224" cy="720080"/>
          </a:xfrm>
          <a:prstGeom prst="halfFram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6" name="عنصر نائب للمحتوى 2"/>
          <p:cNvSpPr txBox="1">
            <a:spLocks/>
          </p:cNvSpPr>
          <p:nvPr/>
        </p:nvSpPr>
        <p:spPr>
          <a:xfrm>
            <a:off x="1413892" y="1640929"/>
            <a:ext cx="9272789" cy="4693920"/>
          </a:xfrm>
          <a:prstGeom prst="rect">
            <a:avLst/>
          </a:prstGeom>
        </p:spPr>
        <p:txBody>
          <a:bodyPr lIns="100804" tIns="50402" rIns="100804" bIns="50402">
            <a:normAutofit/>
          </a:bodyPr>
          <a:lstStyle>
            <a:lvl1pPr marL="304747" indent="-304747" algn="r" defTabSz="1218987" rtl="1"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r" defTabSz="1218987" rtl="1"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a:lstStyle>
          <a:p>
            <a:pPr marL="403217" indent="-282251">
              <a:buFont typeface="Wingdings 3"/>
              <a:buChar char=""/>
              <a:defRPr/>
            </a:pPr>
            <a:r>
              <a:rPr lang="ar-SA" b="1" dirty="0" smtClean="0">
                <a:solidFill>
                  <a:prstClr val="black"/>
                </a:solidFill>
                <a:latin typeface="Traditional Arabic" pitchFamily="18" charset="-78"/>
                <a:ea typeface="GE SS Two Light" pitchFamily="18" charset="-78"/>
                <a:cs typeface="Traditional Arabic" pitchFamily="18" charset="-78"/>
              </a:rPr>
              <a:t>ال</a:t>
            </a:r>
            <a:r>
              <a:rPr lang="ar-EG" b="1" dirty="0">
                <a:solidFill>
                  <a:prstClr val="black"/>
                </a:solidFill>
                <a:latin typeface="Traditional Arabic" pitchFamily="18" charset="-78"/>
                <a:ea typeface="GE SS Two Light" pitchFamily="18" charset="-78"/>
                <a:cs typeface="Traditional Arabic" pitchFamily="18" charset="-78"/>
              </a:rPr>
              <a:t>إ</a:t>
            </a:r>
            <a:r>
              <a:rPr lang="ar-SA" b="1" dirty="0" smtClean="0">
                <a:solidFill>
                  <a:prstClr val="black"/>
                </a:solidFill>
                <a:latin typeface="Traditional Arabic" pitchFamily="18" charset="-78"/>
                <a:ea typeface="GE SS Two Light" pitchFamily="18" charset="-78"/>
                <a:cs typeface="Traditional Arabic" pitchFamily="18" charset="-78"/>
              </a:rPr>
              <a:t>سم.</a:t>
            </a:r>
            <a:endParaRPr lang="en-US" b="1" dirty="0" smtClean="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b="1" dirty="0" smtClean="0">
                <a:solidFill>
                  <a:prstClr val="black"/>
                </a:solidFill>
                <a:latin typeface="Traditional Arabic" pitchFamily="18" charset="-78"/>
                <a:ea typeface="GE SS Two Light" pitchFamily="18" charset="-78"/>
                <a:cs typeface="Traditional Arabic" pitchFamily="18" charset="-78"/>
              </a:rPr>
              <a:t>الكنية.</a:t>
            </a:r>
            <a:endParaRPr lang="en-US" b="1" dirty="0" smtClean="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b="1" dirty="0" smtClean="0">
                <a:solidFill>
                  <a:prstClr val="black"/>
                </a:solidFill>
                <a:latin typeface="Traditional Arabic" pitchFamily="18" charset="-78"/>
                <a:ea typeface="GE SS Two Light" pitchFamily="18" charset="-78"/>
                <a:cs typeface="Traditional Arabic" pitchFamily="18" charset="-78"/>
              </a:rPr>
              <a:t>الحالة ال</a:t>
            </a:r>
            <a:r>
              <a:rPr lang="ar-EG" b="1" dirty="0" smtClean="0">
                <a:solidFill>
                  <a:prstClr val="black"/>
                </a:solidFill>
                <a:latin typeface="Traditional Arabic" pitchFamily="18" charset="-78"/>
                <a:ea typeface="GE SS Two Light" pitchFamily="18" charset="-78"/>
                <a:cs typeface="Traditional Arabic" pitchFamily="18" charset="-78"/>
              </a:rPr>
              <a:t>إ</a:t>
            </a:r>
            <a:r>
              <a:rPr lang="ar-SA" b="1" dirty="0" smtClean="0">
                <a:solidFill>
                  <a:prstClr val="black"/>
                </a:solidFill>
                <a:latin typeface="Traditional Arabic" pitchFamily="18" charset="-78"/>
                <a:ea typeface="GE SS Two Light" pitchFamily="18" charset="-78"/>
                <a:cs typeface="Traditional Arabic" pitchFamily="18" charset="-78"/>
              </a:rPr>
              <a:t>جتماعية</a:t>
            </a:r>
            <a:r>
              <a:rPr lang="ar-SA" b="1" dirty="0">
                <a:solidFill>
                  <a:prstClr val="black"/>
                </a:solidFill>
                <a:latin typeface="Traditional Arabic" pitchFamily="18" charset="-78"/>
                <a:ea typeface="GE SS Two Light" pitchFamily="18" charset="-78"/>
                <a:cs typeface="Traditional Arabic" pitchFamily="18" charset="-78"/>
              </a:rPr>
              <a:t>.</a:t>
            </a:r>
            <a:endParaRPr lang="en-US"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b="1" dirty="0">
                <a:solidFill>
                  <a:prstClr val="black"/>
                </a:solidFill>
                <a:latin typeface="Traditional Arabic" pitchFamily="18" charset="-78"/>
                <a:ea typeface="GE SS Two Light" pitchFamily="18" charset="-78"/>
                <a:cs typeface="Traditional Arabic" pitchFamily="18" charset="-78"/>
              </a:rPr>
              <a:t>الخبرات العملية.</a:t>
            </a:r>
            <a:endParaRPr lang="en-US"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b="1" dirty="0">
                <a:solidFill>
                  <a:prstClr val="black"/>
                </a:solidFill>
                <a:latin typeface="Traditional Arabic" pitchFamily="18" charset="-78"/>
                <a:ea typeface="GE SS Two Light" pitchFamily="18" charset="-78"/>
                <a:cs typeface="Traditional Arabic" pitchFamily="18" charset="-78"/>
              </a:rPr>
              <a:t>العمل الحالي مع شرح طبيعة العمل.</a:t>
            </a:r>
            <a:endParaRPr lang="en-US"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b="1" dirty="0">
                <a:solidFill>
                  <a:prstClr val="black"/>
                </a:solidFill>
                <a:latin typeface="Traditional Arabic" pitchFamily="18" charset="-78"/>
                <a:ea typeface="GE SS Two Light" pitchFamily="18" charset="-78"/>
                <a:cs typeface="Traditional Arabic" pitchFamily="18" charset="-78"/>
              </a:rPr>
              <a:t>الهوايات.</a:t>
            </a:r>
            <a:endParaRPr lang="en-US"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b="1" dirty="0">
                <a:solidFill>
                  <a:prstClr val="black"/>
                </a:solidFill>
                <a:latin typeface="Traditional Arabic" pitchFamily="18" charset="-78"/>
                <a:ea typeface="GE SS Two Light" pitchFamily="18" charset="-78"/>
                <a:cs typeface="Traditional Arabic" pitchFamily="18" charset="-78"/>
              </a:rPr>
              <a:t>ما هي توقعاتك وأهدافك من الدورة</a:t>
            </a:r>
            <a:r>
              <a:rPr lang="ar-SA" b="1" dirty="0" smtClean="0">
                <a:solidFill>
                  <a:prstClr val="black"/>
                </a:solidFill>
                <a:latin typeface="Traditional Arabic" pitchFamily="18" charset="-78"/>
                <a:ea typeface="GE SS Two Light" pitchFamily="18" charset="-78"/>
                <a:cs typeface="Traditional Arabic" pitchFamily="18" charset="-78"/>
              </a:rPr>
              <a:t>.</a:t>
            </a:r>
            <a:endParaRPr lang="en-US" b="1" dirty="0">
              <a:solidFill>
                <a:prstClr val="black"/>
              </a:solidFill>
              <a:latin typeface="Traditional Arabic" pitchFamily="18" charset="-78"/>
              <a:ea typeface="GE SS Two Light" pitchFamily="18" charset="-78"/>
              <a:cs typeface="Traditional Arabic" pitchFamily="18" charset="-78"/>
            </a:endParaRPr>
          </a:p>
        </p:txBody>
      </p:sp>
      <p:sp>
        <p:nvSpPr>
          <p:cNvPr id="7" name="Half Frame 6"/>
          <p:cNvSpPr/>
          <p:nvPr/>
        </p:nvSpPr>
        <p:spPr>
          <a:xfrm rot="10800000">
            <a:off x="7355118" y="920849"/>
            <a:ext cx="2016224" cy="720080"/>
          </a:xfrm>
          <a:prstGeom prst="halfFrame">
            <a:avLst>
              <a:gd name="adj1" fmla="val 33333"/>
              <a:gd name="adj2" fmla="val 29237"/>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2084" y="2420888"/>
            <a:ext cx="3809948" cy="28803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9182188"/>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anim calcmode="lin" valueType="num">
                                      <p:cBhvr>
                                        <p:cTn id="1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anim calcmode="lin" valueType="num">
                                      <p:cBhvr>
                                        <p:cTn id="2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1000"/>
                                        <p:tgtEl>
                                          <p:spTgt spid="6">
                                            <p:txEl>
                                              <p:pRg st="4" end="4"/>
                                            </p:txEl>
                                          </p:spTgt>
                                        </p:tgtEl>
                                      </p:cBhvr>
                                    </p:animEffect>
                                    <p:anim calcmode="lin" valueType="num">
                                      <p:cBhvr>
                                        <p:cTn id="28"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6">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1000"/>
                                        <p:tgtEl>
                                          <p:spTgt spid="6">
                                            <p:txEl>
                                              <p:pRg st="5" end="5"/>
                                            </p:txEl>
                                          </p:spTgt>
                                        </p:tgtEl>
                                      </p:cBhvr>
                                    </p:animEffect>
                                    <p:anim calcmode="lin" valueType="num">
                                      <p:cBhvr>
                                        <p:cTn id="3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6">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fade">
                                      <p:cBhvr>
                                        <p:cTn id="37" dur="1000"/>
                                        <p:tgtEl>
                                          <p:spTgt spid="6">
                                            <p:txEl>
                                              <p:pRg st="6" end="6"/>
                                            </p:txEl>
                                          </p:spTgt>
                                        </p:tgtEl>
                                      </p:cBhvr>
                                    </p:animEffect>
                                    <p:anim calcmode="lin" valueType="num">
                                      <p:cBhvr>
                                        <p:cTn id="38"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5878388" y="764704"/>
            <a:ext cx="6192688" cy="1368152"/>
          </a:xfrm>
          <a:prstGeom prst="cloud">
            <a:avLst/>
          </a:prstGeom>
          <a:solidFill>
            <a:schemeClr val="bg1"/>
          </a:solidFill>
          <a:ln w="3492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 name="TextBox 3"/>
          <p:cNvSpPr txBox="1"/>
          <p:nvPr/>
        </p:nvSpPr>
        <p:spPr>
          <a:xfrm>
            <a:off x="6166420" y="980728"/>
            <a:ext cx="5112568" cy="707886"/>
          </a:xfrm>
          <a:prstGeom prst="rect">
            <a:avLst/>
          </a:prstGeom>
          <a:noFill/>
        </p:spPr>
        <p:txBody>
          <a:bodyPr wrap="square" rtlCol="1">
            <a:spAutoFit/>
          </a:bodyPr>
          <a:lstStyle/>
          <a:p>
            <a:pPr algn="r"/>
            <a:r>
              <a:rPr lang="ar-EG" sz="4000" b="1" dirty="0">
                <a:solidFill>
                  <a:srgbClr val="9A0000"/>
                </a:solidFill>
                <a:latin typeface="Traditional Arabic" pitchFamily="18" charset="-78"/>
                <a:cs typeface="Traditional Arabic" pitchFamily="18" charset="-78"/>
              </a:rPr>
              <a:t>كيفية تشجيع الإبداع عند الأطفال</a:t>
            </a:r>
          </a:p>
        </p:txBody>
      </p:sp>
      <p:sp>
        <p:nvSpPr>
          <p:cNvPr id="6" name="TextBox 5"/>
          <p:cNvSpPr txBox="1"/>
          <p:nvPr/>
        </p:nvSpPr>
        <p:spPr>
          <a:xfrm>
            <a:off x="4222204" y="2564904"/>
            <a:ext cx="7585189" cy="3108543"/>
          </a:xfrm>
          <a:prstGeom prst="rect">
            <a:avLst/>
          </a:prstGeom>
          <a:noFill/>
        </p:spPr>
        <p:txBody>
          <a:bodyPr wrap="square" rtlCol="1">
            <a:spAutoFit/>
          </a:bodyPr>
          <a:lstStyle/>
          <a:p>
            <a:pPr algn="r" rtl="1"/>
            <a:r>
              <a:rPr lang="ar-EG" sz="2800" b="1" dirty="0">
                <a:solidFill>
                  <a:srgbClr val="0070C0"/>
                </a:solidFill>
                <a:latin typeface="Traditional Arabic" pitchFamily="18" charset="-78"/>
                <a:cs typeface="Traditional Arabic" pitchFamily="18" charset="-78"/>
              </a:rPr>
              <a:t>بعض الوسائل التي تغرس جذور الابداع </a:t>
            </a:r>
          </a:p>
          <a:p>
            <a:pPr algn="r" rtl="1"/>
            <a:r>
              <a:rPr lang="ar-EG" sz="2800" b="1" dirty="0">
                <a:solidFill>
                  <a:srgbClr val="7030A0"/>
                </a:solidFill>
                <a:latin typeface="Traditional Arabic" pitchFamily="18" charset="-78"/>
                <a:cs typeface="Traditional Arabic" pitchFamily="18" charset="-78"/>
              </a:rPr>
              <a:t>لعبة الارقام المتسلسلة </a:t>
            </a:r>
          </a:p>
          <a:p>
            <a:pPr algn="r" rtl="1"/>
            <a:r>
              <a:rPr lang="ar-EG" sz="2800" b="1" dirty="0">
                <a:solidFill>
                  <a:schemeClr val="tx1">
                    <a:lumMod val="95000"/>
                    <a:lumOff val="5000"/>
                  </a:schemeClr>
                </a:solidFill>
                <a:latin typeface="Traditional Arabic" pitchFamily="18" charset="-78"/>
                <a:cs typeface="Traditional Arabic" pitchFamily="18" charset="-78"/>
              </a:rPr>
              <a:t>رتب الاعداد من 1 الى 16 بحيث لا يكون على يمين العدد التي تختاره أو أسفله رقم أكبر منه </a:t>
            </a:r>
          </a:p>
          <a:p>
            <a:pPr algn="r" rtl="1"/>
            <a:r>
              <a:rPr lang="ar-EG" sz="2800" b="1" dirty="0">
                <a:solidFill>
                  <a:srgbClr val="7030A0"/>
                </a:solidFill>
                <a:latin typeface="Traditional Arabic" pitchFamily="18" charset="-78"/>
                <a:cs typeface="Traditional Arabic" pitchFamily="18" charset="-78"/>
              </a:rPr>
              <a:t>لعبة الارقام المتناثرة </a:t>
            </a:r>
          </a:p>
          <a:p>
            <a:pPr algn="r" rtl="1"/>
            <a:r>
              <a:rPr lang="ar-EG" sz="2800" b="1" dirty="0">
                <a:solidFill>
                  <a:schemeClr val="tx1">
                    <a:lumMod val="95000"/>
                    <a:lumOff val="5000"/>
                  </a:schemeClr>
                </a:solidFill>
                <a:latin typeface="Traditional Arabic" pitchFamily="18" charset="-78"/>
                <a:cs typeface="Traditional Arabic" pitchFamily="18" charset="-78"/>
              </a:rPr>
              <a:t>رتب الاعداد من 1 الى 16 بحيث اذا جمعت الاعداد سواء عموديا أو أفقيا بحيث يكون الناتج 34</a:t>
            </a:r>
            <a:r>
              <a:rPr lang="ar-EG" sz="2800" b="1" dirty="0">
                <a:solidFill>
                  <a:srgbClr val="0070C0"/>
                </a:solidFill>
                <a:latin typeface="Traditional Arabic" pitchFamily="18" charset="-78"/>
                <a:cs typeface="Traditional Arabic" pitchFamily="18" charset="-78"/>
              </a:rPr>
              <a:t> </a:t>
            </a:r>
          </a:p>
        </p:txBody>
      </p:sp>
      <p:sp>
        <p:nvSpPr>
          <p:cNvPr id="3" name="AutoShape 2" descr="سمات وخصائص الطفل المبدع"/>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5" name="AutoShape 4" descr="سمات وخصائص الطفل المبدع"/>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14342" name="Picture 6" descr="الطفل المبدع وطرق رعايته ، مواهب الاطفال وكيفية تنميتها"/>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9836" y="2348880"/>
            <a:ext cx="2880320" cy="28168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316480793"/>
      </p:ext>
    </p:extLst>
  </p:cSld>
  <p:clrMapOvr>
    <a:masterClrMapping/>
  </p:clrMapOvr>
  <p:transition>
    <p:wipe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01715" y="1340768"/>
            <a:ext cx="7488832" cy="3970318"/>
          </a:xfrm>
          <a:prstGeom prst="rect">
            <a:avLst/>
          </a:prstGeom>
          <a:noFill/>
        </p:spPr>
        <p:txBody>
          <a:bodyPr wrap="square" rtlCol="1">
            <a:spAutoFit/>
          </a:bodyPr>
          <a:lstStyle/>
          <a:p>
            <a:pPr algn="r" rtl="1"/>
            <a:r>
              <a:rPr lang="ar-EG" sz="2800" b="1" u="sng" dirty="0">
                <a:solidFill>
                  <a:srgbClr val="0070C0"/>
                </a:solidFill>
                <a:latin typeface="Traditional Arabic" pitchFamily="18" charset="-78"/>
                <a:cs typeface="Traditional Arabic" pitchFamily="18" charset="-78"/>
              </a:rPr>
              <a:t>كيف احترم الابداع في ابني </a:t>
            </a:r>
            <a:endParaRPr lang="en-US" sz="2800" dirty="0">
              <a:solidFill>
                <a:srgbClr val="0070C0"/>
              </a:solidFill>
              <a:latin typeface="Traditional Arabic" pitchFamily="18" charset="-78"/>
              <a:cs typeface="Traditional Arabic" pitchFamily="18" charset="-78"/>
            </a:endParaRPr>
          </a:p>
          <a:p>
            <a:pPr marL="457200" lvl="0" indent="-457200" algn="r" rtl="1">
              <a:buFont typeface="Arial" pitchFamily="34" charset="0"/>
              <a:buChar char="•"/>
            </a:pPr>
            <a:r>
              <a:rPr lang="ar-EG" sz="2800" b="1" dirty="0">
                <a:latin typeface="Traditional Arabic" pitchFamily="18" charset="-78"/>
                <a:cs typeface="Traditional Arabic" pitchFamily="18" charset="-78"/>
              </a:rPr>
              <a:t>احترام اسئلته الغريبة . </a:t>
            </a:r>
            <a:endParaRPr lang="en-US" sz="2800" dirty="0">
              <a:latin typeface="Traditional Arabic" pitchFamily="18" charset="-78"/>
              <a:cs typeface="Traditional Arabic" pitchFamily="18" charset="-78"/>
            </a:endParaRPr>
          </a:p>
          <a:p>
            <a:pPr marL="457200" lvl="0" indent="-457200" algn="r" rtl="1">
              <a:buFont typeface="Arial" pitchFamily="34" charset="0"/>
              <a:buChar char="•"/>
            </a:pPr>
            <a:r>
              <a:rPr lang="ar-EG" sz="2800" b="1" dirty="0">
                <a:latin typeface="Traditional Arabic" pitchFamily="18" charset="-78"/>
                <a:cs typeface="Traditional Arabic" pitchFamily="18" charset="-78"/>
              </a:rPr>
              <a:t>تقدير خياله وأحلامه . </a:t>
            </a:r>
            <a:endParaRPr lang="en-US" sz="2800" dirty="0">
              <a:latin typeface="Traditional Arabic" pitchFamily="18" charset="-78"/>
              <a:cs typeface="Traditional Arabic" pitchFamily="18" charset="-78"/>
            </a:endParaRPr>
          </a:p>
          <a:p>
            <a:pPr marL="457200" lvl="0" indent="-457200" algn="r" rtl="1">
              <a:buFont typeface="Arial" pitchFamily="34" charset="0"/>
              <a:buChar char="•"/>
            </a:pPr>
            <a:r>
              <a:rPr lang="ar-EG" sz="2800" b="1" dirty="0">
                <a:latin typeface="Traditional Arabic" pitchFamily="18" charset="-78"/>
                <a:cs typeface="Traditional Arabic" pitchFamily="18" charset="-78"/>
              </a:rPr>
              <a:t>بناء الثقة بانفسهم . </a:t>
            </a:r>
            <a:endParaRPr lang="ar-EG" sz="2800" b="1" dirty="0" smtClean="0">
              <a:latin typeface="Traditional Arabic" pitchFamily="18" charset="-78"/>
              <a:cs typeface="Traditional Arabic" pitchFamily="18" charset="-78"/>
            </a:endParaRPr>
          </a:p>
          <a:p>
            <a:pPr lvl="0" algn="r" rtl="1"/>
            <a:endParaRPr lang="en-US" sz="2800" dirty="0">
              <a:latin typeface="Traditional Arabic" pitchFamily="18" charset="-78"/>
              <a:cs typeface="Traditional Arabic" pitchFamily="18" charset="-78"/>
            </a:endParaRPr>
          </a:p>
          <a:p>
            <a:pPr algn="r" rtl="1"/>
            <a:r>
              <a:rPr lang="ar-EG" sz="2800" b="1" u="sng" dirty="0">
                <a:solidFill>
                  <a:srgbClr val="0070C0"/>
                </a:solidFill>
                <a:latin typeface="Traditional Arabic" pitchFamily="18" charset="-78"/>
                <a:cs typeface="Traditional Arabic" pitchFamily="18" charset="-78"/>
              </a:rPr>
              <a:t>اشياء تطمس الإبداع عند الابناء التلفاز</a:t>
            </a:r>
            <a:endParaRPr lang="en-US" sz="2800" dirty="0">
              <a:solidFill>
                <a:srgbClr val="0070C0"/>
              </a:solidFill>
              <a:latin typeface="Traditional Arabic" pitchFamily="18" charset="-78"/>
              <a:cs typeface="Traditional Arabic" pitchFamily="18" charset="-78"/>
            </a:endParaRPr>
          </a:p>
          <a:p>
            <a:pPr marL="457200" lvl="0" indent="-457200" algn="r" rtl="1">
              <a:buFont typeface="Arial" pitchFamily="34" charset="0"/>
              <a:buChar char="•"/>
            </a:pPr>
            <a:r>
              <a:rPr lang="ar-EG" sz="2800" b="1" dirty="0">
                <a:latin typeface="Traditional Arabic" pitchFamily="18" charset="-78"/>
                <a:cs typeface="Traditional Arabic" pitchFamily="18" charset="-78"/>
              </a:rPr>
              <a:t>ضعف القراءة والتكاسل عن اداء الواجبات المنزلية . </a:t>
            </a:r>
            <a:endParaRPr lang="en-US" sz="2800" dirty="0">
              <a:latin typeface="Traditional Arabic" pitchFamily="18" charset="-78"/>
              <a:cs typeface="Traditional Arabic" pitchFamily="18" charset="-78"/>
            </a:endParaRPr>
          </a:p>
          <a:p>
            <a:pPr marL="457200" lvl="0" indent="-457200" algn="r" rtl="1">
              <a:buFont typeface="Arial" pitchFamily="34" charset="0"/>
              <a:buChar char="•"/>
            </a:pPr>
            <a:r>
              <a:rPr lang="ar-EG" sz="2800" b="1" dirty="0">
                <a:latin typeface="Traditional Arabic" pitchFamily="18" charset="-78"/>
                <a:cs typeface="Traditional Arabic" pitchFamily="18" charset="-78"/>
              </a:rPr>
              <a:t>انخفاض التحصيل الدراسي والعلمي . </a:t>
            </a:r>
            <a:endParaRPr lang="en-US" sz="2800" dirty="0">
              <a:latin typeface="Traditional Arabic" pitchFamily="18" charset="-78"/>
              <a:cs typeface="Traditional Arabic" pitchFamily="18" charset="-78"/>
            </a:endParaRPr>
          </a:p>
          <a:p>
            <a:pPr marL="457200" lvl="0" indent="-457200" algn="r" rtl="1">
              <a:buFont typeface="Arial" pitchFamily="34" charset="0"/>
              <a:buChar char="•"/>
            </a:pPr>
            <a:r>
              <a:rPr lang="ar-EG" sz="2800" b="1" dirty="0">
                <a:latin typeface="Traditional Arabic" pitchFamily="18" charset="-78"/>
                <a:cs typeface="Traditional Arabic" pitchFamily="18" charset="-78"/>
              </a:rPr>
              <a:t>التأخر عن النوم ، وانخفاض قدرته على تقبل المعلومات .</a:t>
            </a:r>
            <a:endParaRPr lang="en-US" sz="2800" dirty="0">
              <a:latin typeface="Traditional Arabic" pitchFamily="18" charset="-78"/>
              <a:cs typeface="Traditional Arabic" pitchFamily="18" charset="-78"/>
            </a:endParaRPr>
          </a:p>
        </p:txBody>
      </p:sp>
      <p:pic>
        <p:nvPicPr>
          <p:cNvPr id="15362" name="Picture 2" descr="الطفل المخترع قصة رائعة للاطفال"/>
          <p:cNvPicPr>
            <a:picLocks noChangeAspect="1" noChangeArrowheads="1"/>
          </p:cNvPicPr>
          <p:nvPr/>
        </p:nvPicPr>
        <p:blipFill rotWithShape="1">
          <a:blip r:embed="rId2">
            <a:extLst>
              <a:ext uri="{28A0092B-C50C-407E-A947-70E740481C1C}">
                <a14:useLocalDpi xmlns:a14="http://schemas.microsoft.com/office/drawing/2010/main" val="0"/>
              </a:ext>
            </a:extLst>
          </a:blip>
          <a:srcRect l="8475" t="10294" r="8619" b="25100"/>
          <a:stretch/>
        </p:blipFill>
        <p:spPr bwMode="auto">
          <a:xfrm>
            <a:off x="1125860" y="2137795"/>
            <a:ext cx="4063229" cy="23762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4074393608"/>
      </p:ext>
    </p:extLst>
  </p:cSld>
  <p:clrMapOvr>
    <a:masterClrMapping/>
  </p:clrMapOvr>
  <p:transition spd="slow">
    <p:randomBa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942284" y="1340768"/>
            <a:ext cx="6804247" cy="3539430"/>
          </a:xfrm>
          <a:prstGeom prst="rect">
            <a:avLst/>
          </a:prstGeom>
          <a:noFill/>
        </p:spPr>
        <p:txBody>
          <a:bodyPr wrap="square" rtlCol="1">
            <a:spAutoFit/>
          </a:bodyPr>
          <a:lstStyle/>
          <a:p>
            <a:pPr algn="r" rtl="1"/>
            <a:r>
              <a:rPr lang="ar-EG" sz="2800" b="1" u="sng" dirty="0">
                <a:solidFill>
                  <a:srgbClr val="0070C0"/>
                </a:solidFill>
                <a:latin typeface="Traditional Arabic" pitchFamily="18" charset="-78"/>
                <a:cs typeface="Traditional Arabic" pitchFamily="18" charset="-78"/>
              </a:rPr>
              <a:t>طرق تشجيع الأطفال على السلوكيات الجيدة </a:t>
            </a:r>
            <a:endParaRPr lang="ar-EG" sz="2800" b="1" u="sng" dirty="0" smtClean="0">
              <a:solidFill>
                <a:srgbClr val="0070C0"/>
              </a:solidFill>
              <a:latin typeface="Traditional Arabic" pitchFamily="18" charset="-78"/>
              <a:cs typeface="Traditional Arabic" pitchFamily="18" charset="-78"/>
            </a:endParaRPr>
          </a:p>
          <a:p>
            <a:pPr algn="r" rtl="1"/>
            <a:endParaRPr lang="ar-EG" sz="2800" b="1" u="sng" dirty="0">
              <a:solidFill>
                <a:srgbClr val="0070C0"/>
              </a:solidFill>
              <a:latin typeface="Traditional Arabic" pitchFamily="18" charset="-78"/>
              <a:cs typeface="Traditional Arabic" pitchFamily="18" charset="-78"/>
            </a:endParaRPr>
          </a:p>
          <a:p>
            <a:pPr algn="r" rtl="1"/>
            <a:r>
              <a:rPr lang="ar-EG" sz="2800" b="1" dirty="0" smtClean="0">
                <a:latin typeface="Traditional Arabic" pitchFamily="18" charset="-78"/>
                <a:cs typeface="Traditional Arabic" pitchFamily="18" charset="-78"/>
              </a:rPr>
              <a:t>1. الالتزام </a:t>
            </a:r>
            <a:r>
              <a:rPr lang="ar-EG" sz="2800" b="1" dirty="0">
                <a:latin typeface="Traditional Arabic" pitchFamily="18" charset="-78"/>
                <a:cs typeface="Traditional Arabic" pitchFamily="18" charset="-78"/>
              </a:rPr>
              <a:t>بالسلوكيّات الجيّدة لتكون مثالاً أعلى يحتذي به الطفل؛ وذلك لأنّ الطفل يتعلّم من التطبيق أكثر من الكلام. </a:t>
            </a:r>
          </a:p>
          <a:p>
            <a:pPr algn="r" rtl="1"/>
            <a:r>
              <a:rPr lang="ar-EG" sz="2800" b="1" dirty="0">
                <a:latin typeface="Traditional Arabic" pitchFamily="18" charset="-78"/>
                <a:cs typeface="Traditional Arabic" pitchFamily="18" charset="-78"/>
              </a:rPr>
              <a:t>2</a:t>
            </a:r>
            <a:r>
              <a:rPr lang="ar-EG" sz="2800" b="1" dirty="0" smtClean="0">
                <a:latin typeface="Traditional Arabic" pitchFamily="18" charset="-78"/>
                <a:cs typeface="Traditional Arabic" pitchFamily="18" charset="-78"/>
              </a:rPr>
              <a:t>. التعبير </a:t>
            </a:r>
            <a:r>
              <a:rPr lang="ar-EG" sz="2800" b="1" dirty="0">
                <a:latin typeface="Traditional Arabic" pitchFamily="18" charset="-78"/>
                <a:cs typeface="Traditional Arabic" pitchFamily="18" charset="-78"/>
              </a:rPr>
              <a:t>عن المشاعر عندما يقوم الطفل بسلوكٍ مضرٍّ، إذ يساعد ذلك على أن يرى الطفل سلوكه من منظور الأهل. </a:t>
            </a:r>
          </a:p>
          <a:p>
            <a:pPr algn="r" rtl="1"/>
            <a:r>
              <a:rPr lang="ar-EG" sz="2800" b="1" dirty="0">
                <a:latin typeface="Traditional Arabic" pitchFamily="18" charset="-78"/>
                <a:cs typeface="Traditional Arabic" pitchFamily="18" charset="-78"/>
              </a:rPr>
              <a:t>3</a:t>
            </a:r>
            <a:r>
              <a:rPr lang="ar-EG" sz="2800" b="1" dirty="0" smtClean="0">
                <a:latin typeface="Traditional Arabic" pitchFamily="18" charset="-78"/>
                <a:cs typeface="Traditional Arabic" pitchFamily="18" charset="-78"/>
              </a:rPr>
              <a:t>. مدح </a:t>
            </a:r>
            <a:r>
              <a:rPr lang="ar-EG" sz="2800" b="1" dirty="0">
                <a:latin typeface="Traditional Arabic" pitchFamily="18" charset="-78"/>
                <a:cs typeface="Traditional Arabic" pitchFamily="18" charset="-78"/>
              </a:rPr>
              <a:t>الطفل عند رؤيته يقوم بسلوك جيّد قبل أن يتحوّل إلى سلوك سيء. </a:t>
            </a:r>
          </a:p>
        </p:txBody>
      </p:sp>
      <p:pic>
        <p:nvPicPr>
          <p:cNvPr id="17410" name="Picture 2" descr="نصائح لتعزيز الثقة بالنفس لدى الطفل | مجلة سيدتي"/>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9836" y="2240357"/>
            <a:ext cx="3744416" cy="26730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701192227"/>
      </p:ext>
    </p:extLst>
  </p:cSld>
  <p:clrMapOvr>
    <a:masterClrMapping/>
  </p:clrMapOvr>
  <p:transition spd="slow">
    <p:randomBar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descr="C:\Users\nourhan\Downloads\—Pngtree—youtube logo icon_356054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5900" y="-976943"/>
            <a:ext cx="9001000" cy="8352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9446006"/>
      </p:ext>
    </p:extLst>
  </p:cSld>
  <p:clrMapOvr>
    <a:masterClrMapping/>
  </p:clrMapOvr>
  <p:transition>
    <p:wipe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69876" y="2026775"/>
            <a:ext cx="9577064" cy="1668214"/>
          </a:xfrm>
          <a:prstGeom prst="rect">
            <a:avLst/>
          </a:prstGeom>
        </p:spPr>
        <p:txBody>
          <a:bodyPr wrap="square">
            <a:spAutoFit/>
          </a:bodyPr>
          <a:lstStyle/>
          <a:p>
            <a:pPr algn="ctr">
              <a:lnSpc>
                <a:spcPct val="106000"/>
              </a:lnSpc>
              <a:tabLst>
                <a:tab pos="2174240" algn="l"/>
                <a:tab pos="3236595" algn="ctr"/>
              </a:tabLst>
            </a:pPr>
            <a:r>
              <a:rPr lang="ar-EG" sz="3200" b="1" u="sng" dirty="0">
                <a:solidFill>
                  <a:srgbClr val="002060"/>
                </a:solidFill>
                <a:latin typeface="Calibri"/>
                <a:ea typeface="Calibri"/>
                <a:cs typeface="Traditional Arabic"/>
              </a:rPr>
              <a:t>مناقشة</a:t>
            </a:r>
          </a:p>
          <a:p>
            <a:pPr marL="228600" algn="ctr" rtl="1">
              <a:lnSpc>
                <a:spcPct val="107000"/>
              </a:lnSpc>
              <a:spcAft>
                <a:spcPts val="800"/>
              </a:spcAft>
            </a:pPr>
            <a:r>
              <a:rPr lang="ar-EG" sz="3200" b="1" dirty="0">
                <a:solidFill>
                  <a:srgbClr val="A50021"/>
                </a:solidFill>
                <a:latin typeface="Calibri"/>
                <a:ea typeface="Times New Roman"/>
                <a:cs typeface="Traditional Arabic"/>
              </a:rPr>
              <a:t>عزيزي المتدرب:</a:t>
            </a:r>
            <a:r>
              <a:rPr lang="ar-EG" sz="3200" b="1" dirty="0">
                <a:latin typeface="Calibri"/>
                <a:ea typeface="Times New Roman"/>
                <a:cs typeface="Traditional Arabic"/>
              </a:rPr>
              <a:t>من خلال ما تم شرحه تكلم عن تأثير الثورة الرقميه علي البيانات التعليمية.</a:t>
            </a:r>
            <a:endParaRPr lang="en-US" sz="1600" dirty="0">
              <a:latin typeface="Calibri"/>
              <a:ea typeface="Calibri"/>
              <a:cs typeface="Arial"/>
            </a:endParaRPr>
          </a:p>
        </p:txBody>
      </p:sp>
      <p:sp>
        <p:nvSpPr>
          <p:cNvPr id="4" name="AutoShape 2" descr="SVG &gt; التصميم زهور علامة استفهام - صورة SVG &amp; أيقونة. | SVG Silh"/>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5" name="AutoShape 4" descr="SVG &gt; التصميم زهور علامة استفهام - صورة SVG &amp; أيقونة. | SVG Silh"/>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7" name="Line Callout 1 6"/>
          <p:cNvSpPr/>
          <p:nvPr/>
        </p:nvSpPr>
        <p:spPr>
          <a:xfrm>
            <a:off x="7976067" y="501458"/>
            <a:ext cx="2376264" cy="1477948"/>
          </a:xfrm>
          <a:prstGeom prst="borderCallout1">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8" name="TextBox 7"/>
          <p:cNvSpPr txBox="1"/>
          <p:nvPr/>
        </p:nvSpPr>
        <p:spPr>
          <a:xfrm>
            <a:off x="8065583" y="802780"/>
            <a:ext cx="2160240" cy="875304"/>
          </a:xfrm>
          <a:prstGeom prst="rect">
            <a:avLst/>
          </a:prstGeom>
          <a:noFill/>
        </p:spPr>
        <p:txBody>
          <a:bodyPr wrap="square" rtlCol="1">
            <a:spAutoFit/>
          </a:bodyPr>
          <a:lstStyle/>
          <a:p>
            <a:pPr lvl="0" algn="ctr">
              <a:lnSpc>
                <a:spcPct val="106000"/>
              </a:lnSpc>
              <a:tabLst>
                <a:tab pos="2174240" algn="l"/>
                <a:tab pos="3236595" algn="ctr"/>
              </a:tabLst>
            </a:pPr>
            <a:r>
              <a:rPr lang="ar-EG"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cs typeface="Traditional Arabic"/>
              </a:rPr>
              <a:t>نشاط </a:t>
            </a:r>
            <a:r>
              <a:rPr lang="ar-EG" sz="4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cs typeface="Traditional Arabic"/>
              </a:rPr>
              <a:t>2</a:t>
            </a:r>
            <a:endPar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endParaRPr>
          </a:p>
        </p:txBody>
      </p:sp>
      <p:pic>
        <p:nvPicPr>
          <p:cNvPr id="9" name="Picture 8" descr="Confused guy cartoon character isolated on white background. Vector stock.  - Buy this stock vector and explore similar vectors at Adobe Stock | Adobe  Stock"/>
          <p:cNvPicPr/>
          <p:nvPr/>
        </p:nvPicPr>
        <p:blipFill rotWithShape="1">
          <a:blip r:embed="rId2">
            <a:extLst>
              <a:ext uri="{28A0092B-C50C-407E-A947-70E740481C1C}">
                <a14:useLocalDpi xmlns:a14="http://schemas.microsoft.com/office/drawing/2010/main" val="0"/>
              </a:ext>
            </a:extLst>
          </a:blip>
          <a:srcRect l="11297" t="9076" r="12492"/>
          <a:stretch/>
        </p:blipFill>
        <p:spPr bwMode="auto">
          <a:xfrm>
            <a:off x="4582244" y="3694989"/>
            <a:ext cx="2664296" cy="31408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28321007"/>
      </p:ext>
    </p:extLst>
  </p:cSld>
  <p:clrMapOvr>
    <a:masterClrMapping/>
  </p:clrMapOvr>
  <p:transition>
    <p:wipe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638028" y="260648"/>
            <a:ext cx="6092825" cy="871008"/>
          </a:xfrm>
          <a:prstGeom prst="rect">
            <a:avLst/>
          </a:prstGeom>
        </p:spPr>
        <p:txBody>
          <a:bodyPr>
            <a:spAutoFit/>
          </a:bodyPr>
          <a:lstStyle/>
          <a:p>
            <a:pPr lvl="0" algn="ctr" defTabSz="914400" rtl="1">
              <a:lnSpc>
                <a:spcPct val="115000"/>
              </a:lnSpc>
            </a:pPr>
            <a:r>
              <a:rPr lang="ar-SA" sz="44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Times New Roman"/>
                <a:cs typeface="Traditional Arabic" pitchFamily="18" charset="-78"/>
              </a:rPr>
              <a:t>الوحدة التدريبية </a:t>
            </a:r>
            <a:r>
              <a:rPr lang="ar-EG" sz="4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Times New Roman"/>
                <a:cs typeface="Traditional Arabic" pitchFamily="18" charset="-78"/>
              </a:rPr>
              <a:t>الثانية</a:t>
            </a:r>
            <a:endParaRPr lang="ar-EG" sz="44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Times New Roman"/>
              <a:cs typeface="Traditional Arabic" pitchFamily="18" charset="-78"/>
            </a:endParaRPr>
          </a:p>
        </p:txBody>
      </p:sp>
      <p:sp>
        <p:nvSpPr>
          <p:cNvPr id="5" name="Rectangle 4"/>
          <p:cNvSpPr/>
          <p:nvPr/>
        </p:nvSpPr>
        <p:spPr>
          <a:xfrm>
            <a:off x="2638028" y="992014"/>
            <a:ext cx="6092825" cy="800219"/>
          </a:xfrm>
          <a:prstGeom prst="rect">
            <a:avLst/>
          </a:prstGeom>
        </p:spPr>
        <p:txBody>
          <a:bodyPr>
            <a:spAutoFit/>
          </a:bodyPr>
          <a:lstStyle/>
          <a:p>
            <a:pPr lvl="0" algn="ctr" defTabSz="914400" rtl="1">
              <a:lnSpc>
                <a:spcPct val="115000"/>
              </a:lnSpc>
            </a:pPr>
            <a:r>
              <a:rPr lang="ar-SA" sz="4000" b="1" u="sng" dirty="0">
                <a:ln w="5271" cap="flat" cmpd="sng" algn="ctr">
                  <a:solidFill>
                    <a:srgbClr val="4579B8"/>
                  </a:solidFill>
                  <a:prstDash val="solid"/>
                  <a:round/>
                </a:ln>
                <a:solidFill>
                  <a:schemeClr val="accent1">
                    <a:lumMod val="60000"/>
                    <a:lumOff val="40000"/>
                  </a:schemeClr>
                </a:solidFill>
                <a:latin typeface="Traditional Arabic" pitchFamily="18" charset="-78"/>
                <a:ea typeface="Times New Roman"/>
                <a:cs typeface="Traditional Arabic" pitchFamily="18" charset="-78"/>
              </a:rPr>
              <a:t>دور البيئة المحيطة في تفجير الابداع</a:t>
            </a:r>
            <a:endParaRPr lang="ar-EG" sz="4000" b="1" u="sng" dirty="0">
              <a:ln w="5271" cap="flat" cmpd="sng" algn="ctr">
                <a:solidFill>
                  <a:srgbClr val="4579B8"/>
                </a:solidFill>
                <a:prstDash val="solid"/>
                <a:round/>
              </a:ln>
              <a:solidFill>
                <a:schemeClr val="accent1">
                  <a:lumMod val="60000"/>
                  <a:lumOff val="40000"/>
                </a:schemeClr>
              </a:solidFill>
              <a:latin typeface="Traditional Arabic" pitchFamily="18" charset="-78"/>
              <a:ea typeface="Times New Roman"/>
              <a:cs typeface="Traditional Arabic" pitchFamily="18" charset="-78"/>
            </a:endParaRPr>
          </a:p>
        </p:txBody>
      </p:sp>
      <p:sp>
        <p:nvSpPr>
          <p:cNvPr id="4" name="Double Bracket 3"/>
          <p:cNvSpPr/>
          <p:nvPr/>
        </p:nvSpPr>
        <p:spPr>
          <a:xfrm>
            <a:off x="2782044" y="127918"/>
            <a:ext cx="5688632" cy="1728192"/>
          </a:xfrm>
          <a:prstGeom prst="bracketPair">
            <a:avLst/>
          </a:prstGeom>
          <a:ln w="79375" cmpd="sng">
            <a:gradFill>
              <a:gsLst>
                <a:gs pos="27000">
                  <a:schemeClr val="accent6">
                    <a:lumMod val="50000"/>
                  </a:schemeClr>
                </a:gs>
                <a:gs pos="100000">
                  <a:srgbClr val="AAAAC7"/>
                </a:gs>
                <a:gs pos="2000">
                  <a:schemeClr val="accent1">
                    <a:lumMod val="50000"/>
                  </a:schemeClr>
                </a:gs>
              </a:gsLst>
              <a:lin ang="5400000" scaled="0"/>
            </a:gra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ar-EG"/>
          </a:p>
        </p:txBody>
      </p:sp>
      <p:pic>
        <p:nvPicPr>
          <p:cNvPr id="7" name="Picture 6" descr="طُرق لزيادة الإبداع وتحقيق النجاح"/>
          <p:cNvPicPr/>
          <p:nvPr/>
        </p:nvPicPr>
        <p:blipFill>
          <a:blip r:embed="rId2">
            <a:extLst>
              <a:ext uri="{28A0092B-C50C-407E-A947-70E740481C1C}">
                <a14:useLocalDpi xmlns:a14="http://schemas.microsoft.com/office/drawing/2010/main" val="0"/>
              </a:ext>
            </a:extLst>
          </a:blip>
          <a:srcRect/>
          <a:stretch>
            <a:fillRect/>
          </a:stretch>
        </p:blipFill>
        <p:spPr bwMode="auto">
          <a:xfrm>
            <a:off x="981844" y="2132856"/>
            <a:ext cx="9577064" cy="45365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2582516"/>
      </p:ext>
    </p:extLst>
  </p:cSld>
  <p:clrMapOvr>
    <a:masterClrMapping/>
  </p:clrMapOvr>
  <p:transition>
    <p:wipe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54252" y="3099752"/>
            <a:ext cx="5975131" cy="684803"/>
          </a:xfrm>
          <a:prstGeom prst="rect">
            <a:avLst/>
          </a:prstGeom>
        </p:spPr>
        <p:txBody>
          <a:bodyPr wrap="square">
            <a:spAutoFit/>
          </a:bodyPr>
          <a:lstStyle/>
          <a:p>
            <a:pPr marL="914400" lvl="1" indent="-457200" algn="r" rtl="1">
              <a:lnSpc>
                <a:spcPct val="150000"/>
              </a:lnSpc>
              <a:spcAft>
                <a:spcPts val="0"/>
              </a:spcAft>
              <a:buFont typeface="Wingdings" pitchFamily="2" charset="2"/>
              <a:buChar char="q"/>
            </a:pPr>
            <a:r>
              <a:rPr lang="ar-EG" sz="2800" b="1" dirty="0" smtClean="0">
                <a:latin typeface="Calibri"/>
                <a:ea typeface="Calibri"/>
                <a:cs typeface="Traditional Arabic"/>
              </a:rPr>
              <a:t>دور </a:t>
            </a:r>
            <a:r>
              <a:rPr lang="ar-EG" sz="2800" b="1" dirty="0">
                <a:latin typeface="Calibri"/>
                <a:ea typeface="Calibri"/>
                <a:cs typeface="Traditional Arabic"/>
              </a:rPr>
              <a:t>الاسرة في تفجير الإبداع</a:t>
            </a:r>
          </a:p>
        </p:txBody>
      </p:sp>
      <p:sp>
        <p:nvSpPr>
          <p:cNvPr id="3" name="Down Ribbon 2"/>
          <p:cNvSpPr/>
          <p:nvPr/>
        </p:nvSpPr>
        <p:spPr>
          <a:xfrm>
            <a:off x="4654253" y="476672"/>
            <a:ext cx="7231930" cy="2160240"/>
          </a:xfrm>
          <a:prstGeom prst="ribbon">
            <a:avLst/>
          </a:prstGeom>
          <a:solidFill>
            <a:schemeClr val="accent6">
              <a:lumMod val="20000"/>
              <a:lumOff val="80000"/>
            </a:schemeClr>
          </a:solidFill>
        </p:spPr>
        <p:style>
          <a:lnRef idx="3">
            <a:schemeClr val="lt1"/>
          </a:lnRef>
          <a:fillRef idx="1">
            <a:schemeClr val="accent1"/>
          </a:fillRef>
          <a:effectRef idx="1">
            <a:schemeClr val="accent1"/>
          </a:effectRef>
          <a:fontRef idx="minor">
            <a:schemeClr val="lt1"/>
          </a:fontRef>
        </p:style>
        <p:txBody>
          <a:bodyPr rtlCol="1" anchor="ctr"/>
          <a:lstStyle/>
          <a:p>
            <a:pPr lvl="0" algn="ctr"/>
            <a:r>
              <a:rPr lang="ar-EG"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الجلسة الأولي</a:t>
            </a:r>
            <a:endParaRPr 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33796" name="Picture 4" descr="Start race icon web button on round blue Vector Imag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0456"/>
          <a:stretch/>
        </p:blipFill>
        <p:spPr bwMode="auto">
          <a:xfrm>
            <a:off x="1125860" y="2658197"/>
            <a:ext cx="3201770" cy="30963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737600677"/>
      </p:ext>
    </p:extLst>
  </p:cSld>
  <p:clrMapOvr>
    <a:masterClrMapping/>
  </p:clrMapOvr>
  <p:transition>
    <p:wipe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descr="C:\Users\nourhan\Downloads\—Pngtree—youtube logo icon_356054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5900" y="-976943"/>
            <a:ext cx="9001000" cy="8352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0043497"/>
      </p:ext>
    </p:extLst>
  </p:cSld>
  <p:clrMapOvr>
    <a:masterClrMapping/>
  </p:clrMapOvr>
  <p:transition>
    <p:wipe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87179" y="2026775"/>
            <a:ext cx="6358780" cy="1658339"/>
          </a:xfrm>
          <a:prstGeom prst="rect">
            <a:avLst/>
          </a:prstGeom>
        </p:spPr>
        <p:txBody>
          <a:bodyPr wrap="square">
            <a:spAutoFit/>
          </a:bodyPr>
          <a:lstStyle/>
          <a:p>
            <a:pPr algn="ctr">
              <a:lnSpc>
                <a:spcPct val="106000"/>
              </a:lnSpc>
              <a:tabLst>
                <a:tab pos="2174240" algn="l"/>
                <a:tab pos="3236595" algn="ctr"/>
              </a:tabLst>
            </a:pPr>
            <a:r>
              <a:rPr lang="ar-EG" sz="3200" b="1" u="sng" dirty="0" smtClean="0">
                <a:solidFill>
                  <a:srgbClr val="002060"/>
                </a:solidFill>
                <a:latin typeface="Times New Roman"/>
                <a:ea typeface="Times New Roman"/>
                <a:cs typeface="Traditional Arabic"/>
              </a:rPr>
              <a:t>عصف </a:t>
            </a:r>
            <a:r>
              <a:rPr lang="ar-EG" sz="3200" b="1" u="sng" dirty="0">
                <a:solidFill>
                  <a:srgbClr val="002060"/>
                </a:solidFill>
                <a:latin typeface="Times New Roman"/>
                <a:ea typeface="Times New Roman"/>
                <a:cs typeface="Traditional Arabic"/>
              </a:rPr>
              <a:t>ذهني</a:t>
            </a:r>
            <a:endParaRPr lang="en-US" sz="3200" dirty="0">
              <a:latin typeface="Times New Roman"/>
              <a:ea typeface="Times New Roman"/>
            </a:endParaRPr>
          </a:p>
          <a:p>
            <a:pPr algn="ctr">
              <a:lnSpc>
                <a:spcPct val="106000"/>
              </a:lnSpc>
              <a:spcAft>
                <a:spcPts val="1000"/>
              </a:spcAft>
            </a:pPr>
            <a:r>
              <a:rPr lang="ar-EG" sz="3200" b="1" dirty="0">
                <a:solidFill>
                  <a:srgbClr val="C00000"/>
                </a:solidFill>
                <a:latin typeface="Calibri"/>
                <a:ea typeface="Calibri"/>
                <a:cs typeface="Traditional Arabic"/>
              </a:rPr>
              <a:t>عزيزي المتدرب</a:t>
            </a:r>
            <a:r>
              <a:rPr lang="ar-EG" sz="3200" b="1" dirty="0">
                <a:solidFill>
                  <a:srgbClr val="000000"/>
                </a:solidFill>
                <a:latin typeface="Calibri"/>
                <a:ea typeface="Calibri"/>
                <a:cs typeface="Traditional Arabic"/>
              </a:rPr>
              <a:t>:أذكر ما تعرفه عن دور الاسرة في تفجير الإبداع.</a:t>
            </a:r>
            <a:endParaRPr lang="en-US" sz="1400" dirty="0">
              <a:effectLst/>
              <a:latin typeface="Calibri"/>
              <a:ea typeface="Calibri"/>
              <a:cs typeface="Arial"/>
            </a:endParaRPr>
          </a:p>
        </p:txBody>
      </p:sp>
      <p:sp>
        <p:nvSpPr>
          <p:cNvPr id="4" name="AutoShape 2" descr="SVG &gt; التصميم زهور علامة استفهام - صورة SVG &amp; أيقونة. | SVG Silh"/>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5" name="AutoShape 4" descr="SVG &gt; التصميم زهور علامة استفهام - صورة SVG &amp; أيقونة. | SVG Silh"/>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7" name="Line Callout 1 6"/>
          <p:cNvSpPr/>
          <p:nvPr/>
        </p:nvSpPr>
        <p:spPr>
          <a:xfrm>
            <a:off x="7976067" y="501458"/>
            <a:ext cx="2376264" cy="1477948"/>
          </a:xfrm>
          <a:prstGeom prst="borderCallout1">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8" name="TextBox 7"/>
          <p:cNvSpPr txBox="1"/>
          <p:nvPr/>
        </p:nvSpPr>
        <p:spPr>
          <a:xfrm>
            <a:off x="8065583" y="802780"/>
            <a:ext cx="2160240" cy="875304"/>
          </a:xfrm>
          <a:prstGeom prst="rect">
            <a:avLst/>
          </a:prstGeom>
          <a:noFill/>
        </p:spPr>
        <p:txBody>
          <a:bodyPr wrap="square" rtlCol="1">
            <a:spAutoFit/>
          </a:bodyPr>
          <a:lstStyle/>
          <a:p>
            <a:pPr lvl="0" algn="ctr">
              <a:lnSpc>
                <a:spcPct val="106000"/>
              </a:lnSpc>
              <a:tabLst>
                <a:tab pos="2174240" algn="l"/>
                <a:tab pos="3236595" algn="ctr"/>
              </a:tabLst>
            </a:pPr>
            <a:r>
              <a:rPr lang="ar-EG"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cs typeface="Traditional Arabic"/>
              </a:rPr>
              <a:t>نشاط </a:t>
            </a:r>
            <a:r>
              <a:rPr lang="ar-EG" sz="4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cs typeface="Traditional Arabic"/>
              </a:rPr>
              <a:t>3</a:t>
            </a:r>
            <a:endPar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endParaRPr>
          </a:p>
        </p:txBody>
      </p:sp>
      <p:pic>
        <p:nvPicPr>
          <p:cNvPr id="9" name="Picture 8" descr="مهارات التفكير"/>
          <p:cNvPicPr/>
          <p:nvPr/>
        </p:nvPicPr>
        <p:blipFill>
          <a:blip r:embed="rId2">
            <a:extLst>
              <a:ext uri="{28A0092B-C50C-407E-A947-70E740481C1C}">
                <a14:useLocalDpi xmlns:a14="http://schemas.microsoft.com/office/drawing/2010/main" val="0"/>
              </a:ext>
            </a:extLst>
          </a:blip>
          <a:srcRect/>
          <a:stretch>
            <a:fillRect/>
          </a:stretch>
        </p:blipFill>
        <p:spPr bwMode="auto">
          <a:xfrm>
            <a:off x="2959524" y="3861048"/>
            <a:ext cx="5137150" cy="28003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2857016"/>
      </p:ext>
    </p:extLst>
  </p:cSld>
  <p:clrMapOvr>
    <a:masterClrMapping/>
  </p:clrMapOvr>
  <p:transition>
    <p:wipe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470616" y="2348880"/>
            <a:ext cx="6356922" cy="3817455"/>
          </a:xfrm>
          <a:prstGeom prst="rect">
            <a:avLst/>
          </a:prstGeom>
        </p:spPr>
        <p:txBody>
          <a:bodyPr wrap="square">
            <a:spAutoFit/>
          </a:bodyPr>
          <a:lstStyle/>
          <a:p>
            <a:pPr algn="r" rtl="1">
              <a:lnSpc>
                <a:spcPct val="115000"/>
              </a:lnSpc>
              <a:spcAft>
                <a:spcPts val="1000"/>
              </a:spcAft>
            </a:pPr>
            <a:r>
              <a:rPr lang="ar-SA" sz="2800" b="1" dirty="0">
                <a:solidFill>
                  <a:srgbClr val="222222"/>
                </a:solidFill>
                <a:ea typeface="Calibri"/>
                <a:cs typeface="Traditional Arabic"/>
              </a:rPr>
              <a:t>1</a:t>
            </a:r>
            <a:r>
              <a:rPr lang="ar-SA" sz="2800" b="1" dirty="0" smtClean="0">
                <a:solidFill>
                  <a:srgbClr val="222222"/>
                </a:solidFill>
                <a:ea typeface="Calibri"/>
                <a:cs typeface="Traditional Arabic"/>
              </a:rPr>
              <a:t>. يمتاز </a:t>
            </a:r>
            <a:r>
              <a:rPr lang="ar-SA" sz="2800" b="1" dirty="0">
                <a:solidFill>
                  <a:srgbClr val="222222"/>
                </a:solidFill>
                <a:ea typeface="Calibri"/>
                <a:cs typeface="Traditional Arabic"/>
              </a:rPr>
              <a:t>آباء وأمهات الأطفال المبدعين بالتسامح، والمبادئ الأخلاقية العالية، وبالبعد عن العقاب،وبالميل إلى الأساليب الأقل تسلطاً.</a:t>
            </a:r>
          </a:p>
          <a:p>
            <a:pPr algn="r" rtl="1">
              <a:lnSpc>
                <a:spcPct val="115000"/>
              </a:lnSpc>
              <a:spcAft>
                <a:spcPts val="1000"/>
              </a:spcAft>
            </a:pPr>
            <a:r>
              <a:rPr lang="ar-SA" sz="2800" b="1" dirty="0">
                <a:solidFill>
                  <a:srgbClr val="222222"/>
                </a:solidFill>
                <a:ea typeface="Calibri"/>
                <a:cs typeface="Traditional Arabic"/>
              </a:rPr>
              <a:t>2</a:t>
            </a:r>
            <a:r>
              <a:rPr lang="ar-SA" sz="2800" b="1" dirty="0" smtClean="0">
                <a:solidFill>
                  <a:srgbClr val="222222"/>
                </a:solidFill>
                <a:ea typeface="Calibri"/>
                <a:cs typeface="Traditional Arabic"/>
              </a:rPr>
              <a:t>. إن </a:t>
            </a:r>
            <a:r>
              <a:rPr lang="ar-SA" sz="2800" b="1" dirty="0">
                <a:solidFill>
                  <a:srgbClr val="222222"/>
                </a:solidFill>
                <a:ea typeface="Calibri"/>
                <a:cs typeface="Traditional Arabic"/>
              </a:rPr>
              <a:t>تشجيع الوالدين لأطفالهم على اتخاذ القرارات، والكشف عن المجهول، يسهم في تنمية الإبداع لدى الأطفال .</a:t>
            </a:r>
          </a:p>
          <a:p>
            <a:pPr algn="r" rtl="1">
              <a:lnSpc>
                <a:spcPct val="115000"/>
              </a:lnSpc>
              <a:spcAft>
                <a:spcPts val="1000"/>
              </a:spcAft>
            </a:pPr>
            <a:r>
              <a:rPr lang="ar-SA" sz="2800" b="1" dirty="0">
                <a:solidFill>
                  <a:srgbClr val="222222"/>
                </a:solidFill>
                <a:ea typeface="Calibri"/>
                <a:cs typeface="Traditional Arabic"/>
              </a:rPr>
              <a:t>3</a:t>
            </a:r>
            <a:r>
              <a:rPr lang="ar-SA" sz="2800" b="1" dirty="0" smtClean="0">
                <a:solidFill>
                  <a:srgbClr val="222222"/>
                </a:solidFill>
                <a:ea typeface="Calibri"/>
                <a:cs typeface="Traditional Arabic"/>
              </a:rPr>
              <a:t>. إن </a:t>
            </a:r>
            <a:r>
              <a:rPr lang="ar-SA" sz="2800" b="1" dirty="0">
                <a:solidFill>
                  <a:srgbClr val="222222"/>
                </a:solidFill>
                <a:ea typeface="Calibri"/>
                <a:cs typeface="Traditional Arabic"/>
              </a:rPr>
              <a:t>تشجيع الوالدين لأطفالهم على ممارسة المواقف الإبداعية، واحترام ميولهم، يسهم ويطور قدراتهم الإبداعية.</a:t>
            </a:r>
          </a:p>
        </p:txBody>
      </p:sp>
      <p:sp>
        <p:nvSpPr>
          <p:cNvPr id="2" name="Cloud 1"/>
          <p:cNvSpPr/>
          <p:nvPr/>
        </p:nvSpPr>
        <p:spPr>
          <a:xfrm>
            <a:off x="6138906" y="692696"/>
            <a:ext cx="5688632" cy="1368152"/>
          </a:xfrm>
          <a:prstGeom prst="cloud">
            <a:avLst/>
          </a:prstGeom>
          <a:solidFill>
            <a:schemeClr val="bg1"/>
          </a:solidFill>
          <a:ln w="3492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 name="TextBox 3"/>
          <p:cNvSpPr txBox="1"/>
          <p:nvPr/>
        </p:nvSpPr>
        <p:spPr>
          <a:xfrm>
            <a:off x="5791451" y="1022829"/>
            <a:ext cx="4968552" cy="707886"/>
          </a:xfrm>
          <a:prstGeom prst="rect">
            <a:avLst/>
          </a:prstGeom>
          <a:noFill/>
        </p:spPr>
        <p:txBody>
          <a:bodyPr wrap="square" rtlCol="1">
            <a:spAutoFit/>
          </a:bodyPr>
          <a:lstStyle/>
          <a:p>
            <a:pPr algn="r"/>
            <a:r>
              <a:rPr lang="ar-EG" sz="4000" b="1" dirty="0">
                <a:solidFill>
                  <a:srgbClr val="9A0000"/>
                </a:solidFill>
                <a:latin typeface="Traditional Arabic" pitchFamily="18" charset="-78"/>
                <a:cs typeface="Traditional Arabic" pitchFamily="18" charset="-78"/>
              </a:rPr>
              <a:t>دور الاسرة في تفجير الإبداع</a:t>
            </a:r>
          </a:p>
        </p:txBody>
      </p:sp>
      <p:pic>
        <p:nvPicPr>
          <p:cNvPr id="30722" name="Picture 2" descr="تكوين الاسرة القوية المتفاهمة"/>
          <p:cNvPicPr>
            <a:picLocks noChangeAspect="1" noChangeArrowheads="1"/>
          </p:cNvPicPr>
          <p:nvPr/>
        </p:nvPicPr>
        <p:blipFill rotWithShape="1">
          <a:blip r:embed="rId2">
            <a:extLst>
              <a:ext uri="{28A0092B-C50C-407E-A947-70E740481C1C}">
                <a14:useLocalDpi xmlns:a14="http://schemas.microsoft.com/office/drawing/2010/main" val="0"/>
              </a:ext>
            </a:extLst>
          </a:blip>
          <a:srcRect l="13727"/>
          <a:stretch/>
        </p:blipFill>
        <p:spPr bwMode="auto">
          <a:xfrm>
            <a:off x="621804" y="2684628"/>
            <a:ext cx="4263858" cy="23534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4189108465"/>
      </p:ext>
    </p:extLst>
  </p:cSld>
  <p:clrMapOvr>
    <a:masterClrMapping/>
  </p:clrMapOvr>
  <p:transition>
    <p:wipe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7377127" y="476672"/>
            <a:ext cx="3411511" cy="923330"/>
          </a:xfrm>
          <a:prstGeom prst="rect">
            <a:avLst/>
          </a:prstGeom>
          <a:noFill/>
        </p:spPr>
        <p:txBody>
          <a:bodyPr wrap="none">
            <a:spAutoFit/>
          </a:bodyPr>
          <a:lstStyle/>
          <a:p>
            <a:pPr algn="ctr" rtl="1">
              <a:defRPr/>
            </a:pPr>
            <a:r>
              <a:rPr lang="ar-EG" sz="5400" b="1" u="sng"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GE SS Two Light" pitchFamily="18" charset="-78"/>
                <a:ea typeface="GE SS Two Light" pitchFamily="18" charset="-78"/>
                <a:cs typeface="GE SS Two Light" pitchFamily="18" charset="-78"/>
              </a:rPr>
              <a:t>«نظام</a:t>
            </a:r>
            <a:r>
              <a:rPr lang="ar-SA" sz="5400" b="1" u="sng"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GE SS Two Light" pitchFamily="18" charset="-78"/>
                <a:ea typeface="GE SS Two Light" pitchFamily="18" charset="-78"/>
                <a:cs typeface="GE SS Two Light" pitchFamily="18" charset="-78"/>
              </a:rPr>
              <a:t> الدورة</a:t>
            </a:r>
            <a:r>
              <a:rPr lang="ar-EG" sz="5400" b="1" u="sng"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GE SS Two Light" pitchFamily="18" charset="-78"/>
                <a:ea typeface="GE SS Two Light" pitchFamily="18" charset="-78"/>
                <a:cs typeface="GE SS Two Light" pitchFamily="18" charset="-78"/>
              </a:rPr>
              <a:t>»</a:t>
            </a:r>
            <a:endParaRPr lang="ar-SA" sz="5400" b="1" u="sng"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GE SS Two Light" pitchFamily="18" charset="-78"/>
              <a:ea typeface="GE SS Two Light" pitchFamily="18" charset="-78"/>
              <a:cs typeface="GE SS Two Light" pitchFamily="18" charset="-78"/>
            </a:endParaRPr>
          </a:p>
        </p:txBody>
      </p:sp>
      <p:pic>
        <p:nvPicPr>
          <p:cNvPr id="8" name="Picture 7"/>
          <p:cNvPicPr>
            <a:picLocks noChangeAspect="1"/>
          </p:cNvPicPr>
          <p:nvPr/>
        </p:nvPicPr>
        <p:blipFill>
          <a:blip r:embed="rId2"/>
          <a:stretch>
            <a:fillRect/>
          </a:stretch>
        </p:blipFill>
        <p:spPr>
          <a:xfrm>
            <a:off x="1197868" y="2780928"/>
            <a:ext cx="2914525" cy="2368890"/>
          </a:xfrm>
          <a:prstGeom prst="rect">
            <a:avLst/>
          </a:prstGeom>
        </p:spPr>
      </p:pic>
      <p:sp>
        <p:nvSpPr>
          <p:cNvPr id="6" name="عنصر نائب للمحتوى 1"/>
          <p:cNvSpPr txBox="1">
            <a:spLocks/>
          </p:cNvSpPr>
          <p:nvPr/>
        </p:nvSpPr>
        <p:spPr>
          <a:xfrm>
            <a:off x="3362910" y="1628800"/>
            <a:ext cx="7401353" cy="4136205"/>
          </a:xfrm>
          <a:prstGeom prst="rect">
            <a:avLst/>
          </a:prstGeom>
        </p:spPr>
        <p:txBody>
          <a:bodyPr lIns="100804" tIns="50402" rIns="100804" bIns="50402">
            <a:normAutofit/>
          </a:bodyPr>
          <a:lstStyle>
            <a:lvl1pPr marL="304747" indent="-304747" algn="r" defTabSz="1218987" rtl="1"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r" defTabSz="1218987" rtl="1"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a:lstStyle>
          <a:p>
            <a:pPr marL="403217" indent="-282251">
              <a:buClr>
                <a:srgbClr val="C00000"/>
              </a:buClr>
              <a:buFont typeface="Wingdings 3"/>
              <a:buChar char=""/>
              <a:defRPr/>
            </a:pPr>
            <a:r>
              <a:rPr lang="ar-SA" sz="2800" b="1" dirty="0" smtClean="0">
                <a:solidFill>
                  <a:prstClr val="black"/>
                </a:solidFill>
                <a:latin typeface="Traditional Arabic" pitchFamily="18" charset="-78"/>
                <a:ea typeface="GE SS Two Light" pitchFamily="18" charset="-78"/>
                <a:cs typeface="Traditional Arabic" pitchFamily="18" charset="-78"/>
              </a:rPr>
              <a:t>الوقت</a:t>
            </a:r>
            <a:r>
              <a:rPr lang="ar-EG" sz="2800" b="1" dirty="0" smtClean="0">
                <a:solidFill>
                  <a:prstClr val="black"/>
                </a:solidFill>
                <a:latin typeface="Traditional Arabic" pitchFamily="18" charset="-78"/>
                <a:ea typeface="GE SS Two Light" pitchFamily="18" charset="-78"/>
                <a:cs typeface="Traditional Arabic" pitchFamily="18" charset="-78"/>
              </a:rPr>
              <a:t>: 15ساعة تدريبية.</a:t>
            </a:r>
          </a:p>
          <a:p>
            <a:pPr marL="403217" indent="-282251">
              <a:buClr>
                <a:srgbClr val="C00000"/>
              </a:buClr>
              <a:buFont typeface="Wingdings 3"/>
              <a:buChar char=""/>
              <a:defRPr/>
            </a:pPr>
            <a:r>
              <a:rPr lang="ar-SA" sz="2800" b="1" dirty="0" smtClean="0">
                <a:solidFill>
                  <a:prstClr val="black"/>
                </a:solidFill>
                <a:latin typeface="Traditional Arabic" pitchFamily="18" charset="-78"/>
                <a:ea typeface="GE SS Two Light" pitchFamily="18" charset="-78"/>
                <a:cs typeface="Traditional Arabic" pitchFamily="18" charset="-78"/>
              </a:rPr>
              <a:t>الأيام</a:t>
            </a:r>
            <a:r>
              <a:rPr lang="ar-EG" sz="2800" b="1" dirty="0" smtClean="0">
                <a:solidFill>
                  <a:prstClr val="black"/>
                </a:solidFill>
                <a:latin typeface="Traditional Arabic" pitchFamily="18" charset="-78"/>
                <a:ea typeface="GE SS Two Light" pitchFamily="18" charset="-78"/>
                <a:cs typeface="Traditional Arabic" pitchFamily="18" charset="-78"/>
              </a:rPr>
              <a:t>:</a:t>
            </a:r>
            <a:r>
              <a:rPr lang="ar-EG" sz="2800" b="1" dirty="0" smtClean="0">
                <a:solidFill>
                  <a:srgbClr val="FFFF00"/>
                </a:solidFill>
                <a:latin typeface="Traditional Arabic" pitchFamily="18" charset="-78"/>
                <a:ea typeface="GE SS Two Light" pitchFamily="18" charset="-78"/>
                <a:cs typeface="Traditional Arabic" pitchFamily="18" charset="-78"/>
              </a:rPr>
              <a:t>.</a:t>
            </a:r>
            <a:r>
              <a:rPr lang="ar-EG" sz="2800" b="1" dirty="0" smtClean="0">
                <a:latin typeface="Traditional Arabic" pitchFamily="18" charset="-78"/>
                <a:ea typeface="GE SS Two Light" pitchFamily="18" charset="-78"/>
                <a:cs typeface="Traditional Arabic" pitchFamily="18" charset="-78"/>
              </a:rPr>
              <a:t>3 أيام تدريبية.</a:t>
            </a:r>
            <a:endParaRPr lang="ar-EG" sz="2800" b="1" dirty="0">
              <a:solidFill>
                <a:srgbClr val="FFFF00"/>
              </a:solidFill>
              <a:latin typeface="Traditional Arabic" pitchFamily="18" charset="-78"/>
              <a:ea typeface="GE SS Two Light" pitchFamily="18" charset="-78"/>
              <a:cs typeface="Traditional Arabic" pitchFamily="18" charset="-78"/>
            </a:endParaRPr>
          </a:p>
          <a:p>
            <a:pPr marL="403217" indent="-282251">
              <a:buClr>
                <a:srgbClr val="C00000"/>
              </a:buClr>
              <a:buFont typeface="Wingdings 3"/>
              <a:buChar char=""/>
              <a:defRPr/>
            </a:pPr>
            <a:r>
              <a:rPr lang="ar-EG" sz="2800" b="1" dirty="0" smtClean="0">
                <a:solidFill>
                  <a:srgbClr val="FFFF00"/>
                </a:solidFill>
                <a:latin typeface="Traditional Arabic" pitchFamily="18" charset="-78"/>
                <a:ea typeface="GE SS Two Light" pitchFamily="18" charset="-78"/>
                <a:cs typeface="Traditional Arabic" pitchFamily="18" charset="-78"/>
              </a:rPr>
              <a:t> </a:t>
            </a:r>
            <a:r>
              <a:rPr lang="ar-SA" sz="2800" b="1" dirty="0" smtClean="0">
                <a:solidFill>
                  <a:prstClr val="black"/>
                </a:solidFill>
                <a:latin typeface="Traditional Arabic" pitchFamily="18" charset="-78"/>
                <a:ea typeface="GE SS Two Light" pitchFamily="18" charset="-78"/>
                <a:cs typeface="Traditional Arabic" pitchFamily="18" charset="-78"/>
              </a:rPr>
              <a:t>بطاقات الأسماء</a:t>
            </a:r>
            <a:r>
              <a:rPr lang="ar-EG" sz="2800" b="1" dirty="0" smtClean="0">
                <a:solidFill>
                  <a:prstClr val="black"/>
                </a:solidFill>
                <a:latin typeface="Traditional Arabic" pitchFamily="18" charset="-78"/>
                <a:ea typeface="GE SS Two Light" pitchFamily="18" charset="-78"/>
                <a:cs typeface="Traditional Arabic" pitchFamily="18" charset="-78"/>
              </a:rPr>
              <a:t>:</a:t>
            </a:r>
            <a:endParaRPr lang="en-US" sz="2800" b="1" dirty="0" smtClean="0">
              <a:solidFill>
                <a:prstClr val="black"/>
              </a:solidFill>
              <a:latin typeface="Traditional Arabic" pitchFamily="18" charset="-78"/>
              <a:ea typeface="GE SS Two Light" pitchFamily="18" charset="-78"/>
              <a:cs typeface="Traditional Arabic" pitchFamily="18" charset="-78"/>
            </a:endParaRPr>
          </a:p>
          <a:p>
            <a:pPr marL="403217" indent="-282251">
              <a:buClr>
                <a:srgbClr val="C00000"/>
              </a:buClr>
              <a:buFont typeface="Wingdings 3"/>
              <a:buChar char=""/>
              <a:defRPr/>
            </a:pPr>
            <a:r>
              <a:rPr lang="ar-SA" sz="2800" b="1" dirty="0" smtClean="0">
                <a:solidFill>
                  <a:prstClr val="black"/>
                </a:solidFill>
                <a:latin typeface="Traditional Arabic" pitchFamily="18" charset="-78"/>
                <a:ea typeface="GE SS Two Light" pitchFamily="18" charset="-78"/>
                <a:cs typeface="Traditional Arabic" pitchFamily="18" charset="-78"/>
              </a:rPr>
              <a:t>نظام </a:t>
            </a:r>
            <a:r>
              <a:rPr lang="ar-SA" sz="2800" b="1" dirty="0">
                <a:solidFill>
                  <a:prstClr val="black"/>
                </a:solidFill>
                <a:latin typeface="Traditional Arabic" pitchFamily="18" charset="-78"/>
                <a:ea typeface="GE SS Two Light" pitchFamily="18" charset="-78"/>
                <a:cs typeface="Traditional Arabic" pitchFamily="18" charset="-78"/>
              </a:rPr>
              <a:t>العمل في الدورة :</a:t>
            </a:r>
            <a:endParaRPr lang="en-US" sz="2800" b="1" dirty="0">
              <a:solidFill>
                <a:prstClr val="black"/>
              </a:solidFill>
              <a:latin typeface="Traditional Arabic" pitchFamily="18" charset="-78"/>
              <a:ea typeface="GE SS Two Light" pitchFamily="18" charset="-78"/>
              <a:cs typeface="Traditional Arabic" pitchFamily="18" charset="-78"/>
            </a:endParaRPr>
          </a:p>
          <a:p>
            <a:pPr marL="837921" lvl="1" indent="-457200">
              <a:spcBef>
                <a:spcPts val="358"/>
              </a:spcBef>
              <a:buClr>
                <a:srgbClr val="C00000"/>
              </a:buClr>
              <a:buFont typeface="Wingdings" pitchFamily="2" charset="2"/>
              <a:buChar char="§"/>
              <a:defRPr/>
            </a:pPr>
            <a:r>
              <a:rPr lang="ar-SA" sz="2800" b="1" dirty="0">
                <a:solidFill>
                  <a:srgbClr val="002060"/>
                </a:solidFill>
                <a:latin typeface="Traditional Arabic" pitchFamily="18" charset="-78"/>
                <a:ea typeface="GE SS Two Light" pitchFamily="18" charset="-78"/>
                <a:cs typeface="Traditional Arabic" pitchFamily="18" charset="-78"/>
              </a:rPr>
              <a:t>المجموعات.</a:t>
            </a:r>
            <a:endParaRPr lang="en-US" sz="2800" b="1" dirty="0">
              <a:solidFill>
                <a:srgbClr val="002060"/>
              </a:solidFill>
              <a:latin typeface="Traditional Arabic" pitchFamily="18" charset="-78"/>
              <a:ea typeface="GE SS Two Light" pitchFamily="18" charset="-78"/>
              <a:cs typeface="Traditional Arabic" pitchFamily="18" charset="-78"/>
            </a:endParaRPr>
          </a:p>
          <a:p>
            <a:pPr marL="837921" lvl="1" indent="-457200">
              <a:spcBef>
                <a:spcPts val="358"/>
              </a:spcBef>
              <a:buClr>
                <a:srgbClr val="C00000"/>
              </a:buClr>
              <a:buFont typeface="Wingdings" pitchFamily="2" charset="2"/>
              <a:buChar char="§"/>
              <a:defRPr/>
            </a:pPr>
            <a:r>
              <a:rPr lang="ar-SA" sz="2800" b="1" dirty="0">
                <a:solidFill>
                  <a:srgbClr val="002060"/>
                </a:solidFill>
                <a:latin typeface="Traditional Arabic" pitchFamily="18" charset="-78"/>
                <a:ea typeface="GE SS Two Light" pitchFamily="18" charset="-78"/>
                <a:cs typeface="Traditional Arabic" pitchFamily="18" charset="-78"/>
              </a:rPr>
              <a:t>التسجيل.</a:t>
            </a:r>
            <a:endParaRPr lang="en-US" sz="2800" b="1" dirty="0">
              <a:solidFill>
                <a:srgbClr val="002060"/>
              </a:solidFill>
              <a:latin typeface="Traditional Arabic" pitchFamily="18" charset="-78"/>
              <a:ea typeface="GE SS Two Light" pitchFamily="18" charset="-78"/>
              <a:cs typeface="Traditional Arabic" pitchFamily="18" charset="-78"/>
            </a:endParaRPr>
          </a:p>
          <a:p>
            <a:pPr marL="837921" lvl="1" indent="-457200">
              <a:spcBef>
                <a:spcPts val="358"/>
              </a:spcBef>
              <a:buClr>
                <a:srgbClr val="C00000"/>
              </a:buClr>
              <a:buFont typeface="Wingdings" pitchFamily="2" charset="2"/>
              <a:buChar char="§"/>
              <a:defRPr/>
            </a:pPr>
            <a:r>
              <a:rPr lang="ar-SA" sz="2800" b="1" dirty="0">
                <a:solidFill>
                  <a:srgbClr val="002060"/>
                </a:solidFill>
                <a:latin typeface="Traditional Arabic" pitchFamily="18" charset="-78"/>
                <a:ea typeface="GE SS Two Light" pitchFamily="18" charset="-78"/>
                <a:cs typeface="Traditional Arabic" pitchFamily="18" charset="-78"/>
              </a:rPr>
              <a:t>إعطاء التغذية </a:t>
            </a:r>
            <a:r>
              <a:rPr lang="ar-SA" sz="2800" b="1" dirty="0" smtClean="0">
                <a:solidFill>
                  <a:srgbClr val="002060"/>
                </a:solidFill>
                <a:latin typeface="Traditional Arabic" pitchFamily="18" charset="-78"/>
                <a:ea typeface="GE SS Two Light" pitchFamily="18" charset="-78"/>
                <a:cs typeface="Traditional Arabic" pitchFamily="18" charset="-78"/>
              </a:rPr>
              <a:t>الرجعية</a:t>
            </a:r>
            <a:r>
              <a:rPr lang="ar-EG" sz="2800" b="1" dirty="0" smtClean="0">
                <a:solidFill>
                  <a:srgbClr val="002060"/>
                </a:solidFill>
                <a:latin typeface="Traditional Arabic" pitchFamily="18" charset="-78"/>
                <a:ea typeface="GE SS Two Light" pitchFamily="18" charset="-78"/>
                <a:cs typeface="Traditional Arabic" pitchFamily="18" charset="-78"/>
              </a:rPr>
              <a:t>.</a:t>
            </a:r>
            <a:endParaRPr lang="ar-EG" sz="2800" b="1" dirty="0">
              <a:solidFill>
                <a:srgbClr val="002060"/>
              </a:solidFill>
              <a:latin typeface="Traditional Arabic" pitchFamily="18" charset="-78"/>
              <a:ea typeface="GE SS Two Light" pitchFamily="18" charset="-78"/>
              <a:cs typeface="Traditional Arabic" pitchFamily="18" charset="-78"/>
            </a:endParaRPr>
          </a:p>
          <a:p>
            <a:pPr marL="685468" lvl="1">
              <a:spcBef>
                <a:spcPts val="358"/>
              </a:spcBef>
              <a:buFont typeface="Verdana"/>
              <a:buChar char="◦"/>
              <a:defRPr/>
            </a:pPr>
            <a:endParaRPr lang="en-US" sz="2800" b="1" dirty="0">
              <a:solidFill>
                <a:srgbClr val="C00000"/>
              </a:solidFill>
              <a:latin typeface="Traditional Arabic" pitchFamily="18" charset="-78"/>
              <a:ea typeface="GE SS Two Light" pitchFamily="18" charset="-78"/>
              <a:cs typeface="Traditional Arabic" pitchFamily="18" charset="-78"/>
            </a:endParaRPr>
          </a:p>
        </p:txBody>
      </p:sp>
    </p:spTree>
    <p:extLst>
      <p:ext uri="{BB962C8B-B14F-4D97-AF65-F5344CB8AC3E}">
        <p14:creationId xmlns:p14="http://schemas.microsoft.com/office/powerpoint/2010/main" val="135789311"/>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1000"/>
                                        <p:tgtEl>
                                          <p:spTgt spid="6">
                                            <p:txEl>
                                              <p:pRg st="1" end="1"/>
                                            </p:txEl>
                                          </p:spTgt>
                                        </p:tgtEl>
                                      </p:cBhvr>
                                    </p:animEffect>
                                    <p:anim calcmode="lin" valueType="num">
                                      <p:cBhvr>
                                        <p:cTn id="2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1000"/>
                                        <p:tgtEl>
                                          <p:spTgt spid="6">
                                            <p:txEl>
                                              <p:pRg st="2" end="2"/>
                                            </p:txEl>
                                          </p:spTgt>
                                        </p:tgtEl>
                                      </p:cBhvr>
                                    </p:animEffect>
                                    <p:anim calcmode="lin" valueType="num">
                                      <p:cBhvr>
                                        <p:cTn id="2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2" end="2"/>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Effect transition="in" filter="fade">
                                      <p:cBhvr>
                                        <p:cTn id="33" dur="1000"/>
                                        <p:tgtEl>
                                          <p:spTgt spid="6">
                                            <p:txEl>
                                              <p:pRg st="3" end="3"/>
                                            </p:txEl>
                                          </p:spTgt>
                                        </p:tgtEl>
                                      </p:cBhvr>
                                    </p:animEffect>
                                    <p:anim calcmode="lin" valueType="num">
                                      <p:cBhvr>
                                        <p:cTn id="34"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6">
                                            <p:txEl>
                                              <p:pRg st="3" end="3"/>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6">
                                            <p:txEl>
                                              <p:pRg st="4" end="4"/>
                                            </p:txEl>
                                          </p:spTgt>
                                        </p:tgtEl>
                                        <p:attrNameLst>
                                          <p:attrName>style.visibility</p:attrName>
                                        </p:attrNameLst>
                                      </p:cBhvr>
                                      <p:to>
                                        <p:strVal val="visible"/>
                                      </p:to>
                                    </p:set>
                                    <p:animEffect transition="in" filter="fade">
                                      <p:cBhvr>
                                        <p:cTn id="38" dur="1000"/>
                                        <p:tgtEl>
                                          <p:spTgt spid="6">
                                            <p:txEl>
                                              <p:pRg st="4" end="4"/>
                                            </p:txEl>
                                          </p:spTgt>
                                        </p:tgtEl>
                                      </p:cBhvr>
                                    </p:animEffect>
                                    <p:anim calcmode="lin" valueType="num">
                                      <p:cBhvr>
                                        <p:cTn id="3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6">
                                            <p:txEl>
                                              <p:pRg st="4" end="4"/>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6">
                                            <p:txEl>
                                              <p:pRg st="5" end="5"/>
                                            </p:txEl>
                                          </p:spTgt>
                                        </p:tgtEl>
                                        <p:attrNameLst>
                                          <p:attrName>style.visibility</p:attrName>
                                        </p:attrNameLst>
                                      </p:cBhvr>
                                      <p:to>
                                        <p:strVal val="visible"/>
                                      </p:to>
                                    </p:set>
                                    <p:animEffect transition="in" filter="fade">
                                      <p:cBhvr>
                                        <p:cTn id="43" dur="1000"/>
                                        <p:tgtEl>
                                          <p:spTgt spid="6">
                                            <p:txEl>
                                              <p:pRg st="5" end="5"/>
                                            </p:txEl>
                                          </p:spTgt>
                                        </p:tgtEl>
                                      </p:cBhvr>
                                    </p:animEffect>
                                    <p:anim calcmode="lin" valueType="num">
                                      <p:cBhvr>
                                        <p:cTn id="44"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6">
                                            <p:txEl>
                                              <p:pRg st="5" end="5"/>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6">
                                            <p:txEl>
                                              <p:pRg st="6" end="6"/>
                                            </p:txEl>
                                          </p:spTgt>
                                        </p:tgtEl>
                                        <p:attrNameLst>
                                          <p:attrName>style.visibility</p:attrName>
                                        </p:attrNameLst>
                                      </p:cBhvr>
                                      <p:to>
                                        <p:strVal val="visible"/>
                                      </p:to>
                                    </p:set>
                                    <p:animEffect transition="in" filter="fade">
                                      <p:cBhvr>
                                        <p:cTn id="48" dur="1000"/>
                                        <p:tgtEl>
                                          <p:spTgt spid="6">
                                            <p:txEl>
                                              <p:pRg st="6" end="6"/>
                                            </p:txEl>
                                          </p:spTgt>
                                        </p:tgtEl>
                                      </p:cBhvr>
                                    </p:animEffect>
                                    <p:anim calcmode="lin" valueType="num">
                                      <p:cBhvr>
                                        <p:cTn id="49"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50"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07711" y="1163644"/>
            <a:ext cx="8424936" cy="584775"/>
          </a:xfrm>
          <a:prstGeom prst="rect">
            <a:avLst/>
          </a:prstGeom>
          <a:noFill/>
        </p:spPr>
        <p:txBody>
          <a:bodyPr wrap="square" rtlCol="1">
            <a:spAutoFit/>
          </a:bodyPr>
          <a:lstStyle/>
          <a:p>
            <a:pPr algn="r" rtl="1"/>
            <a:r>
              <a:rPr lang="ar-EG" sz="3200" b="1" u="sng" dirty="0">
                <a:solidFill>
                  <a:srgbClr val="0070C0"/>
                </a:solidFill>
                <a:latin typeface="Traditional Arabic" pitchFamily="18" charset="-78"/>
                <a:cs typeface="Traditional Arabic" pitchFamily="18" charset="-78"/>
              </a:rPr>
              <a:t>المعوقات</a:t>
            </a:r>
          </a:p>
        </p:txBody>
      </p:sp>
      <p:sp>
        <p:nvSpPr>
          <p:cNvPr id="4" name="TextBox 3"/>
          <p:cNvSpPr txBox="1"/>
          <p:nvPr/>
        </p:nvSpPr>
        <p:spPr>
          <a:xfrm>
            <a:off x="5742962" y="1875596"/>
            <a:ext cx="5911808" cy="3539430"/>
          </a:xfrm>
          <a:prstGeom prst="rect">
            <a:avLst/>
          </a:prstGeom>
          <a:noFill/>
        </p:spPr>
        <p:txBody>
          <a:bodyPr wrap="square" rtlCol="1">
            <a:spAutoFit/>
          </a:bodyPr>
          <a:lstStyle/>
          <a:p>
            <a:pPr marL="514350" indent="-514350" algn="r" rtl="1">
              <a:buFont typeface="+mj-lt"/>
              <a:buAutoNum type="arabicPeriod"/>
            </a:pPr>
            <a:r>
              <a:rPr lang="ar-EG" sz="2800" b="1" dirty="0" smtClean="0">
                <a:latin typeface="Traditional Arabic" pitchFamily="18" charset="-78"/>
                <a:cs typeface="Traditional Arabic" pitchFamily="18" charset="-78"/>
              </a:rPr>
              <a:t>التركيز </a:t>
            </a:r>
            <a:r>
              <a:rPr lang="ar-EG" sz="2800" b="1" dirty="0">
                <a:latin typeface="Traditional Arabic" pitchFamily="18" charset="-78"/>
                <a:cs typeface="Traditional Arabic" pitchFamily="18" charset="-78"/>
              </a:rPr>
              <a:t>على نواحي الضعف عند الطفل كالقول له، أنت ضعيف، أنت غبي، هذا خطأ ..</a:t>
            </a:r>
          </a:p>
          <a:p>
            <a:pPr marL="514350" indent="-514350" algn="r" rtl="1">
              <a:buFont typeface="+mj-lt"/>
              <a:buAutoNum type="arabicPeriod"/>
            </a:pPr>
            <a:r>
              <a:rPr lang="ar-EG" sz="2800" b="1" dirty="0" smtClean="0">
                <a:latin typeface="Traditional Arabic" pitchFamily="18" charset="-78"/>
                <a:cs typeface="Traditional Arabic" pitchFamily="18" charset="-78"/>
              </a:rPr>
              <a:t>عدم </a:t>
            </a:r>
            <a:r>
              <a:rPr lang="ar-EG" sz="2800" b="1" dirty="0">
                <a:latin typeface="Traditional Arabic" pitchFamily="18" charset="-78"/>
                <a:cs typeface="Traditional Arabic" pitchFamily="18" charset="-78"/>
              </a:rPr>
              <a:t>ثقة الطفل بذاته نتيجة خبرات الفشل المتكررة التي مر بها وعدم تشجيع المحاولة وتعزيز خبرات النجاح</a:t>
            </a:r>
          </a:p>
          <a:p>
            <a:pPr marL="514350" indent="-514350" algn="r" rtl="1">
              <a:buFont typeface="+mj-lt"/>
              <a:buAutoNum type="arabicPeriod"/>
            </a:pPr>
            <a:r>
              <a:rPr lang="ar-EG" sz="2800" b="1" dirty="0" smtClean="0">
                <a:latin typeface="Traditional Arabic" pitchFamily="18" charset="-78"/>
                <a:cs typeface="Traditional Arabic" pitchFamily="18" charset="-78"/>
              </a:rPr>
              <a:t>عدم </a:t>
            </a:r>
            <a:r>
              <a:rPr lang="ar-EG" sz="2800" b="1" dirty="0">
                <a:latin typeface="Traditional Arabic" pitchFamily="18" charset="-78"/>
                <a:cs typeface="Traditional Arabic" pitchFamily="18" charset="-78"/>
              </a:rPr>
              <a:t>تشجيع الطفل على التعلم والاستكشاف</a:t>
            </a:r>
          </a:p>
          <a:p>
            <a:pPr marL="514350" indent="-514350" algn="r" rtl="1">
              <a:buFont typeface="+mj-lt"/>
              <a:buAutoNum type="arabicPeriod"/>
            </a:pPr>
            <a:r>
              <a:rPr lang="ar-EG" sz="2800" b="1" dirty="0" smtClean="0">
                <a:latin typeface="Traditional Arabic" pitchFamily="18" charset="-78"/>
                <a:cs typeface="Traditional Arabic" pitchFamily="18" charset="-78"/>
              </a:rPr>
              <a:t>التعليقات </a:t>
            </a:r>
            <a:r>
              <a:rPr lang="ar-EG" sz="2800" b="1" dirty="0">
                <a:latin typeface="Traditional Arabic" pitchFamily="18" charset="-78"/>
                <a:cs typeface="Traditional Arabic" pitchFamily="18" charset="-78"/>
              </a:rPr>
              <a:t>السلبية والاستهزاء بأفكار الطفل ومحاولاته </a:t>
            </a:r>
            <a:r>
              <a:rPr lang="ar-EG" sz="2800" b="1" dirty="0" smtClean="0">
                <a:latin typeface="Traditional Arabic" pitchFamily="18" charset="-78"/>
                <a:cs typeface="Traditional Arabic" pitchFamily="18" charset="-78"/>
              </a:rPr>
              <a:t>الابداعية</a:t>
            </a:r>
            <a:endParaRPr lang="ar-EG" sz="2800" b="1" dirty="0">
              <a:latin typeface="Traditional Arabic" pitchFamily="18" charset="-78"/>
              <a:cs typeface="Traditional Arabic" pitchFamily="18" charset="-78"/>
            </a:endParaRPr>
          </a:p>
        </p:txBody>
      </p:sp>
      <p:sp>
        <p:nvSpPr>
          <p:cNvPr id="5" name="AutoShape 4" descr="العقل زينة - Home | Facebook"/>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العقل زينة - Home | Facebook"/>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28674" name="Picture 2" descr="7 مؤشرات تكشف عدم ثقة طفلك بنفسه"/>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820" y="2430644"/>
            <a:ext cx="4072704" cy="24293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467547171"/>
      </p:ext>
    </p:extLst>
  </p:cSld>
  <p:clrMapOvr>
    <a:masterClrMapping/>
  </p:clrMapOvr>
  <p:transition spd="slow">
    <p:randomBar dir="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Callout 2"/>
          <p:cNvSpPr/>
          <p:nvPr/>
        </p:nvSpPr>
        <p:spPr>
          <a:xfrm>
            <a:off x="4259678" y="217200"/>
            <a:ext cx="3168352" cy="1584176"/>
          </a:xfrm>
          <a:prstGeom prst="cloudCallout">
            <a:avLst/>
          </a:prstGeom>
          <a:solidFill>
            <a:schemeClr val="bg1"/>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lnSpc>
                <a:spcPct val="106000"/>
              </a:lnSpc>
              <a:tabLst>
                <a:tab pos="2174240" algn="l"/>
                <a:tab pos="3236595" algn="ctr"/>
              </a:tabLst>
            </a:pPr>
            <a:r>
              <a:rPr lang="ar-EG" sz="6000" b="1" dirty="0" smtClean="0">
                <a:solidFill>
                  <a:schemeClr val="accent3">
                    <a:lumMod val="60000"/>
                    <a:lumOff val="40000"/>
                  </a:schemeClr>
                </a:solidFill>
                <a:latin typeface="Times New Roman"/>
                <a:ea typeface="Times New Roman"/>
                <a:cs typeface="Traditional Arabic"/>
              </a:rPr>
              <a:t>إستراحة</a:t>
            </a:r>
            <a:endParaRPr lang="en-US" sz="4000" dirty="0">
              <a:solidFill>
                <a:schemeClr val="accent3">
                  <a:lumMod val="60000"/>
                  <a:lumOff val="40000"/>
                </a:schemeClr>
              </a:solidFill>
              <a:latin typeface="Times New Roman"/>
              <a:ea typeface="Times New Roman"/>
            </a:endParaRPr>
          </a:p>
        </p:txBody>
      </p:sp>
      <p:pic>
        <p:nvPicPr>
          <p:cNvPr id="4" name="Picture 3" descr="Businessman take a break in a coffee cup Vector Image"/>
          <p:cNvPicPr/>
          <p:nvPr/>
        </p:nvPicPr>
        <p:blipFill rotWithShape="1">
          <a:blip r:embed="rId2">
            <a:extLst>
              <a:ext uri="{28A0092B-C50C-407E-A947-70E740481C1C}">
                <a14:useLocalDpi xmlns:a14="http://schemas.microsoft.com/office/drawing/2010/main" val="0"/>
              </a:ext>
            </a:extLst>
          </a:blip>
          <a:srcRect b="7443"/>
          <a:stretch/>
        </p:blipFill>
        <p:spPr bwMode="auto">
          <a:xfrm>
            <a:off x="3563569" y="2132856"/>
            <a:ext cx="4560570" cy="45650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544619556"/>
      </p:ext>
    </p:extLst>
  </p:cSld>
  <p:clrMapOvr>
    <a:masterClrMapping/>
  </p:clrMapOvr>
  <p:transition>
    <p:wipe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54252" y="3099752"/>
            <a:ext cx="5975131" cy="1331134"/>
          </a:xfrm>
          <a:prstGeom prst="rect">
            <a:avLst/>
          </a:prstGeom>
        </p:spPr>
        <p:txBody>
          <a:bodyPr wrap="square">
            <a:spAutoFit/>
          </a:bodyPr>
          <a:lstStyle/>
          <a:p>
            <a:pPr marL="914400" lvl="1" indent="-457200" algn="r" rtl="1">
              <a:lnSpc>
                <a:spcPct val="150000"/>
              </a:lnSpc>
              <a:spcAft>
                <a:spcPts val="0"/>
              </a:spcAft>
              <a:buFont typeface="Wingdings" pitchFamily="2" charset="2"/>
              <a:buChar char="q"/>
            </a:pPr>
            <a:r>
              <a:rPr lang="ar-EG" sz="2800" b="1" dirty="0" smtClean="0">
                <a:latin typeface="Calibri"/>
                <a:ea typeface="Calibri"/>
                <a:cs typeface="Traditional Arabic"/>
              </a:rPr>
              <a:t>دور </a:t>
            </a:r>
            <a:r>
              <a:rPr lang="ar-EG" sz="2800" b="1" dirty="0">
                <a:latin typeface="Calibri"/>
                <a:ea typeface="Calibri"/>
                <a:cs typeface="Traditional Arabic"/>
              </a:rPr>
              <a:t>المدرسة في تفجير الإبداع</a:t>
            </a:r>
          </a:p>
          <a:p>
            <a:pPr marL="914400" lvl="1" indent="-457200" algn="r" rtl="1">
              <a:lnSpc>
                <a:spcPct val="150000"/>
              </a:lnSpc>
              <a:spcAft>
                <a:spcPts val="0"/>
              </a:spcAft>
              <a:buFont typeface="Wingdings" pitchFamily="2" charset="2"/>
              <a:buChar char="q"/>
            </a:pPr>
            <a:r>
              <a:rPr lang="ar-EG" sz="2800" b="1" dirty="0" smtClean="0">
                <a:latin typeface="Calibri"/>
                <a:ea typeface="Calibri"/>
                <a:cs typeface="Traditional Arabic"/>
              </a:rPr>
              <a:t>استراتيجيات </a:t>
            </a:r>
            <a:r>
              <a:rPr lang="ar-EG" sz="2800" b="1" dirty="0">
                <a:latin typeface="Calibri"/>
                <a:ea typeface="Calibri"/>
                <a:cs typeface="Traditional Arabic"/>
              </a:rPr>
              <a:t>تنمية التفكير الإبداعي</a:t>
            </a:r>
          </a:p>
        </p:txBody>
      </p:sp>
      <p:sp>
        <p:nvSpPr>
          <p:cNvPr id="3" name="Down Ribbon 2"/>
          <p:cNvSpPr/>
          <p:nvPr/>
        </p:nvSpPr>
        <p:spPr>
          <a:xfrm>
            <a:off x="4654253" y="476672"/>
            <a:ext cx="7231930" cy="2160240"/>
          </a:xfrm>
          <a:prstGeom prst="ribbon">
            <a:avLst/>
          </a:prstGeom>
          <a:solidFill>
            <a:schemeClr val="accent6">
              <a:lumMod val="20000"/>
              <a:lumOff val="80000"/>
            </a:schemeClr>
          </a:solidFill>
        </p:spPr>
        <p:style>
          <a:lnRef idx="3">
            <a:schemeClr val="lt1"/>
          </a:lnRef>
          <a:fillRef idx="1">
            <a:schemeClr val="accent1"/>
          </a:fillRef>
          <a:effectRef idx="1">
            <a:schemeClr val="accent1"/>
          </a:effectRef>
          <a:fontRef idx="minor">
            <a:schemeClr val="lt1"/>
          </a:fontRef>
        </p:style>
        <p:txBody>
          <a:bodyPr rtlCol="1" anchor="ctr"/>
          <a:lstStyle/>
          <a:p>
            <a:pPr lvl="0" algn="ctr"/>
            <a:r>
              <a:rPr lang="ar-EG"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الجلسة </a:t>
            </a:r>
            <a:r>
              <a:rPr lang="ar-EG"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الثانية</a:t>
            </a:r>
            <a:endParaRPr 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10242" name="Picture 2" descr="File:GO! logo (Pink version).png - Wikimedia Comm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415421">
            <a:off x="1125860" y="3099752"/>
            <a:ext cx="4331664" cy="26361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2449706"/>
      </p:ext>
    </p:extLst>
  </p:cSld>
  <p:clrMapOvr>
    <a:masterClrMapping/>
  </p:clrMapOvr>
  <p:transition>
    <p:wipe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6166321" y="764704"/>
            <a:ext cx="5904656" cy="1512168"/>
          </a:xfrm>
          <a:prstGeom prst="cloud">
            <a:avLst/>
          </a:prstGeom>
          <a:solidFill>
            <a:schemeClr val="bg1"/>
          </a:solidFill>
          <a:ln w="3492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 name="TextBox 3"/>
          <p:cNvSpPr txBox="1"/>
          <p:nvPr/>
        </p:nvSpPr>
        <p:spPr>
          <a:xfrm>
            <a:off x="5708477" y="1068797"/>
            <a:ext cx="5472608" cy="707886"/>
          </a:xfrm>
          <a:prstGeom prst="rect">
            <a:avLst/>
          </a:prstGeom>
          <a:noFill/>
        </p:spPr>
        <p:txBody>
          <a:bodyPr wrap="square" rtlCol="1">
            <a:spAutoFit/>
          </a:bodyPr>
          <a:lstStyle/>
          <a:p>
            <a:pPr algn="r"/>
            <a:r>
              <a:rPr lang="ar-EG" sz="4000" b="1" dirty="0">
                <a:solidFill>
                  <a:srgbClr val="9A0000"/>
                </a:solidFill>
                <a:latin typeface="Traditional Arabic" pitchFamily="18" charset="-78"/>
                <a:cs typeface="Traditional Arabic" pitchFamily="18" charset="-78"/>
              </a:rPr>
              <a:t>دور المدرسة في تفجير الإبداع</a:t>
            </a:r>
          </a:p>
        </p:txBody>
      </p:sp>
      <p:sp>
        <p:nvSpPr>
          <p:cNvPr id="6" name="TextBox 5"/>
          <p:cNvSpPr txBox="1"/>
          <p:nvPr/>
        </p:nvSpPr>
        <p:spPr>
          <a:xfrm>
            <a:off x="4438228" y="2564904"/>
            <a:ext cx="7416858" cy="2677656"/>
          </a:xfrm>
          <a:prstGeom prst="rect">
            <a:avLst/>
          </a:prstGeom>
          <a:noFill/>
        </p:spPr>
        <p:txBody>
          <a:bodyPr wrap="square" rtlCol="1">
            <a:spAutoFit/>
          </a:bodyPr>
          <a:lstStyle/>
          <a:p>
            <a:pPr algn="r" rtl="1"/>
            <a:endParaRPr lang="ar-EG" sz="2800" b="1" dirty="0">
              <a:latin typeface="Traditional Arabic" pitchFamily="18" charset="-78"/>
              <a:cs typeface="Traditional Arabic" pitchFamily="18" charset="-78"/>
            </a:endParaRPr>
          </a:p>
          <a:p>
            <a:pPr algn="r" rtl="1"/>
            <a:r>
              <a:rPr lang="ar-EG" sz="2800" b="1" dirty="0">
                <a:latin typeface="Traditional Arabic" pitchFamily="18" charset="-78"/>
                <a:cs typeface="Traditional Arabic" pitchFamily="18" charset="-78"/>
              </a:rPr>
              <a:t>1</a:t>
            </a:r>
            <a:r>
              <a:rPr lang="ar-EG" sz="2800" b="1" dirty="0" smtClean="0">
                <a:latin typeface="Traditional Arabic" pitchFamily="18" charset="-78"/>
                <a:cs typeface="Traditional Arabic" pitchFamily="18" charset="-78"/>
              </a:rPr>
              <a:t>. تنظيم </a:t>
            </a:r>
            <a:r>
              <a:rPr lang="ar-EG" sz="2800" b="1" dirty="0">
                <a:latin typeface="Traditional Arabic" pitchFamily="18" charset="-78"/>
                <a:cs typeface="Traditional Arabic" pitchFamily="18" charset="-78"/>
              </a:rPr>
              <a:t>برامج إبداعيِّة يشارك فيها الطلاب المبدعون في أوقات الفراغ.</a:t>
            </a:r>
          </a:p>
          <a:p>
            <a:pPr algn="r" rtl="1"/>
            <a:r>
              <a:rPr lang="ar-EG" sz="2800" b="1" dirty="0">
                <a:latin typeface="Traditional Arabic" pitchFamily="18" charset="-78"/>
                <a:cs typeface="Traditional Arabic" pitchFamily="18" charset="-78"/>
              </a:rPr>
              <a:t>2</a:t>
            </a:r>
            <a:r>
              <a:rPr lang="ar-EG" sz="2800" b="1" dirty="0" smtClean="0">
                <a:latin typeface="Traditional Arabic" pitchFamily="18" charset="-78"/>
                <a:cs typeface="Traditional Arabic" pitchFamily="18" charset="-78"/>
              </a:rPr>
              <a:t>. استخدام </a:t>
            </a:r>
            <a:r>
              <a:rPr lang="ar-EG" sz="2800" b="1" dirty="0">
                <a:latin typeface="Traditional Arabic" pitchFamily="18" charset="-78"/>
                <a:cs typeface="Traditional Arabic" pitchFamily="18" charset="-78"/>
              </a:rPr>
              <a:t>أسلوب التفريد في التعليم. </a:t>
            </a:r>
          </a:p>
          <a:p>
            <a:pPr algn="r" rtl="1"/>
            <a:r>
              <a:rPr lang="ar-EG" sz="2800" b="1" dirty="0">
                <a:latin typeface="Traditional Arabic" pitchFamily="18" charset="-78"/>
                <a:cs typeface="Traditional Arabic" pitchFamily="18" charset="-78"/>
              </a:rPr>
              <a:t>3</a:t>
            </a:r>
            <a:r>
              <a:rPr lang="ar-EG" sz="2800" b="1" dirty="0" smtClean="0">
                <a:latin typeface="Traditional Arabic" pitchFamily="18" charset="-78"/>
                <a:cs typeface="Traditional Arabic" pitchFamily="18" charset="-78"/>
              </a:rPr>
              <a:t>. تجهيز </a:t>
            </a:r>
            <a:r>
              <a:rPr lang="ar-EG" sz="2800" b="1" dirty="0">
                <a:latin typeface="Traditional Arabic" pitchFamily="18" charset="-78"/>
                <a:cs typeface="Traditional Arabic" pitchFamily="18" charset="-78"/>
              </a:rPr>
              <a:t>غرفة مصادر تشتمل على تقنيات حديثة ومُتطوِّرة يتردد إليها التلاميذ المبدعون تحت إشراف مُعلِّم الإبداع. </a:t>
            </a:r>
          </a:p>
          <a:p>
            <a:pPr algn="r" rtl="1"/>
            <a:r>
              <a:rPr lang="ar-EG" sz="2800" b="1" dirty="0">
                <a:latin typeface="Traditional Arabic" pitchFamily="18" charset="-78"/>
                <a:cs typeface="Traditional Arabic" pitchFamily="18" charset="-78"/>
              </a:rPr>
              <a:t>4</a:t>
            </a:r>
            <a:r>
              <a:rPr lang="ar-EG" sz="2800" b="1" dirty="0" smtClean="0">
                <a:latin typeface="Traditional Arabic" pitchFamily="18" charset="-78"/>
                <a:cs typeface="Traditional Arabic" pitchFamily="18" charset="-78"/>
              </a:rPr>
              <a:t>. تجهيز </a:t>
            </a:r>
            <a:r>
              <a:rPr lang="ar-EG" sz="2800" b="1" dirty="0">
                <a:latin typeface="Traditional Arabic" pitchFamily="18" charset="-78"/>
                <a:cs typeface="Traditional Arabic" pitchFamily="18" charset="-78"/>
              </a:rPr>
              <a:t>المكتبة بالكتب الحديثة والمُتميِّزة </a:t>
            </a:r>
            <a:r>
              <a:rPr lang="ar-EG" sz="2800" b="1" dirty="0" smtClean="0">
                <a:latin typeface="Traditional Arabic" pitchFamily="18" charset="-78"/>
                <a:cs typeface="Traditional Arabic" pitchFamily="18" charset="-78"/>
              </a:rPr>
              <a:t>.</a:t>
            </a:r>
            <a:endParaRPr lang="ar-EG" sz="2800" b="1" dirty="0">
              <a:latin typeface="Traditional Arabic" pitchFamily="18" charset="-78"/>
              <a:cs typeface="Traditional Arabic" pitchFamily="18" charset="-78"/>
            </a:endParaRPr>
          </a:p>
        </p:txBody>
      </p:sp>
      <p:pic>
        <p:nvPicPr>
          <p:cNvPr id="7" name="Picture 2" descr="نصائح تنمي إبداع طفلك في المدرسة | مجلة سيدتي"/>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108" y="2924944"/>
            <a:ext cx="3672408" cy="24513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428986266"/>
      </p:ext>
    </p:extLst>
  </p:cSld>
  <p:clrMapOvr>
    <a:masterClrMapping/>
  </p:clrMapOvr>
  <p:transition>
    <p:wipe dir="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29834" y="1176914"/>
            <a:ext cx="8424936" cy="584775"/>
          </a:xfrm>
          <a:prstGeom prst="rect">
            <a:avLst/>
          </a:prstGeom>
          <a:noFill/>
        </p:spPr>
        <p:txBody>
          <a:bodyPr wrap="square" rtlCol="1">
            <a:spAutoFit/>
          </a:bodyPr>
          <a:lstStyle/>
          <a:p>
            <a:pPr algn="r" rtl="1"/>
            <a:r>
              <a:rPr lang="ar-EG" sz="3200" b="1" u="sng" dirty="0">
                <a:solidFill>
                  <a:srgbClr val="0070C0"/>
                </a:solidFill>
                <a:latin typeface="Traditional Arabic" pitchFamily="18" charset="-78"/>
                <a:cs typeface="Traditional Arabic" pitchFamily="18" charset="-78"/>
              </a:rPr>
              <a:t>مجالات تنمية الإبداع</a:t>
            </a:r>
          </a:p>
        </p:txBody>
      </p:sp>
      <p:sp>
        <p:nvSpPr>
          <p:cNvPr id="4" name="TextBox 3"/>
          <p:cNvSpPr txBox="1"/>
          <p:nvPr/>
        </p:nvSpPr>
        <p:spPr>
          <a:xfrm>
            <a:off x="5086300" y="2132856"/>
            <a:ext cx="6568470" cy="2677656"/>
          </a:xfrm>
          <a:prstGeom prst="rect">
            <a:avLst/>
          </a:prstGeom>
          <a:noFill/>
        </p:spPr>
        <p:txBody>
          <a:bodyPr wrap="square" rtlCol="1">
            <a:spAutoFit/>
          </a:bodyPr>
          <a:lstStyle/>
          <a:p>
            <a:pPr marL="514350" indent="-514350" algn="r" rtl="1">
              <a:buFont typeface="+mj-lt"/>
              <a:buAutoNum type="arabicPeriod"/>
            </a:pPr>
            <a:r>
              <a:rPr lang="ar-EG" sz="2800" b="1" dirty="0">
                <a:latin typeface="Traditional Arabic" pitchFamily="18" charset="-78"/>
                <a:cs typeface="Traditional Arabic" pitchFamily="18" charset="-78"/>
              </a:rPr>
              <a:t>إنشاء الجمعيات والمُؤسَّسات المؤهلة لتربية الذكاء ورعاية الإبداع</a:t>
            </a:r>
          </a:p>
          <a:p>
            <a:pPr marL="514350" indent="-514350" algn="r" rtl="1">
              <a:buFont typeface="+mj-lt"/>
              <a:buAutoNum type="arabicPeriod"/>
            </a:pPr>
            <a:r>
              <a:rPr lang="ar-EG" sz="2800" b="1" dirty="0">
                <a:latin typeface="Traditional Arabic" pitchFamily="18" charset="-78"/>
                <a:cs typeface="Traditional Arabic" pitchFamily="18" charset="-78"/>
              </a:rPr>
              <a:t>أسلوب المباريات العلميَّة</a:t>
            </a:r>
          </a:p>
          <a:p>
            <a:pPr marL="514350" indent="-514350" algn="r" rtl="1">
              <a:buFont typeface="+mj-lt"/>
              <a:buAutoNum type="arabicPeriod"/>
            </a:pPr>
            <a:r>
              <a:rPr lang="ar-EG" sz="2800" b="1" dirty="0">
                <a:latin typeface="Traditional Arabic" pitchFamily="18" charset="-78"/>
                <a:cs typeface="Traditional Arabic" pitchFamily="18" charset="-78"/>
              </a:rPr>
              <a:t>إشراك التلاميذ المبدعين في مجموعة من الأنشطة والفعاليات ذات المستوى الرفيع</a:t>
            </a:r>
          </a:p>
          <a:p>
            <a:pPr marL="514350" indent="-514350" algn="r" rtl="1">
              <a:buFont typeface="+mj-lt"/>
              <a:buAutoNum type="arabicPeriod"/>
            </a:pPr>
            <a:r>
              <a:rPr lang="ar-EG" sz="2800" b="1" dirty="0">
                <a:latin typeface="Traditional Arabic" pitchFamily="18" charset="-78"/>
                <a:cs typeface="Traditional Arabic" pitchFamily="18" charset="-78"/>
              </a:rPr>
              <a:t>تنظيم دروس اختيارية ذات محتوى واسع </a:t>
            </a:r>
            <a:r>
              <a:rPr lang="ar-EG" sz="2800" b="1" dirty="0" smtClean="0">
                <a:latin typeface="Traditional Arabic" pitchFamily="18" charset="-78"/>
                <a:cs typeface="Traditional Arabic" pitchFamily="18" charset="-78"/>
              </a:rPr>
              <a:t>وعميق</a:t>
            </a:r>
            <a:endParaRPr lang="ar-EG" sz="2800" b="1" dirty="0">
              <a:latin typeface="Traditional Arabic" pitchFamily="18" charset="-78"/>
              <a:cs typeface="Traditional Arabic" pitchFamily="18" charset="-78"/>
            </a:endParaRPr>
          </a:p>
        </p:txBody>
      </p:sp>
      <p:sp>
        <p:nvSpPr>
          <p:cNvPr id="5" name="AutoShape 4" descr="العقل زينة - Home | Facebook"/>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العقل زينة - Home | Facebook"/>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39938" name="Picture 2" descr="انشطة لتنمية ابداع الاطفال"/>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949" y="2391564"/>
            <a:ext cx="4300351" cy="24189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496930796"/>
      </p:ext>
    </p:extLst>
  </p:cSld>
  <p:clrMapOvr>
    <a:masterClrMapping/>
  </p:clrMapOvr>
  <p:transition spd="slow">
    <p:randomBar dir="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5590356" y="764704"/>
            <a:ext cx="6480621" cy="1512168"/>
          </a:xfrm>
          <a:prstGeom prst="cloud">
            <a:avLst/>
          </a:prstGeom>
          <a:solidFill>
            <a:schemeClr val="bg1"/>
          </a:solidFill>
          <a:ln w="3492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 name="TextBox 3"/>
          <p:cNvSpPr txBox="1"/>
          <p:nvPr/>
        </p:nvSpPr>
        <p:spPr>
          <a:xfrm>
            <a:off x="5708477" y="1068797"/>
            <a:ext cx="5472608" cy="707886"/>
          </a:xfrm>
          <a:prstGeom prst="rect">
            <a:avLst/>
          </a:prstGeom>
          <a:noFill/>
        </p:spPr>
        <p:txBody>
          <a:bodyPr wrap="square" rtlCol="1">
            <a:spAutoFit/>
          </a:bodyPr>
          <a:lstStyle/>
          <a:p>
            <a:pPr algn="r"/>
            <a:r>
              <a:rPr lang="ar-EG" sz="4000" b="1" dirty="0">
                <a:solidFill>
                  <a:srgbClr val="9A0000"/>
                </a:solidFill>
                <a:latin typeface="Traditional Arabic" pitchFamily="18" charset="-78"/>
                <a:cs typeface="Traditional Arabic" pitchFamily="18" charset="-78"/>
              </a:rPr>
              <a:t>استراتيجيات تنمية التفكير الإبداعي</a:t>
            </a:r>
          </a:p>
        </p:txBody>
      </p:sp>
      <p:sp>
        <p:nvSpPr>
          <p:cNvPr id="6" name="TextBox 5"/>
          <p:cNvSpPr txBox="1"/>
          <p:nvPr/>
        </p:nvSpPr>
        <p:spPr>
          <a:xfrm>
            <a:off x="6581129" y="2564904"/>
            <a:ext cx="4608546" cy="2677656"/>
          </a:xfrm>
          <a:prstGeom prst="rect">
            <a:avLst/>
          </a:prstGeom>
          <a:noFill/>
        </p:spPr>
        <p:txBody>
          <a:bodyPr wrap="square" rtlCol="1">
            <a:spAutoFit/>
          </a:bodyPr>
          <a:lstStyle/>
          <a:p>
            <a:pPr marL="457200" indent="-457200" algn="r" rtl="1">
              <a:buFont typeface="Wingdings" pitchFamily="2" charset="2"/>
              <a:buChar char="§"/>
            </a:pPr>
            <a:r>
              <a:rPr lang="ar-EG" sz="2800" b="1" dirty="0">
                <a:latin typeface="Traditional Arabic" pitchFamily="18" charset="-78"/>
                <a:cs typeface="Traditional Arabic" pitchFamily="18" charset="-78"/>
              </a:rPr>
              <a:t>استراتيجية العصف الذهني</a:t>
            </a:r>
          </a:p>
          <a:p>
            <a:pPr marL="457200" indent="-457200" algn="r" rtl="1">
              <a:buFont typeface="Wingdings" pitchFamily="2" charset="2"/>
              <a:buChar char="§"/>
            </a:pPr>
            <a:r>
              <a:rPr lang="ar-EG" sz="2800" b="1" dirty="0">
                <a:latin typeface="Traditional Arabic" pitchFamily="18" charset="-78"/>
                <a:cs typeface="Traditional Arabic" pitchFamily="18" charset="-78"/>
              </a:rPr>
              <a:t>استراتيجية الاستعمال</a:t>
            </a:r>
          </a:p>
          <a:p>
            <a:pPr marL="457200" indent="-457200" algn="r" rtl="1">
              <a:buFont typeface="Wingdings" pitchFamily="2" charset="2"/>
              <a:buChar char="§"/>
            </a:pPr>
            <a:r>
              <a:rPr lang="ar-EG" sz="2800" b="1" dirty="0">
                <a:latin typeface="Traditional Arabic" pitchFamily="18" charset="-78"/>
                <a:cs typeface="Traditional Arabic" pitchFamily="18" charset="-78"/>
              </a:rPr>
              <a:t>استراتيجية التطوير</a:t>
            </a:r>
          </a:p>
          <a:p>
            <a:pPr marL="457200" indent="-457200" algn="r" rtl="1">
              <a:buFont typeface="Wingdings" pitchFamily="2" charset="2"/>
              <a:buChar char="§"/>
            </a:pPr>
            <a:r>
              <a:rPr lang="ar-EG" sz="2800" b="1" dirty="0">
                <a:latin typeface="Traditional Arabic" pitchFamily="18" charset="-78"/>
                <a:cs typeface="Traditional Arabic" pitchFamily="18" charset="-78"/>
              </a:rPr>
              <a:t>استراتيجية ماذا لو</a:t>
            </a:r>
          </a:p>
          <a:p>
            <a:pPr marL="457200" indent="-457200" algn="r" rtl="1">
              <a:buFont typeface="Wingdings" pitchFamily="2" charset="2"/>
              <a:buChar char="§"/>
            </a:pPr>
            <a:r>
              <a:rPr lang="ar-EG" sz="2800" b="1" dirty="0">
                <a:latin typeface="Traditional Arabic" pitchFamily="18" charset="-78"/>
                <a:cs typeface="Traditional Arabic" pitchFamily="18" charset="-78"/>
              </a:rPr>
              <a:t>استراتيجية العيوب</a:t>
            </a:r>
          </a:p>
          <a:p>
            <a:pPr marL="457200" indent="-457200" algn="r" rtl="1">
              <a:buFont typeface="Wingdings" pitchFamily="2" charset="2"/>
              <a:buChar char="§"/>
            </a:pPr>
            <a:r>
              <a:rPr lang="ar-EG" sz="2800" b="1" dirty="0">
                <a:latin typeface="Traditional Arabic" pitchFamily="18" charset="-78"/>
                <a:cs typeface="Traditional Arabic" pitchFamily="18" charset="-78"/>
              </a:rPr>
              <a:t>استراتيجية </a:t>
            </a:r>
            <a:r>
              <a:rPr lang="ar-EG" sz="2800" b="1" dirty="0" smtClean="0">
                <a:latin typeface="Traditional Arabic" pitchFamily="18" charset="-78"/>
                <a:cs typeface="Traditional Arabic" pitchFamily="18" charset="-78"/>
              </a:rPr>
              <a:t>المزج</a:t>
            </a:r>
            <a:endParaRPr lang="ar-EG" sz="2800" b="1" dirty="0">
              <a:latin typeface="Traditional Arabic" pitchFamily="18" charset="-78"/>
              <a:cs typeface="Traditional Arabic" pitchFamily="18" charset="-78"/>
            </a:endParaRPr>
          </a:p>
        </p:txBody>
      </p:sp>
      <p:pic>
        <p:nvPicPr>
          <p:cNvPr id="7" name="Picture 2" descr="5 طرق لتنمية الإبداع عند الأطفال | مصر العربي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0095" y="2564904"/>
            <a:ext cx="4408293" cy="24893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574782249"/>
      </p:ext>
    </p:extLst>
  </p:cSld>
  <p:clrMapOvr>
    <a:masterClrMapping/>
  </p:clrMapOvr>
  <p:transition>
    <p:wipe dir="u"/>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descr="C:\Users\nourhan\Downloads\—Pngtree—youtube logo icon_356054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5900" y="-976943"/>
            <a:ext cx="9001000" cy="8352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86804"/>
      </p:ext>
    </p:extLst>
  </p:cSld>
  <p:clrMapOvr>
    <a:masterClrMapping/>
  </p:clrMapOvr>
  <p:transition>
    <p:wipe di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69876" y="2026775"/>
            <a:ext cx="9577064" cy="1141274"/>
          </a:xfrm>
          <a:prstGeom prst="rect">
            <a:avLst/>
          </a:prstGeom>
        </p:spPr>
        <p:txBody>
          <a:bodyPr wrap="square">
            <a:spAutoFit/>
          </a:bodyPr>
          <a:lstStyle/>
          <a:p>
            <a:pPr algn="ctr">
              <a:lnSpc>
                <a:spcPct val="106000"/>
              </a:lnSpc>
              <a:tabLst>
                <a:tab pos="2174240" algn="l"/>
                <a:tab pos="3236595" algn="ctr"/>
              </a:tabLst>
            </a:pPr>
            <a:r>
              <a:rPr lang="ar-EG" sz="3200" b="1" u="sng" dirty="0">
                <a:solidFill>
                  <a:srgbClr val="002060"/>
                </a:solidFill>
                <a:latin typeface="Calibri"/>
                <a:ea typeface="Calibri"/>
                <a:cs typeface="Traditional Arabic"/>
              </a:rPr>
              <a:t>مناقشة</a:t>
            </a:r>
          </a:p>
          <a:p>
            <a:pPr marL="228600" algn="ctr" rtl="1">
              <a:lnSpc>
                <a:spcPct val="107000"/>
              </a:lnSpc>
              <a:spcAft>
                <a:spcPts val="800"/>
              </a:spcAft>
            </a:pPr>
            <a:r>
              <a:rPr lang="ar-EG" sz="3200" b="1" dirty="0">
                <a:solidFill>
                  <a:srgbClr val="A50021"/>
                </a:solidFill>
                <a:latin typeface="Calibri"/>
                <a:ea typeface="Times New Roman"/>
                <a:cs typeface="Traditional Arabic"/>
              </a:rPr>
              <a:t>عزيزي المتدرب:</a:t>
            </a:r>
            <a:r>
              <a:rPr lang="ar-EG" sz="3200" b="1" dirty="0">
                <a:latin typeface="Calibri"/>
                <a:ea typeface="Times New Roman"/>
                <a:cs typeface="Traditional Arabic"/>
              </a:rPr>
              <a:t>من خلال ما تم شرحه تكلم عن دور المدرسة في تفجير الإبداع.</a:t>
            </a:r>
            <a:endParaRPr lang="en-US" sz="1600" dirty="0">
              <a:latin typeface="Calibri"/>
              <a:ea typeface="Calibri"/>
              <a:cs typeface="Arial"/>
            </a:endParaRPr>
          </a:p>
        </p:txBody>
      </p:sp>
      <p:sp>
        <p:nvSpPr>
          <p:cNvPr id="4" name="AutoShape 2" descr="SVG &gt; التصميم زهور علامة استفهام - صورة SVG &amp; أيقونة. | SVG Silh"/>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5" name="AutoShape 4" descr="SVG &gt; التصميم زهور علامة استفهام - صورة SVG &amp; أيقونة. | SVG Silh"/>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7" name="Line Callout 1 6"/>
          <p:cNvSpPr/>
          <p:nvPr/>
        </p:nvSpPr>
        <p:spPr>
          <a:xfrm>
            <a:off x="7976067" y="501458"/>
            <a:ext cx="2376264" cy="1477948"/>
          </a:xfrm>
          <a:prstGeom prst="borderCallout1">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8" name="TextBox 7"/>
          <p:cNvSpPr txBox="1"/>
          <p:nvPr/>
        </p:nvSpPr>
        <p:spPr>
          <a:xfrm>
            <a:off x="8065583" y="802780"/>
            <a:ext cx="2160240" cy="875304"/>
          </a:xfrm>
          <a:prstGeom prst="rect">
            <a:avLst/>
          </a:prstGeom>
          <a:noFill/>
        </p:spPr>
        <p:txBody>
          <a:bodyPr wrap="square" rtlCol="1">
            <a:spAutoFit/>
          </a:bodyPr>
          <a:lstStyle/>
          <a:p>
            <a:pPr lvl="0" algn="ctr">
              <a:lnSpc>
                <a:spcPct val="106000"/>
              </a:lnSpc>
              <a:tabLst>
                <a:tab pos="2174240" algn="l"/>
                <a:tab pos="3236595" algn="ctr"/>
              </a:tabLst>
            </a:pPr>
            <a:r>
              <a:rPr lang="ar-EG"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cs typeface="Traditional Arabic"/>
              </a:rPr>
              <a:t>نشاط 4</a:t>
            </a:r>
            <a:endPar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endParaRPr>
          </a:p>
        </p:txBody>
      </p:sp>
      <p:pic>
        <p:nvPicPr>
          <p:cNvPr id="10" name="Picture 9" descr="السؤال, المعلومات, علامات الترقيم صورة بابوا نيو غينيا"/>
          <p:cNvPicPr/>
          <p:nvPr/>
        </p:nvPicPr>
        <p:blipFill>
          <a:blip r:embed="rId2">
            <a:extLst>
              <a:ext uri="{28A0092B-C50C-407E-A947-70E740481C1C}">
                <a14:useLocalDpi xmlns:a14="http://schemas.microsoft.com/office/drawing/2010/main" val="0"/>
              </a:ext>
            </a:extLst>
          </a:blip>
          <a:srcRect/>
          <a:stretch>
            <a:fillRect/>
          </a:stretch>
        </p:blipFill>
        <p:spPr bwMode="auto">
          <a:xfrm>
            <a:off x="3421253" y="3789040"/>
            <a:ext cx="5274310" cy="23425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71627395"/>
      </p:ext>
    </p:extLst>
  </p:cSld>
  <p:clrMapOvr>
    <a:masterClrMapping/>
  </p:clrMapOvr>
  <p:transition>
    <p:wipe di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638028" y="260648"/>
            <a:ext cx="6092825" cy="871008"/>
          </a:xfrm>
          <a:prstGeom prst="rect">
            <a:avLst/>
          </a:prstGeom>
        </p:spPr>
        <p:txBody>
          <a:bodyPr>
            <a:spAutoFit/>
          </a:bodyPr>
          <a:lstStyle/>
          <a:p>
            <a:pPr lvl="0" algn="ctr" defTabSz="914400" rtl="1">
              <a:lnSpc>
                <a:spcPct val="115000"/>
              </a:lnSpc>
            </a:pPr>
            <a:r>
              <a:rPr lang="ar-SA" sz="44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Times New Roman"/>
                <a:cs typeface="Traditional Arabic" pitchFamily="18" charset="-78"/>
              </a:rPr>
              <a:t>الوحدة التدريبية </a:t>
            </a:r>
            <a:r>
              <a:rPr lang="ar-EG" sz="4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Times New Roman"/>
                <a:cs typeface="Traditional Arabic" pitchFamily="18" charset="-78"/>
              </a:rPr>
              <a:t>الثالثة</a:t>
            </a:r>
            <a:endParaRPr lang="ar-EG" sz="44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Times New Roman"/>
              <a:cs typeface="Traditional Arabic" pitchFamily="18" charset="-78"/>
            </a:endParaRPr>
          </a:p>
        </p:txBody>
      </p:sp>
      <p:sp>
        <p:nvSpPr>
          <p:cNvPr id="5" name="Rectangle 4"/>
          <p:cNvSpPr/>
          <p:nvPr/>
        </p:nvSpPr>
        <p:spPr>
          <a:xfrm>
            <a:off x="1834521" y="1009752"/>
            <a:ext cx="8064896" cy="800219"/>
          </a:xfrm>
          <a:prstGeom prst="rect">
            <a:avLst/>
          </a:prstGeom>
        </p:spPr>
        <p:txBody>
          <a:bodyPr wrap="square">
            <a:spAutoFit/>
          </a:bodyPr>
          <a:lstStyle/>
          <a:p>
            <a:pPr lvl="0" algn="ctr" defTabSz="914400" rtl="1">
              <a:lnSpc>
                <a:spcPct val="115000"/>
              </a:lnSpc>
            </a:pPr>
            <a:r>
              <a:rPr lang="ar-SA" sz="4000" b="1" u="sng" dirty="0">
                <a:ln w="5271" cap="flat" cmpd="sng" algn="ctr">
                  <a:solidFill>
                    <a:srgbClr val="4579B8"/>
                  </a:solidFill>
                  <a:prstDash val="solid"/>
                  <a:round/>
                </a:ln>
                <a:solidFill>
                  <a:schemeClr val="accent1">
                    <a:lumMod val="60000"/>
                    <a:lumOff val="40000"/>
                  </a:schemeClr>
                </a:solidFill>
                <a:latin typeface="Traditional Arabic" pitchFamily="18" charset="-78"/>
                <a:ea typeface="Times New Roman"/>
                <a:cs typeface="Traditional Arabic" pitchFamily="18" charset="-78"/>
              </a:rPr>
              <a:t>انماط شخصية الاطفال </a:t>
            </a:r>
            <a:r>
              <a:rPr lang="ar-SA" sz="4000" b="1" u="sng" dirty="0" smtClean="0">
                <a:ln w="5271" cap="flat" cmpd="sng" algn="ctr">
                  <a:solidFill>
                    <a:srgbClr val="4579B8"/>
                  </a:solidFill>
                  <a:prstDash val="solid"/>
                  <a:round/>
                </a:ln>
                <a:solidFill>
                  <a:schemeClr val="accent1">
                    <a:lumMod val="60000"/>
                    <a:lumOff val="40000"/>
                  </a:schemeClr>
                </a:solidFill>
                <a:latin typeface="Traditional Arabic" pitchFamily="18" charset="-78"/>
                <a:ea typeface="Times New Roman"/>
                <a:cs typeface="Traditional Arabic" pitchFamily="18" charset="-78"/>
              </a:rPr>
              <a:t>المدعون</a:t>
            </a:r>
            <a:r>
              <a:rPr lang="ar-EG" sz="4000" b="1" u="sng" dirty="0" smtClean="0">
                <a:ln w="5271" cap="flat" cmpd="sng" algn="ctr">
                  <a:solidFill>
                    <a:srgbClr val="4579B8"/>
                  </a:solidFill>
                  <a:prstDash val="solid"/>
                  <a:round/>
                </a:ln>
                <a:solidFill>
                  <a:schemeClr val="accent1">
                    <a:lumMod val="60000"/>
                    <a:lumOff val="40000"/>
                  </a:schemeClr>
                </a:solidFill>
                <a:latin typeface="Traditional Arabic" pitchFamily="18" charset="-78"/>
                <a:ea typeface="Times New Roman"/>
                <a:cs typeface="Traditional Arabic" pitchFamily="18" charset="-78"/>
              </a:rPr>
              <a:t> </a:t>
            </a:r>
            <a:r>
              <a:rPr lang="ar-SA" sz="4000" b="1" u="sng" dirty="0" smtClean="0">
                <a:ln w="5271" cap="flat" cmpd="sng" algn="ctr">
                  <a:solidFill>
                    <a:srgbClr val="4579B8"/>
                  </a:solidFill>
                  <a:prstDash val="solid"/>
                  <a:round/>
                </a:ln>
                <a:solidFill>
                  <a:schemeClr val="accent1">
                    <a:lumMod val="60000"/>
                    <a:lumOff val="40000"/>
                  </a:schemeClr>
                </a:solidFill>
                <a:latin typeface="Traditional Arabic" pitchFamily="18" charset="-78"/>
                <a:ea typeface="Times New Roman"/>
                <a:cs typeface="Traditional Arabic" pitchFamily="18" charset="-78"/>
              </a:rPr>
              <a:t>و </a:t>
            </a:r>
            <a:r>
              <a:rPr lang="ar-SA" sz="4000" b="1" u="sng" dirty="0">
                <a:ln w="5271" cap="flat" cmpd="sng" algn="ctr">
                  <a:solidFill>
                    <a:srgbClr val="4579B8"/>
                  </a:solidFill>
                  <a:prstDash val="solid"/>
                  <a:round/>
                </a:ln>
                <a:solidFill>
                  <a:schemeClr val="accent1">
                    <a:lumMod val="60000"/>
                    <a:lumOff val="40000"/>
                  </a:schemeClr>
                </a:solidFill>
                <a:latin typeface="Traditional Arabic" pitchFamily="18" charset="-78"/>
                <a:ea typeface="Times New Roman"/>
                <a:cs typeface="Traditional Arabic" pitchFamily="18" charset="-78"/>
              </a:rPr>
              <a:t>كيفية التعامل معها</a:t>
            </a:r>
          </a:p>
        </p:txBody>
      </p:sp>
      <p:sp>
        <p:nvSpPr>
          <p:cNvPr id="4" name="Double Bracket 3"/>
          <p:cNvSpPr/>
          <p:nvPr/>
        </p:nvSpPr>
        <p:spPr>
          <a:xfrm>
            <a:off x="1834520" y="145656"/>
            <a:ext cx="8064897" cy="1664315"/>
          </a:xfrm>
          <a:prstGeom prst="bracketPair">
            <a:avLst/>
          </a:prstGeom>
          <a:ln w="79375" cmpd="sng">
            <a:gradFill>
              <a:gsLst>
                <a:gs pos="27000">
                  <a:schemeClr val="accent6">
                    <a:lumMod val="50000"/>
                  </a:schemeClr>
                </a:gs>
                <a:gs pos="100000">
                  <a:srgbClr val="AAAAC7"/>
                </a:gs>
                <a:gs pos="2000">
                  <a:schemeClr val="accent1">
                    <a:lumMod val="50000"/>
                  </a:schemeClr>
                </a:gs>
              </a:gsLst>
              <a:lin ang="5400000" scaled="0"/>
            </a:gra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ar-EG"/>
          </a:p>
        </p:txBody>
      </p:sp>
      <p:pic>
        <p:nvPicPr>
          <p:cNvPr id="8" name="Picture 7" descr="شبكة زدني - أن ترى المستقبل &quot;العصف الذهني&quot; أسلوبٌ مميز لتحفيز الإبداع -  شبكة زدني"/>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3481" y="2276872"/>
            <a:ext cx="4891171" cy="43924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38153369"/>
      </p:ext>
    </p:extLst>
  </p:cSld>
  <p:clrMapOvr>
    <a:masterClrMapping/>
  </p:clrMapOvr>
  <p:transition>
    <p:wipe dir="u"/>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54252" y="3099752"/>
            <a:ext cx="5975131" cy="1331134"/>
          </a:xfrm>
          <a:prstGeom prst="rect">
            <a:avLst/>
          </a:prstGeom>
        </p:spPr>
        <p:txBody>
          <a:bodyPr wrap="square">
            <a:spAutoFit/>
          </a:bodyPr>
          <a:lstStyle/>
          <a:p>
            <a:pPr marL="914400" lvl="1" indent="-457200" algn="r" rtl="1">
              <a:lnSpc>
                <a:spcPct val="150000"/>
              </a:lnSpc>
              <a:spcAft>
                <a:spcPts val="0"/>
              </a:spcAft>
              <a:buFont typeface="Wingdings" pitchFamily="2" charset="2"/>
              <a:buChar char="q"/>
            </a:pPr>
            <a:r>
              <a:rPr lang="ar-EG" sz="2800" b="1" dirty="0" smtClean="0">
                <a:latin typeface="Calibri"/>
                <a:ea typeface="Calibri"/>
                <a:cs typeface="Traditional Arabic"/>
              </a:rPr>
              <a:t>طرق </a:t>
            </a:r>
            <a:r>
              <a:rPr lang="ar-EG" sz="2800" b="1" dirty="0">
                <a:latin typeface="Calibri"/>
                <a:ea typeface="Calibri"/>
                <a:cs typeface="Traditional Arabic"/>
              </a:rPr>
              <a:t>يفكر بها المبدعون</a:t>
            </a:r>
          </a:p>
          <a:p>
            <a:pPr marL="914400" lvl="1" indent="-457200" algn="r" rtl="1">
              <a:lnSpc>
                <a:spcPct val="150000"/>
              </a:lnSpc>
              <a:spcAft>
                <a:spcPts val="0"/>
              </a:spcAft>
              <a:buFont typeface="Wingdings" pitchFamily="2" charset="2"/>
              <a:buChar char="q"/>
            </a:pPr>
            <a:r>
              <a:rPr lang="ar-EG" sz="2800" b="1" dirty="0" smtClean="0">
                <a:latin typeface="Calibri"/>
                <a:ea typeface="Calibri"/>
                <a:cs typeface="Traditional Arabic"/>
              </a:rPr>
              <a:t>طرق </a:t>
            </a:r>
            <a:r>
              <a:rPr lang="ar-EG" sz="2800" b="1" dirty="0">
                <a:latin typeface="Calibri"/>
                <a:ea typeface="Calibri"/>
                <a:cs typeface="Traditional Arabic"/>
              </a:rPr>
              <a:t>التعامل مع الأطفال الموهوبين</a:t>
            </a:r>
          </a:p>
        </p:txBody>
      </p:sp>
      <p:sp>
        <p:nvSpPr>
          <p:cNvPr id="3" name="Down Ribbon 2"/>
          <p:cNvSpPr/>
          <p:nvPr/>
        </p:nvSpPr>
        <p:spPr>
          <a:xfrm>
            <a:off x="4654253" y="476672"/>
            <a:ext cx="7231930" cy="2160240"/>
          </a:xfrm>
          <a:prstGeom prst="ribbon">
            <a:avLst/>
          </a:prstGeom>
          <a:solidFill>
            <a:schemeClr val="accent6">
              <a:lumMod val="20000"/>
              <a:lumOff val="80000"/>
            </a:schemeClr>
          </a:solidFill>
        </p:spPr>
        <p:style>
          <a:lnRef idx="3">
            <a:schemeClr val="lt1"/>
          </a:lnRef>
          <a:fillRef idx="1">
            <a:schemeClr val="accent1"/>
          </a:fillRef>
          <a:effectRef idx="1">
            <a:schemeClr val="accent1"/>
          </a:effectRef>
          <a:fontRef idx="minor">
            <a:schemeClr val="lt1"/>
          </a:fontRef>
        </p:style>
        <p:txBody>
          <a:bodyPr rtlCol="1" anchor="ctr"/>
          <a:lstStyle/>
          <a:p>
            <a:pPr lvl="0" algn="ctr"/>
            <a:r>
              <a:rPr lang="ar-EG"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الجلسة الأولي</a:t>
            </a:r>
            <a:endParaRPr 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46082" name="Picture 2" descr="Succes! | Stichting IRIS"/>
          <p:cNvPicPr>
            <a:picLocks noChangeAspect="1" noChangeArrowheads="1"/>
          </p:cNvPicPr>
          <p:nvPr/>
        </p:nvPicPr>
        <p:blipFill rotWithShape="1">
          <a:blip r:embed="rId2">
            <a:extLst>
              <a:ext uri="{28A0092B-C50C-407E-A947-70E740481C1C}">
                <a14:useLocalDpi xmlns:a14="http://schemas.microsoft.com/office/drawing/2010/main" val="0"/>
              </a:ext>
            </a:extLst>
          </a:blip>
          <a:srcRect t="10037" b="27121"/>
          <a:stretch/>
        </p:blipFill>
        <p:spPr bwMode="auto">
          <a:xfrm>
            <a:off x="1341884" y="2924660"/>
            <a:ext cx="3878178" cy="16813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551224900"/>
      </p:ext>
    </p:extLst>
  </p:cSld>
  <p:clrMapOvr>
    <a:masterClrMapping/>
  </p:clrMapOvr>
  <p:transition>
    <p:wipe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794899" y="468541"/>
            <a:ext cx="9144000" cy="800219"/>
          </a:xfrm>
          <a:prstGeom prst="rect">
            <a:avLst/>
          </a:prstGeom>
        </p:spPr>
        <p:txBody>
          <a:bodyPr wrap="square">
            <a:spAutoFit/>
          </a:bodyPr>
          <a:lstStyle/>
          <a:p>
            <a:pPr algn="just" rtl="1">
              <a:lnSpc>
                <a:spcPct val="115000"/>
              </a:lnSpc>
              <a:spcAft>
                <a:spcPts val="1000"/>
              </a:spcAft>
            </a:pPr>
            <a:r>
              <a:rPr lang="ar-EG" sz="40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Calibri"/>
                <a:cs typeface="Traditional Arabic" pitchFamily="18" charset="-78"/>
              </a:rPr>
              <a:t>يتوقع من المشاركين فى نهاية البرنامج التدريبى </a:t>
            </a:r>
            <a:r>
              <a:rPr lang="ar-EG" sz="40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Calibri"/>
                <a:cs typeface="Traditional Arabic" pitchFamily="18" charset="-78"/>
              </a:rPr>
              <a:t>بإذن </a:t>
            </a:r>
            <a:r>
              <a:rPr lang="ar-EG" sz="40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Calibri"/>
                <a:cs typeface="Traditional Arabic" pitchFamily="18" charset="-78"/>
              </a:rPr>
              <a:t>الله أن :</a:t>
            </a:r>
            <a:endParaRPr lang="en-US"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Calibri"/>
              <a:cs typeface="Traditional Arabic" pitchFamily="18" charset="-78"/>
            </a:endParaRPr>
          </a:p>
        </p:txBody>
      </p:sp>
      <p:sp>
        <p:nvSpPr>
          <p:cNvPr id="2" name="Rectangle 1"/>
          <p:cNvSpPr/>
          <p:nvPr/>
        </p:nvSpPr>
        <p:spPr>
          <a:xfrm>
            <a:off x="3623703" y="1254410"/>
            <a:ext cx="8315196" cy="4401205"/>
          </a:xfrm>
          <a:prstGeom prst="rect">
            <a:avLst/>
          </a:prstGeom>
        </p:spPr>
        <p:txBody>
          <a:bodyPr wrap="square">
            <a:spAutoFit/>
          </a:bodyPr>
          <a:lstStyle/>
          <a:p>
            <a:pPr marL="914400" lvl="1" indent="-457200" algn="r" rtl="1">
              <a:spcAft>
                <a:spcPts val="0"/>
              </a:spcAft>
              <a:buClr>
                <a:srgbClr val="943634"/>
              </a:buClr>
              <a:buSzPts val="2200"/>
              <a:buFont typeface="Wingdings" pitchFamily="2" charset="2"/>
              <a:buChar char="§"/>
            </a:pPr>
            <a:endParaRPr lang="ar-SA" sz="2800" b="1" dirty="0">
              <a:ea typeface="Calibri"/>
              <a:cs typeface="Traditional Arabic"/>
            </a:endParaRPr>
          </a:p>
          <a:p>
            <a:pPr marL="914400" lvl="1" indent="-457200" algn="r" rtl="1">
              <a:spcAft>
                <a:spcPts val="0"/>
              </a:spcAft>
              <a:buClr>
                <a:srgbClr val="943634"/>
              </a:buClr>
              <a:buSzPts val="2200"/>
              <a:buFont typeface="Wingdings" pitchFamily="2" charset="2"/>
              <a:buChar char="§"/>
            </a:pPr>
            <a:r>
              <a:rPr lang="ar-SA" sz="2800" b="1" dirty="0" smtClean="0">
                <a:ea typeface="Calibri"/>
                <a:cs typeface="Traditional Arabic"/>
              </a:rPr>
              <a:t>أن </a:t>
            </a:r>
            <a:r>
              <a:rPr lang="ar-SA" sz="2800" b="1" dirty="0">
                <a:ea typeface="Calibri"/>
                <a:cs typeface="Traditional Arabic"/>
              </a:rPr>
              <a:t>يتعرف المتدرب علي الإبداع عند الاطفال.</a:t>
            </a:r>
          </a:p>
          <a:p>
            <a:pPr marL="914400" lvl="1" indent="-457200" algn="r" rtl="1">
              <a:spcAft>
                <a:spcPts val="0"/>
              </a:spcAft>
              <a:buClr>
                <a:srgbClr val="943634"/>
              </a:buClr>
              <a:buSzPts val="2200"/>
              <a:buFont typeface="Wingdings" pitchFamily="2" charset="2"/>
              <a:buChar char="§"/>
            </a:pPr>
            <a:r>
              <a:rPr lang="ar-SA" sz="2800" b="1" dirty="0" smtClean="0">
                <a:ea typeface="Calibri"/>
                <a:cs typeface="Traditional Arabic"/>
              </a:rPr>
              <a:t>أن </a:t>
            </a:r>
            <a:r>
              <a:rPr lang="ar-SA" sz="2800" b="1" dirty="0">
                <a:ea typeface="Calibri"/>
                <a:cs typeface="Traditional Arabic"/>
              </a:rPr>
              <a:t>يدرك المتدرب التفكير الإبداعي و مكوناتة.</a:t>
            </a:r>
          </a:p>
          <a:p>
            <a:pPr marL="914400" lvl="1" indent="-457200" algn="r" rtl="1">
              <a:spcAft>
                <a:spcPts val="0"/>
              </a:spcAft>
              <a:buClr>
                <a:srgbClr val="943634"/>
              </a:buClr>
              <a:buSzPts val="2200"/>
              <a:buFont typeface="Wingdings" pitchFamily="2" charset="2"/>
              <a:buChar char="§"/>
            </a:pPr>
            <a:r>
              <a:rPr lang="ar-SA" sz="2800" b="1" dirty="0" smtClean="0">
                <a:ea typeface="Calibri"/>
                <a:cs typeface="Traditional Arabic"/>
              </a:rPr>
              <a:t>أن </a:t>
            </a:r>
            <a:r>
              <a:rPr lang="ar-SA" sz="2800" b="1" dirty="0">
                <a:ea typeface="Calibri"/>
                <a:cs typeface="Traditional Arabic"/>
              </a:rPr>
              <a:t>يري المتدرب علامات الإبداع عند الاطفال.</a:t>
            </a:r>
          </a:p>
          <a:p>
            <a:pPr marL="914400" lvl="1" indent="-457200" algn="r" rtl="1">
              <a:spcAft>
                <a:spcPts val="0"/>
              </a:spcAft>
              <a:buClr>
                <a:srgbClr val="943634"/>
              </a:buClr>
              <a:buSzPts val="2200"/>
              <a:buFont typeface="Wingdings" pitchFamily="2" charset="2"/>
              <a:buChar char="§"/>
            </a:pPr>
            <a:r>
              <a:rPr lang="ar-SA" sz="2800" b="1" dirty="0" smtClean="0">
                <a:ea typeface="Calibri"/>
                <a:cs typeface="Traditional Arabic"/>
              </a:rPr>
              <a:t>أن </a:t>
            </a:r>
            <a:r>
              <a:rPr lang="ar-SA" sz="2800" b="1" dirty="0">
                <a:ea typeface="Calibri"/>
                <a:cs typeface="Traditional Arabic"/>
              </a:rPr>
              <a:t>يفهم المتدرب انواع الأطفال المبدعون.</a:t>
            </a:r>
          </a:p>
          <a:p>
            <a:pPr marL="914400" lvl="1" indent="-457200" algn="r" rtl="1">
              <a:spcAft>
                <a:spcPts val="0"/>
              </a:spcAft>
              <a:buClr>
                <a:srgbClr val="943634"/>
              </a:buClr>
              <a:buSzPts val="2200"/>
              <a:buFont typeface="Wingdings" pitchFamily="2" charset="2"/>
              <a:buChar char="§"/>
            </a:pPr>
            <a:r>
              <a:rPr lang="ar-SA" sz="2800" b="1" dirty="0" smtClean="0">
                <a:ea typeface="Calibri"/>
                <a:cs typeface="Traditional Arabic"/>
              </a:rPr>
              <a:t>أن </a:t>
            </a:r>
            <a:r>
              <a:rPr lang="ar-SA" sz="2800" b="1" dirty="0">
                <a:ea typeface="Calibri"/>
                <a:cs typeface="Traditional Arabic"/>
              </a:rPr>
              <a:t>يعي المتدرب كيفية تشجيع الإبداع عند الأطفال.</a:t>
            </a:r>
          </a:p>
          <a:p>
            <a:pPr marL="914400" lvl="1" indent="-457200" algn="r" rtl="1">
              <a:spcAft>
                <a:spcPts val="0"/>
              </a:spcAft>
              <a:buClr>
                <a:srgbClr val="943634"/>
              </a:buClr>
              <a:buSzPts val="2200"/>
              <a:buFont typeface="Wingdings" pitchFamily="2" charset="2"/>
              <a:buChar char="§"/>
            </a:pPr>
            <a:r>
              <a:rPr lang="ar-SA" sz="2800" b="1" dirty="0" smtClean="0">
                <a:ea typeface="Calibri"/>
                <a:cs typeface="Traditional Arabic"/>
              </a:rPr>
              <a:t>أن </a:t>
            </a:r>
            <a:r>
              <a:rPr lang="ar-SA" sz="2800" b="1" dirty="0">
                <a:ea typeface="Calibri"/>
                <a:cs typeface="Traditional Arabic"/>
              </a:rPr>
              <a:t>يلم المتدرب بدور الاسرة في تفجير الإبداع.</a:t>
            </a:r>
          </a:p>
          <a:p>
            <a:pPr marL="914400" lvl="1" indent="-457200" algn="r" rtl="1">
              <a:spcAft>
                <a:spcPts val="0"/>
              </a:spcAft>
              <a:buClr>
                <a:srgbClr val="943634"/>
              </a:buClr>
              <a:buSzPts val="2200"/>
              <a:buFont typeface="Wingdings" pitchFamily="2" charset="2"/>
              <a:buChar char="§"/>
            </a:pPr>
            <a:r>
              <a:rPr lang="ar-SA" sz="2800" b="1" dirty="0" smtClean="0">
                <a:ea typeface="Calibri"/>
                <a:cs typeface="Traditional Arabic"/>
              </a:rPr>
              <a:t>أن </a:t>
            </a:r>
            <a:r>
              <a:rPr lang="ar-SA" sz="2800" b="1" dirty="0">
                <a:ea typeface="Calibri"/>
                <a:cs typeface="Traditional Arabic"/>
              </a:rPr>
              <a:t>يدرك المتدرب بدور المدرسة في تفجير الإبداع.</a:t>
            </a:r>
          </a:p>
          <a:p>
            <a:pPr marL="914400" lvl="1" indent="-457200" algn="r" rtl="1">
              <a:spcAft>
                <a:spcPts val="0"/>
              </a:spcAft>
              <a:buClr>
                <a:srgbClr val="943634"/>
              </a:buClr>
              <a:buSzPts val="2200"/>
              <a:buFont typeface="Wingdings" pitchFamily="2" charset="2"/>
              <a:buChar char="§"/>
            </a:pPr>
            <a:r>
              <a:rPr lang="ar-SA" sz="2800" b="1" dirty="0" smtClean="0">
                <a:ea typeface="Calibri"/>
                <a:cs typeface="Traditional Arabic"/>
              </a:rPr>
              <a:t>أن </a:t>
            </a:r>
            <a:r>
              <a:rPr lang="ar-SA" sz="2800" b="1" dirty="0">
                <a:ea typeface="Calibri"/>
                <a:cs typeface="Traditional Arabic"/>
              </a:rPr>
              <a:t>يتعرف المتدرب علي استراتيجيات تنمية التفكير الإبداعي.</a:t>
            </a:r>
          </a:p>
          <a:p>
            <a:pPr marL="914400" lvl="1" indent="-457200" algn="r" rtl="1">
              <a:spcAft>
                <a:spcPts val="0"/>
              </a:spcAft>
              <a:buClr>
                <a:srgbClr val="943634"/>
              </a:buClr>
              <a:buSzPts val="2200"/>
              <a:buFont typeface="Wingdings" pitchFamily="2" charset="2"/>
              <a:buChar char="§"/>
            </a:pPr>
            <a:r>
              <a:rPr lang="ar-SA" sz="2800" b="1" dirty="0" smtClean="0">
                <a:ea typeface="Calibri"/>
                <a:cs typeface="Traditional Arabic"/>
              </a:rPr>
              <a:t>أن </a:t>
            </a:r>
            <a:r>
              <a:rPr lang="ar-SA" sz="2800" b="1" dirty="0">
                <a:ea typeface="Calibri"/>
                <a:cs typeface="Traditional Arabic"/>
              </a:rPr>
              <a:t>يتعرف المتدرب علي طرق يفكر بها المبدعون</a:t>
            </a:r>
            <a:r>
              <a:rPr lang="ar-SA" sz="2800" b="1" dirty="0" smtClean="0">
                <a:ea typeface="Calibri"/>
                <a:cs typeface="Traditional Arabic"/>
              </a:rPr>
              <a:t>.</a:t>
            </a:r>
            <a:endParaRPr lang="ar-SA" sz="2800" b="1" dirty="0">
              <a:ea typeface="Calibri"/>
              <a:cs typeface="Traditional Arabic"/>
            </a:endParaRPr>
          </a:p>
        </p:txBody>
      </p:sp>
      <p:pic>
        <p:nvPicPr>
          <p:cNvPr id="1026" name="Picture 2" descr="How To Use ClickUp To Set Goals For Your Team | ClickUp Blo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4713" y="2564903"/>
            <a:ext cx="3360371" cy="25202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670803205"/>
      </p:ext>
    </p:extLst>
  </p:cSld>
  <p:clrMapOvr>
    <a:masterClrMapping/>
  </p:clrMapOvr>
  <p:transition>
    <p:wipe dir="u"/>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descr="C:\Users\nourhan\Downloads\—Pngtree—youtube logo icon_356054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5900" y="-976943"/>
            <a:ext cx="9001000" cy="8352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195316"/>
      </p:ext>
    </p:extLst>
  </p:cSld>
  <p:clrMapOvr>
    <a:masterClrMapping/>
  </p:clrMapOvr>
  <p:transition>
    <p:wipe di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87179" y="2026775"/>
            <a:ext cx="6358780" cy="1658339"/>
          </a:xfrm>
          <a:prstGeom prst="rect">
            <a:avLst/>
          </a:prstGeom>
        </p:spPr>
        <p:txBody>
          <a:bodyPr wrap="square">
            <a:spAutoFit/>
          </a:bodyPr>
          <a:lstStyle/>
          <a:p>
            <a:pPr algn="ctr">
              <a:lnSpc>
                <a:spcPct val="106000"/>
              </a:lnSpc>
              <a:tabLst>
                <a:tab pos="2174240" algn="l"/>
                <a:tab pos="3236595" algn="ctr"/>
              </a:tabLst>
            </a:pPr>
            <a:r>
              <a:rPr lang="ar-EG" sz="3200" b="1" u="sng" dirty="0" smtClean="0">
                <a:solidFill>
                  <a:srgbClr val="002060"/>
                </a:solidFill>
                <a:latin typeface="Times New Roman"/>
                <a:ea typeface="Times New Roman"/>
                <a:cs typeface="Traditional Arabic"/>
              </a:rPr>
              <a:t>عصف </a:t>
            </a:r>
            <a:r>
              <a:rPr lang="ar-EG" sz="3200" b="1" u="sng" dirty="0">
                <a:solidFill>
                  <a:srgbClr val="002060"/>
                </a:solidFill>
                <a:latin typeface="Times New Roman"/>
                <a:ea typeface="Times New Roman"/>
                <a:cs typeface="Traditional Arabic"/>
              </a:rPr>
              <a:t>ذهني</a:t>
            </a:r>
            <a:endParaRPr lang="en-US" sz="3200" dirty="0">
              <a:latin typeface="Times New Roman"/>
              <a:ea typeface="Times New Roman"/>
            </a:endParaRPr>
          </a:p>
          <a:p>
            <a:pPr algn="ctr">
              <a:lnSpc>
                <a:spcPct val="106000"/>
              </a:lnSpc>
              <a:spcAft>
                <a:spcPts val="1000"/>
              </a:spcAft>
            </a:pPr>
            <a:r>
              <a:rPr lang="ar-EG" sz="3200" b="1" dirty="0">
                <a:solidFill>
                  <a:srgbClr val="C00000"/>
                </a:solidFill>
                <a:latin typeface="Calibri"/>
                <a:ea typeface="Calibri"/>
                <a:cs typeface="Traditional Arabic"/>
              </a:rPr>
              <a:t>عزيزي المتدرب</a:t>
            </a:r>
            <a:r>
              <a:rPr lang="ar-EG" sz="3200" b="1" dirty="0">
                <a:solidFill>
                  <a:srgbClr val="000000"/>
                </a:solidFill>
                <a:latin typeface="Calibri"/>
                <a:ea typeface="Calibri"/>
                <a:cs typeface="Traditional Arabic"/>
              </a:rPr>
              <a:t>:أذكر ما تعرفه عن طرق التعامل مع الأطفال الموهوبين.</a:t>
            </a:r>
            <a:endParaRPr lang="en-US" sz="1400" dirty="0">
              <a:effectLst/>
              <a:latin typeface="Calibri"/>
              <a:ea typeface="Calibri"/>
              <a:cs typeface="Arial"/>
            </a:endParaRPr>
          </a:p>
        </p:txBody>
      </p:sp>
      <p:sp>
        <p:nvSpPr>
          <p:cNvPr id="4" name="AutoShape 2" descr="SVG &gt; التصميم زهور علامة استفهام - صورة SVG &amp; أيقونة. | SVG Silh"/>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5" name="AutoShape 4" descr="SVG &gt; التصميم زهور علامة استفهام - صورة SVG &amp; أيقونة. | SVG Silh"/>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7" name="Line Callout 1 6"/>
          <p:cNvSpPr/>
          <p:nvPr/>
        </p:nvSpPr>
        <p:spPr>
          <a:xfrm>
            <a:off x="7976067" y="501458"/>
            <a:ext cx="2376264" cy="1477948"/>
          </a:xfrm>
          <a:prstGeom prst="borderCallout1">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8" name="TextBox 7"/>
          <p:cNvSpPr txBox="1"/>
          <p:nvPr/>
        </p:nvSpPr>
        <p:spPr>
          <a:xfrm>
            <a:off x="8065583" y="802780"/>
            <a:ext cx="2160240" cy="875304"/>
          </a:xfrm>
          <a:prstGeom prst="rect">
            <a:avLst/>
          </a:prstGeom>
          <a:noFill/>
        </p:spPr>
        <p:txBody>
          <a:bodyPr wrap="square" rtlCol="1">
            <a:spAutoFit/>
          </a:bodyPr>
          <a:lstStyle/>
          <a:p>
            <a:pPr lvl="0" algn="ctr">
              <a:lnSpc>
                <a:spcPct val="106000"/>
              </a:lnSpc>
              <a:tabLst>
                <a:tab pos="2174240" algn="l"/>
                <a:tab pos="3236595" algn="ctr"/>
              </a:tabLst>
            </a:pPr>
            <a:r>
              <a:rPr lang="ar-EG"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cs typeface="Traditional Arabic"/>
              </a:rPr>
              <a:t>نشاط </a:t>
            </a:r>
            <a:r>
              <a:rPr lang="ar-EG" sz="4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cs typeface="Traditional Arabic"/>
              </a:rPr>
              <a:t>5</a:t>
            </a:r>
            <a:endPar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endParaRPr>
          </a:p>
        </p:txBody>
      </p:sp>
      <p:pic>
        <p:nvPicPr>
          <p:cNvPr id="10" name="Picture 9" descr="shutterstock_285542306 - Nationwide Credit Clearing"/>
          <p:cNvPicPr/>
          <p:nvPr/>
        </p:nvPicPr>
        <p:blipFill>
          <a:blip r:embed="rId2">
            <a:extLst>
              <a:ext uri="{28A0092B-C50C-407E-A947-70E740481C1C}">
                <a14:useLocalDpi xmlns:a14="http://schemas.microsoft.com/office/drawing/2010/main" val="0"/>
              </a:ext>
            </a:extLst>
          </a:blip>
          <a:srcRect/>
          <a:stretch>
            <a:fillRect/>
          </a:stretch>
        </p:blipFill>
        <p:spPr bwMode="auto">
          <a:xfrm>
            <a:off x="4487887" y="3284984"/>
            <a:ext cx="2370956" cy="3685617"/>
          </a:xfrm>
          <a:prstGeom prst="rect">
            <a:avLst/>
          </a:prstGeom>
          <a:noFill/>
          <a:ln>
            <a:noFill/>
          </a:ln>
        </p:spPr>
      </p:pic>
    </p:spTree>
    <p:extLst>
      <p:ext uri="{BB962C8B-B14F-4D97-AF65-F5344CB8AC3E}">
        <p14:creationId xmlns:p14="http://schemas.microsoft.com/office/powerpoint/2010/main" val="817581016"/>
      </p:ext>
    </p:extLst>
  </p:cSld>
  <p:clrMapOvr>
    <a:masterClrMapping/>
  </p:clrMapOvr>
  <p:transition>
    <p:wipe dir="u"/>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7246538" y="908720"/>
            <a:ext cx="4824437" cy="1528229"/>
          </a:xfrm>
          <a:prstGeom prst="cloud">
            <a:avLst/>
          </a:prstGeom>
          <a:solidFill>
            <a:schemeClr val="bg1"/>
          </a:solidFill>
          <a:ln w="3492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 name="TextBox 3"/>
          <p:cNvSpPr txBox="1"/>
          <p:nvPr/>
        </p:nvSpPr>
        <p:spPr>
          <a:xfrm>
            <a:off x="5708477" y="1268760"/>
            <a:ext cx="5472608" cy="707886"/>
          </a:xfrm>
          <a:prstGeom prst="rect">
            <a:avLst/>
          </a:prstGeom>
          <a:noFill/>
        </p:spPr>
        <p:txBody>
          <a:bodyPr wrap="square" rtlCol="1">
            <a:spAutoFit/>
          </a:bodyPr>
          <a:lstStyle/>
          <a:p>
            <a:pPr algn="r"/>
            <a:r>
              <a:rPr lang="ar-EG" sz="4000" b="1" dirty="0">
                <a:solidFill>
                  <a:srgbClr val="9A0000"/>
                </a:solidFill>
                <a:latin typeface="Traditional Arabic" pitchFamily="18" charset="-78"/>
                <a:cs typeface="Traditional Arabic" pitchFamily="18" charset="-78"/>
              </a:rPr>
              <a:t>طرق يفكر بها المبدعون</a:t>
            </a:r>
          </a:p>
        </p:txBody>
      </p:sp>
      <p:sp>
        <p:nvSpPr>
          <p:cNvPr id="6" name="TextBox 5"/>
          <p:cNvSpPr txBox="1"/>
          <p:nvPr/>
        </p:nvSpPr>
        <p:spPr>
          <a:xfrm>
            <a:off x="4006180" y="2607834"/>
            <a:ext cx="7416858" cy="3108543"/>
          </a:xfrm>
          <a:prstGeom prst="rect">
            <a:avLst/>
          </a:prstGeom>
          <a:noFill/>
        </p:spPr>
        <p:txBody>
          <a:bodyPr wrap="square" rtlCol="1">
            <a:spAutoFit/>
          </a:bodyPr>
          <a:lstStyle/>
          <a:p>
            <a:pPr marL="514350" indent="-514350" algn="r" rtl="1">
              <a:buFont typeface="+mj-lt"/>
              <a:buAutoNum type="arabicPeriod"/>
            </a:pPr>
            <a:r>
              <a:rPr lang="ar-EG" sz="2800" b="1" dirty="0" smtClean="0">
                <a:latin typeface="Traditional Arabic" pitchFamily="18" charset="-78"/>
                <a:cs typeface="Traditional Arabic" pitchFamily="18" charset="-78"/>
              </a:rPr>
              <a:t>يُلاحظون</a:t>
            </a:r>
            <a:r>
              <a:rPr lang="ar-EG" sz="2800" b="1" dirty="0">
                <a:latin typeface="Traditional Arabic" pitchFamily="18" charset="-78"/>
                <a:cs typeface="Traditional Arabic" pitchFamily="18" charset="-78"/>
              </a:rPr>
              <a:t>.</a:t>
            </a:r>
          </a:p>
          <a:p>
            <a:pPr marL="514350" indent="-514350" algn="r" rtl="1">
              <a:buFont typeface="+mj-lt"/>
              <a:buAutoNum type="arabicPeriod"/>
            </a:pPr>
            <a:r>
              <a:rPr lang="ar-EG" sz="2800" b="1" dirty="0" smtClean="0">
                <a:latin typeface="Traditional Arabic" pitchFamily="18" charset="-78"/>
                <a:cs typeface="Traditional Arabic" pitchFamily="18" charset="-78"/>
              </a:rPr>
              <a:t>لديهم </a:t>
            </a:r>
            <a:r>
              <a:rPr lang="ar-EG" sz="2800" b="1" dirty="0">
                <a:latin typeface="Traditional Arabic" pitchFamily="18" charset="-78"/>
                <a:cs typeface="Traditional Arabic" pitchFamily="18" charset="-78"/>
              </a:rPr>
              <a:t>أحلام اليقظة.</a:t>
            </a:r>
          </a:p>
          <a:p>
            <a:pPr marL="514350" indent="-514350" algn="r" rtl="1">
              <a:buFont typeface="+mj-lt"/>
              <a:buAutoNum type="arabicPeriod"/>
            </a:pPr>
            <a:r>
              <a:rPr lang="ar-EG" sz="2800" b="1" dirty="0" smtClean="0">
                <a:latin typeface="Traditional Arabic" pitchFamily="18" charset="-78"/>
                <a:cs typeface="Traditional Arabic" pitchFamily="18" charset="-78"/>
              </a:rPr>
              <a:t>يتحدّون </a:t>
            </a:r>
            <a:r>
              <a:rPr lang="ar-EG" sz="2800" b="1" dirty="0">
                <a:latin typeface="Traditional Arabic" pitchFamily="18" charset="-78"/>
                <a:cs typeface="Traditional Arabic" pitchFamily="18" charset="-78"/>
              </a:rPr>
              <a:t>الوضع الراهن.</a:t>
            </a:r>
          </a:p>
          <a:p>
            <a:pPr marL="514350" indent="-514350" algn="r" rtl="1">
              <a:buFont typeface="+mj-lt"/>
              <a:buAutoNum type="arabicPeriod"/>
            </a:pPr>
            <a:r>
              <a:rPr lang="ar-EG" sz="2800" b="1" dirty="0" smtClean="0">
                <a:latin typeface="Traditional Arabic" pitchFamily="18" charset="-78"/>
                <a:cs typeface="Traditional Arabic" pitchFamily="18" charset="-78"/>
              </a:rPr>
              <a:t>ينزلقُون </a:t>
            </a:r>
            <a:r>
              <a:rPr lang="ar-EG" sz="2800" b="1" dirty="0">
                <a:latin typeface="Traditional Arabic" pitchFamily="18" charset="-78"/>
                <a:cs typeface="Traditional Arabic" pitchFamily="18" charset="-78"/>
              </a:rPr>
              <a:t>بانتظام إلى "التدفق الإبداعي."</a:t>
            </a:r>
          </a:p>
          <a:p>
            <a:pPr marL="514350" indent="-514350" algn="r" rtl="1">
              <a:buFont typeface="+mj-lt"/>
              <a:buAutoNum type="arabicPeriod"/>
            </a:pPr>
            <a:r>
              <a:rPr lang="ar-EG" sz="2800" b="1" dirty="0" smtClean="0">
                <a:latin typeface="Traditional Arabic" pitchFamily="18" charset="-78"/>
                <a:cs typeface="Traditional Arabic" pitchFamily="18" charset="-78"/>
              </a:rPr>
              <a:t>لديهم </a:t>
            </a:r>
            <a:r>
              <a:rPr lang="ar-EG" sz="2800" b="1" dirty="0">
                <a:latin typeface="Traditional Arabic" pitchFamily="18" charset="-78"/>
                <a:cs typeface="Traditional Arabic" pitchFamily="18" charset="-78"/>
              </a:rPr>
              <a:t>صعوبة في الانتهاء من المشاريع.</a:t>
            </a:r>
          </a:p>
          <a:p>
            <a:pPr marL="514350" indent="-514350" algn="r" rtl="1">
              <a:buFont typeface="+mj-lt"/>
              <a:buAutoNum type="arabicPeriod"/>
            </a:pPr>
            <a:r>
              <a:rPr lang="ar-EG" sz="2800" b="1" dirty="0" smtClean="0">
                <a:latin typeface="Traditional Arabic" pitchFamily="18" charset="-78"/>
                <a:cs typeface="Traditional Arabic" pitchFamily="18" charset="-78"/>
              </a:rPr>
              <a:t>يرون </a:t>
            </a:r>
            <a:r>
              <a:rPr lang="ar-EG" sz="2800" b="1" dirty="0">
                <a:latin typeface="Traditional Arabic" pitchFamily="18" charset="-78"/>
                <a:cs typeface="Traditional Arabic" pitchFamily="18" charset="-78"/>
              </a:rPr>
              <a:t>أنماطاً واتصالات.</a:t>
            </a:r>
          </a:p>
          <a:p>
            <a:pPr marL="514350" indent="-514350" algn="r" rtl="1">
              <a:buFont typeface="+mj-lt"/>
              <a:buAutoNum type="arabicPeriod"/>
            </a:pPr>
            <a:r>
              <a:rPr lang="ar-EG" sz="2800" b="1" dirty="0" smtClean="0">
                <a:latin typeface="Traditional Arabic" pitchFamily="18" charset="-78"/>
                <a:cs typeface="Traditional Arabic" pitchFamily="18" charset="-78"/>
              </a:rPr>
              <a:t>يغذُّون </a:t>
            </a:r>
            <a:r>
              <a:rPr lang="ar-EG" sz="2800" b="1" dirty="0">
                <a:latin typeface="Traditional Arabic" pitchFamily="18" charset="-78"/>
                <a:cs typeface="Traditional Arabic" pitchFamily="18" charset="-78"/>
              </a:rPr>
              <a:t>أرواحهُم</a:t>
            </a:r>
            <a:r>
              <a:rPr lang="ar-EG" sz="2800" b="1" dirty="0" smtClean="0">
                <a:latin typeface="Traditional Arabic" pitchFamily="18" charset="-78"/>
                <a:cs typeface="Traditional Arabic" pitchFamily="18" charset="-78"/>
              </a:rPr>
              <a:t>.</a:t>
            </a:r>
            <a:endParaRPr lang="ar-EG" sz="2800" b="1" dirty="0">
              <a:latin typeface="Traditional Arabic" pitchFamily="18" charset="-78"/>
              <a:cs typeface="Traditional Arabic" pitchFamily="18" charset="-78"/>
            </a:endParaRPr>
          </a:p>
        </p:txBody>
      </p:sp>
      <p:pic>
        <p:nvPicPr>
          <p:cNvPr id="48130" name="Picture 2" descr="كيف تربين طفلاً مبدعاً؟ | مجلة سيدتي"/>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7375" y="2436949"/>
            <a:ext cx="3456384" cy="25922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959651955"/>
      </p:ext>
    </p:extLst>
  </p:cSld>
  <p:clrMapOvr>
    <a:masterClrMapping/>
  </p:clrMapOvr>
  <p:transition>
    <p:wipe di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5446340" y="909082"/>
            <a:ext cx="6598469" cy="1527867"/>
          </a:xfrm>
          <a:prstGeom prst="cloud">
            <a:avLst/>
          </a:prstGeom>
          <a:solidFill>
            <a:schemeClr val="bg1"/>
          </a:solidFill>
          <a:ln w="3492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 name="TextBox 3"/>
          <p:cNvSpPr txBox="1"/>
          <p:nvPr/>
        </p:nvSpPr>
        <p:spPr>
          <a:xfrm>
            <a:off x="5708477" y="1268760"/>
            <a:ext cx="5472608" cy="707886"/>
          </a:xfrm>
          <a:prstGeom prst="rect">
            <a:avLst/>
          </a:prstGeom>
          <a:noFill/>
        </p:spPr>
        <p:txBody>
          <a:bodyPr wrap="square" rtlCol="1">
            <a:spAutoFit/>
          </a:bodyPr>
          <a:lstStyle/>
          <a:p>
            <a:pPr algn="r"/>
            <a:r>
              <a:rPr lang="ar-EG" sz="4000" b="1" dirty="0">
                <a:solidFill>
                  <a:srgbClr val="9A0000"/>
                </a:solidFill>
                <a:latin typeface="Traditional Arabic" pitchFamily="18" charset="-78"/>
                <a:cs typeface="Traditional Arabic" pitchFamily="18" charset="-78"/>
              </a:rPr>
              <a:t>طرق التعامل مع الأطفال الموهوبين</a:t>
            </a:r>
          </a:p>
        </p:txBody>
      </p:sp>
      <p:sp>
        <p:nvSpPr>
          <p:cNvPr id="6" name="TextBox 5"/>
          <p:cNvSpPr txBox="1"/>
          <p:nvPr/>
        </p:nvSpPr>
        <p:spPr>
          <a:xfrm>
            <a:off x="5086300" y="2789159"/>
            <a:ext cx="6552762" cy="2246769"/>
          </a:xfrm>
          <a:prstGeom prst="rect">
            <a:avLst/>
          </a:prstGeom>
          <a:noFill/>
        </p:spPr>
        <p:txBody>
          <a:bodyPr wrap="square" rtlCol="1">
            <a:spAutoFit/>
          </a:bodyPr>
          <a:lstStyle/>
          <a:p>
            <a:pPr algn="r" rtl="1"/>
            <a:r>
              <a:rPr lang="ar-EG" sz="2800" b="1" dirty="0">
                <a:latin typeface="Traditional Arabic" pitchFamily="18" charset="-78"/>
                <a:cs typeface="Traditional Arabic" pitchFamily="18" charset="-78"/>
              </a:rPr>
              <a:t>أثبتت الدراسات الحديثة أن نسبة المبدعين من الأطفال من سن الولادة حتى سن الخامسة تصل إلى 90% منهم ، وعندما ما يصل هؤلاء الأطفال إلى سن السابعة تقل تلك النسبة لتصل إلى 10% ، وما أن يصلوا إلى الثامنة حتى تحط الموهبة رحالها على .02% منهم فقط . </a:t>
            </a:r>
          </a:p>
        </p:txBody>
      </p:sp>
      <p:pic>
        <p:nvPicPr>
          <p:cNvPr id="49154" name="Picture 2" descr="موهبة الطفل تختفي في الثامنة..7 نصائح لاكتشافها مب..."/>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828" y="2436949"/>
            <a:ext cx="3600400" cy="23317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190290566"/>
      </p:ext>
    </p:extLst>
  </p:cSld>
  <p:clrMapOvr>
    <a:masterClrMapping/>
  </p:clrMapOvr>
  <p:transition>
    <p:wipe dir="u"/>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22004" y="980727"/>
            <a:ext cx="9376782" cy="584775"/>
          </a:xfrm>
          <a:prstGeom prst="rect">
            <a:avLst/>
          </a:prstGeom>
          <a:noFill/>
        </p:spPr>
        <p:txBody>
          <a:bodyPr wrap="square" rtlCol="1">
            <a:spAutoFit/>
          </a:bodyPr>
          <a:lstStyle/>
          <a:p>
            <a:pPr algn="r" rtl="1"/>
            <a:r>
              <a:rPr lang="ar-EG" sz="3200" b="1" dirty="0">
                <a:solidFill>
                  <a:srgbClr val="0070C0"/>
                </a:solidFill>
                <a:latin typeface="Traditional Arabic" pitchFamily="18" charset="-78"/>
                <a:cs typeface="Traditional Arabic" pitchFamily="18" charset="-78"/>
              </a:rPr>
              <a:t>تقسيم تلك الخصائص إلى ثلاث مجموعات رئيسية من الخصائص ، وهي كالتالي : </a:t>
            </a:r>
          </a:p>
        </p:txBody>
      </p:sp>
      <p:sp>
        <p:nvSpPr>
          <p:cNvPr id="4" name="TextBox 3"/>
          <p:cNvSpPr txBox="1"/>
          <p:nvPr/>
        </p:nvSpPr>
        <p:spPr>
          <a:xfrm>
            <a:off x="5101825" y="1844824"/>
            <a:ext cx="6568470" cy="3970318"/>
          </a:xfrm>
          <a:prstGeom prst="rect">
            <a:avLst/>
          </a:prstGeom>
          <a:noFill/>
        </p:spPr>
        <p:txBody>
          <a:bodyPr wrap="square" rtlCol="1">
            <a:spAutoFit/>
          </a:bodyPr>
          <a:lstStyle/>
          <a:p>
            <a:pPr algn="r" rtl="1"/>
            <a:r>
              <a:rPr lang="ar-EG" sz="2800" b="1" dirty="0">
                <a:solidFill>
                  <a:srgbClr val="7030A0"/>
                </a:solidFill>
                <a:latin typeface="Traditional Arabic" pitchFamily="18" charset="-78"/>
                <a:cs typeface="Traditional Arabic" pitchFamily="18" charset="-78"/>
              </a:rPr>
              <a:t>أ - خصائص جسمية : </a:t>
            </a:r>
          </a:p>
          <a:p>
            <a:pPr algn="r" rtl="1"/>
            <a:r>
              <a:rPr lang="ar-EG" sz="2800" b="1" dirty="0" smtClean="0">
                <a:latin typeface="Traditional Arabic" pitchFamily="18" charset="-78"/>
                <a:cs typeface="Traditional Arabic" pitchFamily="18" charset="-78"/>
              </a:rPr>
              <a:t>متقدم </a:t>
            </a:r>
            <a:r>
              <a:rPr lang="ar-EG" sz="2800" b="1" dirty="0">
                <a:latin typeface="Traditional Arabic" pitchFamily="18" charset="-78"/>
                <a:cs typeface="Traditional Arabic" pitchFamily="18" charset="-78"/>
              </a:rPr>
              <a:t>قليلاً عن أقرانه في نمو العظام </a:t>
            </a:r>
            <a:r>
              <a:rPr lang="ar-EG" sz="2800" b="1" dirty="0" smtClean="0">
                <a:latin typeface="Traditional Arabic" pitchFamily="18" charset="-78"/>
                <a:cs typeface="Traditional Arabic" pitchFamily="18" charset="-78"/>
              </a:rPr>
              <a:t>.</a:t>
            </a:r>
          </a:p>
          <a:p>
            <a:pPr algn="r" rtl="1"/>
            <a:r>
              <a:rPr lang="ar-EG" sz="2800" b="1" dirty="0" smtClean="0">
                <a:latin typeface="Traditional Arabic" pitchFamily="18" charset="-78"/>
                <a:cs typeface="Traditional Arabic" pitchFamily="18" charset="-78"/>
              </a:rPr>
              <a:t> </a:t>
            </a:r>
            <a:endParaRPr lang="ar-EG" sz="2800" b="1" dirty="0">
              <a:latin typeface="Traditional Arabic" pitchFamily="18" charset="-78"/>
              <a:cs typeface="Traditional Arabic" pitchFamily="18" charset="-78"/>
            </a:endParaRPr>
          </a:p>
          <a:p>
            <a:pPr algn="r" rtl="1"/>
            <a:r>
              <a:rPr lang="ar-EG" sz="2800" b="1" dirty="0">
                <a:solidFill>
                  <a:srgbClr val="7030A0"/>
                </a:solidFill>
                <a:latin typeface="Traditional Arabic" pitchFamily="18" charset="-78"/>
                <a:cs typeface="Traditional Arabic" pitchFamily="18" charset="-78"/>
              </a:rPr>
              <a:t>ب- خصائص عقلية ومعرفية : </a:t>
            </a:r>
          </a:p>
          <a:p>
            <a:pPr algn="r" rtl="1"/>
            <a:r>
              <a:rPr lang="ar-EG" sz="2800" b="1" dirty="0" smtClean="0">
                <a:latin typeface="Traditional Arabic" pitchFamily="18" charset="-78"/>
                <a:cs typeface="Traditional Arabic" pitchFamily="18" charset="-78"/>
              </a:rPr>
              <a:t>يميل </a:t>
            </a:r>
            <a:r>
              <a:rPr lang="ar-EG" sz="2800" b="1" dirty="0">
                <a:latin typeface="Traditional Arabic" pitchFamily="18" charset="-78"/>
                <a:cs typeface="Traditional Arabic" pitchFamily="18" charset="-78"/>
              </a:rPr>
              <a:t>إلى ألعاب الحل والتركيب ؛ واختراع وسائل لعب جديدة لألعاب قديمة ومعروفة لديه . </a:t>
            </a:r>
            <a:endParaRPr lang="ar-EG" sz="2800" b="1" dirty="0" smtClean="0">
              <a:latin typeface="Traditional Arabic" pitchFamily="18" charset="-78"/>
              <a:cs typeface="Traditional Arabic" pitchFamily="18" charset="-78"/>
            </a:endParaRPr>
          </a:p>
          <a:p>
            <a:pPr algn="r" rtl="1"/>
            <a:endParaRPr lang="ar-EG" sz="2800" b="1" dirty="0">
              <a:latin typeface="Traditional Arabic" pitchFamily="18" charset="-78"/>
              <a:cs typeface="Traditional Arabic" pitchFamily="18" charset="-78"/>
            </a:endParaRPr>
          </a:p>
          <a:p>
            <a:pPr algn="r" rtl="1"/>
            <a:r>
              <a:rPr lang="ar-EG" sz="2800" b="1" dirty="0">
                <a:solidFill>
                  <a:srgbClr val="7030A0"/>
                </a:solidFill>
                <a:latin typeface="Traditional Arabic" pitchFamily="18" charset="-78"/>
                <a:cs typeface="Traditional Arabic" pitchFamily="18" charset="-78"/>
              </a:rPr>
              <a:t>ج - خصائص نفسية واجتماعية :- </a:t>
            </a:r>
          </a:p>
          <a:p>
            <a:pPr algn="r" rtl="1"/>
            <a:r>
              <a:rPr lang="ar-EG" sz="2800" b="1" dirty="0" smtClean="0">
                <a:latin typeface="Traditional Arabic" pitchFamily="18" charset="-78"/>
                <a:cs typeface="Traditional Arabic" pitchFamily="18" charset="-78"/>
              </a:rPr>
              <a:t>يميل </a:t>
            </a:r>
            <a:r>
              <a:rPr lang="ar-EG" sz="2800" b="1" dirty="0">
                <a:latin typeface="Traditional Arabic" pitchFamily="18" charset="-78"/>
                <a:cs typeface="Traditional Arabic" pitchFamily="18" charset="-78"/>
              </a:rPr>
              <a:t>لاتخاذ دور القائد في الجماعة ( قيادي ). </a:t>
            </a:r>
          </a:p>
        </p:txBody>
      </p:sp>
      <p:sp>
        <p:nvSpPr>
          <p:cNvPr id="5" name="AutoShape 4" descr="العقل زينة - Home | Facebook"/>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العقل زينة - Home | Facebook"/>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50178" name="Picture 2" descr="مواهب الاطفال بين القتل والأحياء"/>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844" y="2348880"/>
            <a:ext cx="3888432" cy="24706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033609403"/>
      </p:ext>
    </p:extLst>
  </p:cSld>
  <p:clrMapOvr>
    <a:masterClrMapping/>
  </p:clrMapOvr>
  <p:transition spd="slow">
    <p:randomBar dir="ver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Callout 2"/>
          <p:cNvSpPr/>
          <p:nvPr/>
        </p:nvSpPr>
        <p:spPr>
          <a:xfrm>
            <a:off x="4259678" y="217200"/>
            <a:ext cx="3168352" cy="1584176"/>
          </a:xfrm>
          <a:prstGeom prst="cloudCallout">
            <a:avLst/>
          </a:prstGeom>
          <a:solidFill>
            <a:schemeClr val="bg1"/>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lnSpc>
                <a:spcPct val="106000"/>
              </a:lnSpc>
              <a:tabLst>
                <a:tab pos="2174240" algn="l"/>
                <a:tab pos="3236595" algn="ctr"/>
              </a:tabLst>
            </a:pPr>
            <a:r>
              <a:rPr lang="ar-EG" sz="6000" b="1" dirty="0" smtClean="0">
                <a:solidFill>
                  <a:schemeClr val="accent3">
                    <a:lumMod val="60000"/>
                    <a:lumOff val="40000"/>
                  </a:schemeClr>
                </a:solidFill>
                <a:latin typeface="Times New Roman"/>
                <a:ea typeface="Times New Roman"/>
                <a:cs typeface="Traditional Arabic"/>
              </a:rPr>
              <a:t>إستراحة</a:t>
            </a:r>
            <a:endParaRPr lang="en-US" sz="4000" dirty="0">
              <a:solidFill>
                <a:schemeClr val="accent3">
                  <a:lumMod val="60000"/>
                  <a:lumOff val="40000"/>
                </a:schemeClr>
              </a:solidFill>
              <a:latin typeface="Times New Roman"/>
              <a:ea typeface="Times New Roman"/>
            </a:endParaRPr>
          </a:p>
        </p:txBody>
      </p:sp>
      <p:pic>
        <p:nvPicPr>
          <p:cNvPr id="4" name="Picture 3" descr="Businessman take a break in a coffee cup Vector Image"/>
          <p:cNvPicPr/>
          <p:nvPr/>
        </p:nvPicPr>
        <p:blipFill rotWithShape="1">
          <a:blip r:embed="rId2">
            <a:extLst>
              <a:ext uri="{28A0092B-C50C-407E-A947-70E740481C1C}">
                <a14:useLocalDpi xmlns:a14="http://schemas.microsoft.com/office/drawing/2010/main" val="0"/>
              </a:ext>
            </a:extLst>
          </a:blip>
          <a:srcRect b="7443"/>
          <a:stretch/>
        </p:blipFill>
        <p:spPr bwMode="auto">
          <a:xfrm>
            <a:off x="3563569" y="2132856"/>
            <a:ext cx="4560570" cy="45650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141144917"/>
      </p:ext>
    </p:extLst>
  </p:cSld>
  <p:clrMapOvr>
    <a:masterClrMapping/>
  </p:clrMapOvr>
  <p:transition>
    <p:wipe dir="u"/>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74332" y="3099752"/>
            <a:ext cx="6511851" cy="2031325"/>
          </a:xfrm>
          <a:prstGeom prst="rect">
            <a:avLst/>
          </a:prstGeom>
        </p:spPr>
        <p:txBody>
          <a:bodyPr wrap="square">
            <a:spAutoFit/>
          </a:bodyPr>
          <a:lstStyle/>
          <a:p>
            <a:pPr marL="914400" lvl="1" indent="-457200" algn="r" rtl="1">
              <a:lnSpc>
                <a:spcPct val="150000"/>
              </a:lnSpc>
              <a:spcAft>
                <a:spcPts val="0"/>
              </a:spcAft>
              <a:buFont typeface="Wingdings" pitchFamily="2" charset="2"/>
              <a:buChar char="q"/>
            </a:pPr>
            <a:r>
              <a:rPr lang="ar-EG" sz="2800" b="1" dirty="0" smtClean="0">
                <a:latin typeface="Calibri"/>
                <a:ea typeface="Calibri"/>
                <a:cs typeface="Traditional Arabic"/>
              </a:rPr>
              <a:t>لمحات </a:t>
            </a:r>
            <a:r>
              <a:rPr lang="ar-EG" sz="2800" b="1" dirty="0">
                <a:latin typeface="Calibri"/>
                <a:ea typeface="Calibri"/>
                <a:cs typeface="Traditional Arabic"/>
              </a:rPr>
              <a:t>تربوية في رعاية الموهوبين.</a:t>
            </a:r>
          </a:p>
          <a:p>
            <a:pPr marL="914400" lvl="1" indent="-457200" algn="r" rtl="1">
              <a:lnSpc>
                <a:spcPct val="150000"/>
              </a:lnSpc>
              <a:spcAft>
                <a:spcPts val="0"/>
              </a:spcAft>
              <a:buFont typeface="Wingdings" pitchFamily="2" charset="2"/>
              <a:buChar char="q"/>
            </a:pPr>
            <a:r>
              <a:rPr lang="ar-EG" sz="2800" b="1" dirty="0" smtClean="0">
                <a:latin typeface="Calibri"/>
                <a:ea typeface="Calibri"/>
                <a:cs typeface="Traditional Arabic"/>
              </a:rPr>
              <a:t>برنامج </a:t>
            </a:r>
            <a:r>
              <a:rPr lang="ar-EG" sz="2800" b="1" dirty="0">
                <a:latin typeface="Calibri"/>
                <a:ea typeface="Calibri"/>
                <a:cs typeface="Traditional Arabic"/>
              </a:rPr>
              <a:t>مقترح للأسرة لتنمية القدرات الإبداعية لدى أطفالها .</a:t>
            </a:r>
          </a:p>
        </p:txBody>
      </p:sp>
      <p:sp>
        <p:nvSpPr>
          <p:cNvPr id="3" name="Down Ribbon 2"/>
          <p:cNvSpPr/>
          <p:nvPr/>
        </p:nvSpPr>
        <p:spPr>
          <a:xfrm>
            <a:off x="4654253" y="476672"/>
            <a:ext cx="7231930" cy="2160240"/>
          </a:xfrm>
          <a:prstGeom prst="ribbon">
            <a:avLst/>
          </a:prstGeom>
          <a:solidFill>
            <a:schemeClr val="accent6">
              <a:lumMod val="20000"/>
              <a:lumOff val="80000"/>
            </a:schemeClr>
          </a:solidFill>
        </p:spPr>
        <p:style>
          <a:lnRef idx="3">
            <a:schemeClr val="lt1"/>
          </a:lnRef>
          <a:fillRef idx="1">
            <a:schemeClr val="accent1"/>
          </a:fillRef>
          <a:effectRef idx="1">
            <a:schemeClr val="accent1"/>
          </a:effectRef>
          <a:fontRef idx="minor">
            <a:schemeClr val="lt1"/>
          </a:fontRef>
        </p:style>
        <p:txBody>
          <a:bodyPr rtlCol="1" anchor="ctr"/>
          <a:lstStyle/>
          <a:p>
            <a:pPr lvl="0" algn="ctr"/>
            <a:r>
              <a:rPr lang="ar-EG"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الجلسة </a:t>
            </a:r>
            <a:r>
              <a:rPr lang="ar-EG"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الثانية</a:t>
            </a:r>
            <a:endParaRPr 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10242" name="Picture 2" descr="File:GO! logo (Pink version).png - Wikimedia Comm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415421">
            <a:off x="1044953" y="3120964"/>
            <a:ext cx="3553826" cy="21627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4996170"/>
      </p:ext>
    </p:extLst>
  </p:cSld>
  <p:clrMapOvr>
    <a:masterClrMapping/>
  </p:clrMapOvr>
  <p:transition>
    <p:wipe dir="u"/>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5708477" y="909082"/>
            <a:ext cx="6336332" cy="1527867"/>
          </a:xfrm>
          <a:prstGeom prst="cloud">
            <a:avLst/>
          </a:prstGeom>
          <a:solidFill>
            <a:schemeClr val="bg1"/>
          </a:solidFill>
          <a:ln w="3492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 name="TextBox 3"/>
          <p:cNvSpPr txBox="1"/>
          <p:nvPr/>
        </p:nvSpPr>
        <p:spPr>
          <a:xfrm>
            <a:off x="5708477" y="1268760"/>
            <a:ext cx="5472608" cy="707886"/>
          </a:xfrm>
          <a:prstGeom prst="rect">
            <a:avLst/>
          </a:prstGeom>
          <a:noFill/>
        </p:spPr>
        <p:txBody>
          <a:bodyPr wrap="square" rtlCol="1">
            <a:spAutoFit/>
          </a:bodyPr>
          <a:lstStyle/>
          <a:p>
            <a:pPr algn="r"/>
            <a:r>
              <a:rPr lang="ar-EG" sz="4000" b="1" dirty="0">
                <a:solidFill>
                  <a:srgbClr val="9A0000"/>
                </a:solidFill>
                <a:latin typeface="Traditional Arabic" pitchFamily="18" charset="-78"/>
                <a:cs typeface="Traditional Arabic" pitchFamily="18" charset="-78"/>
              </a:rPr>
              <a:t>لمحات تربوية في رعاية الموهوبين </a:t>
            </a:r>
          </a:p>
        </p:txBody>
      </p:sp>
      <p:sp>
        <p:nvSpPr>
          <p:cNvPr id="6" name="TextBox 5"/>
          <p:cNvSpPr txBox="1"/>
          <p:nvPr/>
        </p:nvSpPr>
        <p:spPr>
          <a:xfrm>
            <a:off x="4870276" y="2790873"/>
            <a:ext cx="6552762" cy="3108543"/>
          </a:xfrm>
          <a:prstGeom prst="rect">
            <a:avLst/>
          </a:prstGeom>
          <a:noFill/>
        </p:spPr>
        <p:txBody>
          <a:bodyPr wrap="square" rtlCol="1">
            <a:spAutoFit/>
          </a:bodyPr>
          <a:lstStyle/>
          <a:p>
            <a:pPr marL="457200" indent="-457200" algn="r" rtl="1">
              <a:buFont typeface="Wingdings" pitchFamily="2" charset="2"/>
              <a:buChar char="§"/>
            </a:pPr>
            <a:r>
              <a:rPr lang="ar-EG" sz="2800" b="1" dirty="0">
                <a:latin typeface="Traditional Arabic" pitchFamily="18" charset="-78"/>
                <a:cs typeface="Traditional Arabic" pitchFamily="18" charset="-78"/>
              </a:rPr>
              <a:t>التركيز</a:t>
            </a:r>
          </a:p>
          <a:p>
            <a:pPr marL="457200" indent="-457200" algn="r" rtl="1">
              <a:buFont typeface="Wingdings" pitchFamily="2" charset="2"/>
              <a:buChar char="§"/>
            </a:pPr>
            <a:r>
              <a:rPr lang="ar-EG" sz="2800" b="1" dirty="0">
                <a:latin typeface="Traditional Arabic" pitchFamily="18" charset="-78"/>
                <a:cs typeface="Traditional Arabic" pitchFamily="18" charset="-78"/>
              </a:rPr>
              <a:t>اللحظات الغالية </a:t>
            </a:r>
          </a:p>
          <a:p>
            <a:pPr marL="457200" indent="-457200" algn="r" rtl="1">
              <a:buFont typeface="Wingdings" pitchFamily="2" charset="2"/>
              <a:buChar char="§"/>
            </a:pPr>
            <a:r>
              <a:rPr lang="ar-EG" sz="2800" b="1" dirty="0">
                <a:latin typeface="Traditional Arabic" pitchFamily="18" charset="-78"/>
                <a:cs typeface="Traditional Arabic" pitchFamily="18" charset="-78"/>
              </a:rPr>
              <a:t>قاتل المواهب </a:t>
            </a:r>
          </a:p>
          <a:p>
            <a:pPr marL="457200" indent="-457200" algn="r" rtl="1">
              <a:buFont typeface="Wingdings" pitchFamily="2" charset="2"/>
              <a:buChar char="§"/>
            </a:pPr>
            <a:r>
              <a:rPr lang="ar-EG" sz="2800" b="1" dirty="0">
                <a:latin typeface="Traditional Arabic" pitchFamily="18" charset="-78"/>
                <a:cs typeface="Traditional Arabic" pitchFamily="18" charset="-78"/>
              </a:rPr>
              <a:t>جسور الثقة </a:t>
            </a:r>
          </a:p>
          <a:p>
            <a:pPr marL="457200" indent="-457200" algn="r" rtl="1">
              <a:buFont typeface="Wingdings" pitchFamily="2" charset="2"/>
              <a:buChar char="§"/>
            </a:pPr>
            <a:r>
              <a:rPr lang="ar-EG" sz="2800" b="1" dirty="0">
                <a:latin typeface="Traditional Arabic" pitchFamily="18" charset="-78"/>
                <a:cs typeface="Traditional Arabic" pitchFamily="18" charset="-78"/>
              </a:rPr>
              <a:t>اللقب الإيجابي </a:t>
            </a:r>
          </a:p>
          <a:p>
            <a:pPr marL="457200" indent="-457200" algn="r" rtl="1">
              <a:buFont typeface="Wingdings" pitchFamily="2" charset="2"/>
              <a:buChar char="§"/>
            </a:pPr>
            <a:r>
              <a:rPr lang="ar-EG" sz="2800" b="1" dirty="0">
                <a:latin typeface="Traditional Arabic" pitchFamily="18" charset="-78"/>
                <a:cs typeface="Traditional Arabic" pitchFamily="18" charset="-78"/>
              </a:rPr>
              <a:t>المشكلة والحل </a:t>
            </a:r>
          </a:p>
          <a:p>
            <a:pPr marL="457200" indent="-457200" algn="r" rtl="1">
              <a:buFont typeface="Wingdings" pitchFamily="2" charset="2"/>
              <a:buChar char="§"/>
            </a:pPr>
            <a:r>
              <a:rPr lang="ar-EG" sz="2800" b="1" dirty="0">
                <a:latin typeface="Traditional Arabic" pitchFamily="18" charset="-78"/>
                <a:cs typeface="Traditional Arabic" pitchFamily="18" charset="-78"/>
              </a:rPr>
              <a:t>الهوايات المفيدة </a:t>
            </a:r>
          </a:p>
        </p:txBody>
      </p:sp>
      <p:pic>
        <p:nvPicPr>
          <p:cNvPr id="51202" name="Picture 2" descr="دور التعليم في اكتشاف ورعاية الموهوبين"/>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25204"/>
          <a:stretch/>
        </p:blipFill>
        <p:spPr bwMode="auto">
          <a:xfrm>
            <a:off x="1845940" y="2855567"/>
            <a:ext cx="2792286" cy="25049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017551501"/>
      </p:ext>
    </p:extLst>
  </p:cSld>
  <p:clrMapOvr>
    <a:masterClrMapping/>
  </p:clrMapOvr>
  <p:transition>
    <p:wipe dir="u"/>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4228796" y="548680"/>
            <a:ext cx="7835722" cy="2087870"/>
          </a:xfrm>
          <a:prstGeom prst="cloud">
            <a:avLst/>
          </a:prstGeom>
          <a:solidFill>
            <a:schemeClr val="bg1"/>
          </a:solidFill>
          <a:ln w="3492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 name="TextBox 3"/>
          <p:cNvSpPr txBox="1"/>
          <p:nvPr/>
        </p:nvSpPr>
        <p:spPr>
          <a:xfrm>
            <a:off x="4898816" y="764704"/>
            <a:ext cx="5904656" cy="1323439"/>
          </a:xfrm>
          <a:prstGeom prst="rect">
            <a:avLst/>
          </a:prstGeom>
          <a:noFill/>
        </p:spPr>
        <p:txBody>
          <a:bodyPr wrap="square" rtlCol="1">
            <a:spAutoFit/>
          </a:bodyPr>
          <a:lstStyle/>
          <a:p>
            <a:pPr algn="r"/>
            <a:r>
              <a:rPr lang="ar-EG" sz="4000" b="1" dirty="0">
                <a:solidFill>
                  <a:srgbClr val="9A0000"/>
                </a:solidFill>
                <a:latin typeface="Traditional Arabic" pitchFamily="18" charset="-78"/>
                <a:cs typeface="Traditional Arabic" pitchFamily="18" charset="-78"/>
              </a:rPr>
              <a:t>برنامج مقترح للأسرة لتنمية القدرات الإبداعية لدى أطفالها </a:t>
            </a:r>
          </a:p>
        </p:txBody>
      </p:sp>
      <p:sp>
        <p:nvSpPr>
          <p:cNvPr id="6" name="TextBox 5"/>
          <p:cNvSpPr txBox="1"/>
          <p:nvPr/>
        </p:nvSpPr>
        <p:spPr>
          <a:xfrm>
            <a:off x="4870276" y="2924944"/>
            <a:ext cx="6552762" cy="3108543"/>
          </a:xfrm>
          <a:prstGeom prst="rect">
            <a:avLst/>
          </a:prstGeom>
          <a:noFill/>
        </p:spPr>
        <p:txBody>
          <a:bodyPr wrap="square" rtlCol="1">
            <a:spAutoFit/>
          </a:bodyPr>
          <a:lstStyle/>
          <a:p>
            <a:pPr marL="457200" indent="-457200" algn="r" rtl="1">
              <a:buFont typeface="Wingdings" pitchFamily="2" charset="2"/>
              <a:buChar char="§"/>
            </a:pPr>
            <a:r>
              <a:rPr lang="ar-EG" sz="2800" b="1" dirty="0">
                <a:solidFill>
                  <a:srgbClr val="0070C0"/>
                </a:solidFill>
                <a:latin typeface="Traditional Arabic" pitchFamily="18" charset="-78"/>
                <a:cs typeface="Traditional Arabic" pitchFamily="18" charset="-78"/>
              </a:rPr>
              <a:t>العدسات الأربعة </a:t>
            </a:r>
            <a:r>
              <a:rPr lang="ar-EG" sz="2800" b="1" dirty="0" smtClean="0">
                <a:solidFill>
                  <a:srgbClr val="0070C0"/>
                </a:solidFill>
                <a:latin typeface="Traditional Arabic" pitchFamily="18" charset="-78"/>
                <a:cs typeface="Traditional Arabic" pitchFamily="18" charset="-78"/>
              </a:rPr>
              <a:t>للابتكار</a:t>
            </a:r>
          </a:p>
          <a:p>
            <a:pPr algn="r" rtl="1"/>
            <a:r>
              <a:rPr lang="ar-EG" sz="2800" b="1" dirty="0" smtClean="0">
                <a:latin typeface="Traditional Arabic" pitchFamily="18" charset="-78"/>
                <a:cs typeface="Traditional Arabic" pitchFamily="18" charset="-78"/>
              </a:rPr>
              <a:t>هي </a:t>
            </a:r>
            <a:r>
              <a:rPr lang="ar-EG" sz="2800" b="1" dirty="0">
                <a:latin typeface="Traditional Arabic" pitchFamily="18" charset="-78"/>
                <a:cs typeface="Traditional Arabic" pitchFamily="18" charset="-78"/>
              </a:rPr>
              <a:t>أداة قوية لتحفيز تفكيرك الإبداعي. إذ تعطيك القدرة على إيجاد واستكشاف طرق جديدة للنظر للأمور. </a:t>
            </a:r>
          </a:p>
          <a:p>
            <a:pPr marL="457200" indent="-457200" algn="r" rtl="1">
              <a:buFont typeface="Wingdings" pitchFamily="2" charset="2"/>
              <a:buChar char="§"/>
            </a:pPr>
            <a:r>
              <a:rPr lang="ar-EG" sz="2800" b="1" dirty="0">
                <a:solidFill>
                  <a:srgbClr val="0070C0"/>
                </a:solidFill>
                <a:latin typeface="Traditional Arabic" pitchFamily="18" charset="-78"/>
                <a:cs typeface="Traditional Arabic" pitchFamily="18" charset="-78"/>
              </a:rPr>
              <a:t>قبعات التفكير </a:t>
            </a:r>
            <a:r>
              <a:rPr lang="ar-EG" sz="2800" b="1" dirty="0" smtClean="0">
                <a:solidFill>
                  <a:srgbClr val="0070C0"/>
                </a:solidFill>
                <a:latin typeface="Traditional Arabic" pitchFamily="18" charset="-78"/>
                <a:cs typeface="Traditional Arabic" pitchFamily="18" charset="-78"/>
              </a:rPr>
              <a:t>الست</a:t>
            </a:r>
          </a:p>
          <a:p>
            <a:pPr algn="r" rtl="1"/>
            <a:r>
              <a:rPr lang="ar-EG" sz="2800" b="1" dirty="0">
                <a:latin typeface="Traditional Arabic" pitchFamily="18" charset="-78"/>
                <a:cs typeface="Traditional Arabic" pitchFamily="18" charset="-78"/>
              </a:rPr>
              <a:t>هي عبارة عن ستة أنماط تمثل أكثر أنماط التفكير الشائعة عند الناس</a:t>
            </a:r>
          </a:p>
          <a:p>
            <a:pPr marL="457200" indent="-457200" algn="r" rtl="1">
              <a:buFont typeface="Wingdings" pitchFamily="2" charset="2"/>
              <a:buChar char="§"/>
            </a:pPr>
            <a:r>
              <a:rPr lang="ar-EG" sz="2800" b="1" dirty="0">
                <a:solidFill>
                  <a:srgbClr val="0070C0"/>
                </a:solidFill>
                <a:latin typeface="Traditional Arabic" pitchFamily="18" charset="-78"/>
                <a:cs typeface="Traditional Arabic" pitchFamily="18" charset="-78"/>
              </a:rPr>
              <a:t>العصف الذهني</a:t>
            </a:r>
          </a:p>
        </p:txBody>
      </p:sp>
      <p:pic>
        <p:nvPicPr>
          <p:cNvPr id="53250" name="Picture 2" descr="كيفية تنمية الذكاء والقدرات العقلية | معلومة ثقافية"/>
          <p:cNvPicPr>
            <a:picLocks noChangeAspect="1" noChangeArrowheads="1"/>
          </p:cNvPicPr>
          <p:nvPr/>
        </p:nvPicPr>
        <p:blipFill rotWithShape="1">
          <a:blip r:embed="rId2">
            <a:extLst>
              <a:ext uri="{28A0092B-C50C-407E-A947-70E740481C1C}">
                <a14:useLocalDpi xmlns:a14="http://schemas.microsoft.com/office/drawing/2010/main" val="0"/>
              </a:ext>
            </a:extLst>
          </a:blip>
          <a:srcRect l="9094" r="23072"/>
          <a:stretch/>
        </p:blipFill>
        <p:spPr bwMode="auto">
          <a:xfrm>
            <a:off x="1053852" y="2636549"/>
            <a:ext cx="3534984" cy="24815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716963961"/>
      </p:ext>
    </p:extLst>
  </p:cSld>
  <p:clrMapOvr>
    <a:masterClrMapping/>
  </p:clrMapOvr>
  <p:transition>
    <p:wipe dir="u"/>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descr="C:\Users\nourhan\Downloads\—Pngtree—youtube logo icon_356054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5900" y="-976943"/>
            <a:ext cx="9001000" cy="8352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4310260"/>
      </p:ext>
    </p:extLst>
  </p:cSld>
  <p:clrMapOvr>
    <a:masterClrMapping/>
  </p:clrMapOvr>
  <p:transition>
    <p:wipe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349996" y="620688"/>
            <a:ext cx="9144000" cy="800219"/>
          </a:xfrm>
          <a:prstGeom prst="rect">
            <a:avLst/>
          </a:prstGeom>
        </p:spPr>
        <p:txBody>
          <a:bodyPr wrap="square">
            <a:spAutoFit/>
          </a:bodyPr>
          <a:lstStyle/>
          <a:p>
            <a:pPr algn="just" rtl="1">
              <a:lnSpc>
                <a:spcPct val="115000"/>
              </a:lnSpc>
              <a:spcAft>
                <a:spcPts val="1000"/>
              </a:spcAft>
            </a:pPr>
            <a:r>
              <a:rPr lang="ar-EG" sz="40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Calibri"/>
                <a:cs typeface="Traditional Arabic" pitchFamily="18" charset="-78"/>
              </a:rPr>
              <a:t>يتوقع من المشاركين فى نهاية البرنامج التدريبى </a:t>
            </a:r>
            <a:r>
              <a:rPr lang="ar-EG" sz="40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Calibri"/>
                <a:cs typeface="Traditional Arabic" pitchFamily="18" charset="-78"/>
              </a:rPr>
              <a:t>بإذن </a:t>
            </a:r>
            <a:r>
              <a:rPr lang="ar-EG" sz="40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Calibri"/>
                <a:cs typeface="Traditional Arabic" pitchFamily="18" charset="-78"/>
              </a:rPr>
              <a:t>الله أن :</a:t>
            </a:r>
            <a:endParaRPr lang="en-US"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Calibri"/>
              <a:cs typeface="Traditional Arabic" pitchFamily="18" charset="-78"/>
            </a:endParaRPr>
          </a:p>
        </p:txBody>
      </p:sp>
      <p:sp>
        <p:nvSpPr>
          <p:cNvPr id="8" name="Rectangle 7"/>
          <p:cNvSpPr/>
          <p:nvPr/>
        </p:nvSpPr>
        <p:spPr>
          <a:xfrm>
            <a:off x="4537076" y="1628800"/>
            <a:ext cx="6956920" cy="1815882"/>
          </a:xfrm>
          <a:prstGeom prst="rect">
            <a:avLst/>
          </a:prstGeom>
        </p:spPr>
        <p:txBody>
          <a:bodyPr wrap="square">
            <a:spAutoFit/>
          </a:bodyPr>
          <a:lstStyle/>
          <a:p>
            <a:pPr marL="742950" lvl="1" indent="-285750" algn="r" rtl="1">
              <a:spcAft>
                <a:spcPts val="0"/>
              </a:spcAft>
              <a:buClr>
                <a:srgbClr val="943634"/>
              </a:buClr>
              <a:buSzPts val="2200"/>
              <a:buFont typeface="Symbol"/>
              <a:buChar char=""/>
            </a:pPr>
            <a:r>
              <a:rPr lang="ar-SA" sz="2800" b="1" dirty="0">
                <a:ea typeface="Calibri"/>
                <a:cs typeface="Traditional Arabic"/>
              </a:rPr>
              <a:t>أن يفهم المتدرب طرق التعامل مع الأطفال الموهوبين.</a:t>
            </a:r>
          </a:p>
          <a:p>
            <a:pPr marL="742950" lvl="1" indent="-285750" algn="r" rtl="1">
              <a:spcAft>
                <a:spcPts val="0"/>
              </a:spcAft>
              <a:buClr>
                <a:srgbClr val="943634"/>
              </a:buClr>
              <a:buSzPts val="2200"/>
              <a:buFont typeface="Symbol"/>
              <a:buChar char=""/>
            </a:pPr>
            <a:r>
              <a:rPr lang="ar-SA" sz="2800" b="1" dirty="0">
                <a:ea typeface="Calibri"/>
                <a:cs typeface="Traditional Arabic"/>
              </a:rPr>
              <a:t>أن يعي المتدرب بلمحات تربوية في رعاية الموهوبين.</a:t>
            </a:r>
          </a:p>
          <a:p>
            <a:pPr marL="742950" lvl="1" indent="-285750" algn="r" rtl="1">
              <a:spcAft>
                <a:spcPts val="0"/>
              </a:spcAft>
              <a:buClr>
                <a:srgbClr val="943634"/>
              </a:buClr>
              <a:buSzPts val="2200"/>
              <a:buFont typeface="Symbol"/>
              <a:buChar char=""/>
            </a:pPr>
            <a:r>
              <a:rPr lang="ar-SA" sz="2800" b="1" dirty="0">
                <a:ea typeface="Calibri"/>
                <a:cs typeface="Traditional Arabic"/>
              </a:rPr>
              <a:t>أن يتعرف المتدرب علي برنامج مقترح للأسرة لتنمية القدرات الإبداعية لدى أطفالها .</a:t>
            </a:r>
          </a:p>
        </p:txBody>
      </p:sp>
      <p:pic>
        <p:nvPicPr>
          <p:cNvPr id="2050" name="Picture 2" descr="6 Objectives of Employee Engagement"/>
          <p:cNvPicPr>
            <a:picLocks noChangeAspect="1" noChangeArrowheads="1"/>
          </p:cNvPicPr>
          <p:nvPr/>
        </p:nvPicPr>
        <p:blipFill rotWithShape="1">
          <a:blip r:embed="rId2">
            <a:extLst>
              <a:ext uri="{28A0092B-C50C-407E-A947-70E740481C1C}">
                <a14:useLocalDpi xmlns:a14="http://schemas.microsoft.com/office/drawing/2010/main" val="0"/>
              </a:ext>
            </a:extLst>
          </a:blip>
          <a:srcRect l="21628" r="19203"/>
          <a:stretch/>
        </p:blipFill>
        <p:spPr bwMode="auto">
          <a:xfrm>
            <a:off x="1413892" y="2129041"/>
            <a:ext cx="2775527" cy="26312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48430924"/>
      </p:ext>
    </p:extLst>
  </p:cSld>
  <p:clrMapOvr>
    <a:masterClrMapping/>
  </p:clrMapOvr>
  <p:transition>
    <p:wipe dir="u"/>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69876" y="2026775"/>
            <a:ext cx="9577064" cy="1668214"/>
          </a:xfrm>
          <a:prstGeom prst="rect">
            <a:avLst/>
          </a:prstGeom>
        </p:spPr>
        <p:txBody>
          <a:bodyPr wrap="square">
            <a:spAutoFit/>
          </a:bodyPr>
          <a:lstStyle/>
          <a:p>
            <a:pPr algn="ctr">
              <a:lnSpc>
                <a:spcPct val="106000"/>
              </a:lnSpc>
              <a:tabLst>
                <a:tab pos="2174240" algn="l"/>
                <a:tab pos="3236595" algn="ctr"/>
              </a:tabLst>
            </a:pPr>
            <a:r>
              <a:rPr lang="ar-EG" sz="3200" b="1" u="sng" dirty="0">
                <a:solidFill>
                  <a:srgbClr val="002060"/>
                </a:solidFill>
                <a:latin typeface="Calibri"/>
                <a:ea typeface="Calibri"/>
                <a:cs typeface="Traditional Arabic"/>
              </a:rPr>
              <a:t>مناقشة</a:t>
            </a:r>
          </a:p>
          <a:p>
            <a:pPr marL="228600" algn="ctr" rtl="1">
              <a:lnSpc>
                <a:spcPct val="107000"/>
              </a:lnSpc>
              <a:spcAft>
                <a:spcPts val="800"/>
              </a:spcAft>
            </a:pPr>
            <a:r>
              <a:rPr lang="ar-EG" sz="3200" b="1" dirty="0">
                <a:solidFill>
                  <a:srgbClr val="A50021"/>
                </a:solidFill>
                <a:latin typeface="Calibri"/>
                <a:ea typeface="Times New Roman"/>
                <a:cs typeface="Traditional Arabic"/>
              </a:rPr>
              <a:t>عزيزي المتدرب:</a:t>
            </a:r>
            <a:r>
              <a:rPr lang="ar-EG" sz="3200" b="1" dirty="0">
                <a:latin typeface="Calibri"/>
                <a:ea typeface="Times New Roman"/>
                <a:cs typeface="Traditional Arabic"/>
              </a:rPr>
              <a:t>من خلال ما تم شرحه تكلم عن  لمحات تربوية في رعاية الموهوبين.</a:t>
            </a:r>
            <a:endParaRPr lang="en-US" sz="1600" dirty="0">
              <a:latin typeface="Calibri"/>
              <a:ea typeface="Calibri"/>
              <a:cs typeface="Arial"/>
            </a:endParaRPr>
          </a:p>
        </p:txBody>
      </p:sp>
      <p:sp>
        <p:nvSpPr>
          <p:cNvPr id="4" name="AutoShape 2" descr="SVG &gt; التصميم زهور علامة استفهام - صورة SVG &amp; أيقونة. | SVG Silh"/>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5" name="AutoShape 4" descr="SVG &gt; التصميم زهور علامة استفهام - صورة SVG &amp; أيقونة. | SVG Silh"/>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7" name="Line Callout 1 6"/>
          <p:cNvSpPr/>
          <p:nvPr/>
        </p:nvSpPr>
        <p:spPr>
          <a:xfrm>
            <a:off x="7976067" y="501458"/>
            <a:ext cx="2376264" cy="1477948"/>
          </a:xfrm>
          <a:prstGeom prst="borderCallout1">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8" name="TextBox 7"/>
          <p:cNvSpPr txBox="1"/>
          <p:nvPr/>
        </p:nvSpPr>
        <p:spPr>
          <a:xfrm>
            <a:off x="8065583" y="802780"/>
            <a:ext cx="2160240" cy="875304"/>
          </a:xfrm>
          <a:prstGeom prst="rect">
            <a:avLst/>
          </a:prstGeom>
          <a:noFill/>
        </p:spPr>
        <p:txBody>
          <a:bodyPr wrap="square" rtlCol="1">
            <a:spAutoFit/>
          </a:bodyPr>
          <a:lstStyle/>
          <a:p>
            <a:pPr lvl="0" algn="ctr">
              <a:lnSpc>
                <a:spcPct val="106000"/>
              </a:lnSpc>
              <a:tabLst>
                <a:tab pos="2174240" algn="l"/>
                <a:tab pos="3236595" algn="ctr"/>
              </a:tabLst>
            </a:pPr>
            <a:r>
              <a:rPr lang="ar-EG"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cs typeface="Traditional Arabic"/>
              </a:rPr>
              <a:t>نشاط </a:t>
            </a:r>
            <a:r>
              <a:rPr lang="ar-EG" sz="4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cs typeface="Traditional Arabic"/>
              </a:rPr>
              <a:t>6</a:t>
            </a:r>
            <a:endPar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endParaRPr>
          </a:p>
        </p:txBody>
      </p:sp>
      <p:pic>
        <p:nvPicPr>
          <p:cNvPr id="9" name="Picture 8" descr="Cartoon character and hands question mar vector free download"/>
          <p:cNvPicPr/>
          <p:nvPr/>
        </p:nvPicPr>
        <p:blipFill>
          <a:blip r:embed="rId2">
            <a:extLst>
              <a:ext uri="{28A0092B-C50C-407E-A947-70E740481C1C}">
                <a14:useLocalDpi xmlns:a14="http://schemas.microsoft.com/office/drawing/2010/main" val="0"/>
              </a:ext>
            </a:extLst>
          </a:blip>
          <a:srcRect/>
          <a:stretch>
            <a:fillRect/>
          </a:stretch>
        </p:blipFill>
        <p:spPr bwMode="auto">
          <a:xfrm>
            <a:off x="4366220" y="3711033"/>
            <a:ext cx="2852092" cy="28520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14860429"/>
      </p:ext>
    </p:extLst>
  </p:cSld>
  <p:clrMapOvr>
    <a:masterClrMapping/>
  </p:clrMapOvr>
  <p:transition>
    <p:wipe dir="u"/>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89214" y="260648"/>
            <a:ext cx="3398068" cy="1446550"/>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8800" b="1" i="0" u="none" strike="noStrike" kern="0" cap="none" spc="0" normalizeH="0" baseline="0" noProof="0" dirty="0">
                <a:ln>
                  <a:noFill/>
                </a:ln>
                <a:solidFill>
                  <a:srgbClr val="C00000"/>
                </a:solidFill>
                <a:effectLst/>
                <a:uLnTx/>
                <a:uFillTx/>
                <a:ea typeface="Times New Roman"/>
                <a:cs typeface="Traditional Arabic"/>
              </a:rPr>
              <a:t>الخاتمة</a:t>
            </a:r>
            <a:endParaRPr kumimoji="0" lang="ar-EG" sz="8800" b="0" i="0" u="none" strike="noStrike" kern="0" cap="none" spc="0" normalizeH="0" baseline="0" noProof="0" dirty="0">
              <a:ln>
                <a:noFill/>
              </a:ln>
              <a:solidFill>
                <a:srgbClr val="C00000"/>
              </a:solidFill>
              <a:effectLst/>
              <a:uLnTx/>
              <a:uFillTx/>
            </a:endParaRPr>
          </a:p>
        </p:txBody>
      </p:sp>
      <p:pic>
        <p:nvPicPr>
          <p:cNvPr id="532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14874" y="1911715"/>
            <a:ext cx="3672408" cy="37530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8624838"/>
      </p:ext>
    </p:extLst>
  </p:cSld>
  <p:clrMapOvr>
    <a:masterClrMapping/>
  </p:clrMapOvr>
  <p:transition>
    <p:wipe dir="u"/>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45940" y="1268760"/>
            <a:ext cx="8441432" cy="3719993"/>
          </a:xfrm>
          <a:prstGeom prst="rect">
            <a:avLst/>
          </a:prstGeom>
        </p:spPr>
        <p:txBody>
          <a:bodyPr wrap="square">
            <a:spAutoFit/>
          </a:bodyPr>
          <a:lstStyle/>
          <a:p>
            <a:pPr algn="ctr" rtl="1" fontAlgn="base">
              <a:lnSpc>
                <a:spcPct val="115000"/>
              </a:lnSpc>
              <a:spcAft>
                <a:spcPts val="1000"/>
              </a:spcAft>
            </a:pPr>
            <a:r>
              <a:rPr lang="ar-SA" sz="3600" b="1" u="sng" dirty="0">
                <a:solidFill>
                  <a:srgbClr val="C00000"/>
                </a:solidFill>
                <a:latin typeface="Traditional Arabic" pitchFamily="18" charset="-78"/>
                <a:ea typeface="Times New Roman"/>
                <a:cs typeface="Traditional Arabic" pitchFamily="18" charset="-78"/>
              </a:rPr>
              <a:t>كلمة ختام</a:t>
            </a:r>
            <a:endParaRPr lang="en-US" sz="3600" dirty="0">
              <a:solidFill>
                <a:srgbClr val="C00000"/>
              </a:solidFill>
              <a:latin typeface="Traditional Arabic" pitchFamily="18" charset="-78"/>
              <a:ea typeface="Calibri"/>
              <a:cs typeface="Traditional Arabic" pitchFamily="18" charset="-78"/>
            </a:endParaRPr>
          </a:p>
          <a:p>
            <a:pPr algn="ctr" rtl="1" fontAlgn="base">
              <a:lnSpc>
                <a:spcPct val="115000"/>
              </a:lnSpc>
              <a:spcAft>
                <a:spcPts val="1000"/>
              </a:spcAft>
            </a:pPr>
            <a:r>
              <a:rPr lang="ar-EG" sz="2800" b="1" dirty="0">
                <a:solidFill>
                  <a:srgbClr val="181D0F"/>
                </a:solidFill>
                <a:latin typeface="Traditional Arabic" pitchFamily="18" charset="-78"/>
                <a:cs typeface="Traditional Arabic" pitchFamily="18" charset="-78"/>
              </a:rPr>
              <a:t>لكل </a:t>
            </a:r>
            <a:r>
              <a:rPr lang="ar-EG" sz="2800" b="1" dirty="0" smtClean="0">
                <a:solidFill>
                  <a:srgbClr val="181D0F"/>
                </a:solidFill>
                <a:latin typeface="Traditional Arabic" pitchFamily="18" charset="-78"/>
                <a:cs typeface="Traditional Arabic" pitchFamily="18" charset="-78"/>
              </a:rPr>
              <a:t>بداية نهاية </a:t>
            </a:r>
            <a:r>
              <a:rPr lang="ar-EG" sz="2800" b="1" dirty="0">
                <a:solidFill>
                  <a:srgbClr val="181D0F"/>
                </a:solidFill>
                <a:latin typeface="Traditional Arabic" pitchFamily="18" charset="-78"/>
                <a:cs typeface="Traditional Arabic" pitchFamily="18" charset="-78"/>
              </a:rPr>
              <a:t>مهما طـالت ، وها نحن قد نخط حروف نهايتنا على أرصفة هذا المحور المبارك ، الذي سعينا فيه </a:t>
            </a:r>
            <a:r>
              <a:rPr lang="ar-EG" sz="2800" b="1" dirty="0" smtClean="0">
                <a:solidFill>
                  <a:srgbClr val="181D0F"/>
                </a:solidFill>
                <a:latin typeface="Traditional Arabic" pitchFamily="18" charset="-78"/>
                <a:cs typeface="Traditional Arabic" pitchFamily="18" charset="-78"/>
              </a:rPr>
              <a:t>لإستغلال </a:t>
            </a:r>
            <a:r>
              <a:rPr lang="ar-EG" sz="2800" b="1" dirty="0">
                <a:solidFill>
                  <a:srgbClr val="181D0F"/>
                </a:solidFill>
                <a:latin typeface="Traditional Arabic" pitchFamily="18" charset="-78"/>
                <a:cs typeface="Traditional Arabic" pitchFamily="18" charset="-78"/>
              </a:rPr>
              <a:t>وقتنا بأمور</a:t>
            </a:r>
            <a:endParaRPr lang="en-US" sz="2800" dirty="0">
              <a:solidFill>
                <a:prstClr val="black"/>
              </a:solidFill>
              <a:latin typeface="Traditional Arabic" pitchFamily="18" charset="-78"/>
              <a:ea typeface="Calibri"/>
              <a:cs typeface="Traditional Arabic" pitchFamily="18" charset="-78"/>
            </a:endParaRPr>
          </a:p>
          <a:p>
            <a:pPr algn="ctr" rtl="1" fontAlgn="base">
              <a:lnSpc>
                <a:spcPct val="115000"/>
              </a:lnSpc>
              <a:spcAft>
                <a:spcPts val="1000"/>
              </a:spcAft>
            </a:pPr>
            <a:r>
              <a:rPr lang="ar-EG" sz="2800" b="1" dirty="0">
                <a:solidFill>
                  <a:srgbClr val="181D0F"/>
                </a:solidFill>
                <a:latin typeface="Traditional Arabic" pitchFamily="18" charset="-78"/>
                <a:cs typeface="Traditional Arabic" pitchFamily="18" charset="-78"/>
              </a:rPr>
              <a:t> تفيدننا في ديننا ودنيانا ،آملين من الله أن يكون حقق </a:t>
            </a:r>
            <a:r>
              <a:rPr lang="ar-EG" sz="2800" b="1" dirty="0" smtClean="0">
                <a:solidFill>
                  <a:srgbClr val="181D0F"/>
                </a:solidFill>
                <a:latin typeface="Traditional Arabic" pitchFamily="18" charset="-78"/>
                <a:cs typeface="Traditional Arabic" pitchFamily="18" charset="-78"/>
              </a:rPr>
              <a:t>أهدافة وغاياتة </a:t>
            </a:r>
            <a:r>
              <a:rPr lang="ar-EG" sz="2800" b="1" dirty="0">
                <a:solidFill>
                  <a:srgbClr val="181D0F"/>
                </a:solidFill>
                <a:latin typeface="Traditional Arabic" pitchFamily="18" charset="-78"/>
                <a:cs typeface="Traditional Arabic" pitchFamily="18" charset="-78"/>
              </a:rPr>
              <a:t>التي سطرت له ،</a:t>
            </a:r>
            <a:endParaRPr lang="en-US" sz="2800" dirty="0">
              <a:solidFill>
                <a:prstClr val="black"/>
              </a:solidFill>
              <a:latin typeface="Traditional Arabic" pitchFamily="18" charset="-78"/>
              <a:ea typeface="Calibri"/>
              <a:cs typeface="Traditional Arabic" pitchFamily="18" charset="-78"/>
            </a:endParaRPr>
          </a:p>
          <a:p>
            <a:pPr algn="ctr" rtl="1" fontAlgn="base">
              <a:lnSpc>
                <a:spcPct val="115000"/>
              </a:lnSpc>
              <a:spcAft>
                <a:spcPts val="1000"/>
              </a:spcAft>
            </a:pPr>
            <a:r>
              <a:rPr lang="ar-EG" sz="2800" b="1" dirty="0">
                <a:solidFill>
                  <a:srgbClr val="181D0F"/>
                </a:solidFill>
                <a:latin typeface="Traditional Arabic" pitchFamily="18" charset="-78"/>
                <a:cs typeface="Traditional Arabic" pitchFamily="18" charset="-78"/>
              </a:rPr>
              <a:t>مع خالص تحياتي وشكري للجميع </a:t>
            </a:r>
            <a:r>
              <a:rPr lang="ar-EG" sz="2800" b="1" dirty="0" smtClean="0">
                <a:solidFill>
                  <a:srgbClr val="181D0F"/>
                </a:solidFill>
                <a:latin typeface="Traditional Arabic" pitchFamily="18" charset="-78"/>
                <a:cs typeface="Traditional Arabic" pitchFamily="18" charset="-78"/>
              </a:rPr>
              <a:t>وإلى </a:t>
            </a:r>
            <a:r>
              <a:rPr lang="ar-EG" sz="2800" b="1" dirty="0">
                <a:solidFill>
                  <a:srgbClr val="181D0F"/>
                </a:solidFill>
                <a:latin typeface="Traditional Arabic" pitchFamily="18" charset="-78"/>
                <a:cs typeface="Traditional Arabic" pitchFamily="18" charset="-78"/>
              </a:rPr>
              <a:t>اللقاء في دورات تدريبية قادمة</a:t>
            </a:r>
            <a:endParaRPr lang="en-US" sz="2800" dirty="0">
              <a:solidFill>
                <a:prstClr val="black"/>
              </a:solidFill>
              <a:latin typeface="Traditional Arabic" pitchFamily="18" charset="-78"/>
              <a:ea typeface="Calibri"/>
              <a:cs typeface="Traditional Arabic" pitchFamily="18" charset="-78"/>
            </a:endParaRPr>
          </a:p>
          <a:p>
            <a:pPr algn="ctr" rtl="1" fontAlgn="base">
              <a:lnSpc>
                <a:spcPct val="115000"/>
              </a:lnSpc>
              <a:spcAft>
                <a:spcPts val="1000"/>
              </a:spcAft>
            </a:pPr>
            <a:r>
              <a:rPr lang="ar-EG" sz="2800" b="1" dirty="0">
                <a:solidFill>
                  <a:srgbClr val="C00000"/>
                </a:solidFill>
                <a:latin typeface="Traditional Arabic" pitchFamily="18" charset="-78"/>
                <a:cs typeface="Traditional Arabic" pitchFamily="18" charset="-78"/>
              </a:rPr>
              <a:t>....... </a:t>
            </a:r>
            <a:endParaRPr lang="en-US" sz="2800" dirty="0">
              <a:solidFill>
                <a:srgbClr val="C00000"/>
              </a:solidFill>
              <a:latin typeface="Traditional Arabic" pitchFamily="18" charset="-78"/>
              <a:ea typeface="Calibri"/>
              <a:cs typeface="Traditional Arabic" pitchFamily="18" charset="-78"/>
            </a:endParaRPr>
          </a:p>
        </p:txBody>
      </p:sp>
    </p:spTree>
    <p:extLst>
      <p:ext uri="{BB962C8B-B14F-4D97-AF65-F5344CB8AC3E}">
        <p14:creationId xmlns:p14="http://schemas.microsoft.com/office/powerpoint/2010/main" val="4064995643"/>
      </p:ext>
    </p:extLst>
  </p:cSld>
  <p:clrMapOvr>
    <a:masterClrMapping/>
  </p:clrMapOvr>
  <p:transition>
    <p:wipe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638028" y="260648"/>
            <a:ext cx="6092825" cy="871008"/>
          </a:xfrm>
          <a:prstGeom prst="rect">
            <a:avLst/>
          </a:prstGeom>
        </p:spPr>
        <p:txBody>
          <a:bodyPr>
            <a:spAutoFit/>
          </a:bodyPr>
          <a:lstStyle/>
          <a:p>
            <a:pPr lvl="0" algn="ctr" defTabSz="914400" rtl="1">
              <a:lnSpc>
                <a:spcPct val="115000"/>
              </a:lnSpc>
            </a:pPr>
            <a:r>
              <a:rPr lang="ar-SA" sz="44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Times New Roman"/>
                <a:cs typeface="Traditional Arabic" pitchFamily="18" charset="-78"/>
              </a:rPr>
              <a:t>الوحدة التدريبية </a:t>
            </a:r>
            <a:r>
              <a:rPr lang="ar-SA" sz="4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Times New Roman"/>
                <a:cs typeface="Traditional Arabic" pitchFamily="18" charset="-78"/>
              </a:rPr>
              <a:t>الأولى</a:t>
            </a:r>
            <a:endParaRPr lang="ar-EG" sz="44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pitchFamily="18" charset="-78"/>
              <a:ea typeface="Times New Roman"/>
              <a:cs typeface="Traditional Arabic" pitchFamily="18" charset="-78"/>
            </a:endParaRPr>
          </a:p>
        </p:txBody>
      </p:sp>
      <p:sp>
        <p:nvSpPr>
          <p:cNvPr id="5" name="Rectangle 4"/>
          <p:cNvSpPr/>
          <p:nvPr/>
        </p:nvSpPr>
        <p:spPr>
          <a:xfrm>
            <a:off x="2638028" y="992014"/>
            <a:ext cx="6092825" cy="800219"/>
          </a:xfrm>
          <a:prstGeom prst="rect">
            <a:avLst/>
          </a:prstGeom>
        </p:spPr>
        <p:txBody>
          <a:bodyPr>
            <a:spAutoFit/>
          </a:bodyPr>
          <a:lstStyle/>
          <a:p>
            <a:pPr lvl="0" algn="ctr" defTabSz="914400" rtl="1">
              <a:lnSpc>
                <a:spcPct val="115000"/>
              </a:lnSpc>
            </a:pPr>
            <a:r>
              <a:rPr lang="ar-SA" sz="4000" b="1" u="sng" dirty="0">
                <a:ln w="5271" cap="flat" cmpd="sng" algn="ctr">
                  <a:solidFill>
                    <a:srgbClr val="4579B8"/>
                  </a:solidFill>
                  <a:prstDash val="solid"/>
                  <a:round/>
                </a:ln>
                <a:solidFill>
                  <a:schemeClr val="accent1">
                    <a:lumMod val="60000"/>
                    <a:lumOff val="40000"/>
                  </a:schemeClr>
                </a:solidFill>
                <a:latin typeface="Traditional Arabic" pitchFamily="18" charset="-78"/>
                <a:ea typeface="Times New Roman"/>
                <a:cs typeface="Traditional Arabic" pitchFamily="18" charset="-78"/>
              </a:rPr>
              <a:t>الاطفال المبدعون</a:t>
            </a:r>
            <a:endParaRPr lang="ar-EG" sz="4000" b="1" u="sng" dirty="0">
              <a:ln w="5271" cap="flat" cmpd="sng" algn="ctr">
                <a:solidFill>
                  <a:srgbClr val="4579B8"/>
                </a:solidFill>
                <a:prstDash val="solid"/>
                <a:round/>
              </a:ln>
              <a:solidFill>
                <a:schemeClr val="accent1">
                  <a:lumMod val="60000"/>
                  <a:lumOff val="40000"/>
                </a:schemeClr>
              </a:solidFill>
              <a:latin typeface="Traditional Arabic" pitchFamily="18" charset="-78"/>
              <a:ea typeface="Times New Roman"/>
              <a:cs typeface="Traditional Arabic" pitchFamily="18" charset="-78"/>
            </a:endParaRPr>
          </a:p>
        </p:txBody>
      </p:sp>
      <p:sp>
        <p:nvSpPr>
          <p:cNvPr id="4" name="Double Bracket 3"/>
          <p:cNvSpPr/>
          <p:nvPr/>
        </p:nvSpPr>
        <p:spPr>
          <a:xfrm>
            <a:off x="3646140" y="127918"/>
            <a:ext cx="4032448" cy="1728192"/>
          </a:xfrm>
          <a:prstGeom prst="bracketPair">
            <a:avLst/>
          </a:prstGeom>
          <a:ln w="79375" cmpd="sng">
            <a:gradFill>
              <a:gsLst>
                <a:gs pos="27000">
                  <a:schemeClr val="accent6">
                    <a:lumMod val="50000"/>
                  </a:schemeClr>
                </a:gs>
                <a:gs pos="100000">
                  <a:srgbClr val="AAAAC7"/>
                </a:gs>
                <a:gs pos="2000">
                  <a:schemeClr val="accent1">
                    <a:lumMod val="50000"/>
                  </a:schemeClr>
                </a:gs>
              </a:gsLst>
              <a:lin ang="5400000" scaled="0"/>
            </a:gra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ar-EG"/>
          </a:p>
        </p:txBody>
      </p:sp>
      <p:pic>
        <p:nvPicPr>
          <p:cNvPr id="9" name="Picture 8" descr="ترجمنى شكرا: الأطفال المبدعون"/>
          <p:cNvPicPr/>
          <p:nvPr/>
        </p:nvPicPr>
        <p:blipFill>
          <a:blip r:embed="rId2">
            <a:extLst>
              <a:ext uri="{28A0092B-C50C-407E-A947-70E740481C1C}">
                <a14:useLocalDpi xmlns:a14="http://schemas.microsoft.com/office/drawing/2010/main" val="0"/>
              </a:ext>
            </a:extLst>
          </a:blip>
          <a:srcRect/>
          <a:stretch>
            <a:fillRect/>
          </a:stretch>
        </p:blipFill>
        <p:spPr bwMode="auto">
          <a:xfrm>
            <a:off x="1976028" y="2068670"/>
            <a:ext cx="7574768" cy="45286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94798740"/>
      </p:ext>
    </p:extLst>
  </p:cSld>
  <p:clrMapOvr>
    <a:masterClrMapping/>
  </p:clrMapOvr>
  <p:transition>
    <p:wipe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54252" y="3099752"/>
            <a:ext cx="5975131" cy="1384995"/>
          </a:xfrm>
          <a:prstGeom prst="rect">
            <a:avLst/>
          </a:prstGeom>
        </p:spPr>
        <p:txBody>
          <a:bodyPr wrap="square">
            <a:spAutoFit/>
          </a:bodyPr>
          <a:lstStyle/>
          <a:p>
            <a:pPr marL="914400" lvl="1" indent="-457200" algn="r" rtl="1">
              <a:lnSpc>
                <a:spcPct val="150000"/>
              </a:lnSpc>
              <a:spcAft>
                <a:spcPts val="0"/>
              </a:spcAft>
              <a:buFont typeface="Wingdings" pitchFamily="2" charset="2"/>
              <a:buChar char="q"/>
            </a:pPr>
            <a:r>
              <a:rPr lang="ar-EG" sz="2800" b="1" dirty="0" smtClean="0">
                <a:latin typeface="Calibri"/>
                <a:ea typeface="Calibri"/>
                <a:cs typeface="Traditional Arabic"/>
              </a:rPr>
              <a:t>الإبداع </a:t>
            </a:r>
            <a:r>
              <a:rPr lang="ar-EG" sz="2800" b="1" dirty="0">
                <a:latin typeface="Calibri"/>
                <a:ea typeface="Calibri"/>
                <a:cs typeface="Traditional Arabic"/>
              </a:rPr>
              <a:t>عند الاطفال</a:t>
            </a:r>
          </a:p>
          <a:p>
            <a:pPr marL="914400" lvl="1" indent="-457200" algn="r" rtl="1">
              <a:lnSpc>
                <a:spcPct val="150000"/>
              </a:lnSpc>
              <a:spcAft>
                <a:spcPts val="0"/>
              </a:spcAft>
              <a:buFont typeface="Wingdings" pitchFamily="2" charset="2"/>
              <a:buChar char="q"/>
            </a:pPr>
            <a:r>
              <a:rPr lang="ar-EG" sz="2800" b="1" dirty="0" smtClean="0">
                <a:latin typeface="Calibri"/>
                <a:ea typeface="Calibri"/>
                <a:cs typeface="Traditional Arabic"/>
              </a:rPr>
              <a:t>التفكير </a:t>
            </a:r>
            <a:r>
              <a:rPr lang="ar-EG" sz="2800" b="1" dirty="0">
                <a:latin typeface="Calibri"/>
                <a:ea typeface="Calibri"/>
                <a:cs typeface="Traditional Arabic"/>
              </a:rPr>
              <a:t>الإبداعي و مكوناتة </a:t>
            </a:r>
          </a:p>
        </p:txBody>
      </p:sp>
      <p:sp>
        <p:nvSpPr>
          <p:cNvPr id="3" name="Down Ribbon 2"/>
          <p:cNvSpPr/>
          <p:nvPr/>
        </p:nvSpPr>
        <p:spPr>
          <a:xfrm>
            <a:off x="4654253" y="476672"/>
            <a:ext cx="7231930" cy="2160240"/>
          </a:xfrm>
          <a:prstGeom prst="ribbon">
            <a:avLst/>
          </a:prstGeom>
          <a:solidFill>
            <a:schemeClr val="accent6">
              <a:lumMod val="20000"/>
              <a:lumOff val="80000"/>
            </a:schemeClr>
          </a:solidFill>
        </p:spPr>
        <p:style>
          <a:lnRef idx="3">
            <a:schemeClr val="lt1"/>
          </a:lnRef>
          <a:fillRef idx="1">
            <a:schemeClr val="accent1"/>
          </a:fillRef>
          <a:effectRef idx="1">
            <a:schemeClr val="accent1"/>
          </a:effectRef>
          <a:fontRef idx="minor">
            <a:schemeClr val="lt1"/>
          </a:fontRef>
        </p:style>
        <p:txBody>
          <a:bodyPr rtlCol="1" anchor="ctr"/>
          <a:lstStyle/>
          <a:p>
            <a:pPr lvl="0" algn="ctr"/>
            <a:r>
              <a:rPr lang="ar-EG"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الجلسة الأولي</a:t>
            </a:r>
            <a:endParaRPr 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3074" name="Picture 2" descr="Wallpaper start, word, inscription, text hd, picture,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2935" y="3099752"/>
            <a:ext cx="4027566" cy="22655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955690711"/>
      </p:ext>
    </p:extLst>
  </p:cSld>
  <p:clrMapOvr>
    <a:masterClrMapping/>
  </p:clrMapOvr>
  <p:transition>
    <p:wipe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descr="C:\Users\nourhan\Downloads\—Pngtree—youtube logo icon_356054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5900" y="-976943"/>
            <a:ext cx="9001000" cy="8352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3562852"/>
      </p:ext>
    </p:extLst>
  </p:cSld>
  <p:clrMapOvr>
    <a:masterClrMapping/>
  </p:clrMapOvr>
  <p:transition>
    <p:wipe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87179" y="2026775"/>
            <a:ext cx="6358780" cy="1136337"/>
          </a:xfrm>
          <a:prstGeom prst="rect">
            <a:avLst/>
          </a:prstGeom>
        </p:spPr>
        <p:txBody>
          <a:bodyPr wrap="square">
            <a:spAutoFit/>
          </a:bodyPr>
          <a:lstStyle/>
          <a:p>
            <a:pPr algn="ctr">
              <a:lnSpc>
                <a:spcPct val="106000"/>
              </a:lnSpc>
              <a:tabLst>
                <a:tab pos="2174240" algn="l"/>
                <a:tab pos="3236595" algn="ctr"/>
              </a:tabLst>
            </a:pPr>
            <a:r>
              <a:rPr lang="ar-EG" sz="3200" b="1" u="sng" dirty="0" smtClean="0">
                <a:solidFill>
                  <a:srgbClr val="002060"/>
                </a:solidFill>
                <a:latin typeface="Times New Roman"/>
                <a:ea typeface="Times New Roman"/>
                <a:cs typeface="Traditional Arabic"/>
              </a:rPr>
              <a:t>عصف </a:t>
            </a:r>
            <a:r>
              <a:rPr lang="ar-EG" sz="3200" b="1" u="sng" dirty="0">
                <a:solidFill>
                  <a:srgbClr val="002060"/>
                </a:solidFill>
                <a:latin typeface="Times New Roman"/>
                <a:ea typeface="Times New Roman"/>
                <a:cs typeface="Traditional Arabic"/>
              </a:rPr>
              <a:t>ذهني</a:t>
            </a:r>
            <a:endParaRPr lang="en-US" sz="3200" dirty="0">
              <a:latin typeface="Times New Roman"/>
              <a:ea typeface="Times New Roman"/>
            </a:endParaRPr>
          </a:p>
          <a:p>
            <a:pPr algn="ctr">
              <a:lnSpc>
                <a:spcPct val="106000"/>
              </a:lnSpc>
              <a:spcAft>
                <a:spcPts val="1000"/>
              </a:spcAft>
            </a:pPr>
            <a:r>
              <a:rPr lang="ar-EG" sz="3200" b="1" dirty="0">
                <a:solidFill>
                  <a:srgbClr val="C00000"/>
                </a:solidFill>
                <a:latin typeface="Calibri"/>
                <a:ea typeface="Calibri"/>
                <a:cs typeface="Traditional Arabic"/>
              </a:rPr>
              <a:t>عزيزي المتدرب</a:t>
            </a:r>
            <a:r>
              <a:rPr lang="ar-EG" sz="3200" b="1" dirty="0">
                <a:solidFill>
                  <a:srgbClr val="000000"/>
                </a:solidFill>
                <a:latin typeface="Calibri"/>
                <a:ea typeface="Calibri"/>
                <a:cs typeface="Traditional Arabic"/>
              </a:rPr>
              <a:t>:أذكر ما تعرفه عن التفكير </a:t>
            </a:r>
            <a:r>
              <a:rPr lang="ar-EG" sz="3200" b="1" dirty="0" smtClean="0">
                <a:solidFill>
                  <a:srgbClr val="000000"/>
                </a:solidFill>
                <a:latin typeface="Calibri"/>
                <a:ea typeface="Calibri"/>
                <a:cs typeface="Traditional Arabic"/>
              </a:rPr>
              <a:t>الإبداعي.</a:t>
            </a:r>
            <a:endParaRPr lang="en-US" sz="1400" dirty="0">
              <a:effectLst/>
              <a:latin typeface="Calibri"/>
              <a:ea typeface="Calibri"/>
              <a:cs typeface="Arial"/>
            </a:endParaRPr>
          </a:p>
        </p:txBody>
      </p:sp>
      <p:sp>
        <p:nvSpPr>
          <p:cNvPr id="4" name="AutoShape 2" descr="SVG &gt; التصميم زهور علامة استفهام - صورة SVG &amp; أيقونة. | SVG Silh"/>
          <p:cNvSpPr>
            <a:spLocks noChangeAspect="1" noChangeArrowheads="1"/>
          </p:cNvSpPr>
          <p:nvPr/>
        </p:nvSpPr>
        <p:spPr bwMode="auto">
          <a:xfrm>
            <a:off x="119681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5" name="AutoShape 4" descr="SVG &gt; التصميم زهور علامة استفهام - صورة SVG &amp; أيقونة. | SVG Silh"/>
          <p:cNvSpPr>
            <a:spLocks noChangeAspect="1" noChangeArrowheads="1"/>
          </p:cNvSpPr>
          <p:nvPr/>
        </p:nvSpPr>
        <p:spPr bwMode="auto">
          <a:xfrm>
            <a:off x="121205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5125" name="Picture 5" descr="C:\Users\nourhan\Downloads\kisspng-question-mark-creativity-clip-art-flat-color-question-mark-5a78a20bbd18e7.604888941517855243774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4212" y="2348880"/>
            <a:ext cx="3047121" cy="50155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Line Callout 1 6"/>
          <p:cNvSpPr/>
          <p:nvPr/>
        </p:nvSpPr>
        <p:spPr>
          <a:xfrm>
            <a:off x="7976067" y="501458"/>
            <a:ext cx="2376264" cy="1477948"/>
          </a:xfrm>
          <a:prstGeom prst="borderCallout1">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8" name="TextBox 7"/>
          <p:cNvSpPr txBox="1"/>
          <p:nvPr/>
        </p:nvSpPr>
        <p:spPr>
          <a:xfrm>
            <a:off x="8065583" y="802780"/>
            <a:ext cx="2160240" cy="875304"/>
          </a:xfrm>
          <a:prstGeom prst="rect">
            <a:avLst/>
          </a:prstGeom>
          <a:noFill/>
        </p:spPr>
        <p:txBody>
          <a:bodyPr wrap="square" rtlCol="1">
            <a:spAutoFit/>
          </a:bodyPr>
          <a:lstStyle/>
          <a:p>
            <a:pPr lvl="0" algn="ctr">
              <a:lnSpc>
                <a:spcPct val="106000"/>
              </a:lnSpc>
              <a:tabLst>
                <a:tab pos="2174240" algn="l"/>
                <a:tab pos="3236595" algn="ctr"/>
              </a:tabLst>
            </a:pPr>
            <a:r>
              <a:rPr lang="ar-EG"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cs typeface="Traditional Arabic"/>
              </a:rPr>
              <a:t>نشاط 1</a:t>
            </a:r>
            <a:endPar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endParaRPr>
          </a:p>
        </p:txBody>
      </p:sp>
    </p:spTree>
    <p:extLst>
      <p:ext uri="{BB962C8B-B14F-4D97-AF65-F5344CB8AC3E}">
        <p14:creationId xmlns:p14="http://schemas.microsoft.com/office/powerpoint/2010/main" val="1527799010"/>
      </p:ext>
    </p:extLst>
  </p:cSld>
  <p:clrMapOvr>
    <a:masterClrMapping/>
  </p:clrMapOvr>
  <p:transition>
    <p:wipe dir="u"/>
  </p:transition>
  <p:timing>
    <p:tnLst>
      <p:par>
        <p:cTn id="1" dur="indefinite" restart="never" nodeType="tmRoot"/>
      </p:par>
    </p:tnLst>
  </p:timing>
</p:sld>
</file>

<file path=ppt/theme/theme1.xml><?xml version="1.0" encoding="utf-8"?>
<a:theme xmlns:a="http://schemas.openxmlformats.org/drawingml/2006/main" name="Slipstream">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ppt/theme/theme3.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1B558C7-619B-49BE-9097-7FCBDADD4EC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Slipstream</Template>
  <TotalTime>0</TotalTime>
  <Words>1425</Words>
  <Application>Microsoft Office PowerPoint</Application>
  <PresentationFormat>Custom</PresentationFormat>
  <Paragraphs>207</Paragraphs>
  <Slides>52</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52</vt:i4>
      </vt:variant>
    </vt:vector>
  </HeadingPairs>
  <TitlesOfParts>
    <vt:vector size="66" baseType="lpstr">
      <vt:lpstr>Arial</vt:lpstr>
      <vt:lpstr>Calibri</vt:lpstr>
      <vt:lpstr>Century Gothic</vt:lpstr>
      <vt:lpstr>GE SS Two Light</vt:lpstr>
      <vt:lpstr>Georgia</vt:lpstr>
      <vt:lpstr>Symbol</vt:lpstr>
      <vt:lpstr>Tahoma</vt:lpstr>
      <vt:lpstr>Times New Roman</vt:lpstr>
      <vt:lpstr>Traditional Arabic</vt:lpstr>
      <vt:lpstr>Trebuchet MS</vt:lpstr>
      <vt:lpstr>Verdana</vt:lpstr>
      <vt:lpstr>Wingdings</vt:lpstr>
      <vt:lpstr>Wingdings 3</vt: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2014-09-20T16:11:52Z</dcterms:created>
  <dcterms:modified xsi:type="dcterms:W3CDTF">2022-02-17T17:26:23Z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TC027879409991</vt:lpwstr>
  </property>
</Properties>
</file>