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56" r:id="rId2"/>
    <p:sldId id="260" r:id="rId3"/>
    <p:sldId id="259" r:id="rId4"/>
    <p:sldId id="258" r:id="rId5"/>
    <p:sldId id="257" r:id="rId6"/>
    <p:sldId id="273" r:id="rId7"/>
    <p:sldId id="272" r:id="rId8"/>
    <p:sldId id="274" r:id="rId9"/>
    <p:sldId id="271" r:id="rId10"/>
    <p:sldId id="270" r:id="rId11"/>
    <p:sldId id="269" r:id="rId12"/>
    <p:sldId id="267" r:id="rId13"/>
    <p:sldId id="266" r:id="rId14"/>
    <p:sldId id="265" r:id="rId15"/>
    <p:sldId id="264" r:id="rId16"/>
    <p:sldId id="263" r:id="rId17"/>
    <p:sldId id="275" r:id="rId18"/>
    <p:sldId id="262" r:id="rId19"/>
    <p:sldId id="261" r:id="rId20"/>
    <p:sldId id="315" r:id="rId21"/>
    <p:sldId id="314" r:id="rId22"/>
    <p:sldId id="313" r:id="rId23"/>
    <p:sldId id="312" r:id="rId24"/>
    <p:sldId id="311" r:id="rId25"/>
    <p:sldId id="310" r:id="rId26"/>
    <p:sldId id="309" r:id="rId27"/>
    <p:sldId id="308" r:id="rId28"/>
    <p:sldId id="316" r:id="rId29"/>
    <p:sldId id="307" r:id="rId30"/>
    <p:sldId id="306" r:id="rId31"/>
    <p:sldId id="305" r:id="rId32"/>
    <p:sldId id="304" r:id="rId33"/>
    <p:sldId id="317" r:id="rId34"/>
    <p:sldId id="303" r:id="rId35"/>
    <p:sldId id="302" r:id="rId36"/>
    <p:sldId id="301" r:id="rId37"/>
    <p:sldId id="300" r:id="rId38"/>
    <p:sldId id="299" r:id="rId39"/>
    <p:sldId id="298" r:id="rId40"/>
    <p:sldId id="297" r:id="rId41"/>
    <p:sldId id="296" r:id="rId42"/>
    <p:sldId id="295" r:id="rId43"/>
    <p:sldId id="294" r:id="rId44"/>
    <p:sldId id="318" r:id="rId45"/>
    <p:sldId id="319" r:id="rId46"/>
    <p:sldId id="320" r:id="rId47"/>
    <p:sldId id="292" r:id="rId48"/>
    <p:sldId id="291" r:id="rId49"/>
    <p:sldId id="290" r:id="rId50"/>
    <p:sldId id="289" r:id="rId51"/>
    <p:sldId id="288" r:id="rId52"/>
    <p:sldId id="287" r:id="rId53"/>
    <p:sldId id="286" r:id="rId54"/>
    <p:sldId id="285" r:id="rId55"/>
    <p:sldId id="284" r:id="rId56"/>
    <p:sldId id="283" r:id="rId57"/>
    <p:sldId id="282" r:id="rId58"/>
    <p:sldId id="281" r:id="rId59"/>
    <p:sldId id="280" r:id="rId60"/>
    <p:sldId id="279" r:id="rId61"/>
    <p:sldId id="278" r:id="rId62"/>
    <p:sldId id="277" r:id="rId63"/>
    <p:sldId id="339" r:id="rId64"/>
    <p:sldId id="338" r:id="rId65"/>
    <p:sldId id="344" r:id="rId66"/>
    <p:sldId id="343" r:id="rId67"/>
    <p:sldId id="345" r:id="rId68"/>
    <p:sldId id="336" r:id="rId69"/>
    <p:sldId id="335" r:id="rId70"/>
    <p:sldId id="334" r:id="rId71"/>
    <p:sldId id="333" r:id="rId72"/>
    <p:sldId id="332" r:id="rId73"/>
    <p:sldId id="346"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1D13"/>
    <a:srgbClr val="161A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34" y="-24"/>
      </p:cViewPr>
      <p:guideLst>
        <p:guide orient="horz" pos="2160"/>
        <p:guide pos="2880"/>
      </p:guideLst>
    </p:cSldViewPr>
  </p:slideViewPr>
  <p:notesTextViewPr>
    <p:cViewPr>
      <p:scale>
        <a:sx n="100" d="100"/>
        <a:sy n="100" d="100"/>
      </p:scale>
      <p:origin x="0" y="0"/>
    </p:cViewPr>
  </p:notesTextViewPr>
  <p:notesViewPr>
    <p:cSldViewPr>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5C0A472-02D7-4E10-A6A5-220A572F271F}" type="datetimeFigureOut">
              <a:rPr lang="ar-EG" smtClean="0"/>
              <a:t>07/04/1442</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0FA49E3-06EC-4717-BEAA-317D36148328}" type="slidenum">
              <a:rPr lang="ar-EG" smtClean="0"/>
              <a:t>‹#›</a:t>
            </a:fld>
            <a:endParaRPr lang="ar-EG"/>
          </a:p>
        </p:txBody>
      </p:sp>
    </p:spTree>
    <p:extLst>
      <p:ext uri="{BB962C8B-B14F-4D97-AF65-F5344CB8AC3E}">
        <p14:creationId xmlns:p14="http://schemas.microsoft.com/office/powerpoint/2010/main" val="147566988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10</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11</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12</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13</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14</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15</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16</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17</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18</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19</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20</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21</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22</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23</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24</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25</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26</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27</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28</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29</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30</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31</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32</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33</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34</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35</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36</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37</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38</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39</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40</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41</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42</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43</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44</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46</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47</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48</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49</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50</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51</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52</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53</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54</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55</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56</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57</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58</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59</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60</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61</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62</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63</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64</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65</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66</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67</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68</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69</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70</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7</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71</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72</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8</a:t>
            </a:fld>
            <a:endParaRPr lang="ar-EG"/>
          </a:p>
        </p:txBody>
      </p:sp>
    </p:spTree>
    <p:extLst>
      <p:ext uri="{BB962C8B-B14F-4D97-AF65-F5344CB8AC3E}">
        <p14:creationId xmlns:p14="http://schemas.microsoft.com/office/powerpoint/2010/main" val="2576769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B0FA49E3-06EC-4717-BEAA-317D36148328}" type="slidenum">
              <a:rPr lang="ar-EG" smtClean="0"/>
              <a:t>9</a:t>
            </a:fld>
            <a:endParaRPr lang="ar-EG"/>
          </a:p>
        </p:txBody>
      </p:sp>
    </p:spTree>
    <p:extLst>
      <p:ext uri="{BB962C8B-B14F-4D97-AF65-F5344CB8AC3E}">
        <p14:creationId xmlns:p14="http://schemas.microsoft.com/office/powerpoint/2010/main" val="2576769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2020-11-22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2020-11-22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7" name="Rectangle 6"/>
          <p:cNvSpPr/>
          <p:nvPr userDrawn="1"/>
        </p:nvSpPr>
        <p:spPr>
          <a:xfrm>
            <a:off x="0" y="0"/>
            <a:ext cx="9144000" cy="6858000"/>
          </a:xfrm>
          <a:prstGeom prst="rect">
            <a:avLst/>
          </a:prstGeom>
          <a:blipFill dpi="0" rotWithShape="1">
            <a:blip r:embed="rId13">
              <a:extLst>
                <a:ext uri="{BEBA8EAE-BF5A-486C-A8C5-ECC9F3942E4B}">
                  <a14:imgProps xmlns:a14="http://schemas.microsoft.com/office/drawing/2010/main">
                    <a14:imgLayer r:embed="rId14">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rcRect/>
            <a:stretch>
              <a:fillRect/>
            </a:stretch>
          </a:blip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microsoft.com/office/2007/relationships/hdphoto" Target="../media/hdphoto5.wdp"/></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microsoft.com/office/2007/relationships/hdphoto" Target="../media/hdphoto6.wdp"/></Relationships>
</file>

<file path=ppt/slides/_rels/slide4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image" Target="../media/image34.jpeg"/><Relationship Id="rId3" Type="http://schemas.microsoft.com/office/2007/relationships/hdphoto" Target="../media/hdphoto7.wdp"/><Relationship Id="rId7" Type="http://schemas.openxmlformats.org/officeDocument/2006/relationships/image" Target="http://zu7l.com/upfiles/yhg36029.gif" TargetMode="External"/><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microsoft.com/office/2007/relationships/hdphoto" Target="../media/hdphoto9.wdp"/></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0" y="0"/>
            <a:ext cx="9144000" cy="6858000"/>
            <a:chOff x="0" y="0"/>
            <a:chExt cx="9144000" cy="685800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TextBox 9"/>
            <p:cNvSpPr txBox="1"/>
            <p:nvPr/>
          </p:nvSpPr>
          <p:spPr>
            <a:xfrm>
              <a:off x="5361317" y="5410200"/>
              <a:ext cx="3581400" cy="1200329"/>
            </a:xfrm>
            <a:prstGeom prst="rect">
              <a:avLst/>
            </a:prstGeom>
            <a:noFill/>
          </p:spPr>
          <p:txBody>
            <a:bodyPr wrap="square" rtlCol="1">
              <a:spAutoFit/>
            </a:bodyPr>
            <a:lstStyle/>
            <a:p>
              <a:pPr algn="r" rtl="1"/>
              <a:r>
                <a:rPr lang="ar-EG" sz="2400" b="1" dirty="0" smtClean="0">
                  <a:solidFill>
                    <a:srgbClr val="C00000"/>
                  </a:solidFill>
                </a:rPr>
                <a:t>بقيادة </a:t>
              </a:r>
              <a:r>
                <a:rPr lang="ar-EG" sz="2400" b="1" smtClean="0">
                  <a:solidFill>
                    <a:srgbClr val="C00000"/>
                  </a:solidFill>
                </a:rPr>
                <a:t>المدرب </a:t>
              </a:r>
              <a:r>
                <a:rPr lang="ar-EG" sz="2400" b="1" smtClean="0">
                  <a:solidFill>
                    <a:srgbClr val="C00000"/>
                  </a:solidFill>
                </a:rPr>
                <a:t>:</a:t>
              </a:r>
              <a:endParaRPr lang="ar-EG" sz="2400" b="1" dirty="0" smtClean="0"/>
            </a:p>
            <a:p>
              <a:pPr algn="r" rtl="1"/>
              <a:r>
                <a:rPr lang="ar-EG" sz="2400" b="1" dirty="0" smtClean="0">
                  <a:solidFill>
                    <a:srgbClr val="C00000"/>
                  </a:solidFill>
                </a:rPr>
                <a:t>مدة الدورة : </a:t>
              </a:r>
              <a:r>
                <a:rPr lang="ar-EG" sz="2400" b="1" dirty="0" smtClean="0"/>
                <a:t>2 يوم تدريبي </a:t>
              </a:r>
            </a:p>
            <a:p>
              <a:pPr algn="r" rtl="1"/>
              <a:r>
                <a:rPr lang="ar-EG" sz="2400" b="1" dirty="0" smtClean="0">
                  <a:solidFill>
                    <a:srgbClr val="C00000"/>
                  </a:solidFill>
                </a:rPr>
                <a:t>عدد الساعات : </a:t>
              </a:r>
              <a:r>
                <a:rPr lang="ar-EG" sz="2400" b="1" dirty="0" smtClean="0"/>
                <a:t>6 ساعات تدريبية</a:t>
              </a:r>
              <a:endParaRPr lang="ar-EG" sz="2400" b="1" dirty="0"/>
            </a:p>
          </p:txBody>
        </p:sp>
        <p:sp>
          <p:nvSpPr>
            <p:cNvPr id="12" name="TextBox 11"/>
            <p:cNvSpPr txBox="1"/>
            <p:nvPr/>
          </p:nvSpPr>
          <p:spPr>
            <a:xfrm>
              <a:off x="1905000" y="232913"/>
              <a:ext cx="5334000" cy="1200329"/>
            </a:xfrm>
            <a:prstGeom prst="rect">
              <a:avLst/>
            </a:prstGeom>
            <a:noFill/>
          </p:spPr>
          <p:txBody>
            <a:bodyPr wrap="square" rtlCol="1">
              <a:spAutoFit/>
            </a:bodyPr>
            <a:lstStyle/>
            <a:p>
              <a:pPr algn="ctr" rtl="1"/>
              <a:r>
                <a:rPr lang="ar-EG" sz="3600" b="1" dirty="0" smtClean="0">
                  <a:solidFill>
                    <a:srgbClr val="002060"/>
                  </a:solidFill>
                </a:rPr>
                <a:t>حقيبة مهارات إدارة جلسات الإصلاح الأسري</a:t>
              </a:r>
              <a:endParaRPr lang="ar-EG" sz="3600" b="1" dirty="0">
                <a:solidFill>
                  <a:srgbClr val="002060"/>
                </a:solidFill>
              </a:endParaRPr>
            </a:p>
          </p:txBody>
        </p:sp>
        <p:sp>
          <p:nvSpPr>
            <p:cNvPr id="13" name="Right Brace 12"/>
            <p:cNvSpPr/>
            <p:nvPr/>
          </p:nvSpPr>
          <p:spPr>
            <a:xfrm>
              <a:off x="6563264" y="299677"/>
              <a:ext cx="304800" cy="533400"/>
            </a:xfrm>
            <a:prstGeom prst="rightBrace">
              <a:avLst/>
            </a:prstGeom>
          </p:spPr>
          <p:style>
            <a:lnRef idx="3">
              <a:schemeClr val="accent1"/>
            </a:lnRef>
            <a:fillRef idx="0">
              <a:schemeClr val="accent1"/>
            </a:fillRef>
            <a:effectRef idx="2">
              <a:schemeClr val="accent1"/>
            </a:effectRef>
            <a:fontRef idx="minor">
              <a:schemeClr val="tx1"/>
            </a:fontRef>
          </p:style>
          <p:txBody>
            <a:bodyPr rtlCol="1" anchor="ctr"/>
            <a:lstStyle/>
            <a:p>
              <a:pPr algn="ctr"/>
              <a:endParaRPr lang="ar-EG"/>
            </a:p>
          </p:txBody>
        </p:sp>
        <p:sp>
          <p:nvSpPr>
            <p:cNvPr id="14" name="Left Brace 13"/>
            <p:cNvSpPr/>
            <p:nvPr/>
          </p:nvSpPr>
          <p:spPr>
            <a:xfrm>
              <a:off x="3124200" y="833077"/>
              <a:ext cx="304800" cy="600165"/>
            </a:xfrm>
            <a:prstGeom prst="leftBrace">
              <a:avLst/>
            </a:prstGeom>
          </p:spPr>
          <p:style>
            <a:lnRef idx="3">
              <a:schemeClr val="accent1"/>
            </a:lnRef>
            <a:fillRef idx="0">
              <a:schemeClr val="accent1"/>
            </a:fillRef>
            <a:effectRef idx="2">
              <a:schemeClr val="accent1"/>
            </a:effectRef>
            <a:fontRef idx="minor">
              <a:schemeClr val="tx1"/>
            </a:fontRef>
          </p:style>
          <p:txBody>
            <a:bodyPr rtlCol="1" anchor="ctr"/>
            <a:lstStyle/>
            <a:p>
              <a:pPr algn="ctr"/>
              <a:endParaRPr lang="ar-EG"/>
            </a:p>
          </p:txBody>
        </p:sp>
      </p:grpSp>
      <p:sp>
        <p:nvSpPr>
          <p:cNvPr id="16" name="Rounded Rectangle 15"/>
          <p:cNvSpPr/>
          <p:nvPr/>
        </p:nvSpPr>
        <p:spPr>
          <a:xfrm>
            <a:off x="5361317" y="5410200"/>
            <a:ext cx="3581400" cy="1295400"/>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3220496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5105400" y="536275"/>
            <a:ext cx="3657600" cy="2971800"/>
          </a:xfrm>
          <a:prstGeom prst="snip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lnSpc>
                <a:spcPct val="115000"/>
              </a:lnSpc>
              <a:spcAft>
                <a:spcPts val="0"/>
              </a:spcAft>
            </a:pPr>
            <a:r>
              <a:rPr lang="ar-EG" dirty="0">
                <a:solidFill>
                  <a:srgbClr val="0070C0"/>
                </a:solidFill>
                <a:ea typeface="Times New Roman"/>
                <a:cs typeface="AL-Mateen"/>
              </a:rPr>
              <a:t>المفهوم المهني للمصلح الأسري:</a:t>
            </a:r>
            <a:endParaRPr lang="en-US" sz="1200" dirty="0">
              <a:ea typeface="Times New Roman"/>
              <a:cs typeface="Arial"/>
            </a:endParaRPr>
          </a:p>
          <a:p>
            <a:pPr algn="justLow" rtl="1">
              <a:lnSpc>
                <a:spcPct val="115000"/>
              </a:lnSpc>
              <a:spcAft>
                <a:spcPts val="0"/>
              </a:spcAft>
            </a:pPr>
            <a:r>
              <a:rPr lang="ar-EG" sz="2400" b="1" dirty="0">
                <a:solidFill>
                  <a:schemeClr val="tx1">
                    <a:lumMod val="95000"/>
                    <a:lumOff val="5000"/>
                  </a:schemeClr>
                </a:solidFill>
                <a:ea typeface="Times New Roman"/>
                <a:cs typeface="AL-Mohanad Bold"/>
              </a:rPr>
              <a:t>الإصلاح الأسري: هو عملية مساعدة مدروسة يقدمها مصلح ( مرشد ) أسري متخصص في استخدام أسس الإصلاح وتقنياته لمساعدة الأفراد والأسر في شكل انفرادي أو جماعي.</a:t>
            </a:r>
            <a:endParaRPr lang="en-US" sz="1600" b="1" dirty="0">
              <a:solidFill>
                <a:schemeClr val="tx1">
                  <a:lumMod val="95000"/>
                  <a:lumOff val="5000"/>
                </a:schemeClr>
              </a:solidFill>
              <a:ea typeface="Times New Roman"/>
              <a:cs typeface="Arial"/>
            </a:endParaRPr>
          </a:p>
        </p:txBody>
      </p:sp>
      <p:sp>
        <p:nvSpPr>
          <p:cNvPr id="3" name="Snip Diagonal Corner Rectangle 2"/>
          <p:cNvSpPr/>
          <p:nvPr/>
        </p:nvSpPr>
        <p:spPr>
          <a:xfrm>
            <a:off x="762000" y="2362200"/>
            <a:ext cx="3505200" cy="2819400"/>
          </a:xfrm>
          <a:prstGeom prst="snip2Diag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lnSpc>
                <a:spcPct val="115000"/>
              </a:lnSpc>
              <a:spcAft>
                <a:spcPts val="0"/>
              </a:spcAft>
            </a:pPr>
            <a:r>
              <a:rPr lang="ar-EG" dirty="0">
                <a:solidFill>
                  <a:srgbClr val="0070C0"/>
                </a:solidFill>
                <a:ea typeface="Times New Roman"/>
                <a:cs typeface="AL-Mateen"/>
              </a:rPr>
              <a:t>مفهوم الأسرة:</a:t>
            </a:r>
            <a:endParaRPr lang="en-US" sz="1200" dirty="0">
              <a:ea typeface="Times New Roman"/>
              <a:cs typeface="Arial"/>
            </a:endParaRPr>
          </a:p>
          <a:p>
            <a:pPr algn="justLow" rtl="1">
              <a:lnSpc>
                <a:spcPct val="115000"/>
              </a:lnSpc>
              <a:spcAft>
                <a:spcPts val="0"/>
              </a:spcAft>
            </a:pPr>
            <a:r>
              <a:rPr lang="ar-EG" sz="2400" b="1" dirty="0">
                <a:solidFill>
                  <a:schemeClr val="tx1">
                    <a:lumMod val="95000"/>
                    <a:lumOff val="5000"/>
                  </a:schemeClr>
                </a:solidFill>
                <a:ea typeface="Times New Roman"/>
                <a:cs typeface="AL-Mohanad Bold"/>
              </a:rPr>
              <a:t>هو الرابطة الإجتماعية التي تتكون من زوجين وأطفالهما وتشمل الجدين وبعض الأقارب.</a:t>
            </a:r>
            <a:endParaRPr lang="en-US" sz="1600" b="1" dirty="0">
              <a:solidFill>
                <a:schemeClr val="tx1">
                  <a:lumMod val="95000"/>
                  <a:lumOff val="5000"/>
                </a:schemeClr>
              </a:solidFill>
              <a:ea typeface="Times New Roman"/>
              <a:cs typeface="Arial"/>
            </a:endParaRPr>
          </a:p>
        </p:txBody>
      </p:sp>
    </p:spTree>
    <p:extLst>
      <p:ext uri="{BB962C8B-B14F-4D97-AF65-F5344CB8AC3E}">
        <p14:creationId xmlns:p14="http://schemas.microsoft.com/office/powerpoint/2010/main" val="7213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1777" y="46008"/>
            <a:ext cx="4572000" cy="1851661"/>
          </a:xfrm>
          <a:prstGeom prst="rect">
            <a:avLst/>
          </a:prstGeom>
        </p:spPr>
        <p:txBody>
          <a:bodyPr>
            <a:spAutoFit/>
          </a:bodyPr>
          <a:lstStyle/>
          <a:p>
            <a:pPr algn="ctr" rtl="1">
              <a:lnSpc>
                <a:spcPct val="115000"/>
              </a:lnSpc>
              <a:spcAft>
                <a:spcPts val="0"/>
              </a:spcAft>
            </a:pPr>
            <a:r>
              <a:rPr lang="ar-EG" sz="3200" u="wavy" dirty="0">
                <a:solidFill>
                  <a:srgbClr val="76923C"/>
                </a:solidFill>
                <a:ea typeface="Times New Roman"/>
                <a:cs typeface="AL-Mateen"/>
              </a:rPr>
              <a:t>ملامح الإصلاح وأنواعه كما وردت في القرآن</a:t>
            </a:r>
            <a:endParaRPr lang="en-US" sz="1200" dirty="0">
              <a:ea typeface="Times New Roman"/>
              <a:cs typeface="Arial"/>
            </a:endParaRPr>
          </a:p>
          <a:p>
            <a:pPr algn="justLow" rtl="1">
              <a:lnSpc>
                <a:spcPct val="115000"/>
              </a:lnSpc>
              <a:spcAft>
                <a:spcPts val="0"/>
              </a:spcAft>
            </a:pPr>
            <a:r>
              <a:rPr lang="en-US" dirty="0">
                <a:ea typeface="Times New Roman"/>
                <a:cs typeface="AL-Mateen"/>
              </a:rPr>
              <a:t> </a:t>
            </a:r>
            <a:endParaRPr lang="en-US" sz="1200" dirty="0">
              <a:ea typeface="Times New Roman"/>
              <a:cs typeface="Arial"/>
            </a:endParaRPr>
          </a:p>
          <a:p>
            <a:pPr algn="justLow" rtl="1">
              <a:lnSpc>
                <a:spcPct val="115000"/>
              </a:lnSpc>
              <a:spcAft>
                <a:spcPts val="0"/>
              </a:spcAft>
            </a:pPr>
            <a:r>
              <a:rPr lang="ar-EG" dirty="0">
                <a:ea typeface="Times New Roman"/>
                <a:cs typeface="AL-Mateen"/>
              </a:rPr>
              <a:t> </a:t>
            </a:r>
            <a:endParaRPr lang="en-US" sz="1200" dirty="0">
              <a:ea typeface="Times New Roman"/>
              <a:cs typeface="Arial"/>
            </a:endParaRPr>
          </a:p>
        </p:txBody>
      </p:sp>
      <p:sp>
        <p:nvSpPr>
          <p:cNvPr id="3" name="Rounded Rectangle 2"/>
          <p:cNvSpPr/>
          <p:nvPr/>
        </p:nvSpPr>
        <p:spPr>
          <a:xfrm>
            <a:off x="533400" y="1524000"/>
            <a:ext cx="8153400" cy="19970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justLow" rtl="1">
              <a:lnSpc>
                <a:spcPct val="115000"/>
              </a:lnSpc>
            </a:pPr>
            <a:r>
              <a:rPr lang="ar-EG" sz="2000" b="1" dirty="0">
                <a:solidFill>
                  <a:prstClr val="black"/>
                </a:solidFill>
                <a:ea typeface="Times New Roman"/>
                <a:cs typeface="AL-Mohanad Bold"/>
              </a:rPr>
              <a:t>الإصلاح والصلاح على اختلاف اشتقاقتاهما مادة غزيرة يزخر بها كتاب الله عزوجل ، وهي تحمل في طياتها ألواناً متعددة وملامح وسبلاً متنوعة ، في إشارة إلى أهمية الإصلاح ودوره في التغلب على المشكلات ومعالجة طرق الفساد سواء على صعيد الفرد أو على صعيد الأسرة أو المجتمع سواء في جانب الاقتصاد أو السياسة أو التعليم.</a:t>
            </a:r>
            <a:endParaRPr lang="en-US" sz="1400" b="1" dirty="0">
              <a:solidFill>
                <a:prstClr val="black"/>
              </a:solidFill>
              <a:ea typeface="Times New Roman"/>
              <a:cs typeface="Arial"/>
            </a:endParaRPr>
          </a:p>
        </p:txBody>
      </p:sp>
      <p:sp>
        <p:nvSpPr>
          <p:cNvPr id="4" name="Hexagon 3"/>
          <p:cNvSpPr/>
          <p:nvPr/>
        </p:nvSpPr>
        <p:spPr>
          <a:xfrm>
            <a:off x="1371600" y="3657600"/>
            <a:ext cx="6553200" cy="2971800"/>
          </a:xfrm>
          <a:prstGeom prst="hexagon">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a:solidFill>
                  <a:srgbClr val="C00000"/>
                </a:solidFill>
              </a:rPr>
              <a:t>الإصلاح سبيل المرسلين:</a:t>
            </a:r>
          </a:p>
          <a:p>
            <a:pPr algn="ctr"/>
            <a:r>
              <a:rPr lang="ar-EG" b="1" dirty="0">
                <a:solidFill>
                  <a:schemeClr val="tx1">
                    <a:lumMod val="95000"/>
                    <a:lumOff val="5000"/>
                  </a:schemeClr>
                </a:solidFill>
              </a:rPr>
              <a:t>فدعوة الرسل أساساً ترتكز على الإصلاح... إصلاح ما أفسده الناس ، قال تعلى على لسان الملائكة: (( قالوا اتجعل فيها من يفسد فيها ويسفك الدماء ونحن نسبح بحمدك ونقدس لك ) ( 30: البقرة) ، كما أن الرسل يتصفون بالإًصلاح ، وفي الآونة نفسها يدعون الله أن يكونوا من الصالحين ، في إشارة إلى تواضعهم عليهم الصلاة والسلام ، ثم إنه طريق أتباع المرسلين ، جعلنا الله ممن يتصفون بهذه المنقبة.</a:t>
            </a:r>
          </a:p>
        </p:txBody>
      </p:sp>
    </p:spTree>
    <p:extLst>
      <p:ext uri="{BB962C8B-B14F-4D97-AF65-F5344CB8AC3E}">
        <p14:creationId xmlns:p14="http://schemas.microsoft.com/office/powerpoint/2010/main" val="7213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657600" y="304800"/>
            <a:ext cx="2419350" cy="895350"/>
          </a:xfrm>
          <a:prstGeom prst="roundRect">
            <a:avLst>
              <a:gd name="adj" fmla="val 16667"/>
            </a:avLst>
          </a:prstGeom>
          <a:solidFill>
            <a:srgbClr val="FFFFFF"/>
          </a:solidFill>
          <a:ln w="31750">
            <a:solidFill>
              <a:srgbClr val="ED7D31"/>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smtClean="0">
                <a:ln>
                  <a:noFill/>
                </a:ln>
                <a:solidFill>
                  <a:schemeClr val="tx1"/>
                </a:solidFill>
                <a:effectLst/>
                <a:latin typeface="Calibri" pitchFamily="34" charset="0"/>
                <a:ea typeface="Arial" pitchFamily="34" charset="0"/>
                <a:cs typeface="AL-Mateen" pitchFamily="2" charset="-78"/>
              </a:rPr>
              <a:t>نشاط (1/2)</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47800"/>
            <a:ext cx="7275513" cy="108585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p:cNvSpPr>
            <a:spLocks noChangeArrowheads="1"/>
          </p:cNvSpPr>
          <p:nvPr/>
        </p:nvSpPr>
        <p:spPr bwMode="auto">
          <a:xfrm>
            <a:off x="3581400" y="1543050"/>
            <a:ext cx="2419350" cy="666750"/>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bg1"/>
                </a:solidFill>
                <a:effectLst/>
                <a:latin typeface="Calibri" pitchFamily="34" charset="0"/>
                <a:ea typeface="Arial" pitchFamily="34" charset="0"/>
                <a:cs typeface="AL-Mateen" pitchFamily="2" charset="-78"/>
              </a:rPr>
              <a:t>مناقشة</a:t>
            </a:r>
            <a:endParaRPr kumimoji="0" lang="ar-EG"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4" name="Rectangle 3"/>
          <p:cNvSpPr/>
          <p:nvPr/>
        </p:nvSpPr>
        <p:spPr>
          <a:xfrm>
            <a:off x="762000" y="2971800"/>
            <a:ext cx="7772400" cy="1985159"/>
          </a:xfrm>
          <a:prstGeom prst="rect">
            <a:avLst/>
          </a:prstGeom>
        </p:spPr>
        <p:txBody>
          <a:bodyPr wrap="square">
            <a:spAutoFit/>
          </a:bodyPr>
          <a:lstStyle/>
          <a:p>
            <a:pPr algn="justLow" rtl="1">
              <a:lnSpc>
                <a:spcPct val="115000"/>
              </a:lnSpc>
              <a:spcAft>
                <a:spcPts val="0"/>
              </a:spcAft>
            </a:pPr>
            <a:r>
              <a:rPr lang="ar-EG" sz="2400" b="1" dirty="0">
                <a:ea typeface="Times New Roman"/>
                <a:cs typeface="AL-Mohanad Bold"/>
              </a:rPr>
              <a:t>عزيزي المشارك: ماهي ركائز الإصلاح من وجهة نظرك ؟</a:t>
            </a:r>
            <a:endParaRPr lang="en-US" sz="1600" b="1" dirty="0">
              <a:ea typeface="Times New Roman"/>
              <a:cs typeface="Arial"/>
            </a:endParaRPr>
          </a:p>
          <a:p>
            <a:pPr algn="justLow"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r>
              <a:rPr lang="ar-EG" dirty="0">
                <a:ea typeface="Times New Roman"/>
                <a:cs typeface="AL-Mohanad Bold"/>
              </a:rPr>
              <a:t>...................................................................................................................... ...................................................................................................................... ...................................................................................................................... </a:t>
            </a:r>
            <a:endParaRPr lang="ar-EG" dirty="0"/>
          </a:p>
        </p:txBody>
      </p:sp>
    </p:spTree>
    <p:extLst>
      <p:ext uri="{BB962C8B-B14F-4D97-AF65-F5344CB8AC3E}">
        <p14:creationId xmlns:p14="http://schemas.microsoft.com/office/powerpoint/2010/main" val="7213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6043"/>
            <a:ext cx="8229600" cy="3950312"/>
          </a:xfrm>
          <a:prstGeom prst="rect">
            <a:avLst/>
          </a:prstGeom>
        </p:spPr>
        <p:txBody>
          <a:bodyPr wrap="square">
            <a:spAutoFit/>
          </a:bodyPr>
          <a:lstStyle/>
          <a:p>
            <a:pPr algn="ctr" rtl="1">
              <a:lnSpc>
                <a:spcPct val="115000"/>
              </a:lnSpc>
              <a:spcAft>
                <a:spcPts val="0"/>
              </a:spcAft>
              <a:tabLst>
                <a:tab pos="452755" algn="l"/>
              </a:tabLst>
            </a:pPr>
            <a:r>
              <a:rPr lang="ar-EG" sz="4000" b="1" u="wavy" dirty="0">
                <a:solidFill>
                  <a:srgbClr val="76923C"/>
                </a:solidFill>
                <a:ea typeface="Times New Roman"/>
                <a:cs typeface="AL-Mateen"/>
              </a:rPr>
              <a:t>ركائز ووسائل  الإصلاح الأسري</a:t>
            </a:r>
            <a:endParaRPr lang="en-US" sz="1200" dirty="0">
              <a:ea typeface="Times New Roman"/>
              <a:cs typeface="Arial"/>
            </a:endParaRPr>
          </a:p>
          <a:p>
            <a:pPr algn="r" rtl="1">
              <a:lnSpc>
                <a:spcPct val="115000"/>
              </a:lnSpc>
              <a:spcAft>
                <a:spcPts val="0"/>
              </a:spcAft>
              <a:tabLst>
                <a:tab pos="452755" algn="l"/>
              </a:tabLst>
            </a:pPr>
            <a:r>
              <a:rPr lang="ar-EG" dirty="0">
                <a:ea typeface="Times New Roman"/>
                <a:cs typeface="AL-Mateen"/>
              </a:rPr>
              <a:t> </a:t>
            </a:r>
            <a:endParaRPr lang="en-US" sz="1200" dirty="0">
              <a:ea typeface="Times New Roman"/>
              <a:cs typeface="Arial"/>
            </a:endParaRPr>
          </a:p>
          <a:p>
            <a:pPr algn="r" rtl="1">
              <a:lnSpc>
                <a:spcPct val="115000"/>
              </a:lnSpc>
              <a:spcAft>
                <a:spcPts val="0"/>
              </a:spcAft>
              <a:tabLst>
                <a:tab pos="452755" algn="l"/>
              </a:tabLst>
            </a:pPr>
            <a:r>
              <a:rPr lang="ar-EG" sz="2000" b="1" dirty="0">
                <a:ea typeface="Times New Roman"/>
                <a:cs typeface="AL-Mohanad Bold"/>
              </a:rPr>
              <a:t>الركيزة الأولى: التمسك بكتاب الله تعالى.</a:t>
            </a:r>
            <a:endParaRPr lang="en-US" sz="1400" b="1" dirty="0">
              <a:ea typeface="Times New Roman"/>
              <a:cs typeface="Arial"/>
            </a:endParaRPr>
          </a:p>
          <a:p>
            <a:pPr algn="r" rtl="1">
              <a:lnSpc>
                <a:spcPct val="115000"/>
              </a:lnSpc>
              <a:spcAft>
                <a:spcPts val="0"/>
              </a:spcAft>
              <a:tabLst>
                <a:tab pos="452755" algn="l"/>
              </a:tabLst>
            </a:pPr>
            <a:r>
              <a:rPr lang="ar-EG" sz="2000" b="1" dirty="0">
                <a:ea typeface="Times New Roman"/>
                <a:cs typeface="AL-Mohanad Bold"/>
              </a:rPr>
              <a:t>الركيزة الثانية: إقامة الصلاة.</a:t>
            </a:r>
            <a:endParaRPr lang="en-US" sz="1400" b="1" dirty="0">
              <a:ea typeface="Times New Roman"/>
              <a:cs typeface="Arial"/>
            </a:endParaRPr>
          </a:p>
          <a:p>
            <a:pPr algn="r" rtl="1">
              <a:lnSpc>
                <a:spcPct val="115000"/>
              </a:lnSpc>
              <a:spcAft>
                <a:spcPts val="0"/>
              </a:spcAft>
              <a:tabLst>
                <a:tab pos="452755" algn="l"/>
              </a:tabLst>
            </a:pPr>
            <a:r>
              <a:rPr lang="ar-EG" sz="2000" b="1" dirty="0">
                <a:ea typeface="Times New Roman"/>
                <a:cs typeface="AL-Mohanad Bold"/>
              </a:rPr>
              <a:t> </a:t>
            </a:r>
            <a:endParaRPr lang="en-US" sz="1400" b="1" dirty="0">
              <a:ea typeface="Times New Roman"/>
              <a:cs typeface="Arial"/>
            </a:endParaRPr>
          </a:p>
          <a:p>
            <a:pPr algn="r" rtl="1">
              <a:lnSpc>
                <a:spcPct val="115000"/>
              </a:lnSpc>
              <a:spcAft>
                <a:spcPts val="0"/>
              </a:spcAft>
              <a:tabLst>
                <a:tab pos="452755" algn="l"/>
              </a:tabLst>
            </a:pPr>
            <a:r>
              <a:rPr lang="ar-EG" sz="2000" b="1" dirty="0">
                <a:ea typeface="Times New Roman"/>
                <a:cs typeface="AL-Mohanad Bold"/>
              </a:rPr>
              <a:t>قالى تعالى: والذين يمسكون بالكتاب وأقاموا الصلاة إنا لانضيع أجر المصلحين ) : ( </a:t>
            </a:r>
            <a:r>
              <a:rPr lang="ar-EG" sz="2000" b="1" dirty="0">
                <a:latin typeface="Arial"/>
                <a:ea typeface="Times New Roman"/>
                <a:cs typeface="AL-Mohanad Bold"/>
              </a:rPr>
              <a:t>170 : الأعراف).</a:t>
            </a:r>
            <a:endParaRPr lang="en-US" sz="1400" b="1" dirty="0">
              <a:ea typeface="Times New Roman"/>
              <a:cs typeface="Arial"/>
            </a:endParaRPr>
          </a:p>
          <a:p>
            <a:pPr algn="r" rtl="1">
              <a:lnSpc>
                <a:spcPct val="115000"/>
              </a:lnSpc>
              <a:spcAft>
                <a:spcPts val="0"/>
              </a:spcAft>
              <a:tabLst>
                <a:tab pos="452755" algn="l"/>
              </a:tabLst>
            </a:pPr>
            <a:r>
              <a:rPr lang="ar-EG" sz="2000" b="1" dirty="0">
                <a:latin typeface="Arial"/>
                <a:ea typeface="Times New Roman"/>
                <a:cs typeface="AL-Mohanad Bold"/>
              </a:rPr>
              <a:t> </a:t>
            </a:r>
            <a:endParaRPr lang="en-US" sz="1400" b="1" dirty="0">
              <a:ea typeface="Times New Roman"/>
              <a:cs typeface="Arial"/>
            </a:endParaRPr>
          </a:p>
          <a:p>
            <a:pPr algn="justLow" rtl="1">
              <a:lnSpc>
                <a:spcPct val="115000"/>
              </a:lnSpc>
              <a:spcAft>
                <a:spcPts val="0"/>
              </a:spcAft>
              <a:tabLst>
                <a:tab pos="452755" algn="l"/>
              </a:tabLst>
            </a:pPr>
            <a:r>
              <a:rPr lang="ar-EG" sz="2000" b="1" dirty="0">
                <a:latin typeface="Arial"/>
                <a:ea typeface="Times New Roman"/>
                <a:cs typeface="AL-Mohanad Bold"/>
              </a:rPr>
              <a:t>إن هاتين الركيزتين تمثلان عنواناً لصلاح البشرية ،فتحكيم كتاب الله في حياة الناس والتمسك به ، وإقامة الشعائر التعبدية وفي مقدمتها الصلاة ، إنهما " الطرفان للمنهج الذي تصلح به الحياة والنفوس ، ولا تصلح بسواه).</a:t>
            </a:r>
            <a:endParaRPr lang="en-US" sz="1400" b="1" dirty="0">
              <a:ea typeface="Times New Roman"/>
              <a:cs typeface="Arial"/>
            </a:endParaRPr>
          </a:p>
        </p:txBody>
      </p:sp>
      <p:pic>
        <p:nvPicPr>
          <p:cNvPr id="5122" name="Picture 2" descr="القرآن-الكريم-من-أحكام-الأسرة-المسلمة-780x405"/>
          <p:cNvPicPr>
            <a:picLocks noChangeAspect="1" noChangeArrowheads="1"/>
          </p:cNvPicPr>
          <p:nvPr/>
        </p:nvPicPr>
        <p:blipFill>
          <a:blip r:embed="rId3">
            <a:extLst>
              <a:ext uri="{28A0092B-C50C-407E-A947-70E740481C1C}">
                <a14:useLocalDpi xmlns:a14="http://schemas.microsoft.com/office/drawing/2010/main" val="0"/>
              </a:ext>
            </a:extLst>
          </a:blip>
          <a:srcRect l="60577" t="16049" r="4808"/>
          <a:stretch>
            <a:fillRect/>
          </a:stretch>
        </p:blipFill>
        <p:spPr bwMode="auto">
          <a:xfrm>
            <a:off x="297611" y="4419600"/>
            <a:ext cx="3657600" cy="22098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4706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lored origami banner shiny vector 05 free 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24000" y="1066800"/>
            <a:ext cx="2286000" cy="914481"/>
          </a:xfrm>
          <a:prstGeom prst="rect">
            <a:avLst/>
          </a:prstGeom>
          <a:solidFill>
            <a:srgbClr val="D2CB6C">
              <a:tint val="55000"/>
            </a:srgbClr>
          </a:solidFill>
          <a:ln w="12700" cap="flat" cmpd="sng" algn="ctr">
            <a:solidFill>
              <a:srgbClr val="D2CB6C">
                <a:shade val="95000"/>
                <a:satMod val="105000"/>
              </a:srgbClr>
            </a:solidFill>
            <a:prstDash val="solid"/>
          </a:ln>
          <a:effectLst/>
        </p:spPr>
        <p:txBody>
          <a:bodyPr wrap="square">
            <a:spAutoFit/>
          </a:bodyPr>
          <a:lstStyle/>
          <a:p>
            <a:pPr lvl="0" algn="ctr" rtl="1" fontAlgn="base">
              <a:lnSpc>
                <a:spcPct val="115000"/>
              </a:lnSpc>
              <a:spcAft>
                <a:spcPts val="1000"/>
              </a:spcAft>
            </a:pPr>
            <a:r>
              <a:rPr lang="ar-SA" sz="2400" b="1" kern="0" dirty="0">
                <a:solidFill>
                  <a:srgbClr val="C00000"/>
                </a:solidFill>
                <a:ea typeface="Times New Roman"/>
              </a:rPr>
              <a:t>وسيلة ربانية ، وهي تنقس إلى قسمين</a:t>
            </a:r>
            <a:endParaRPr kumimoji="0" lang="en-US" sz="1100" b="0" i="0" u="none" strike="noStrike" kern="0" cap="none" spc="0" normalizeH="0" baseline="0" noProof="0" dirty="0">
              <a:ln>
                <a:noFill/>
              </a:ln>
              <a:solidFill>
                <a:srgbClr val="2F2B20"/>
              </a:solidFill>
              <a:effectLst/>
              <a:uLnTx/>
              <a:uFillTx/>
              <a:latin typeface="Calibri"/>
              <a:ea typeface="Calibri"/>
              <a:cs typeface="Arial"/>
            </a:endParaRPr>
          </a:p>
        </p:txBody>
      </p:sp>
      <p:sp>
        <p:nvSpPr>
          <p:cNvPr id="5" name="Rectangle 4"/>
          <p:cNvSpPr/>
          <p:nvPr/>
        </p:nvSpPr>
        <p:spPr>
          <a:xfrm>
            <a:off x="1191883" y="3962400"/>
            <a:ext cx="2286000" cy="941796"/>
          </a:xfrm>
          <a:prstGeom prst="rect">
            <a:avLst/>
          </a:prstGeom>
          <a:solidFill>
            <a:srgbClr val="9CBEBD">
              <a:tint val="55000"/>
            </a:srgbClr>
          </a:solidFill>
          <a:ln w="12700" cap="flat" cmpd="sng" algn="ctr">
            <a:solidFill>
              <a:srgbClr val="9CBEBD">
                <a:shade val="95000"/>
                <a:satMod val="105000"/>
              </a:srgbClr>
            </a:solidFill>
            <a:prstDash val="solid"/>
          </a:ln>
          <a:effectLst/>
        </p:spPr>
        <p:txBody>
          <a:bodyPr wrap="square">
            <a:spAutoFit/>
          </a:bodyPr>
          <a:lstStyle/>
          <a:p>
            <a:pPr lvl="0" algn="ctr" rtl="1" fontAlgn="base">
              <a:lnSpc>
                <a:spcPct val="115000"/>
              </a:lnSpc>
              <a:spcAft>
                <a:spcPts val="1000"/>
              </a:spcAft>
            </a:pPr>
            <a:r>
              <a:rPr lang="ar-SA" sz="2400" b="1" kern="0" dirty="0">
                <a:solidFill>
                  <a:srgbClr val="C00000"/>
                </a:solidFill>
                <a:ea typeface="Times New Roman"/>
              </a:rPr>
              <a:t>وسائل تختص بالناس وهم مأمورون بها</a:t>
            </a:r>
            <a:endParaRPr kumimoji="0" lang="en-US" sz="1100" b="0" i="0" u="none" strike="noStrike" kern="0" cap="none" spc="0" normalizeH="0" baseline="0" noProof="0" dirty="0">
              <a:ln>
                <a:noFill/>
              </a:ln>
              <a:solidFill>
                <a:srgbClr val="2F2B20"/>
              </a:solidFill>
              <a:effectLst/>
              <a:uLnTx/>
              <a:uFillTx/>
              <a:latin typeface="Calibri"/>
              <a:ea typeface="Calibri"/>
              <a:cs typeface="Arial"/>
            </a:endParaRPr>
          </a:p>
        </p:txBody>
      </p:sp>
      <p:sp>
        <p:nvSpPr>
          <p:cNvPr id="2" name="Rectangle 1"/>
          <p:cNvSpPr/>
          <p:nvPr/>
        </p:nvSpPr>
        <p:spPr>
          <a:xfrm>
            <a:off x="6538681" y="76200"/>
            <a:ext cx="2483372" cy="571695"/>
          </a:xfrm>
          <a:prstGeom prst="rect">
            <a:avLst/>
          </a:prstGeom>
        </p:spPr>
        <p:txBody>
          <a:bodyPr wrap="none">
            <a:spAutoFit/>
          </a:bodyPr>
          <a:lstStyle/>
          <a:p>
            <a:pPr algn="justLow" rtl="1">
              <a:lnSpc>
                <a:spcPct val="115000"/>
              </a:lnSpc>
              <a:spcAft>
                <a:spcPts val="0"/>
              </a:spcAft>
            </a:pPr>
            <a:r>
              <a:rPr lang="ar-EG" sz="2800" b="1" dirty="0">
                <a:solidFill>
                  <a:srgbClr val="0070C0"/>
                </a:solidFill>
                <a:ea typeface="Times New Roman"/>
                <a:cs typeface="AL-Mateen"/>
              </a:rPr>
              <a:t>ثالثاً: وسائل الإصلاح:</a:t>
            </a:r>
            <a:endParaRPr lang="en-US" b="1" dirty="0">
              <a:ea typeface="Times New Roman"/>
              <a:cs typeface="Arial"/>
            </a:endParaRPr>
          </a:p>
        </p:txBody>
      </p:sp>
      <p:sp>
        <p:nvSpPr>
          <p:cNvPr id="6" name="Rectangle 5"/>
          <p:cNvSpPr/>
          <p:nvPr/>
        </p:nvSpPr>
        <p:spPr>
          <a:xfrm>
            <a:off x="3810000" y="1143000"/>
            <a:ext cx="3505200" cy="1508105"/>
          </a:xfrm>
          <a:prstGeom prst="rect">
            <a:avLst/>
          </a:prstGeom>
        </p:spPr>
        <p:txBody>
          <a:bodyPr wrap="square">
            <a:spAutoFit/>
          </a:bodyPr>
          <a:lstStyle/>
          <a:p>
            <a:pPr algn="justLow" rtl="1">
              <a:lnSpc>
                <a:spcPct val="115000"/>
              </a:lnSpc>
              <a:spcAft>
                <a:spcPts val="0"/>
              </a:spcAft>
              <a:tabLst>
                <a:tab pos="452755" algn="l"/>
              </a:tabLst>
            </a:pPr>
            <a:r>
              <a:rPr lang="ar-EG" sz="1600" dirty="0">
                <a:ea typeface="Times New Roman"/>
                <a:cs typeface="AL-Mohanad Bold"/>
              </a:rPr>
              <a:t>القسم الأول: وسية ربانية تخص الأمم ، قال تعالى : ( ولول دفع الله الناس بعضهم ببعض لفسدت الأرض ولكن الله ذو فضل على العالمين </a:t>
            </a:r>
            <a:r>
              <a:rPr lang="ar-EG" sz="1600" dirty="0" smtClean="0">
                <a:ea typeface="Times New Roman"/>
                <a:cs typeface="AL-Mohanad Bold"/>
              </a:rPr>
              <a:t>).</a:t>
            </a:r>
            <a:endParaRPr lang="en-US" sz="1100" dirty="0">
              <a:ea typeface="Times New Roman"/>
              <a:cs typeface="Arial"/>
            </a:endParaRPr>
          </a:p>
          <a:p>
            <a:pPr algn="justLow" rtl="1">
              <a:lnSpc>
                <a:spcPct val="115000"/>
              </a:lnSpc>
              <a:spcAft>
                <a:spcPts val="0"/>
              </a:spcAft>
              <a:tabLst>
                <a:tab pos="452755" algn="l"/>
              </a:tabLst>
            </a:pPr>
            <a:r>
              <a:rPr lang="ar-EG" sz="1600" dirty="0">
                <a:ea typeface="Times New Roman"/>
                <a:cs typeface="AL-Mohanad Bold"/>
              </a:rPr>
              <a:t>-القسم الثاني: وسيلة ربانية تخص الفرد : قال تعالى : ( وأصلحنا له زوجه ) ( 90: الأنبياء).</a:t>
            </a:r>
            <a:endParaRPr lang="en-US" sz="1100" dirty="0">
              <a:ea typeface="Times New Roman"/>
              <a:cs typeface="Arial"/>
            </a:endParaRPr>
          </a:p>
        </p:txBody>
      </p:sp>
      <p:sp>
        <p:nvSpPr>
          <p:cNvPr id="7" name="Rectangle 6"/>
          <p:cNvSpPr/>
          <p:nvPr/>
        </p:nvSpPr>
        <p:spPr>
          <a:xfrm>
            <a:off x="3581399" y="3969589"/>
            <a:ext cx="4177401" cy="1685077"/>
          </a:xfrm>
          <a:prstGeom prst="rect">
            <a:avLst/>
          </a:prstGeom>
        </p:spPr>
        <p:txBody>
          <a:bodyPr wrap="square">
            <a:spAutoFit/>
          </a:bodyPr>
          <a:lstStyle/>
          <a:p>
            <a:pPr algn="justLow" rtl="1">
              <a:lnSpc>
                <a:spcPct val="115000"/>
              </a:lnSpc>
              <a:spcAft>
                <a:spcPts val="0"/>
              </a:spcAft>
              <a:tabLst>
                <a:tab pos="452755" algn="l"/>
              </a:tabLst>
            </a:pPr>
            <a:r>
              <a:rPr lang="ar-EG" dirty="0">
                <a:ea typeface="Times New Roman"/>
                <a:cs typeface="AL-Mohanad Bold"/>
              </a:rPr>
              <a:t>-الأمر بالمعروف والنهي عن المنكر ، قال تعالى : ( ولتكن منكم أمة يدعون إلى الخير ويأمرون بالمعروف وينهون عن المنكر وأولئك هم المفلحون ) . ( 104: آل عمران ) ، والأمر بالمعروف يساوي الأمر بالقيام والإصلاح والهني عن المنكر يمثل النهي عن </a:t>
            </a:r>
            <a:r>
              <a:rPr lang="ar-EG" dirty="0" smtClean="0">
                <a:ea typeface="Times New Roman"/>
                <a:cs typeface="AL-Mohanad Bold"/>
              </a:rPr>
              <a:t>الفساد.</a:t>
            </a:r>
            <a:endParaRPr lang="en-US" sz="1200" dirty="0">
              <a:ea typeface="Times New Roman"/>
              <a:cs typeface="Arial"/>
            </a:endParaRPr>
          </a:p>
        </p:txBody>
      </p:sp>
    </p:spTree>
    <p:extLst>
      <p:ext uri="{BB962C8B-B14F-4D97-AF65-F5344CB8AC3E}">
        <p14:creationId xmlns:p14="http://schemas.microsoft.com/office/powerpoint/2010/main" val="3704706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6858000"/>
            <a:chOff x="0" y="0"/>
            <a:chExt cx="8458200" cy="6858000"/>
          </a:xfrm>
        </p:grpSpPr>
        <p:grpSp>
          <p:nvGrpSpPr>
            <p:cNvPr id="3" name="Group 2"/>
            <p:cNvGrpSpPr/>
            <p:nvPr/>
          </p:nvGrpSpPr>
          <p:grpSpPr>
            <a:xfrm>
              <a:off x="0" y="0"/>
              <a:ext cx="8458200" cy="6858000"/>
              <a:chOff x="0" y="0"/>
              <a:chExt cx="9144000" cy="6858000"/>
            </a:xfrm>
          </p:grpSpPr>
          <p:pic>
            <p:nvPicPr>
              <p:cNvPr id="5" name="Picture 4" descr="Banner Design Photoshop V, Photoshop Icons, Banner Icons, Banner ..."/>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981200" y="922409"/>
                <a:ext cx="4572000" cy="1508105"/>
              </a:xfrm>
              <a:prstGeom prst="rect">
                <a:avLst/>
              </a:prstGeom>
            </p:spPr>
            <p:txBody>
              <a:bodyPr>
                <a:spAutoFit/>
              </a:bodyPr>
              <a:lstStyle/>
              <a:p>
                <a:pPr lvl="0" algn="r" rtl="1">
                  <a:lnSpc>
                    <a:spcPct val="115000"/>
                  </a:lnSpc>
                </a:pPr>
                <a:r>
                  <a:rPr lang="ar-EG" sz="2000" b="1" kern="0" dirty="0">
                    <a:solidFill>
                      <a:srgbClr val="C00000"/>
                    </a:solidFill>
                    <a:latin typeface="Arial"/>
                    <a:ea typeface="Times New Roman"/>
                  </a:rPr>
                  <a:t>النوع الأول: إصلاح البيت والأسرة:</a:t>
                </a:r>
              </a:p>
              <a:p>
                <a:pPr lvl="0" algn="r" rtl="1">
                  <a:lnSpc>
                    <a:spcPct val="115000"/>
                  </a:lnSpc>
                </a:pPr>
                <a:r>
                  <a:rPr lang="ar-EG" sz="2000" b="1" kern="0" dirty="0">
                    <a:solidFill>
                      <a:schemeClr val="tx1">
                        <a:lumMod val="95000"/>
                        <a:lumOff val="5000"/>
                      </a:schemeClr>
                    </a:solidFill>
                    <a:latin typeface="Arial"/>
                    <a:ea typeface="Times New Roman"/>
                  </a:rPr>
                  <a:t>قالى تعالى: ( وإن خفتم شقاق بينهما فابعثوا حكماً من أله وحماً من أهلها إن يريدا إصلاحاً يوفق الله بينهما إن الله كان عليماً خبيراً) . ( 35 : النساء </a:t>
                </a:r>
                <a:r>
                  <a:rPr lang="ar-EG" sz="2000" b="1" kern="0" dirty="0" smtClean="0">
                    <a:solidFill>
                      <a:schemeClr val="tx1">
                        <a:lumMod val="95000"/>
                        <a:lumOff val="5000"/>
                      </a:schemeClr>
                    </a:solidFill>
                    <a:latin typeface="Arial"/>
                    <a:ea typeface="Times New Roman"/>
                  </a:rPr>
                  <a:t>).</a:t>
                </a:r>
                <a:endParaRPr lang="ar-EG" sz="2000" b="1" kern="0" dirty="0">
                  <a:solidFill>
                    <a:schemeClr val="tx1">
                      <a:lumMod val="95000"/>
                      <a:lumOff val="5000"/>
                    </a:schemeClr>
                  </a:solidFill>
                  <a:latin typeface="Arial"/>
                  <a:ea typeface="Times New Roman"/>
                </a:endParaRPr>
              </a:p>
            </p:txBody>
          </p:sp>
          <p:sp>
            <p:nvSpPr>
              <p:cNvPr id="7" name="Rectangle 6"/>
              <p:cNvSpPr/>
              <p:nvPr/>
            </p:nvSpPr>
            <p:spPr>
              <a:xfrm>
                <a:off x="2139351" y="4572000"/>
                <a:ext cx="4572000" cy="1131400"/>
              </a:xfrm>
              <a:prstGeom prst="rect">
                <a:avLst/>
              </a:prstGeom>
            </p:spPr>
            <p:txBody>
              <a:bodyPr>
                <a:spAutoFit/>
              </a:bodyPr>
              <a:lstStyle/>
              <a:p>
                <a:pPr lvl="0" algn="r" rtl="1">
                  <a:lnSpc>
                    <a:spcPct val="115000"/>
                  </a:lnSpc>
                </a:pPr>
                <a:r>
                  <a:rPr lang="ar-SA" sz="2000" b="1" kern="0" dirty="0">
                    <a:solidFill>
                      <a:srgbClr val="C00000"/>
                    </a:solidFill>
                    <a:ea typeface="Times New Roman"/>
                  </a:rPr>
                  <a:t>النوع الثاني : الإصلاح الاجتماعي:</a:t>
                </a:r>
              </a:p>
              <a:p>
                <a:pPr lvl="0" algn="r" rtl="1">
                  <a:lnSpc>
                    <a:spcPct val="115000"/>
                  </a:lnSpc>
                </a:pPr>
                <a:r>
                  <a:rPr lang="ar-SA" sz="2000" b="1" kern="0" dirty="0">
                    <a:solidFill>
                      <a:sysClr val="windowText" lastClr="000000"/>
                    </a:solidFill>
                    <a:ea typeface="Times New Roman"/>
                  </a:rPr>
                  <a:t>قال تعالى: ( فهل عسيتم إن توليتم أن تفسدوا في الأرض وتقطعوا أرحامكم.</a:t>
                </a:r>
              </a:p>
            </p:txBody>
          </p:sp>
        </p:grpSp>
        <p:sp>
          <p:nvSpPr>
            <p:cNvPr id="4" name="Rectangle 3"/>
            <p:cNvSpPr/>
            <p:nvPr/>
          </p:nvSpPr>
          <p:spPr>
            <a:xfrm>
              <a:off x="5949043" y="7189"/>
              <a:ext cx="2509157" cy="669094"/>
            </a:xfrm>
            <a:prstGeom prst="rect">
              <a:avLst/>
            </a:prstGeom>
          </p:spPr>
          <p:txBody>
            <a:bodyPr wrap="none">
              <a:spAutoFit/>
            </a:bodyPr>
            <a:lstStyle/>
            <a:p>
              <a:pPr lvl="0" algn="r" rtl="1">
                <a:lnSpc>
                  <a:spcPct val="150000"/>
                </a:lnSpc>
                <a:spcAft>
                  <a:spcPts val="500"/>
                </a:spcAft>
              </a:pPr>
              <a:r>
                <a:rPr lang="ar-SA" sz="2800" b="1" kern="0" dirty="0">
                  <a:solidFill>
                    <a:srgbClr val="C00000"/>
                  </a:solidFill>
                  <a:ea typeface="Times New Roman"/>
                </a:rPr>
                <a:t>رابعاً: أنواع الإصلاح:</a:t>
              </a:r>
              <a:endParaRPr kumimoji="0" lang="en-US" sz="1800" b="0" i="0" u="none" strike="noStrike" kern="0" cap="none" spc="0" normalizeH="0" baseline="0" noProof="0" dirty="0">
                <a:ln>
                  <a:noFill/>
                </a:ln>
                <a:solidFill>
                  <a:sysClr val="windowText" lastClr="000000"/>
                </a:solidFill>
                <a:effectLst/>
                <a:uLnTx/>
                <a:uFillTx/>
                <a:ea typeface="Calibri"/>
                <a:cs typeface="Arial"/>
              </a:endParaRPr>
            </a:p>
          </p:txBody>
        </p:sp>
      </p:grpSp>
    </p:spTree>
    <p:extLst>
      <p:ext uri="{BB962C8B-B14F-4D97-AF65-F5344CB8AC3E}">
        <p14:creationId xmlns:p14="http://schemas.microsoft.com/office/powerpoint/2010/main" val="3704706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6200" y="76200"/>
            <a:ext cx="8991600" cy="6705600"/>
            <a:chOff x="0" y="457200"/>
            <a:chExt cx="8458200" cy="6477000"/>
          </a:xfrm>
        </p:grpSpPr>
        <p:pic>
          <p:nvPicPr>
            <p:cNvPr id="3" name="Picture 2" descr="Elemento Creativo Ppt, Tabla De Información, Ppt Grafico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95400"/>
              <a:ext cx="8458200" cy="5638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352800" y="457200"/>
              <a:ext cx="2254626" cy="445926"/>
            </a:xfrm>
            <a:prstGeom prst="rect">
              <a:avLst/>
            </a:prstGeom>
          </p:spPr>
          <p:txBody>
            <a:bodyPr wrap="none">
              <a:spAutoFit/>
            </a:bodyPr>
            <a:lstStyle/>
            <a:p>
              <a:pPr lvl="0"/>
              <a:r>
                <a:rPr lang="ar-SA" sz="2400" b="1" kern="0" dirty="0">
                  <a:solidFill>
                    <a:srgbClr val="C00000"/>
                  </a:solidFill>
                  <a:ea typeface="Times New Roman"/>
                </a:rPr>
                <a:t>خامساً: ثمار الإصلاح:</a:t>
              </a:r>
              <a:endParaRPr kumimoji="0" lang="ar-EG" sz="2400" b="0" i="0" u="none" strike="noStrike" kern="0" cap="none" spc="0" normalizeH="0" baseline="0" noProof="0" dirty="0">
                <a:ln>
                  <a:noFill/>
                </a:ln>
                <a:solidFill>
                  <a:srgbClr val="C00000"/>
                </a:solidFill>
                <a:effectLst/>
                <a:uLnTx/>
                <a:uFillTx/>
              </a:endParaRPr>
            </a:p>
          </p:txBody>
        </p:sp>
        <p:sp>
          <p:nvSpPr>
            <p:cNvPr id="5" name="Rectangle 4"/>
            <p:cNvSpPr/>
            <p:nvPr/>
          </p:nvSpPr>
          <p:spPr>
            <a:xfrm>
              <a:off x="3863208" y="2002848"/>
              <a:ext cx="3733800" cy="447288"/>
            </a:xfrm>
            <a:prstGeom prst="rect">
              <a:avLst/>
            </a:prstGeom>
          </p:spPr>
          <p:txBody>
            <a:bodyPr wrap="square">
              <a:spAutoFit/>
            </a:bodyPr>
            <a:lstStyle/>
            <a:p>
              <a:pPr lvl="0" algn="ctr" rtl="1">
                <a:lnSpc>
                  <a:spcPct val="150000"/>
                </a:lnSpc>
                <a:spcAft>
                  <a:spcPts val="500"/>
                </a:spcAft>
              </a:pPr>
              <a:r>
                <a:rPr lang="ar-SA" b="1" kern="0" dirty="0" smtClean="0">
                  <a:solidFill>
                    <a:sysClr val="windowText" lastClr="000000"/>
                  </a:solidFill>
                  <a:ea typeface="Times New Roman"/>
                </a:rPr>
                <a:t>التنشئة </a:t>
              </a:r>
              <a:r>
                <a:rPr lang="ar-SA" b="1" kern="0" dirty="0">
                  <a:solidFill>
                    <a:sysClr val="windowText" lastClr="000000"/>
                  </a:solidFill>
                  <a:ea typeface="Times New Roman"/>
                </a:rPr>
                <a:t>الإجتماعية السليمة للأبناء والجيل الجديد</a:t>
              </a:r>
              <a:endParaRPr kumimoji="0" lang="en-US" sz="1200" b="1" i="0" u="none" strike="noStrike" kern="0" cap="none" spc="0" normalizeH="0" baseline="0" noProof="0" dirty="0">
                <a:ln>
                  <a:noFill/>
                </a:ln>
                <a:solidFill>
                  <a:sysClr val="windowText" lastClr="000000"/>
                </a:solidFill>
                <a:effectLst/>
                <a:uLnTx/>
                <a:uFillTx/>
                <a:ea typeface="Calibri"/>
                <a:cs typeface="Arial"/>
              </a:endParaRPr>
            </a:p>
          </p:txBody>
        </p:sp>
        <p:sp>
          <p:nvSpPr>
            <p:cNvPr id="6" name="Rectangle 5"/>
            <p:cNvSpPr/>
            <p:nvPr/>
          </p:nvSpPr>
          <p:spPr>
            <a:xfrm>
              <a:off x="4480113" y="3061060"/>
              <a:ext cx="2605969" cy="356741"/>
            </a:xfrm>
            <a:prstGeom prst="rect">
              <a:avLst/>
            </a:prstGeom>
          </p:spPr>
          <p:txBody>
            <a:bodyPr wrap="none">
              <a:spAutoFit/>
            </a:bodyPr>
            <a:lstStyle/>
            <a:p>
              <a:pPr lvl="0" algn="r" rtl="1"/>
              <a:r>
                <a:rPr lang="ar-SA" b="1" kern="0" dirty="0" smtClean="0">
                  <a:solidFill>
                    <a:sysClr val="windowText" lastClr="000000"/>
                  </a:solidFill>
                  <a:ea typeface="Times New Roman"/>
                </a:rPr>
                <a:t>حل </a:t>
              </a:r>
              <a:r>
                <a:rPr lang="ar-SA" b="1" kern="0" dirty="0">
                  <a:solidFill>
                    <a:sysClr val="windowText" lastClr="000000"/>
                  </a:solidFill>
                  <a:ea typeface="Times New Roman"/>
                </a:rPr>
                <a:t>وعلاج المشكلات والاضطرابات</a:t>
              </a:r>
              <a:endParaRPr kumimoji="0" lang="ar-EG" sz="1800" b="1" i="0" u="none" strike="noStrike" kern="0" cap="none" spc="0" normalizeH="0" baseline="0" noProof="0" dirty="0">
                <a:ln>
                  <a:noFill/>
                </a:ln>
                <a:solidFill>
                  <a:sysClr val="windowText" lastClr="000000"/>
                </a:solidFill>
                <a:effectLst/>
                <a:uLnTx/>
                <a:uFillTx/>
              </a:endParaRPr>
            </a:p>
          </p:txBody>
        </p:sp>
        <p:sp>
          <p:nvSpPr>
            <p:cNvPr id="7" name="Rectangle 6"/>
            <p:cNvSpPr/>
            <p:nvPr/>
          </p:nvSpPr>
          <p:spPr>
            <a:xfrm>
              <a:off x="4466541" y="3908344"/>
              <a:ext cx="2619541" cy="447288"/>
            </a:xfrm>
            <a:prstGeom prst="rect">
              <a:avLst/>
            </a:prstGeom>
          </p:spPr>
          <p:txBody>
            <a:bodyPr wrap="none">
              <a:spAutoFit/>
            </a:bodyPr>
            <a:lstStyle/>
            <a:p>
              <a:pPr lvl="0" algn="ctr" rtl="1">
                <a:lnSpc>
                  <a:spcPct val="150000"/>
                </a:lnSpc>
                <a:spcAft>
                  <a:spcPts val="500"/>
                </a:spcAft>
              </a:pPr>
              <a:r>
                <a:rPr lang="ar-SA" b="1" kern="0" dirty="0" smtClean="0">
                  <a:solidFill>
                    <a:sysClr val="windowText" lastClr="000000"/>
                  </a:solidFill>
                  <a:ea typeface="Times New Roman"/>
                </a:rPr>
                <a:t>تحقيق </a:t>
              </a:r>
              <a:r>
                <a:rPr lang="ar-SA" b="1" kern="0" dirty="0">
                  <a:solidFill>
                    <a:sysClr val="windowText" lastClr="000000"/>
                  </a:solidFill>
                  <a:ea typeface="Times New Roman"/>
                </a:rPr>
                <a:t>التوافق النفسي داخل الأسرة</a:t>
              </a:r>
              <a:endParaRPr kumimoji="0" lang="en-US" sz="1200" b="1" i="0" u="none" strike="noStrike" kern="0" cap="none" spc="0" normalizeH="0" baseline="0" noProof="0" dirty="0">
                <a:ln>
                  <a:noFill/>
                </a:ln>
                <a:solidFill>
                  <a:sysClr val="windowText" lastClr="000000"/>
                </a:solidFill>
                <a:effectLst/>
                <a:uLnTx/>
                <a:uFillTx/>
                <a:ea typeface="Calibri"/>
                <a:cs typeface="Arial"/>
              </a:endParaRPr>
            </a:p>
          </p:txBody>
        </p:sp>
        <p:sp>
          <p:nvSpPr>
            <p:cNvPr id="8" name="Rectangle 7"/>
            <p:cNvSpPr/>
            <p:nvPr/>
          </p:nvSpPr>
          <p:spPr>
            <a:xfrm>
              <a:off x="3942381" y="4873336"/>
              <a:ext cx="3575353" cy="624297"/>
            </a:xfrm>
            <a:prstGeom prst="rect">
              <a:avLst/>
            </a:prstGeom>
          </p:spPr>
          <p:txBody>
            <a:bodyPr wrap="square">
              <a:spAutoFit/>
            </a:bodyPr>
            <a:lstStyle/>
            <a:p>
              <a:pPr lvl="0" algn="ctr" rtl="1"/>
              <a:r>
                <a:rPr lang="ar-SA" b="1" kern="0" dirty="0" smtClean="0">
                  <a:solidFill>
                    <a:sysClr val="windowText" lastClr="000000"/>
                  </a:solidFill>
                  <a:ea typeface="Times New Roman"/>
                </a:rPr>
                <a:t>تحديد </a:t>
              </a:r>
              <a:r>
                <a:rPr lang="ar-SA" b="1" kern="0" dirty="0">
                  <a:solidFill>
                    <a:sysClr val="windowText" lastClr="000000"/>
                  </a:solidFill>
                  <a:ea typeface="Times New Roman"/>
                </a:rPr>
                <a:t>السلوك الجديد في الأسرة الذي يرونه مناسباً للتخلص من مشكلاتهم</a:t>
              </a:r>
              <a:endParaRPr kumimoji="0" lang="ar-EG" sz="1800" b="1" i="0" u="none" strike="noStrike" kern="0" cap="none" spc="0" normalizeH="0" baseline="0" noProof="0" dirty="0">
                <a:ln>
                  <a:noFill/>
                </a:ln>
                <a:solidFill>
                  <a:sysClr val="windowText" lastClr="000000"/>
                </a:solidFill>
                <a:effectLst/>
                <a:uLnTx/>
                <a:uFillTx/>
              </a:endParaRPr>
            </a:p>
          </p:txBody>
        </p:sp>
        <p:sp>
          <p:nvSpPr>
            <p:cNvPr id="9" name="Rectangle 8"/>
            <p:cNvSpPr/>
            <p:nvPr/>
          </p:nvSpPr>
          <p:spPr>
            <a:xfrm>
              <a:off x="3863208" y="5747938"/>
              <a:ext cx="3654526" cy="891853"/>
            </a:xfrm>
            <a:prstGeom prst="rect">
              <a:avLst/>
            </a:prstGeom>
          </p:spPr>
          <p:txBody>
            <a:bodyPr wrap="square">
              <a:spAutoFit/>
            </a:bodyPr>
            <a:lstStyle/>
            <a:p>
              <a:pPr lvl="0" algn="r" rtl="1"/>
              <a:r>
                <a:rPr lang="ar-SA" b="1" kern="0" dirty="0" smtClean="0">
                  <a:solidFill>
                    <a:srgbClr val="FFFFFF"/>
                  </a:solidFill>
                  <a:ea typeface="Times New Roman"/>
                </a:rPr>
                <a:t>تحقيق </a:t>
              </a:r>
              <a:r>
                <a:rPr lang="ar-SA" b="1" kern="0" dirty="0">
                  <a:solidFill>
                    <a:srgbClr val="FFFFFF"/>
                  </a:solidFill>
                  <a:ea typeface="Times New Roman"/>
                </a:rPr>
                <a:t>الانسجام والتوازن في العلاقات بين أعضاء الأسرةو العمل على تحقيق نمو الشخصية وأدائها لوظائفها في جو أسري سوي وسليم</a:t>
              </a:r>
              <a:endParaRPr kumimoji="0" lang="ar-EG" sz="1800" b="1" i="0" u="none" strike="noStrike" kern="0" cap="none" spc="0" normalizeH="0" baseline="0" noProof="0" dirty="0">
                <a:ln>
                  <a:noFill/>
                </a:ln>
                <a:solidFill>
                  <a:srgbClr val="FFFFFF"/>
                </a:solidFill>
                <a:effectLst/>
                <a:uLnTx/>
                <a:uFillTx/>
              </a:endParaRPr>
            </a:p>
          </p:txBody>
        </p:sp>
      </p:grpSp>
    </p:spTree>
    <p:extLst>
      <p:ext uri="{BB962C8B-B14F-4D97-AF65-F5344CB8AC3E}">
        <p14:creationId xmlns:p14="http://schemas.microsoft.com/office/powerpoint/2010/main" val="3704706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657600" y="304800"/>
            <a:ext cx="2419350" cy="895350"/>
          </a:xfrm>
          <a:prstGeom prst="roundRect">
            <a:avLst>
              <a:gd name="adj" fmla="val 16667"/>
            </a:avLst>
          </a:prstGeom>
          <a:solidFill>
            <a:srgbClr val="FFFFFF"/>
          </a:solidFill>
          <a:ln w="31750">
            <a:solidFill>
              <a:srgbClr val="ED7D31"/>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(1/3)</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47800"/>
            <a:ext cx="7275513" cy="108585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p:cNvSpPr>
            <a:spLocks noChangeArrowheads="1"/>
          </p:cNvSpPr>
          <p:nvPr/>
        </p:nvSpPr>
        <p:spPr bwMode="auto">
          <a:xfrm>
            <a:off x="3581400" y="1543050"/>
            <a:ext cx="2419350" cy="666750"/>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bg1"/>
                </a:solidFill>
                <a:effectLst/>
                <a:latin typeface="Calibri" pitchFamily="34" charset="0"/>
                <a:ea typeface="Arial" pitchFamily="34" charset="0"/>
                <a:cs typeface="AL-Mateen" pitchFamily="2" charset="-78"/>
              </a:rPr>
              <a:t>مناقشة</a:t>
            </a:r>
            <a:endParaRPr kumimoji="0" lang="ar-EG"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4" name="Rectangle 3"/>
          <p:cNvSpPr/>
          <p:nvPr/>
        </p:nvSpPr>
        <p:spPr>
          <a:xfrm>
            <a:off x="762000" y="2971800"/>
            <a:ext cx="7772400" cy="1914370"/>
          </a:xfrm>
          <a:prstGeom prst="rect">
            <a:avLst/>
          </a:prstGeom>
        </p:spPr>
        <p:txBody>
          <a:bodyPr wrap="square">
            <a:spAutoFit/>
          </a:bodyPr>
          <a:lstStyle/>
          <a:p>
            <a:pPr algn="justLow" rtl="1">
              <a:lnSpc>
                <a:spcPct val="115000"/>
              </a:lnSpc>
              <a:spcAft>
                <a:spcPts val="0"/>
              </a:spcAft>
            </a:pPr>
            <a:r>
              <a:rPr lang="ar-EG" sz="2000" dirty="0">
                <a:ea typeface="Times New Roman"/>
                <a:cs typeface="AL-Mohanad Bold"/>
              </a:rPr>
              <a:t>عزيزي المشارك: من وجهة نظرك ماهي المهارات والسمات والخصائص الخاصة بالمصلح </a:t>
            </a:r>
            <a:r>
              <a:rPr lang="ar-EG" sz="2000" dirty="0" smtClean="0">
                <a:ea typeface="Times New Roman"/>
                <a:cs typeface="AL-Mohanad Bold"/>
              </a:rPr>
              <a:t>الأسري؟ </a:t>
            </a:r>
            <a:r>
              <a:rPr lang="ar-EG" dirty="0" smtClean="0">
                <a:ea typeface="Times New Roman"/>
                <a:cs typeface="AL-Mohanad Bold"/>
              </a:rPr>
              <a:t>........................................................................................................................................................................................................................................................................</a:t>
            </a:r>
            <a:endParaRPr lang="en-US" sz="1200" dirty="0" smtClean="0">
              <a:ea typeface="Times New Roman"/>
              <a:cs typeface="Arial"/>
            </a:endParaRPr>
          </a:p>
          <a:p>
            <a:pPr algn="r" rtl="1"/>
            <a:r>
              <a:rPr lang="ar-EG" dirty="0" smtClean="0">
                <a:ea typeface="Times New Roman"/>
                <a:cs typeface="AL-Mohanad Bold"/>
              </a:rPr>
              <a:t>.................................................................................................................................... .................................................................................................................................... .................................................................................................................................... </a:t>
            </a:r>
            <a:endParaRPr lang="ar-EG" dirty="0"/>
          </a:p>
        </p:txBody>
      </p:sp>
    </p:spTree>
    <p:extLst>
      <p:ext uri="{BB962C8B-B14F-4D97-AF65-F5344CB8AC3E}">
        <p14:creationId xmlns:p14="http://schemas.microsoft.com/office/powerpoint/2010/main" val="1514976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763000" cy="1755865"/>
          </a:xfrm>
          <a:prstGeom prst="rect">
            <a:avLst/>
          </a:prstGeom>
        </p:spPr>
        <p:txBody>
          <a:bodyPr wrap="square">
            <a:spAutoFit/>
          </a:bodyPr>
          <a:lstStyle/>
          <a:p>
            <a:pPr algn="ctr" rtl="1">
              <a:lnSpc>
                <a:spcPct val="115000"/>
              </a:lnSpc>
              <a:spcAft>
                <a:spcPts val="0"/>
              </a:spcAft>
            </a:pPr>
            <a:r>
              <a:rPr lang="ar-EG" sz="3200" b="1" u="wavy" dirty="0">
                <a:solidFill>
                  <a:srgbClr val="76923C"/>
                </a:solidFill>
                <a:ea typeface="Times New Roman"/>
                <a:cs typeface="AL-Mateen"/>
              </a:rPr>
              <a:t>مهارات وسمات ومعايير المصلح </a:t>
            </a:r>
            <a:r>
              <a:rPr lang="ar-EG" sz="3200" b="1" u="wavy" dirty="0" smtClean="0">
                <a:solidFill>
                  <a:srgbClr val="76923C"/>
                </a:solidFill>
                <a:ea typeface="Times New Roman"/>
                <a:cs typeface="AL-Mateen"/>
              </a:rPr>
              <a:t>الاسري</a:t>
            </a:r>
          </a:p>
          <a:p>
            <a:pPr algn="ctr" rtl="1">
              <a:lnSpc>
                <a:spcPct val="115000"/>
              </a:lnSpc>
              <a:spcAft>
                <a:spcPts val="0"/>
              </a:spcAft>
            </a:pPr>
            <a:endParaRPr lang="ar-EG" sz="3200" b="1" u="wavy" dirty="0">
              <a:solidFill>
                <a:srgbClr val="76923C"/>
              </a:solidFill>
              <a:ea typeface="Times New Roman"/>
              <a:cs typeface="AL-Mateen"/>
            </a:endParaRPr>
          </a:p>
          <a:p>
            <a:pPr algn="ctr" rtl="1">
              <a:lnSpc>
                <a:spcPct val="115000"/>
              </a:lnSpc>
              <a:spcAft>
                <a:spcPts val="0"/>
              </a:spcAft>
            </a:pPr>
            <a:endParaRPr lang="en-US" sz="1200" dirty="0">
              <a:ea typeface="Times New Roman"/>
              <a:cs typeface="Arial"/>
            </a:endParaRPr>
          </a:p>
          <a:p>
            <a:pPr algn="justLow" rtl="1">
              <a:lnSpc>
                <a:spcPct val="115000"/>
              </a:lnSpc>
              <a:spcAft>
                <a:spcPts val="0"/>
              </a:spcAft>
            </a:pPr>
            <a:r>
              <a:rPr lang="ar-EG" dirty="0">
                <a:ea typeface="Times New Roman"/>
                <a:cs typeface="AL-Mateen"/>
              </a:rPr>
              <a:t> </a:t>
            </a:r>
            <a:endParaRPr lang="en-US" sz="1200" dirty="0">
              <a:ea typeface="Times New Roman"/>
              <a:cs typeface="Arial"/>
            </a:endParaRPr>
          </a:p>
        </p:txBody>
      </p:sp>
      <p:sp>
        <p:nvSpPr>
          <p:cNvPr id="3" name="Rectangle 2"/>
          <p:cNvSpPr/>
          <p:nvPr/>
        </p:nvSpPr>
        <p:spPr>
          <a:xfrm>
            <a:off x="762000" y="1447800"/>
            <a:ext cx="7848600" cy="3065455"/>
          </a:xfrm>
          <a:prstGeom prst="rect">
            <a:avLst/>
          </a:prstGeom>
        </p:spPr>
        <p:txBody>
          <a:bodyPr wrap="square">
            <a:spAutoFit/>
          </a:bodyPr>
          <a:lstStyle/>
          <a:p>
            <a:pPr lvl="0" algn="justLow" rtl="1">
              <a:lnSpc>
                <a:spcPct val="115000"/>
              </a:lnSpc>
            </a:pPr>
            <a:r>
              <a:rPr lang="ar-EG" sz="2400" dirty="0">
                <a:solidFill>
                  <a:srgbClr val="0070C0"/>
                </a:solidFill>
                <a:ea typeface="Times New Roman"/>
                <a:cs typeface="AL-Mateen"/>
              </a:rPr>
              <a:t>سادساً: مهارات وسمات ومعايير المصلح الاسري.:</a:t>
            </a:r>
            <a:endParaRPr lang="en-US" sz="1600" dirty="0">
              <a:solidFill>
                <a:prstClr val="black"/>
              </a:solidFill>
              <a:ea typeface="Times New Roman"/>
              <a:cs typeface="Arial"/>
            </a:endParaRPr>
          </a:p>
          <a:p>
            <a:pPr lvl="0" algn="justLow" rtl="1">
              <a:lnSpc>
                <a:spcPct val="115000"/>
              </a:lnSpc>
            </a:pPr>
            <a:r>
              <a:rPr lang="ar-EG" sz="2400" dirty="0">
                <a:solidFill>
                  <a:prstClr val="black"/>
                </a:solidFill>
                <a:ea typeface="Times New Roman"/>
                <a:cs typeface="AL-Mohanad Bold"/>
              </a:rPr>
              <a:t>أظهرت الدراسات الحديثة أن المهارات تعتمد بشكل أساسي على التفاعل الاجتماعي مع الآخرين والذي يقوم على مهارات واستراتيجيات الاتصال وبأنها مجموعة من الأنشطة التي تسعى لتحقيق نتائج سلوكية واتجاهات إيجابية لتطبيق وسائل حل المشكلة عن طريق أساليب التدخل ، وقد حددت الجمعية القومية للممارسين المهنيين المهارات الأساسية في الخدمة الاجتماعية والتي تنطبق على المصلحين ( المرشدين ) الأسريين وهي:-</a:t>
            </a:r>
            <a:endParaRPr lang="en-US" sz="1600" dirty="0">
              <a:solidFill>
                <a:prstClr val="black"/>
              </a:solidFill>
              <a:ea typeface="Times New Roman"/>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521" y="5486400"/>
            <a:ext cx="2138362" cy="1287457"/>
          </a:xfrm>
          <a:prstGeom prst="rect">
            <a:avLst/>
          </a:prstGeom>
        </p:spPr>
      </p:pic>
    </p:spTree>
    <p:extLst>
      <p:ext uri="{BB962C8B-B14F-4D97-AF65-F5344CB8AC3E}">
        <p14:creationId xmlns:p14="http://schemas.microsoft.com/office/powerpoint/2010/main" val="3704706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57200" y="228600"/>
            <a:ext cx="8458200" cy="6362700"/>
            <a:chOff x="0" y="1752600"/>
            <a:chExt cx="8458200" cy="5105400"/>
          </a:xfrm>
        </p:grpSpPr>
        <p:pic>
          <p:nvPicPr>
            <p:cNvPr id="3" name="Picture 2" descr="قالب زهر البرقوق ، قوالب PPT البرقوق الوردي PN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1752600"/>
              <a:ext cx="8458200" cy="5105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19301" y="2369842"/>
              <a:ext cx="2171700" cy="568004"/>
            </a:xfrm>
            <a:prstGeom prst="rect">
              <a:avLst/>
            </a:prstGeom>
          </p:spPr>
          <p:txBody>
            <a:bodyPr wrap="square">
              <a:spAutoFit/>
            </a:bodyPr>
            <a:lstStyle/>
            <a:p>
              <a:pPr lvl="0" algn="ctr" rtl="1"/>
              <a:r>
                <a:rPr lang="ar-EG" sz="2000" b="1" kern="0" dirty="0" smtClean="0">
                  <a:solidFill>
                    <a:sysClr val="windowText" lastClr="000000"/>
                  </a:solidFill>
                  <a:ea typeface="Calibri"/>
                </a:rPr>
                <a:t>مهارات </a:t>
              </a:r>
              <a:r>
                <a:rPr lang="ar-EG" sz="2000" b="1" kern="0" dirty="0">
                  <a:solidFill>
                    <a:sysClr val="windowText" lastClr="000000"/>
                  </a:solidFill>
                  <a:ea typeface="Calibri"/>
                </a:rPr>
                <a:t>التواصل والاستماع للآخرين.</a:t>
              </a:r>
              <a:endParaRPr kumimoji="0" lang="ar-EG" sz="2000" b="1" i="0" u="none" strike="noStrike" kern="0" cap="none" spc="0" normalizeH="0" baseline="0" noProof="0" dirty="0">
                <a:ln>
                  <a:noFill/>
                </a:ln>
                <a:solidFill>
                  <a:sysClr val="windowText" lastClr="000000"/>
                </a:solidFill>
                <a:effectLst/>
                <a:uLnTx/>
                <a:uFillTx/>
              </a:endParaRPr>
            </a:p>
          </p:txBody>
        </p:sp>
        <p:sp>
          <p:nvSpPr>
            <p:cNvPr id="6" name="Rectangle 5"/>
            <p:cNvSpPr/>
            <p:nvPr/>
          </p:nvSpPr>
          <p:spPr>
            <a:xfrm>
              <a:off x="1828800" y="3298516"/>
              <a:ext cx="2590800" cy="814963"/>
            </a:xfrm>
            <a:prstGeom prst="rect">
              <a:avLst/>
            </a:prstGeom>
          </p:spPr>
          <p:txBody>
            <a:bodyPr wrap="square">
              <a:spAutoFit/>
            </a:bodyPr>
            <a:lstStyle/>
            <a:p>
              <a:pPr lvl="0" algn="ctr" rtl="1"/>
              <a:r>
                <a:rPr lang="ar-EG" sz="2000" b="1" kern="0" dirty="0" smtClean="0">
                  <a:solidFill>
                    <a:sysClr val="windowText" lastClr="000000"/>
                  </a:solidFill>
                  <a:ea typeface="Calibri"/>
                </a:rPr>
                <a:t>انتقاء </a:t>
              </a:r>
              <a:r>
                <a:rPr lang="ar-EG" sz="2000" b="1" kern="0" dirty="0">
                  <a:solidFill>
                    <a:sysClr val="windowText" lastClr="000000"/>
                  </a:solidFill>
                  <a:ea typeface="Calibri"/>
                </a:rPr>
                <a:t>المعلومات وتجميع الحقائق المتصلة ببعضها لتقدير الموقف وكتابة التقرير</a:t>
              </a:r>
              <a:endParaRPr kumimoji="0" lang="ar-EG" sz="2000" b="1" i="0" u="none" strike="noStrike" kern="0" cap="none" spc="0" normalizeH="0" baseline="0" noProof="0" dirty="0">
                <a:ln>
                  <a:noFill/>
                </a:ln>
                <a:solidFill>
                  <a:sysClr val="windowText" lastClr="000000"/>
                </a:solidFill>
                <a:effectLst/>
                <a:uLnTx/>
                <a:uFillTx/>
              </a:endParaRPr>
            </a:p>
          </p:txBody>
        </p:sp>
        <p:sp>
          <p:nvSpPr>
            <p:cNvPr id="7" name="Rectangle 6"/>
            <p:cNvSpPr/>
            <p:nvPr/>
          </p:nvSpPr>
          <p:spPr>
            <a:xfrm>
              <a:off x="1981201" y="4565156"/>
              <a:ext cx="2247900" cy="568004"/>
            </a:xfrm>
            <a:prstGeom prst="rect">
              <a:avLst/>
            </a:prstGeom>
          </p:spPr>
          <p:txBody>
            <a:bodyPr wrap="square">
              <a:spAutoFit/>
            </a:bodyPr>
            <a:lstStyle/>
            <a:p>
              <a:pPr lvl="0" algn="ctr" rtl="1"/>
              <a:r>
                <a:rPr lang="ar-EG" sz="2000" b="1" kern="0" dirty="0" smtClean="0">
                  <a:solidFill>
                    <a:sysClr val="windowText" lastClr="000000"/>
                  </a:solidFill>
                  <a:ea typeface="Calibri"/>
                </a:rPr>
                <a:t>تكوين </a:t>
              </a:r>
              <a:r>
                <a:rPr lang="ar-EG" sz="2000" b="1" kern="0" dirty="0">
                  <a:solidFill>
                    <a:sysClr val="windowText" lastClr="000000"/>
                  </a:solidFill>
                  <a:ea typeface="Calibri"/>
                </a:rPr>
                <a:t>العلاقات المهنية الفعالة مع الأسر.</a:t>
              </a:r>
              <a:endParaRPr kumimoji="0" lang="ar-EG" sz="2000" b="1" i="0" u="none" strike="noStrike" kern="0" cap="none" spc="0" normalizeH="0" baseline="0" noProof="0" dirty="0">
                <a:ln>
                  <a:noFill/>
                </a:ln>
                <a:solidFill>
                  <a:sysClr val="windowText" lastClr="000000"/>
                </a:solidFill>
                <a:effectLst/>
                <a:uLnTx/>
                <a:uFillTx/>
              </a:endParaRPr>
            </a:p>
          </p:txBody>
        </p:sp>
        <p:sp>
          <p:nvSpPr>
            <p:cNvPr id="8" name="Rectangle 7"/>
            <p:cNvSpPr/>
            <p:nvPr/>
          </p:nvSpPr>
          <p:spPr>
            <a:xfrm>
              <a:off x="1778987" y="5360008"/>
              <a:ext cx="2567197" cy="963138"/>
            </a:xfrm>
            <a:prstGeom prst="rect">
              <a:avLst/>
            </a:prstGeom>
          </p:spPr>
          <p:txBody>
            <a:bodyPr wrap="square">
              <a:spAutoFit/>
            </a:bodyPr>
            <a:lstStyle/>
            <a:p>
              <a:pPr lvl="0" algn="ctr" rtl="1"/>
              <a:r>
                <a:rPr lang="ar-EG" b="1" kern="0" dirty="0" smtClean="0">
                  <a:solidFill>
                    <a:sysClr val="windowText" lastClr="000000"/>
                  </a:solidFill>
                  <a:ea typeface="Calibri"/>
                </a:rPr>
                <a:t>الملاحظة </a:t>
              </a:r>
              <a:r>
                <a:rPr lang="ar-EG" b="1" kern="0" dirty="0">
                  <a:solidFill>
                    <a:sysClr val="windowText" lastClr="000000"/>
                  </a:solidFill>
                  <a:ea typeface="Calibri"/>
                </a:rPr>
                <a:t>وتفسير السلوك واستخدام المعرفة النظرية الخاصة بنظريات الشخصية وطرق التشخيص</a:t>
              </a:r>
              <a:endParaRPr kumimoji="0" lang="ar-EG" sz="1800" b="1" i="0" u="none" strike="noStrike" kern="0" cap="none" spc="0" normalizeH="0" baseline="0" noProof="0" dirty="0">
                <a:ln>
                  <a:noFill/>
                </a:ln>
                <a:solidFill>
                  <a:sysClr val="windowText" lastClr="000000"/>
                </a:solidFill>
                <a:effectLst/>
                <a:uLnTx/>
                <a:uFillTx/>
              </a:endParaRPr>
            </a:p>
          </p:txBody>
        </p:sp>
        <p:sp>
          <p:nvSpPr>
            <p:cNvPr id="9" name="Rectangle 8"/>
            <p:cNvSpPr/>
            <p:nvPr/>
          </p:nvSpPr>
          <p:spPr>
            <a:xfrm>
              <a:off x="5791200" y="2302883"/>
              <a:ext cx="2514600" cy="740876"/>
            </a:xfrm>
            <a:prstGeom prst="rect">
              <a:avLst/>
            </a:prstGeom>
          </p:spPr>
          <p:txBody>
            <a:bodyPr wrap="square">
              <a:spAutoFit/>
            </a:bodyPr>
            <a:lstStyle/>
            <a:p>
              <a:pPr lvl="0" algn="ctr" rtl="1"/>
              <a:r>
                <a:rPr lang="ar-EG" b="1" kern="0" dirty="0" smtClean="0">
                  <a:solidFill>
                    <a:sysClr val="windowText" lastClr="000000"/>
                  </a:solidFill>
                  <a:ea typeface="Calibri"/>
                </a:rPr>
                <a:t>مناقشة </a:t>
              </a:r>
              <a:r>
                <a:rPr lang="ar-EG" b="1" kern="0" dirty="0">
                  <a:solidFill>
                    <a:sysClr val="windowText" lastClr="000000"/>
                  </a:solidFill>
                  <a:ea typeface="Calibri"/>
                </a:rPr>
                <a:t>الموضوعات العاطفية الحساسة بأسلوب تدعيمي بعيد عن التهديد</a:t>
              </a:r>
              <a:endParaRPr kumimoji="0" lang="ar-EG" sz="1800" b="1" i="0" u="none" strike="noStrike" kern="0" cap="none" spc="0" normalizeH="0" baseline="0" noProof="0" dirty="0">
                <a:ln>
                  <a:noFill/>
                </a:ln>
                <a:solidFill>
                  <a:sysClr val="windowText" lastClr="000000"/>
                </a:solidFill>
                <a:effectLst/>
                <a:uLnTx/>
                <a:uFillTx/>
              </a:endParaRPr>
            </a:p>
          </p:txBody>
        </p:sp>
        <p:sp>
          <p:nvSpPr>
            <p:cNvPr id="10" name="Rectangle 9"/>
            <p:cNvSpPr/>
            <p:nvPr/>
          </p:nvSpPr>
          <p:spPr>
            <a:xfrm>
              <a:off x="5663812" y="3496260"/>
              <a:ext cx="2489682" cy="518613"/>
            </a:xfrm>
            <a:prstGeom prst="rect">
              <a:avLst/>
            </a:prstGeom>
          </p:spPr>
          <p:txBody>
            <a:bodyPr wrap="square">
              <a:spAutoFit/>
            </a:bodyPr>
            <a:lstStyle/>
            <a:p>
              <a:pPr lvl="0" algn="ctr" rtl="1"/>
              <a:r>
                <a:rPr lang="ar-EG" b="1" kern="0" dirty="0" smtClean="0">
                  <a:solidFill>
                    <a:sysClr val="windowText" lastClr="000000"/>
                  </a:solidFill>
                  <a:ea typeface="Calibri"/>
                </a:rPr>
                <a:t>إيجاد </a:t>
              </a:r>
              <a:r>
                <a:rPr lang="ar-EG" b="1" kern="0" dirty="0">
                  <a:solidFill>
                    <a:sysClr val="windowText" lastClr="000000"/>
                  </a:solidFill>
                  <a:ea typeface="Calibri"/>
                </a:rPr>
                <a:t>الحلول المبتكرة لاحتياجات الأسر</a:t>
              </a:r>
              <a:endParaRPr kumimoji="0" lang="ar-EG" sz="1800" b="1" i="0" u="none" strike="noStrike" kern="0" cap="none" spc="0" normalizeH="0" baseline="0" noProof="0" dirty="0">
                <a:ln>
                  <a:noFill/>
                </a:ln>
                <a:solidFill>
                  <a:sysClr val="windowText" lastClr="000000"/>
                </a:solidFill>
                <a:effectLst/>
                <a:uLnTx/>
                <a:uFillTx/>
              </a:endParaRPr>
            </a:p>
          </p:txBody>
        </p:sp>
        <p:sp>
          <p:nvSpPr>
            <p:cNvPr id="11" name="Rectangle 10"/>
            <p:cNvSpPr/>
            <p:nvPr/>
          </p:nvSpPr>
          <p:spPr>
            <a:xfrm>
              <a:off x="5791200" y="4565156"/>
              <a:ext cx="2080915" cy="518613"/>
            </a:xfrm>
            <a:prstGeom prst="rect">
              <a:avLst/>
            </a:prstGeom>
          </p:spPr>
          <p:txBody>
            <a:bodyPr wrap="square">
              <a:spAutoFit/>
            </a:bodyPr>
            <a:lstStyle/>
            <a:p>
              <a:pPr lvl="0" algn="ctr" rtl="1"/>
              <a:r>
                <a:rPr lang="ar-EG" b="1" kern="0" dirty="0" smtClean="0">
                  <a:solidFill>
                    <a:sysClr val="windowText" lastClr="000000"/>
                  </a:solidFill>
                  <a:ea typeface="Calibri"/>
                </a:rPr>
                <a:t>تحديد </a:t>
              </a:r>
              <a:r>
                <a:rPr lang="ar-EG" b="1" kern="0" dirty="0">
                  <a:solidFill>
                    <a:sysClr val="windowText" lastClr="000000"/>
                  </a:solidFill>
                  <a:ea typeface="Calibri"/>
                </a:rPr>
                <a:t>الوقت الملائم لإنهاء العلاقة المهنية</a:t>
              </a:r>
              <a:endParaRPr kumimoji="0" lang="ar-EG" sz="1800" b="1" i="0" u="none" strike="noStrike" kern="0" cap="none" spc="0" normalizeH="0" baseline="0" noProof="0" dirty="0">
                <a:ln>
                  <a:noFill/>
                </a:ln>
                <a:solidFill>
                  <a:sysClr val="windowText" lastClr="000000"/>
                </a:solidFill>
                <a:effectLst/>
                <a:uLnTx/>
                <a:uFillTx/>
              </a:endParaRPr>
            </a:p>
          </p:txBody>
        </p:sp>
        <p:sp>
          <p:nvSpPr>
            <p:cNvPr id="12" name="Rectangle 11"/>
            <p:cNvSpPr/>
            <p:nvPr/>
          </p:nvSpPr>
          <p:spPr>
            <a:xfrm>
              <a:off x="5766918" y="5642308"/>
              <a:ext cx="2635209" cy="634838"/>
            </a:xfrm>
            <a:prstGeom prst="rect">
              <a:avLst/>
            </a:prstGeom>
          </p:spPr>
          <p:txBody>
            <a:bodyPr wrap="square">
              <a:spAutoFit/>
            </a:bodyPr>
            <a:lstStyle/>
            <a:p>
              <a:pPr lvl="0" algn="ctr" rtl="1">
                <a:lnSpc>
                  <a:spcPct val="150000"/>
                </a:lnSpc>
                <a:spcAft>
                  <a:spcPts val="1000"/>
                </a:spcAft>
              </a:pPr>
              <a:r>
                <a:rPr lang="ar-EG" sz="1600" b="1" kern="0" dirty="0" smtClean="0">
                  <a:solidFill>
                    <a:sysClr val="windowText" lastClr="000000"/>
                  </a:solidFill>
                  <a:ea typeface="Calibri"/>
                </a:rPr>
                <a:t>إجراء </a:t>
              </a:r>
              <a:r>
                <a:rPr lang="ar-EG" sz="1600" b="1" kern="0" dirty="0">
                  <a:solidFill>
                    <a:sysClr val="windowText" lastClr="000000"/>
                  </a:solidFill>
                  <a:ea typeface="Calibri"/>
                </a:rPr>
                <a:t>البحوث وتفسير نتائجها وكتابة المؤلفات المهنية</a:t>
              </a:r>
              <a:endParaRPr kumimoji="0" lang="en-US" sz="1100" b="1" i="0" u="none" strike="noStrike" kern="0" cap="none" spc="0" normalizeH="0" baseline="0" noProof="0" dirty="0">
                <a:ln>
                  <a:noFill/>
                </a:ln>
                <a:solidFill>
                  <a:sysClr val="windowText" lastClr="000000"/>
                </a:solidFill>
                <a:effectLst/>
                <a:uLnTx/>
                <a:uFillTx/>
                <a:ea typeface="Calibri"/>
                <a:cs typeface="Arial"/>
              </a:endParaRPr>
            </a:p>
          </p:txBody>
        </p:sp>
      </p:grpSp>
    </p:spTree>
    <p:extLst>
      <p:ext uri="{BB962C8B-B14F-4D97-AF65-F5344CB8AC3E}">
        <p14:creationId xmlns:p14="http://schemas.microsoft.com/office/powerpoint/2010/main" val="3704706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638799" y="304800"/>
            <a:ext cx="3285962" cy="2104223"/>
            <a:chOff x="6541930" y="912849"/>
            <a:chExt cx="4381283" cy="2337698"/>
          </a:xfrm>
        </p:grpSpPr>
        <p:pic>
          <p:nvPicPr>
            <p:cNvPr id="4" name="Picture 3"/>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9" y="912849"/>
              <a:ext cx="2048154" cy="2337698"/>
            </a:xfrm>
            <a:prstGeom prst="rect">
              <a:avLst/>
            </a:prstGeom>
          </p:spPr>
        </p:pic>
        <p:sp>
          <p:nvSpPr>
            <p:cNvPr id="5" name="TextBox 4"/>
            <p:cNvSpPr txBox="1"/>
            <p:nvPr/>
          </p:nvSpPr>
          <p:spPr>
            <a:xfrm>
              <a:off x="6541930" y="1759607"/>
              <a:ext cx="2453307" cy="1470281"/>
            </a:xfrm>
            <a:prstGeom prst="rect">
              <a:avLst/>
            </a:prstGeom>
            <a:noFill/>
          </p:spPr>
          <p:txBody>
            <a:bodyPr wrap="square" rtlCol="1">
              <a:spAutoFit/>
            </a:bodyPr>
            <a:lstStyle/>
            <a:p>
              <a:pPr algn="ctr"/>
              <a:r>
                <a:rPr lang="ar-EG" sz="4000" b="1" dirty="0">
                  <a:solidFill>
                    <a:srgbClr val="C00000"/>
                  </a:solidFill>
                  <a:latin typeface="ae_AlHor" panose="02060603050605020204" pitchFamily="18" charset="-78"/>
                  <a:cs typeface="ae_AlHor" panose="02060603050605020204" pitchFamily="18" charset="-78"/>
                </a:rPr>
                <a:t>الهدف العام</a:t>
              </a:r>
            </a:p>
          </p:txBody>
        </p:sp>
      </p:grpSp>
      <p:sp>
        <p:nvSpPr>
          <p:cNvPr id="6" name="Rectangle 5"/>
          <p:cNvSpPr/>
          <p:nvPr/>
        </p:nvSpPr>
        <p:spPr>
          <a:xfrm>
            <a:off x="914400" y="2667000"/>
            <a:ext cx="7242303" cy="1200329"/>
          </a:xfrm>
          <a:prstGeom prst="rect">
            <a:avLst/>
          </a:prstGeom>
        </p:spPr>
        <p:txBody>
          <a:bodyPr wrap="square">
            <a:spAutoFit/>
          </a:bodyPr>
          <a:lstStyle/>
          <a:p>
            <a:pPr lvl="0" algn="r" rtl="1" fontAlgn="base">
              <a:spcBef>
                <a:spcPct val="0"/>
              </a:spcBef>
              <a:spcAft>
                <a:spcPts val="1000"/>
              </a:spcAft>
            </a:pPr>
            <a:r>
              <a:rPr lang="ar-SA" sz="2400" b="1" dirty="0">
                <a:solidFill>
                  <a:prstClr val="black"/>
                </a:solidFill>
                <a:latin typeface="Calibri" pitchFamily="34" charset="0"/>
                <a:ea typeface="Arial" pitchFamily="34" charset="0"/>
                <a:cs typeface="AL-Mohanad Bold" pitchFamily="2" charset="-78"/>
              </a:rPr>
              <a:t>يهدف البرنامج إلى إكساب المشاركين </a:t>
            </a:r>
            <a:r>
              <a:rPr lang="ar-EG" sz="2400" b="1" dirty="0" smtClean="0">
                <a:solidFill>
                  <a:prstClr val="black"/>
                </a:solidFill>
                <a:latin typeface="Calibri" pitchFamily="34" charset="0"/>
                <a:ea typeface="Arial" pitchFamily="34" charset="0"/>
                <a:cs typeface="AL-Mohanad Bold" pitchFamily="2" charset="-78"/>
              </a:rPr>
              <a:t>معرفة مفاهيم الاسرة والإصلاح الأسري ومهارات الإصلاح الإسري وأساليب الإصلاح الإسري ومعرفة العلاقات الزوجة والأسرية وكيفية الإتصال في العلاقات الزوجة والأسرية</a:t>
            </a:r>
            <a:r>
              <a:rPr lang="en-US" sz="2400" b="1" dirty="0" smtClean="0">
                <a:solidFill>
                  <a:prstClr val="black"/>
                </a:solidFill>
                <a:latin typeface="Calibri" pitchFamily="34" charset="0"/>
                <a:ea typeface="Arial" pitchFamily="34" charset="0"/>
                <a:cs typeface="AL-Mohanad Bold" pitchFamily="2" charset="-78"/>
              </a:rPr>
              <a:t>.</a:t>
            </a:r>
            <a:endParaRPr lang="ar-EG" sz="2800" b="1"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4567939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381000"/>
            <a:ext cx="7848600" cy="2997744"/>
          </a:xfrm>
          <a:prstGeom prst="rect">
            <a:avLst/>
          </a:prstGeom>
        </p:spPr>
        <p:txBody>
          <a:bodyPr wrap="square">
            <a:spAutoFit/>
          </a:bodyPr>
          <a:lstStyle/>
          <a:p>
            <a:pPr algn="justLow" rtl="1">
              <a:lnSpc>
                <a:spcPct val="115000"/>
              </a:lnSpc>
              <a:spcAft>
                <a:spcPts val="0"/>
              </a:spcAft>
            </a:pPr>
            <a:r>
              <a:rPr lang="ar-EG" dirty="0">
                <a:ea typeface="Times New Roman"/>
                <a:cs typeface="AL-Mohanad Bold"/>
              </a:rPr>
              <a:t> </a:t>
            </a:r>
            <a:endParaRPr lang="en-US" sz="1200" dirty="0">
              <a:ea typeface="Times New Roman"/>
              <a:cs typeface="Arial"/>
            </a:endParaRPr>
          </a:p>
          <a:p>
            <a:pPr algn="justLow" rtl="1">
              <a:lnSpc>
                <a:spcPct val="115000"/>
              </a:lnSpc>
              <a:spcAft>
                <a:spcPts val="0"/>
              </a:spcAft>
            </a:pPr>
            <a:r>
              <a:rPr lang="ar-EG" sz="2000" b="1" dirty="0">
                <a:ea typeface="Times New Roman"/>
              </a:rPr>
              <a:t>-</a:t>
            </a:r>
            <a:r>
              <a:rPr lang="ar-EG" sz="2000" b="1" dirty="0">
                <a:solidFill>
                  <a:srgbClr val="0070C0"/>
                </a:solidFill>
                <a:ea typeface="Times New Roman"/>
              </a:rPr>
              <a:t>أخلاقيات مهنة المصلح الاجتماعي:</a:t>
            </a:r>
            <a:endParaRPr lang="en-US" sz="1400" b="1" dirty="0">
              <a:ea typeface="Times New Roman"/>
            </a:endParaRPr>
          </a:p>
          <a:p>
            <a:pPr algn="justLow" rtl="1">
              <a:lnSpc>
                <a:spcPct val="115000"/>
              </a:lnSpc>
              <a:spcAft>
                <a:spcPts val="0"/>
              </a:spcAft>
            </a:pPr>
            <a:r>
              <a:rPr lang="ar-EG" sz="2000" b="1" dirty="0">
                <a:ea typeface="Times New Roman"/>
              </a:rPr>
              <a:t>يمثل البناء القيميو الأأخلاقي للمهنة الفلسفة التي تقوم عليها المهنة والإطار الذي في ضوئه يتم الحكم على تصرفات المصلح الأسري وسلوكياته في المواقف المختلفة التي يواجهها وكذلك الأساس الكيفي الذي يوجه التفاعلات والتعاملات الإنسانية.</a:t>
            </a:r>
            <a:endParaRPr lang="en-US" sz="1400" b="1" dirty="0">
              <a:ea typeface="Times New Roman"/>
            </a:endParaRPr>
          </a:p>
          <a:p>
            <a:pPr algn="justLow" rtl="1">
              <a:lnSpc>
                <a:spcPct val="115000"/>
              </a:lnSpc>
              <a:spcAft>
                <a:spcPts val="0"/>
              </a:spcAft>
            </a:pPr>
            <a:endParaRPr lang="en-US" sz="1400" b="1" dirty="0">
              <a:ea typeface="Times New Roman"/>
            </a:endParaRPr>
          </a:p>
          <a:p>
            <a:pPr algn="r" rtl="1"/>
            <a:r>
              <a:rPr lang="ar-EG" sz="2000" b="1" dirty="0">
                <a:ea typeface="Times New Roman"/>
              </a:rPr>
              <a:t>ولقد قامت جميعة المودة الخيرية التابعة لوزارة الشؤون الاجتماعية بالمملكة العربية السعوديةبإصدار ميثاق أخلاقي للمصلح الاجتماعي ويتضمن قيم ومباديء تحكم قواعد العمل وتوضح شروطه وتحدد سلوك العاملين وواجباتهم </a:t>
            </a:r>
            <a:r>
              <a:rPr lang="ar-EG" sz="2000" b="1" dirty="0" smtClean="0">
                <a:ea typeface="Times New Roman"/>
              </a:rPr>
              <a:t>وتحفظ حقوقهما</a:t>
            </a:r>
            <a:endParaRPr lang="ar-EG" sz="20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5486400"/>
            <a:ext cx="2245178" cy="1257300"/>
          </a:xfrm>
          <a:prstGeom prst="rect">
            <a:avLst/>
          </a:prstGeom>
        </p:spPr>
      </p:pic>
    </p:spTree>
    <p:extLst>
      <p:ext uri="{BB962C8B-B14F-4D97-AF65-F5344CB8AC3E}">
        <p14:creationId xmlns:p14="http://schemas.microsoft.com/office/powerpoint/2010/main" val="1808472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6200" y="76200"/>
            <a:ext cx="8991600" cy="6705600"/>
            <a:chOff x="76200" y="76200"/>
            <a:chExt cx="8991600" cy="6705600"/>
          </a:xfrm>
        </p:grpSpPr>
        <p:pic>
          <p:nvPicPr>
            <p:cNvPr id="2" name="Picture 2" descr="أيقونة زهرة PNG الصور تحميل مجاني"/>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200" y="76200"/>
              <a:ext cx="8991600" cy="6705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562350" y="3048000"/>
              <a:ext cx="2019300" cy="646331"/>
            </a:xfrm>
            <a:prstGeom prst="rect">
              <a:avLst/>
            </a:prstGeom>
          </p:spPr>
          <p:txBody>
            <a:bodyPr wrap="square">
              <a:spAutoFit/>
            </a:bodyPr>
            <a:lstStyle/>
            <a:p>
              <a:pPr algn="r" rtl="1"/>
              <a:r>
                <a:rPr lang="ar-EG" dirty="0">
                  <a:solidFill>
                    <a:srgbClr val="E36C0A"/>
                  </a:solidFill>
                  <a:ea typeface="Times New Roman"/>
                  <a:cs typeface="AL-Mohanad Bold"/>
                </a:rPr>
                <a:t>وفيما يلي ملخصاً لأهم ماجاء في الميثاق الأخلاقي</a:t>
              </a:r>
              <a:endParaRPr lang="ar-EG" dirty="0"/>
            </a:p>
          </p:txBody>
        </p:sp>
        <p:sp>
          <p:nvSpPr>
            <p:cNvPr id="4" name="Rectangle 3"/>
            <p:cNvSpPr/>
            <p:nvPr/>
          </p:nvSpPr>
          <p:spPr>
            <a:xfrm>
              <a:off x="838201" y="3051352"/>
              <a:ext cx="1905000" cy="646331"/>
            </a:xfrm>
            <a:prstGeom prst="rect">
              <a:avLst/>
            </a:prstGeom>
          </p:spPr>
          <p:txBody>
            <a:bodyPr wrap="square">
              <a:spAutoFit/>
            </a:bodyPr>
            <a:lstStyle/>
            <a:p>
              <a:pPr algn="ctr" rtl="1"/>
              <a:r>
                <a:rPr lang="ar-EG" dirty="0">
                  <a:ea typeface="Times New Roman"/>
                  <a:cs typeface="AL-Mohanad Bold"/>
                </a:rPr>
                <a:t>مواصفات المصلح الأسري</a:t>
              </a:r>
              <a:endParaRPr lang="ar-EG" dirty="0"/>
            </a:p>
          </p:txBody>
        </p:sp>
        <p:sp>
          <p:nvSpPr>
            <p:cNvPr id="5" name="Rectangle 4"/>
            <p:cNvSpPr/>
            <p:nvPr/>
          </p:nvSpPr>
          <p:spPr>
            <a:xfrm>
              <a:off x="1737614" y="1447800"/>
              <a:ext cx="1919986" cy="646331"/>
            </a:xfrm>
            <a:prstGeom prst="rect">
              <a:avLst/>
            </a:prstGeom>
          </p:spPr>
          <p:txBody>
            <a:bodyPr wrap="square">
              <a:spAutoFit/>
            </a:bodyPr>
            <a:lstStyle/>
            <a:p>
              <a:pPr algn="ctr" rtl="1"/>
              <a:r>
                <a:rPr lang="ar-EG" dirty="0">
                  <a:ea typeface="Times New Roman"/>
                  <a:cs typeface="AL-Mohanad Bold"/>
                </a:rPr>
                <a:t>السلوك الشخصي للمصلح والمرشد الأسري</a:t>
              </a:r>
              <a:endParaRPr lang="ar-EG" dirty="0"/>
            </a:p>
          </p:txBody>
        </p:sp>
        <p:sp>
          <p:nvSpPr>
            <p:cNvPr id="6" name="Rectangle 5"/>
            <p:cNvSpPr/>
            <p:nvPr/>
          </p:nvSpPr>
          <p:spPr>
            <a:xfrm>
              <a:off x="1766124" y="4419600"/>
              <a:ext cx="1767471" cy="923330"/>
            </a:xfrm>
            <a:prstGeom prst="rect">
              <a:avLst/>
            </a:prstGeom>
          </p:spPr>
          <p:txBody>
            <a:bodyPr wrap="square">
              <a:spAutoFit/>
            </a:bodyPr>
            <a:lstStyle/>
            <a:p>
              <a:pPr algn="ctr" rtl="1"/>
              <a:r>
                <a:rPr lang="ar-EG" dirty="0">
                  <a:ea typeface="Times New Roman"/>
                  <a:cs typeface="AL-Mohanad Bold"/>
                </a:rPr>
                <a:t>المسؤولية الأخلاقية للمصلح والمرشد تجاه المهنة</a:t>
              </a:r>
              <a:endParaRPr lang="ar-EG" dirty="0"/>
            </a:p>
          </p:txBody>
        </p:sp>
        <p:sp>
          <p:nvSpPr>
            <p:cNvPr id="7" name="Rectangle 6"/>
            <p:cNvSpPr/>
            <p:nvPr/>
          </p:nvSpPr>
          <p:spPr>
            <a:xfrm>
              <a:off x="3811274" y="685800"/>
              <a:ext cx="1903726" cy="923330"/>
            </a:xfrm>
            <a:prstGeom prst="rect">
              <a:avLst/>
            </a:prstGeom>
          </p:spPr>
          <p:txBody>
            <a:bodyPr wrap="square">
              <a:spAutoFit/>
            </a:bodyPr>
            <a:lstStyle/>
            <a:p>
              <a:pPr algn="ctr" rtl="1"/>
              <a:r>
                <a:rPr lang="ar-EG" dirty="0">
                  <a:ea typeface="Times New Roman"/>
                  <a:cs typeface="AL-Mohanad Bold"/>
                </a:rPr>
                <a:t>المسؤولية الأخلاقية للمصلح والمرشد تجاه المسترشد</a:t>
              </a:r>
              <a:endParaRPr lang="ar-EG" dirty="0"/>
            </a:p>
          </p:txBody>
        </p:sp>
        <p:sp>
          <p:nvSpPr>
            <p:cNvPr id="8" name="Rectangle 7"/>
            <p:cNvSpPr/>
            <p:nvPr/>
          </p:nvSpPr>
          <p:spPr>
            <a:xfrm>
              <a:off x="3829486" y="5029200"/>
              <a:ext cx="1886952" cy="923330"/>
            </a:xfrm>
            <a:prstGeom prst="rect">
              <a:avLst/>
            </a:prstGeom>
          </p:spPr>
          <p:txBody>
            <a:bodyPr wrap="square">
              <a:spAutoFit/>
            </a:bodyPr>
            <a:lstStyle/>
            <a:p>
              <a:pPr algn="ctr" rtl="1"/>
              <a:r>
                <a:rPr lang="ar-EG" dirty="0">
                  <a:ea typeface="Times New Roman"/>
                  <a:cs typeface="AL-Mohanad Bold"/>
                </a:rPr>
                <a:t>المسؤولية الأخلاقية للمصلح والمرشد تجاه زملائه</a:t>
              </a:r>
              <a:endParaRPr lang="ar-EG" dirty="0"/>
            </a:p>
          </p:txBody>
        </p:sp>
        <p:sp>
          <p:nvSpPr>
            <p:cNvPr id="9" name="Rectangle 8"/>
            <p:cNvSpPr/>
            <p:nvPr/>
          </p:nvSpPr>
          <p:spPr>
            <a:xfrm>
              <a:off x="5663601" y="4281100"/>
              <a:ext cx="2085038" cy="1200329"/>
            </a:xfrm>
            <a:prstGeom prst="rect">
              <a:avLst/>
            </a:prstGeom>
          </p:spPr>
          <p:txBody>
            <a:bodyPr wrap="square">
              <a:spAutoFit/>
            </a:bodyPr>
            <a:lstStyle/>
            <a:p>
              <a:pPr algn="ctr" rtl="1"/>
              <a:r>
                <a:rPr lang="ar-EG" dirty="0">
                  <a:ea typeface="Times New Roman"/>
                  <a:cs typeface="AL-Mohanad Bold"/>
                </a:rPr>
                <a:t>المسؤولية الأخلاقية للمصلح والمرشد الأٍري تجاه المؤسسة التي يعمل بها</a:t>
              </a:r>
              <a:endParaRPr lang="ar-EG" dirty="0"/>
            </a:p>
          </p:txBody>
        </p:sp>
        <p:sp>
          <p:nvSpPr>
            <p:cNvPr id="10" name="Rectangle 9"/>
            <p:cNvSpPr/>
            <p:nvPr/>
          </p:nvSpPr>
          <p:spPr>
            <a:xfrm>
              <a:off x="5850780" y="1457228"/>
              <a:ext cx="1710679" cy="646331"/>
            </a:xfrm>
            <a:prstGeom prst="rect">
              <a:avLst/>
            </a:prstGeom>
          </p:spPr>
          <p:txBody>
            <a:bodyPr wrap="square">
              <a:spAutoFit/>
            </a:bodyPr>
            <a:lstStyle/>
            <a:p>
              <a:pPr algn="ctr" rtl="1"/>
              <a:r>
                <a:rPr lang="ar-EG" dirty="0">
                  <a:ea typeface="Times New Roman"/>
                  <a:cs typeface="AL-Mohanad Bold"/>
                </a:rPr>
                <a:t>المسؤولية الأخلاقية للمرشد تجاه المجتمع</a:t>
              </a:r>
              <a:endParaRPr lang="ar-EG" dirty="0"/>
            </a:p>
          </p:txBody>
        </p:sp>
        <p:sp>
          <p:nvSpPr>
            <p:cNvPr id="11" name="Rectangle 10"/>
            <p:cNvSpPr/>
            <p:nvPr/>
          </p:nvSpPr>
          <p:spPr>
            <a:xfrm>
              <a:off x="6670080" y="2921168"/>
              <a:ext cx="1782757" cy="646331"/>
            </a:xfrm>
            <a:prstGeom prst="rect">
              <a:avLst/>
            </a:prstGeom>
          </p:spPr>
          <p:txBody>
            <a:bodyPr wrap="square">
              <a:spAutoFit/>
            </a:bodyPr>
            <a:lstStyle/>
            <a:p>
              <a:r>
                <a:rPr lang="ar-EG" dirty="0">
                  <a:ea typeface="Times New Roman"/>
                  <a:cs typeface="AL-Mohanad Bold"/>
                </a:rPr>
                <a:t>مسؤولية المؤسسة تجاه المصلح والمرشد الأسري</a:t>
              </a:r>
              <a:endParaRPr lang="ar-EG" dirty="0"/>
            </a:p>
          </p:txBody>
        </p:sp>
      </p:grpSp>
    </p:spTree>
    <p:extLst>
      <p:ext uri="{BB962C8B-B14F-4D97-AF65-F5344CB8AC3E}">
        <p14:creationId xmlns:p14="http://schemas.microsoft.com/office/powerpoint/2010/main" val="1808472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5562600" y="189781"/>
            <a:ext cx="3362325" cy="714375"/>
          </a:xfrm>
          <a:prstGeom prst="roundRect">
            <a:avLst>
              <a:gd name="adj" fmla="val 16667"/>
            </a:avLst>
          </a:prstGeom>
          <a:gradFill rotWithShape="0">
            <a:gsLst>
              <a:gs pos="0">
                <a:srgbClr val="FFFFFF"/>
              </a:gs>
              <a:gs pos="100000">
                <a:srgbClr val="B4C6E7"/>
              </a:gs>
            </a:gsLst>
            <a:lin ang="54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000" b="0" i="0" u="none" strike="noStrike" cap="none" normalizeH="0" baseline="0" smtClean="0">
                <a:ln>
                  <a:noFill/>
                </a:ln>
                <a:solidFill>
                  <a:schemeClr val="tx1"/>
                </a:solidFill>
                <a:effectLst/>
                <a:latin typeface="Calibri" pitchFamily="34" charset="0"/>
                <a:ea typeface="Arial" pitchFamily="34" charset="0"/>
                <a:cs typeface="AL-Mateen" pitchFamily="2" charset="-78"/>
              </a:rPr>
              <a:t>مهام المصلح ( المرشد) الأسري</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7171" name="Picture 1"/>
          <p:cNvPicPr>
            <a:picLocks noChangeAspect="1" noChangeArrowheads="1"/>
          </p:cNvPicPr>
          <p:nvPr/>
        </p:nvPicPr>
        <p:blipFill>
          <a:blip r:embed="rId3">
            <a:extLst>
              <a:ext uri="{28A0092B-C50C-407E-A947-70E740481C1C}">
                <a14:useLocalDpi xmlns:a14="http://schemas.microsoft.com/office/drawing/2010/main" val="0"/>
              </a:ext>
            </a:extLst>
          </a:blip>
          <a:srcRect l="16187" t="5679" r="1602" b="1425"/>
          <a:stretch>
            <a:fillRect/>
          </a:stretch>
        </p:blipFill>
        <p:spPr bwMode="auto">
          <a:xfrm>
            <a:off x="228600" y="942975"/>
            <a:ext cx="8534400" cy="552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8472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76200"/>
            <a:ext cx="8305800" cy="2499146"/>
          </a:xfrm>
          <a:prstGeom prst="rect">
            <a:avLst/>
          </a:prstGeom>
        </p:spPr>
        <p:txBody>
          <a:bodyPr wrap="square">
            <a:spAutoFit/>
          </a:bodyPr>
          <a:lstStyle/>
          <a:p>
            <a:pPr algn="justLow" rtl="1">
              <a:lnSpc>
                <a:spcPct val="115000"/>
              </a:lnSpc>
              <a:spcAft>
                <a:spcPts val="0"/>
              </a:spcAft>
              <a:tabLst>
                <a:tab pos="2124075" algn="l"/>
              </a:tabLst>
            </a:pPr>
            <a:r>
              <a:rPr lang="ar-EG" sz="2400" dirty="0">
                <a:solidFill>
                  <a:srgbClr val="7030A0"/>
                </a:solidFill>
                <a:latin typeface="Arial"/>
                <a:ea typeface="Times New Roman"/>
                <a:cs typeface="AL-Mateen"/>
              </a:rPr>
              <a:t>سابعاً-أهمية الإصلاح الأسري</a:t>
            </a:r>
            <a:r>
              <a:rPr lang="ar-EG" sz="2400" dirty="0" smtClean="0">
                <a:solidFill>
                  <a:srgbClr val="7030A0"/>
                </a:solidFill>
                <a:latin typeface="Arial"/>
                <a:ea typeface="Times New Roman"/>
                <a:cs typeface="AL-Mateen"/>
              </a:rPr>
              <a:t>:</a:t>
            </a:r>
          </a:p>
          <a:p>
            <a:pPr algn="justLow" rtl="1">
              <a:lnSpc>
                <a:spcPct val="115000"/>
              </a:lnSpc>
              <a:spcAft>
                <a:spcPts val="0"/>
              </a:spcAft>
              <a:tabLst>
                <a:tab pos="2124075" algn="l"/>
              </a:tabLst>
            </a:pPr>
            <a:endParaRPr lang="en-US" sz="1200" dirty="0">
              <a:ea typeface="Times New Roman"/>
              <a:cs typeface="Arial"/>
            </a:endParaRPr>
          </a:p>
          <a:p>
            <a:pPr algn="justLow" rtl="1">
              <a:lnSpc>
                <a:spcPct val="115000"/>
              </a:lnSpc>
              <a:spcAft>
                <a:spcPts val="0"/>
              </a:spcAft>
              <a:tabLst>
                <a:tab pos="2124075" algn="l"/>
              </a:tabLst>
            </a:pPr>
            <a:r>
              <a:rPr lang="ar-EG" sz="2000" b="1" dirty="0" smtClean="0">
                <a:latin typeface="Arial"/>
                <a:ea typeface="Times New Roman"/>
                <a:cs typeface="AL-Mohanad Bold"/>
              </a:rPr>
              <a:t>في </a:t>
            </a:r>
            <a:r>
              <a:rPr lang="ar-EG" sz="2000" b="1" dirty="0">
                <a:latin typeface="Arial"/>
                <a:ea typeface="Times New Roman"/>
                <a:cs typeface="AL-Mohanad Bold"/>
              </a:rPr>
              <a:t>ظل التغيرات الجتماعية المتتالية التي يعيشها المجتمع لم تعد الأسرة بقدراتها الذاتية قادرة على التصدير للآثار والتداعيات الناتجعة عن تلك التغيرات ، مما أفرز عدداً من المشكلات التي أعاقت كثيراً قدرات أعضاء الأسرة عن القيام بمهماتهم والتي بدورها أعاقت سير الحياة الأسرية السليمة وهنا ظهرت أهمية الإصلاح الأسري بجميع مجالات ومدى الحاجة أإليه ولأهمية الإصلاح الأسري توجد أسباب عديدة منها:-</a:t>
            </a:r>
            <a:endParaRPr lang="en-US" sz="1400" b="1" dirty="0">
              <a:ea typeface="Times New Roman"/>
              <a:cs typeface="Arial"/>
            </a:endParaRPr>
          </a:p>
        </p:txBody>
      </p:sp>
      <p:sp>
        <p:nvSpPr>
          <p:cNvPr id="3" name="Hexagon 2"/>
          <p:cNvSpPr/>
          <p:nvPr/>
        </p:nvSpPr>
        <p:spPr>
          <a:xfrm>
            <a:off x="6172200" y="2743200"/>
            <a:ext cx="2895600" cy="3124200"/>
          </a:xfrm>
          <a:prstGeom prst="hexagon">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dirty="0">
                <a:solidFill>
                  <a:schemeClr val="tx1">
                    <a:lumMod val="95000"/>
                    <a:lumOff val="5000"/>
                  </a:schemeClr>
                </a:solidFill>
                <a:latin typeface="Arial"/>
                <a:ea typeface="Times New Roman"/>
                <a:cs typeface="AL-Mohanad Bold"/>
              </a:rPr>
              <a:t>أساليب التنشئة الاجتماعية الخاطئة: تتنوع أساليب التنشئة الاجتماعية للأسرة والمجتمع للطفل بين الأسلوب السوي الذي يعتمد على المساواة والوسطية والإيجابية والتشجيع على المثابرة والإيثار والابتكار وبين الأسلوب غير السوي </a:t>
            </a:r>
            <a:endParaRPr lang="ar-EG" dirty="0">
              <a:solidFill>
                <a:schemeClr val="tx1">
                  <a:lumMod val="95000"/>
                  <a:lumOff val="5000"/>
                </a:schemeClr>
              </a:solidFill>
            </a:endParaRPr>
          </a:p>
        </p:txBody>
      </p:sp>
      <p:sp>
        <p:nvSpPr>
          <p:cNvPr id="4" name="Hexagon 3"/>
          <p:cNvSpPr/>
          <p:nvPr/>
        </p:nvSpPr>
        <p:spPr>
          <a:xfrm>
            <a:off x="392502" y="2737449"/>
            <a:ext cx="2819400" cy="3124200"/>
          </a:xfrm>
          <a:prstGeom prst="hexagon">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justLow" rtl="1">
              <a:lnSpc>
                <a:spcPct val="115000"/>
              </a:lnSpc>
              <a:spcAft>
                <a:spcPts val="0"/>
              </a:spcAft>
              <a:buClr>
                <a:srgbClr val="7030A0"/>
              </a:buClr>
              <a:tabLst>
                <a:tab pos="542925" algn="l"/>
              </a:tabLst>
            </a:pPr>
            <a:r>
              <a:rPr lang="ar-EG" sz="1600" dirty="0">
                <a:solidFill>
                  <a:schemeClr val="tx1">
                    <a:lumMod val="95000"/>
                    <a:lumOff val="5000"/>
                  </a:schemeClr>
                </a:solidFill>
                <a:latin typeface="Arial"/>
                <a:ea typeface="Times New Roman"/>
                <a:cs typeface="AL-Mohanad Bold"/>
              </a:rPr>
              <a:t>الضغوط الأسرية: تعاني معظم الأسر في الآونة الأخيرة من كثير من العوائق التي تمثل مصادر للضغوط نذكر منها:</a:t>
            </a:r>
            <a:endParaRPr lang="en-US" sz="1100" dirty="0">
              <a:solidFill>
                <a:schemeClr val="tx1">
                  <a:lumMod val="95000"/>
                  <a:lumOff val="5000"/>
                </a:schemeClr>
              </a:solidFill>
              <a:ea typeface="Times New Roman"/>
              <a:cs typeface="Arial"/>
            </a:endParaRPr>
          </a:p>
          <a:p>
            <a:pPr marL="342900" lvl="0" indent="-342900" algn="justLow" rtl="1">
              <a:lnSpc>
                <a:spcPct val="115000"/>
              </a:lnSpc>
              <a:spcAft>
                <a:spcPts val="0"/>
              </a:spcAft>
              <a:buClr>
                <a:srgbClr val="7030A0"/>
              </a:buClr>
              <a:buFont typeface="Symbol"/>
              <a:buChar char=""/>
              <a:tabLst>
                <a:tab pos="542925" algn="l"/>
              </a:tabLst>
            </a:pPr>
            <a:r>
              <a:rPr lang="ar-EG" sz="1600" dirty="0">
                <a:solidFill>
                  <a:schemeClr val="tx1">
                    <a:lumMod val="95000"/>
                    <a:lumOff val="5000"/>
                  </a:schemeClr>
                </a:solidFill>
                <a:latin typeface="Arial"/>
                <a:ea typeface="Times New Roman"/>
                <a:cs typeface="AL-Mohanad Bold"/>
              </a:rPr>
              <a:t>العوائق النفسية.</a:t>
            </a:r>
            <a:endParaRPr lang="en-US" sz="1100" dirty="0">
              <a:solidFill>
                <a:schemeClr val="tx1">
                  <a:lumMod val="95000"/>
                  <a:lumOff val="5000"/>
                </a:schemeClr>
              </a:solidFill>
              <a:ea typeface="Times New Roman"/>
              <a:cs typeface="Arial"/>
            </a:endParaRPr>
          </a:p>
          <a:p>
            <a:pPr marL="342900" lvl="0" indent="-342900" algn="justLow" rtl="1">
              <a:lnSpc>
                <a:spcPct val="115000"/>
              </a:lnSpc>
              <a:spcAft>
                <a:spcPts val="0"/>
              </a:spcAft>
              <a:buClr>
                <a:srgbClr val="7030A0"/>
              </a:buClr>
              <a:buFont typeface="Symbol"/>
              <a:buChar char=""/>
              <a:tabLst>
                <a:tab pos="542925" algn="l"/>
              </a:tabLst>
            </a:pPr>
            <a:r>
              <a:rPr lang="ar-EG" sz="1600" dirty="0">
                <a:solidFill>
                  <a:schemeClr val="tx1">
                    <a:lumMod val="95000"/>
                    <a:lumOff val="5000"/>
                  </a:schemeClr>
                </a:solidFill>
                <a:latin typeface="Arial"/>
                <a:ea typeface="Times New Roman"/>
                <a:cs typeface="AL-Mohanad Bold"/>
              </a:rPr>
              <a:t>العوائق المادية والاقتصادية.</a:t>
            </a:r>
            <a:endParaRPr lang="en-US" sz="1100" dirty="0">
              <a:solidFill>
                <a:schemeClr val="tx1">
                  <a:lumMod val="95000"/>
                  <a:lumOff val="5000"/>
                </a:schemeClr>
              </a:solidFill>
              <a:ea typeface="Times New Roman"/>
              <a:cs typeface="Arial"/>
            </a:endParaRPr>
          </a:p>
          <a:p>
            <a:pPr marL="342900" lvl="0" indent="-342900" algn="justLow" rtl="1">
              <a:lnSpc>
                <a:spcPct val="115000"/>
              </a:lnSpc>
              <a:spcAft>
                <a:spcPts val="0"/>
              </a:spcAft>
              <a:buClr>
                <a:srgbClr val="7030A0"/>
              </a:buClr>
              <a:buFont typeface="Symbol"/>
              <a:buChar char=""/>
              <a:tabLst>
                <a:tab pos="542925" algn="l"/>
              </a:tabLst>
            </a:pPr>
            <a:r>
              <a:rPr lang="ar-EG" sz="1600" dirty="0">
                <a:solidFill>
                  <a:schemeClr val="tx1">
                    <a:lumMod val="95000"/>
                    <a:lumOff val="5000"/>
                  </a:schemeClr>
                </a:solidFill>
                <a:latin typeface="Arial"/>
                <a:ea typeface="Times New Roman"/>
                <a:cs typeface="AL-Mohanad Bold"/>
              </a:rPr>
              <a:t>العوائق الاجتماعية.</a:t>
            </a:r>
            <a:endParaRPr lang="en-US" sz="1100" dirty="0">
              <a:solidFill>
                <a:schemeClr val="tx1">
                  <a:lumMod val="95000"/>
                  <a:lumOff val="5000"/>
                </a:schemeClr>
              </a:solidFill>
              <a:ea typeface="Times New Roman"/>
              <a:cs typeface="Arial"/>
            </a:endParaRPr>
          </a:p>
        </p:txBody>
      </p:sp>
      <p:sp>
        <p:nvSpPr>
          <p:cNvPr id="5" name="Hexagon 4"/>
          <p:cNvSpPr/>
          <p:nvPr/>
        </p:nvSpPr>
        <p:spPr>
          <a:xfrm>
            <a:off x="3276600" y="2743200"/>
            <a:ext cx="2819400" cy="3124200"/>
          </a:xfrm>
          <a:prstGeom prst="hexagon">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1600" dirty="0">
                <a:solidFill>
                  <a:schemeClr val="tx1">
                    <a:lumMod val="95000"/>
                    <a:lumOff val="5000"/>
                  </a:schemeClr>
                </a:solidFill>
                <a:latin typeface="Arial"/>
                <a:ea typeface="Times New Roman"/>
                <a:cs typeface="AL-Mohanad Bold"/>
              </a:rPr>
              <a:t>اضطراب العلاقات الوالديه: إن العلاقة بين الوالدين من أسمى العلاقات على وجه الإطلاق إذ إنها علاقة بموجب ميثاق غليظ وعقد سامي ومناخ يخيم عليه المودة والرحمة فإذا استوت العلاقة بين الوالدين فإن الحياة الأسرية تكون على درجة عالية من الرضا والتوافق والسعادة </a:t>
            </a:r>
            <a:endParaRPr lang="ar-EG" sz="1600" dirty="0">
              <a:solidFill>
                <a:schemeClr val="tx1">
                  <a:lumMod val="95000"/>
                  <a:lumOff val="5000"/>
                </a:schemeClr>
              </a:solidFill>
            </a:endParaRPr>
          </a:p>
        </p:txBody>
      </p:sp>
    </p:spTree>
    <p:extLst>
      <p:ext uri="{BB962C8B-B14F-4D97-AF65-F5344CB8AC3E}">
        <p14:creationId xmlns:p14="http://schemas.microsoft.com/office/powerpoint/2010/main" val="1808472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2400"/>
            <a:ext cx="8382000" cy="1366528"/>
          </a:xfrm>
          <a:prstGeom prst="rect">
            <a:avLst/>
          </a:prstGeom>
        </p:spPr>
        <p:txBody>
          <a:bodyPr wrap="square">
            <a:spAutoFit/>
          </a:bodyPr>
          <a:lstStyle/>
          <a:p>
            <a:pPr algn="justLow" rtl="1">
              <a:lnSpc>
                <a:spcPct val="115000"/>
              </a:lnSpc>
              <a:spcAft>
                <a:spcPts val="0"/>
              </a:spcAft>
            </a:pPr>
            <a:r>
              <a:rPr lang="ar-EG" sz="2400" b="1" dirty="0">
                <a:solidFill>
                  <a:srgbClr val="7030A0"/>
                </a:solidFill>
                <a:ea typeface="Times New Roman"/>
                <a:cs typeface="AL-Mateen"/>
              </a:rPr>
              <a:t>ثامناً: دور المصلح الرئيسي في الجلسة:</a:t>
            </a:r>
            <a:endParaRPr lang="en-US" sz="1600" b="1" dirty="0">
              <a:ea typeface="Times New Roman"/>
              <a:cs typeface="Arial"/>
            </a:endParaRPr>
          </a:p>
          <a:p>
            <a:pPr algn="justLow" rtl="1">
              <a:lnSpc>
                <a:spcPct val="115000"/>
              </a:lnSpc>
              <a:spcAft>
                <a:spcPts val="0"/>
              </a:spcAft>
              <a:tabLst>
                <a:tab pos="542925" algn="l"/>
              </a:tabLst>
            </a:pPr>
            <a:r>
              <a:rPr lang="ar-EG" sz="2400" b="1" dirty="0">
                <a:ea typeface="Times New Roman"/>
                <a:cs typeface="AL-Mohanad Bold"/>
              </a:rPr>
              <a:t>على المصلح الأسري وضع مجموعة من الأمور في عين اعتباره عند إدارة جلسة الصلح وهي كالآتي:-</a:t>
            </a:r>
            <a:endParaRPr lang="en-US" sz="1600" b="1" dirty="0">
              <a:ea typeface="Times New Roman"/>
              <a:cs typeface="Arial"/>
            </a:endParaRPr>
          </a:p>
        </p:txBody>
      </p:sp>
      <p:pic>
        <p:nvPicPr>
          <p:cNvPr id="3" name="Picture 2" descr="الخطوة الرسم التخطيطي pn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200" y="1518928"/>
            <a:ext cx="8915400" cy="533907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28800" y="2438400"/>
            <a:ext cx="2358338" cy="461665"/>
          </a:xfrm>
          <a:prstGeom prst="rect">
            <a:avLst/>
          </a:prstGeom>
        </p:spPr>
        <p:txBody>
          <a:bodyPr wrap="none">
            <a:spAutoFit/>
          </a:bodyPr>
          <a:lstStyle/>
          <a:p>
            <a:r>
              <a:rPr lang="ar-EG" sz="2400" b="1" dirty="0">
                <a:solidFill>
                  <a:srgbClr val="E36C0A"/>
                </a:solidFill>
                <a:ea typeface="Times New Roman"/>
                <a:cs typeface="AL-Mateen"/>
              </a:rPr>
              <a:t>تحديد أساسيات </a:t>
            </a:r>
            <a:r>
              <a:rPr lang="ar-EG" sz="2400" b="1" dirty="0" smtClean="0">
                <a:solidFill>
                  <a:srgbClr val="E36C0A"/>
                </a:solidFill>
                <a:ea typeface="Times New Roman"/>
                <a:cs typeface="AL-Mateen"/>
              </a:rPr>
              <a:t>التصالح</a:t>
            </a:r>
            <a:endParaRPr lang="ar-EG" sz="2400" b="1" dirty="0"/>
          </a:p>
        </p:txBody>
      </p:sp>
      <p:sp>
        <p:nvSpPr>
          <p:cNvPr id="5" name="Rectangle 4"/>
          <p:cNvSpPr/>
          <p:nvPr/>
        </p:nvSpPr>
        <p:spPr>
          <a:xfrm>
            <a:off x="4408098" y="2133600"/>
            <a:ext cx="4572000" cy="923330"/>
          </a:xfrm>
          <a:prstGeom prst="rect">
            <a:avLst/>
          </a:prstGeom>
        </p:spPr>
        <p:txBody>
          <a:bodyPr>
            <a:spAutoFit/>
          </a:bodyPr>
          <a:lstStyle/>
          <a:p>
            <a:pPr algn="r" rtl="1"/>
            <a:r>
              <a:rPr lang="ar-EG" dirty="0">
                <a:ea typeface="Times New Roman"/>
                <a:cs typeface="AL-Mohanad Bold"/>
              </a:rPr>
              <a:t>يعدّ تحديد النقاط الأساسيّة التي يتفق عليها الأطراف المتنازعة بشكل واضح، كأرضية مشتركة تساعد على الوصول إلى تسوية، وتحُدّ من حدوث أيّ نزاعات مستقبلية فيما بينهم</a:t>
            </a:r>
            <a:endParaRPr lang="ar-EG" dirty="0"/>
          </a:p>
        </p:txBody>
      </p:sp>
      <p:sp>
        <p:nvSpPr>
          <p:cNvPr id="6" name="Rectangle 5"/>
          <p:cNvSpPr/>
          <p:nvPr/>
        </p:nvSpPr>
        <p:spPr>
          <a:xfrm>
            <a:off x="6096000" y="3244334"/>
            <a:ext cx="2435282" cy="369332"/>
          </a:xfrm>
          <a:prstGeom prst="rect">
            <a:avLst/>
          </a:prstGeom>
        </p:spPr>
        <p:txBody>
          <a:bodyPr wrap="none">
            <a:spAutoFit/>
          </a:bodyPr>
          <a:lstStyle/>
          <a:p>
            <a:r>
              <a:rPr lang="ar-EG" dirty="0">
                <a:solidFill>
                  <a:schemeClr val="tx1">
                    <a:lumMod val="95000"/>
                    <a:lumOff val="5000"/>
                  </a:schemeClr>
                </a:solidFill>
                <a:ea typeface="Times New Roman"/>
                <a:cs typeface="AL-Mateen"/>
              </a:rPr>
              <a:t>توضيح أهمية الصلح لأطراف الأسرة</a:t>
            </a:r>
            <a:endParaRPr lang="ar-EG" dirty="0">
              <a:solidFill>
                <a:schemeClr val="tx1">
                  <a:lumMod val="95000"/>
                  <a:lumOff val="5000"/>
                </a:schemeClr>
              </a:solidFill>
            </a:endParaRPr>
          </a:p>
        </p:txBody>
      </p:sp>
      <p:sp>
        <p:nvSpPr>
          <p:cNvPr id="7" name="Rectangle 6"/>
          <p:cNvSpPr/>
          <p:nvPr/>
        </p:nvSpPr>
        <p:spPr>
          <a:xfrm>
            <a:off x="217098" y="3065744"/>
            <a:ext cx="4191000" cy="923330"/>
          </a:xfrm>
          <a:prstGeom prst="rect">
            <a:avLst/>
          </a:prstGeom>
        </p:spPr>
        <p:txBody>
          <a:bodyPr wrap="square">
            <a:spAutoFit/>
          </a:bodyPr>
          <a:lstStyle/>
          <a:p>
            <a:pPr algn="r" rtl="1"/>
            <a:r>
              <a:rPr lang="ar-EG" dirty="0">
                <a:ea typeface="Times New Roman"/>
                <a:cs typeface="AL-Mohanad Bold"/>
              </a:rPr>
              <a:t>يجب أن يوضّح المُصلِح مدى أهمية تأثير العلاقات الاجتماعيّة على الشخص، حيث إنّ الأسرة، والأصدقاء، وأيّ علاقات اجتماعيّة أخرى تعدّ مهمة بشكل كبير</a:t>
            </a:r>
            <a:endParaRPr lang="ar-EG" dirty="0"/>
          </a:p>
        </p:txBody>
      </p:sp>
      <p:sp>
        <p:nvSpPr>
          <p:cNvPr id="8" name="Rectangle 7"/>
          <p:cNvSpPr/>
          <p:nvPr/>
        </p:nvSpPr>
        <p:spPr>
          <a:xfrm>
            <a:off x="2312598" y="4015755"/>
            <a:ext cx="1067921" cy="461665"/>
          </a:xfrm>
          <a:prstGeom prst="rect">
            <a:avLst/>
          </a:prstGeom>
        </p:spPr>
        <p:txBody>
          <a:bodyPr wrap="none">
            <a:spAutoFit/>
          </a:bodyPr>
          <a:lstStyle/>
          <a:p>
            <a:r>
              <a:rPr lang="ar-EG" sz="2400" b="1" dirty="0">
                <a:solidFill>
                  <a:schemeClr val="tx1">
                    <a:lumMod val="95000"/>
                    <a:lumOff val="5000"/>
                  </a:schemeClr>
                </a:solidFill>
                <a:ea typeface="Times New Roman"/>
                <a:cs typeface="AL-Mateen"/>
              </a:rPr>
              <a:t>الموضوعية</a:t>
            </a:r>
            <a:endParaRPr lang="ar-EG" b="1" dirty="0">
              <a:solidFill>
                <a:schemeClr val="tx1">
                  <a:lumMod val="95000"/>
                  <a:lumOff val="5000"/>
                </a:schemeClr>
              </a:solidFill>
            </a:endParaRPr>
          </a:p>
        </p:txBody>
      </p:sp>
      <p:sp>
        <p:nvSpPr>
          <p:cNvPr id="9" name="Rectangle 8"/>
          <p:cNvSpPr/>
          <p:nvPr/>
        </p:nvSpPr>
        <p:spPr>
          <a:xfrm>
            <a:off x="4648200" y="3724870"/>
            <a:ext cx="4296357" cy="923330"/>
          </a:xfrm>
          <a:prstGeom prst="rect">
            <a:avLst/>
          </a:prstGeom>
        </p:spPr>
        <p:txBody>
          <a:bodyPr wrap="square">
            <a:spAutoFit/>
          </a:bodyPr>
          <a:lstStyle/>
          <a:p>
            <a:pPr algn="r" rtl="1"/>
            <a:r>
              <a:rPr lang="ar-EG" dirty="0">
                <a:ea typeface="Times New Roman"/>
                <a:cs typeface="AL-Mohanad Bold"/>
              </a:rPr>
              <a:t>بعد تحديد أسس الاتّفاق يجب توضيح مدى أهمية تحقيق حلّ مناسب للطرفين، فمن الطبيعيّ أن يتمسّك الأشخاص بمعتقداتهم وقيمهم أثناء المفاوضات</a:t>
            </a:r>
            <a:endParaRPr lang="ar-EG" dirty="0"/>
          </a:p>
        </p:txBody>
      </p:sp>
      <p:sp>
        <p:nvSpPr>
          <p:cNvPr id="10" name="Rectangle 9"/>
          <p:cNvSpPr/>
          <p:nvPr/>
        </p:nvSpPr>
        <p:spPr>
          <a:xfrm>
            <a:off x="6477000" y="4724400"/>
            <a:ext cx="1470274" cy="369332"/>
          </a:xfrm>
          <a:prstGeom prst="rect">
            <a:avLst/>
          </a:prstGeom>
        </p:spPr>
        <p:txBody>
          <a:bodyPr wrap="none">
            <a:spAutoFit/>
          </a:bodyPr>
          <a:lstStyle/>
          <a:p>
            <a:r>
              <a:rPr lang="ar-EG" b="1" dirty="0">
                <a:solidFill>
                  <a:schemeClr val="tx1">
                    <a:lumMod val="95000"/>
                    <a:lumOff val="5000"/>
                  </a:schemeClr>
                </a:solidFill>
                <a:ea typeface="Times New Roman"/>
                <a:cs typeface="AL-Mateen"/>
              </a:rPr>
              <a:t>الابتعاد عن الأنانية</a:t>
            </a:r>
            <a:endParaRPr lang="ar-EG" b="1" dirty="0">
              <a:solidFill>
                <a:schemeClr val="tx1">
                  <a:lumMod val="95000"/>
                  <a:lumOff val="5000"/>
                </a:schemeClr>
              </a:solidFill>
            </a:endParaRPr>
          </a:p>
        </p:txBody>
      </p:sp>
      <p:sp>
        <p:nvSpPr>
          <p:cNvPr id="11" name="Rectangle 10"/>
          <p:cNvSpPr/>
          <p:nvPr/>
        </p:nvSpPr>
        <p:spPr>
          <a:xfrm>
            <a:off x="381000" y="4572000"/>
            <a:ext cx="4084607" cy="923330"/>
          </a:xfrm>
          <a:prstGeom prst="rect">
            <a:avLst/>
          </a:prstGeom>
        </p:spPr>
        <p:txBody>
          <a:bodyPr wrap="square">
            <a:spAutoFit/>
          </a:bodyPr>
          <a:lstStyle/>
          <a:p>
            <a:pPr algn="r" rtl="1"/>
            <a:r>
              <a:rPr lang="ar-EG" dirty="0">
                <a:ea typeface="Times New Roman"/>
                <a:cs typeface="AL-Mohanad Bold"/>
              </a:rPr>
              <a:t>يجب أن يبتعد من يصلح بين الأشخاص عن التفكير في ذاته أو بشكل عاطفيّ، وأن يحرص على أن يصغي إلى عقله بشكل كامل حتى لا يتحيّز لأحد</a:t>
            </a:r>
            <a:endParaRPr lang="ar-EG" dirty="0"/>
          </a:p>
        </p:txBody>
      </p:sp>
      <p:sp>
        <p:nvSpPr>
          <p:cNvPr id="12" name="Rectangle 11"/>
          <p:cNvSpPr/>
          <p:nvPr/>
        </p:nvSpPr>
        <p:spPr>
          <a:xfrm>
            <a:off x="2082873" y="5638800"/>
            <a:ext cx="1431802" cy="400110"/>
          </a:xfrm>
          <a:prstGeom prst="rect">
            <a:avLst/>
          </a:prstGeom>
        </p:spPr>
        <p:txBody>
          <a:bodyPr wrap="none">
            <a:spAutoFit/>
          </a:bodyPr>
          <a:lstStyle/>
          <a:p>
            <a:r>
              <a:rPr lang="ar-EG" sz="2000" b="1" dirty="0">
                <a:solidFill>
                  <a:schemeClr val="tx1">
                    <a:lumMod val="95000"/>
                    <a:lumOff val="5000"/>
                  </a:schemeClr>
                </a:solidFill>
                <a:ea typeface="Times New Roman"/>
                <a:cs typeface="AL-Mateen"/>
              </a:rPr>
              <a:t>الاستماع للآخرين</a:t>
            </a:r>
            <a:endParaRPr lang="ar-EG" sz="2000" b="1" dirty="0">
              <a:solidFill>
                <a:schemeClr val="tx1">
                  <a:lumMod val="95000"/>
                  <a:lumOff val="5000"/>
                </a:schemeClr>
              </a:solidFill>
            </a:endParaRPr>
          </a:p>
        </p:txBody>
      </p:sp>
      <p:sp>
        <p:nvSpPr>
          <p:cNvPr id="13" name="Rectangle 12"/>
          <p:cNvSpPr/>
          <p:nvPr/>
        </p:nvSpPr>
        <p:spPr>
          <a:xfrm>
            <a:off x="4495800" y="5512431"/>
            <a:ext cx="4572000" cy="923330"/>
          </a:xfrm>
          <a:prstGeom prst="rect">
            <a:avLst/>
          </a:prstGeom>
        </p:spPr>
        <p:txBody>
          <a:bodyPr>
            <a:spAutoFit/>
          </a:bodyPr>
          <a:lstStyle/>
          <a:p>
            <a:pPr algn="r" rtl="1"/>
            <a:r>
              <a:rPr lang="ar-EG" dirty="0">
                <a:ea typeface="Times New Roman"/>
                <a:cs typeface="AL-Mohanad Bold"/>
              </a:rPr>
              <a:t>خلال حلّ أيّ مشكلة من الضروري الاستماع إلى أطراف الخلاف، وإتاحة الفرصة للجميع لتوضيح وجهة نظرهم بشكل واضح، وبالتالي سيتفهم المصلِح جميع وجهات النظر</a:t>
            </a:r>
            <a:endParaRPr lang="ar-EG" dirty="0"/>
          </a:p>
        </p:txBody>
      </p:sp>
    </p:spTree>
    <p:extLst>
      <p:ext uri="{BB962C8B-B14F-4D97-AF65-F5344CB8AC3E}">
        <p14:creationId xmlns:p14="http://schemas.microsoft.com/office/powerpoint/2010/main" val="1808472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2400" y="457200"/>
            <a:ext cx="8991600" cy="6124039"/>
            <a:chOff x="76200" y="1676400"/>
            <a:chExt cx="8382000" cy="5200642"/>
          </a:xfrm>
        </p:grpSpPr>
        <p:pic>
          <p:nvPicPr>
            <p:cNvPr id="3" name="Picture 2" descr="Infographic Template For Presentation Of Five Options Or Step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752601"/>
              <a:ext cx="8382000" cy="507377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635620" y="1676400"/>
              <a:ext cx="3793777" cy="1136956"/>
            </a:xfrm>
            <a:prstGeom prst="rect">
              <a:avLst/>
            </a:prstGeom>
          </p:spPr>
          <p:txBody>
            <a:bodyPr wrap="square">
              <a:spAutoFit/>
            </a:bodyPr>
            <a:lstStyle/>
            <a:p>
              <a:pPr lvl="0" algn="r" rtl="1">
                <a:lnSpc>
                  <a:spcPct val="150000"/>
                </a:lnSpc>
                <a:spcAft>
                  <a:spcPts val="1000"/>
                </a:spcAft>
              </a:pPr>
              <a:r>
                <a:rPr lang="ar-EG" b="1" kern="0" dirty="0">
                  <a:solidFill>
                    <a:sysClr val="windowText" lastClr="000000"/>
                  </a:solidFill>
                  <a:ea typeface="Times New Roman"/>
                </a:rPr>
                <a:t>ينبغي على من يقوم بالإصلاح أن يتعاطف مع كلا الطرفين للاقتراب منهم وفهم وجهة نظرهم، وبعد ذلك يمكنه تكوين وجهة نظرهِ الخاصة وإقناعهم بها</a:t>
              </a:r>
              <a:endParaRPr kumimoji="0" lang="en-US" sz="1200" b="1" i="0" u="none" strike="noStrike" kern="0" cap="none" spc="0" normalizeH="0" baseline="0" noProof="0" dirty="0">
                <a:ln>
                  <a:noFill/>
                </a:ln>
                <a:solidFill>
                  <a:sysClr val="windowText" lastClr="000000"/>
                </a:solidFill>
                <a:effectLst/>
                <a:uLnTx/>
                <a:uFillTx/>
                <a:ea typeface="Times New Roman"/>
                <a:cs typeface="Arial"/>
              </a:endParaRPr>
            </a:p>
          </p:txBody>
        </p:sp>
        <p:sp>
          <p:nvSpPr>
            <p:cNvPr id="6" name="Rectangle 5"/>
            <p:cNvSpPr/>
            <p:nvPr/>
          </p:nvSpPr>
          <p:spPr>
            <a:xfrm>
              <a:off x="289302" y="2776477"/>
              <a:ext cx="3390900" cy="1019341"/>
            </a:xfrm>
            <a:prstGeom prst="rect">
              <a:avLst/>
            </a:prstGeom>
          </p:spPr>
          <p:txBody>
            <a:bodyPr wrap="square">
              <a:spAutoFit/>
            </a:bodyPr>
            <a:lstStyle/>
            <a:p>
              <a:pPr lvl="0" algn="r" rtl="1"/>
              <a:r>
                <a:rPr lang="ar-EG" b="1" kern="0" dirty="0">
                  <a:solidFill>
                    <a:sysClr val="windowText" lastClr="000000"/>
                  </a:solidFill>
                  <a:ea typeface="Times New Roman"/>
                </a:rPr>
                <a:t>إنّ استخدام عبارات مؤثّرة وواضحة لها وقع إيجابيّ في نفس الإنسان، ولها أثر كبير في حلّ النزاعات بين الزوجين وأعضاء الأسرة، والوصول لأهداف فردية أو مشتركة</a:t>
              </a:r>
              <a:endParaRPr kumimoji="0" lang="ar-EG" sz="1800" b="1" i="0" u="none" strike="noStrike" kern="0" cap="none" spc="0" normalizeH="0" baseline="0" noProof="0" dirty="0">
                <a:ln>
                  <a:noFill/>
                </a:ln>
                <a:solidFill>
                  <a:sysClr val="windowText" lastClr="000000"/>
                </a:solidFill>
                <a:effectLst/>
                <a:uLnTx/>
                <a:uFillTx/>
              </a:endParaRPr>
            </a:p>
          </p:txBody>
        </p:sp>
        <p:sp>
          <p:nvSpPr>
            <p:cNvPr id="7" name="Rectangle 6"/>
            <p:cNvSpPr/>
            <p:nvPr/>
          </p:nvSpPr>
          <p:spPr>
            <a:xfrm>
              <a:off x="4764437" y="3747132"/>
              <a:ext cx="3480661" cy="1123888"/>
            </a:xfrm>
            <a:prstGeom prst="rect">
              <a:avLst/>
            </a:prstGeom>
          </p:spPr>
          <p:txBody>
            <a:bodyPr wrap="square">
              <a:spAutoFit/>
            </a:bodyPr>
            <a:lstStyle/>
            <a:p>
              <a:pPr lvl="0" algn="ctr" rtl="1"/>
              <a:r>
                <a:rPr lang="ar-EG" sz="2000" b="1" kern="0" dirty="0">
                  <a:solidFill>
                    <a:sysClr val="windowText" lastClr="000000"/>
                  </a:solidFill>
                  <a:ea typeface="Times New Roman"/>
                </a:rPr>
                <a:t>حتى لو كانت المفاوضات تسير بشكل هادئ وسَلِس، فعلى من يصلح بين الأشخاص أن يتوقّع أيّ نقاش حاد، أو إساءة لفظية، أو حتى عدوان جسديّ بين المتخاصمين</a:t>
              </a:r>
              <a:endParaRPr kumimoji="0" lang="ar-EG" sz="2000" b="1" i="0" u="none" strike="noStrike" kern="0" cap="none" spc="0" normalizeH="0" baseline="0" noProof="0" dirty="0">
                <a:ln>
                  <a:noFill/>
                </a:ln>
                <a:solidFill>
                  <a:sysClr val="windowText" lastClr="000000"/>
                </a:solidFill>
                <a:effectLst/>
                <a:uLnTx/>
                <a:uFillTx/>
              </a:endParaRPr>
            </a:p>
          </p:txBody>
        </p:sp>
        <p:sp>
          <p:nvSpPr>
            <p:cNvPr id="8" name="Rectangle 7"/>
            <p:cNvSpPr/>
            <p:nvPr/>
          </p:nvSpPr>
          <p:spPr>
            <a:xfrm>
              <a:off x="117851" y="4800599"/>
              <a:ext cx="3733800" cy="1019341"/>
            </a:xfrm>
            <a:prstGeom prst="rect">
              <a:avLst/>
            </a:prstGeom>
          </p:spPr>
          <p:txBody>
            <a:bodyPr wrap="square">
              <a:spAutoFit/>
            </a:bodyPr>
            <a:lstStyle/>
            <a:p>
              <a:pPr lvl="0" algn="r" rtl="1">
                <a:spcAft>
                  <a:spcPts val="1000"/>
                </a:spcAft>
              </a:pPr>
              <a:r>
                <a:rPr lang="ar-EG" b="1" kern="0" dirty="0">
                  <a:solidFill>
                    <a:sysClr val="windowText" lastClr="000000"/>
                  </a:solidFill>
                  <a:ea typeface="Times New Roman"/>
                </a:rPr>
                <a:t>من الصعب أن يفهم الإنسان أحداثاً، أو مشاعر لم يمرّ بما يشبهها سابقاً، لكن على من يُصلِح بين الأشخاص أن يحاول دائماً أن يتخيل نفسه مكان الأشخاص الآخرين</a:t>
              </a:r>
              <a:endParaRPr kumimoji="0" lang="en-US" sz="1200" b="1" i="0" u="none" strike="noStrike" kern="0" cap="none" spc="0" normalizeH="0" baseline="0" noProof="0" dirty="0">
                <a:ln>
                  <a:noFill/>
                </a:ln>
                <a:solidFill>
                  <a:sysClr val="windowText" lastClr="000000"/>
                </a:solidFill>
                <a:effectLst/>
                <a:uLnTx/>
                <a:uFillTx/>
                <a:ea typeface="Times New Roman"/>
                <a:cs typeface="Arial"/>
              </a:endParaRPr>
            </a:p>
          </p:txBody>
        </p:sp>
        <p:sp>
          <p:nvSpPr>
            <p:cNvPr id="9" name="Rectangle 8"/>
            <p:cNvSpPr/>
            <p:nvPr/>
          </p:nvSpPr>
          <p:spPr>
            <a:xfrm>
              <a:off x="4635620" y="5753154"/>
              <a:ext cx="3793777" cy="1123888"/>
            </a:xfrm>
            <a:prstGeom prst="rect">
              <a:avLst/>
            </a:prstGeom>
          </p:spPr>
          <p:txBody>
            <a:bodyPr wrap="square">
              <a:spAutoFit/>
            </a:bodyPr>
            <a:lstStyle/>
            <a:p>
              <a:pPr lvl="0" algn="ctr" rtl="1">
                <a:spcAft>
                  <a:spcPts val="1000"/>
                </a:spcAft>
              </a:pPr>
              <a:r>
                <a:rPr lang="ar-EG" sz="2000" b="1" kern="0" dirty="0">
                  <a:solidFill>
                    <a:sysClr val="windowText" lastClr="000000"/>
                  </a:solidFill>
                  <a:ea typeface="Times New Roman"/>
                </a:rPr>
                <a:t>عند الحيرة في أمر ما خلال النقاش مع الأطراف المتخاصمة، يجب طرح الأسئلة بشكل مناسب وواضح، مع الحرص على طريقة طرح السؤال بصيغة لطيفة، وغير متكلّفة</a:t>
              </a:r>
              <a:endParaRPr kumimoji="0" lang="en-US" sz="1400" b="1" i="0" u="none" strike="noStrike" kern="0" cap="none" spc="0" normalizeH="0" baseline="0" noProof="0" dirty="0">
                <a:ln>
                  <a:noFill/>
                </a:ln>
                <a:solidFill>
                  <a:sysClr val="windowText" lastClr="000000"/>
                </a:solidFill>
                <a:effectLst/>
                <a:uLnTx/>
                <a:uFillTx/>
                <a:ea typeface="Times New Roman"/>
                <a:cs typeface="Arial"/>
              </a:endParaRPr>
            </a:p>
          </p:txBody>
        </p:sp>
      </p:grpSp>
      <p:sp>
        <p:nvSpPr>
          <p:cNvPr id="10" name="Rectangle 9"/>
          <p:cNvSpPr/>
          <p:nvPr/>
        </p:nvSpPr>
        <p:spPr>
          <a:xfrm>
            <a:off x="2341680" y="838200"/>
            <a:ext cx="1963124" cy="646331"/>
          </a:xfrm>
          <a:prstGeom prst="rect">
            <a:avLst/>
          </a:prstGeom>
        </p:spPr>
        <p:txBody>
          <a:bodyPr wrap="square">
            <a:spAutoFit/>
          </a:bodyPr>
          <a:lstStyle/>
          <a:p>
            <a:pPr algn="ctr" rtl="1"/>
            <a:r>
              <a:rPr lang="ar-EG" dirty="0">
                <a:solidFill>
                  <a:schemeClr val="tx1">
                    <a:lumMod val="95000"/>
                    <a:lumOff val="5000"/>
                  </a:schemeClr>
                </a:solidFill>
                <a:ea typeface="Times New Roman"/>
                <a:cs typeface="AL-Mateen"/>
              </a:rPr>
              <a:t>التعاطف مع جميع أفراد الأسرة</a:t>
            </a:r>
            <a:endParaRPr lang="ar-EG" dirty="0">
              <a:solidFill>
                <a:schemeClr val="tx1">
                  <a:lumMod val="95000"/>
                  <a:lumOff val="5000"/>
                </a:schemeClr>
              </a:solidFill>
            </a:endParaRPr>
          </a:p>
        </p:txBody>
      </p:sp>
      <p:sp>
        <p:nvSpPr>
          <p:cNvPr id="11" name="Rectangle 10"/>
          <p:cNvSpPr/>
          <p:nvPr/>
        </p:nvSpPr>
        <p:spPr>
          <a:xfrm>
            <a:off x="5043414" y="2057400"/>
            <a:ext cx="1887055" cy="400110"/>
          </a:xfrm>
          <a:prstGeom prst="rect">
            <a:avLst/>
          </a:prstGeom>
        </p:spPr>
        <p:txBody>
          <a:bodyPr wrap="none">
            <a:spAutoFit/>
          </a:bodyPr>
          <a:lstStyle/>
          <a:p>
            <a:r>
              <a:rPr lang="ar-EG" sz="2000" dirty="0">
                <a:solidFill>
                  <a:schemeClr val="tx1">
                    <a:lumMod val="95000"/>
                    <a:lumOff val="5000"/>
                  </a:schemeClr>
                </a:solidFill>
                <a:ea typeface="Times New Roman"/>
                <a:cs typeface="AL-Mateen"/>
              </a:rPr>
              <a:t>استخدام الكلمات بحرص</a:t>
            </a:r>
            <a:endParaRPr lang="ar-EG" sz="2000" dirty="0">
              <a:solidFill>
                <a:schemeClr val="tx1">
                  <a:lumMod val="95000"/>
                  <a:lumOff val="5000"/>
                </a:schemeClr>
              </a:solidFill>
            </a:endParaRPr>
          </a:p>
        </p:txBody>
      </p:sp>
      <p:sp>
        <p:nvSpPr>
          <p:cNvPr id="12" name="Rectangle 11"/>
          <p:cNvSpPr/>
          <p:nvPr/>
        </p:nvSpPr>
        <p:spPr>
          <a:xfrm>
            <a:off x="2709131" y="3334196"/>
            <a:ext cx="1228221" cy="400110"/>
          </a:xfrm>
          <a:prstGeom prst="rect">
            <a:avLst/>
          </a:prstGeom>
        </p:spPr>
        <p:txBody>
          <a:bodyPr wrap="none">
            <a:spAutoFit/>
          </a:bodyPr>
          <a:lstStyle/>
          <a:p>
            <a:r>
              <a:rPr lang="ar-EG" sz="2000" dirty="0">
                <a:solidFill>
                  <a:schemeClr val="tx1">
                    <a:lumMod val="95000"/>
                    <a:lumOff val="5000"/>
                  </a:schemeClr>
                </a:solidFill>
                <a:ea typeface="Times New Roman"/>
                <a:cs typeface="AL-Mateen"/>
              </a:rPr>
              <a:t>التصرف بذكاء</a:t>
            </a:r>
            <a:endParaRPr lang="ar-EG" sz="2000" dirty="0">
              <a:solidFill>
                <a:schemeClr val="tx1">
                  <a:lumMod val="95000"/>
                  <a:lumOff val="5000"/>
                </a:schemeClr>
              </a:solidFill>
            </a:endParaRPr>
          </a:p>
        </p:txBody>
      </p:sp>
      <p:sp>
        <p:nvSpPr>
          <p:cNvPr id="13" name="Rectangle 12"/>
          <p:cNvSpPr/>
          <p:nvPr/>
        </p:nvSpPr>
        <p:spPr>
          <a:xfrm>
            <a:off x="4974151" y="4495800"/>
            <a:ext cx="1883849" cy="369332"/>
          </a:xfrm>
          <a:prstGeom prst="rect">
            <a:avLst/>
          </a:prstGeom>
        </p:spPr>
        <p:txBody>
          <a:bodyPr wrap="none">
            <a:spAutoFit/>
          </a:bodyPr>
          <a:lstStyle/>
          <a:p>
            <a:r>
              <a:rPr lang="ar-EG" b="1" dirty="0">
                <a:solidFill>
                  <a:schemeClr val="tx1">
                    <a:lumMod val="95000"/>
                    <a:lumOff val="5000"/>
                  </a:schemeClr>
                </a:solidFill>
                <a:ea typeface="Times New Roman"/>
                <a:cs typeface="AL-Mateen"/>
              </a:rPr>
              <a:t>تقدير موقف الطرف الآخر</a:t>
            </a:r>
            <a:endParaRPr lang="ar-EG" b="1" dirty="0">
              <a:solidFill>
                <a:schemeClr val="tx1">
                  <a:lumMod val="95000"/>
                  <a:lumOff val="5000"/>
                </a:schemeClr>
              </a:solidFill>
            </a:endParaRPr>
          </a:p>
        </p:txBody>
      </p:sp>
      <p:sp>
        <p:nvSpPr>
          <p:cNvPr id="14" name="Rectangle 13"/>
          <p:cNvSpPr/>
          <p:nvPr/>
        </p:nvSpPr>
        <p:spPr>
          <a:xfrm>
            <a:off x="2473118" y="5752775"/>
            <a:ext cx="1699504" cy="400110"/>
          </a:xfrm>
          <a:prstGeom prst="rect">
            <a:avLst/>
          </a:prstGeom>
        </p:spPr>
        <p:txBody>
          <a:bodyPr wrap="none">
            <a:spAutoFit/>
          </a:bodyPr>
          <a:lstStyle/>
          <a:p>
            <a:r>
              <a:rPr lang="ar-EG" sz="2000" dirty="0">
                <a:solidFill>
                  <a:schemeClr val="tx1">
                    <a:lumMod val="95000"/>
                    <a:lumOff val="5000"/>
                  </a:schemeClr>
                </a:solidFill>
                <a:ea typeface="Times New Roman"/>
                <a:cs typeface="AL-Mateen"/>
              </a:rPr>
              <a:t>طرح الأسئلة المناسبة</a:t>
            </a:r>
            <a:endParaRPr lang="ar-EG" sz="2000" dirty="0">
              <a:solidFill>
                <a:schemeClr val="tx1">
                  <a:lumMod val="95000"/>
                  <a:lumOff val="5000"/>
                </a:schemeClr>
              </a:solidFill>
            </a:endParaRPr>
          </a:p>
        </p:txBody>
      </p:sp>
    </p:spTree>
    <p:extLst>
      <p:ext uri="{BB962C8B-B14F-4D97-AF65-F5344CB8AC3E}">
        <p14:creationId xmlns:p14="http://schemas.microsoft.com/office/powerpoint/2010/main" val="1808472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57200"/>
            <a:ext cx="8077200" cy="3277820"/>
          </a:xfrm>
          <a:prstGeom prst="rect">
            <a:avLst/>
          </a:prstGeom>
        </p:spPr>
        <p:txBody>
          <a:bodyPr wrap="square">
            <a:spAutoFit/>
          </a:bodyPr>
          <a:lstStyle/>
          <a:p>
            <a:pPr algn="justLow" rtl="1">
              <a:lnSpc>
                <a:spcPct val="115000"/>
              </a:lnSpc>
              <a:spcAft>
                <a:spcPts val="0"/>
              </a:spcAft>
            </a:pPr>
            <a:r>
              <a:rPr lang="ar-EG" dirty="0">
                <a:solidFill>
                  <a:srgbClr val="7030A0"/>
                </a:solidFill>
                <a:ea typeface="Times New Roman"/>
                <a:cs typeface="AL-Mateen"/>
              </a:rPr>
              <a:t>تاسعاً:أقوال تستخدم أثناء جلسة الصلح:</a:t>
            </a:r>
            <a:endParaRPr lang="en-US" sz="1200" dirty="0">
              <a:ea typeface="Times New Roman"/>
              <a:cs typeface="Arial"/>
            </a:endParaRPr>
          </a:p>
          <a:p>
            <a:pPr algn="justLow" rtl="1">
              <a:lnSpc>
                <a:spcPct val="115000"/>
              </a:lnSpc>
              <a:spcAft>
                <a:spcPts val="0"/>
              </a:spcAft>
              <a:tabLst>
                <a:tab pos="542925" algn="l"/>
              </a:tabLst>
            </a:pPr>
            <a:r>
              <a:rPr lang="ar-EG" dirty="0">
                <a:ea typeface="Times New Roman"/>
                <a:cs typeface="AL-Mohanad Bold"/>
              </a:rPr>
              <a:t>الإقناع هو وسيلة وصول المصلح إلى عقول المتخاصمين وقلوبهم ، وفيما يلي بعض الأقوال التي قد تساعد في ذلك:-</a:t>
            </a:r>
            <a:endParaRPr lang="en-US" sz="1200" dirty="0">
              <a:ea typeface="Times New Roman"/>
              <a:cs typeface="Arial"/>
            </a:endParaRPr>
          </a:p>
          <a:p>
            <a:pPr marL="342900" lvl="0" indent="-342900" algn="justLow" rtl="1">
              <a:lnSpc>
                <a:spcPct val="115000"/>
              </a:lnSpc>
              <a:spcAft>
                <a:spcPts val="0"/>
              </a:spcAft>
              <a:buFont typeface="Symbol"/>
              <a:buChar char=""/>
              <a:tabLst>
                <a:tab pos="542925" algn="l"/>
              </a:tabLst>
            </a:pPr>
            <a:r>
              <a:rPr lang="ar-EG" dirty="0">
                <a:ea typeface="Times New Roman"/>
                <a:cs typeface="AL-Mohanad Bold"/>
              </a:rPr>
              <a:t>تذكير المتنازعين بأهمية صلة العلاقة الزوجية وصلة الرحم وعلاقتها برضا الله وسخطه ، والاستعانة بقول الرسول صلى الله عليه وسلم ( الرحم شجنة من الرحمن فمن وصلها وصله الله ومن قطعها قطعه الله) . ( رواه الألباني).</a:t>
            </a:r>
            <a:endParaRPr lang="en-US" sz="1200" dirty="0">
              <a:ea typeface="Times New Roman"/>
              <a:cs typeface="Arial"/>
            </a:endParaRPr>
          </a:p>
          <a:p>
            <a:pPr marL="342900" lvl="0" indent="-342900" algn="justLow" rtl="1">
              <a:lnSpc>
                <a:spcPct val="115000"/>
              </a:lnSpc>
              <a:spcAft>
                <a:spcPts val="0"/>
              </a:spcAft>
              <a:buFont typeface="Symbol"/>
              <a:buChar char=""/>
              <a:tabLst>
                <a:tab pos="542925" algn="l"/>
              </a:tabLst>
            </a:pPr>
            <a:r>
              <a:rPr lang="ar-EG" dirty="0">
                <a:ea typeface="Times New Roman"/>
                <a:cs typeface="AL-Mohanad Bold"/>
              </a:rPr>
              <a:t>تذكيرهما بارتباط مغفرة الله تعالى بصلحهما ، والاستشهاد بقول الرسول صلى الله عليه وسلم: ( تفتح أبواب الجنة يوم الاثنين ويوم الخميس فيفغر لكل عبد لايشرك بالله شيئاً إلى رجلاً كانت بينه وبين أخيه شحناء فيقال: انظروا هذين حتى يصطلحا ، انظروا هذين حتى يصطلحا ، انظروا هذين حتى يصطلحا). ( رواه مسلم).</a:t>
            </a:r>
            <a:endParaRPr lang="en-US" sz="1200" dirty="0">
              <a:ea typeface="Times New Roman"/>
              <a:cs typeface="Arial"/>
            </a:endParaRPr>
          </a:p>
        </p:txBody>
      </p:sp>
      <p:pic>
        <p:nvPicPr>
          <p:cNvPr id="8194" name="Picture 2" descr="download (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648200"/>
            <a:ext cx="2743200" cy="160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8472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1066800" y="609600"/>
            <a:ext cx="7439025" cy="3276600"/>
          </a:xfrm>
          <a:prstGeom prst="roundRect">
            <a:avLst>
              <a:gd name="adj" fmla="val 16667"/>
            </a:avLst>
          </a:prstGeom>
          <a:noFill/>
          <a:ln w="28575">
            <a:solidFill>
              <a:srgbClr val="0070C0"/>
            </a:solidFill>
            <a:prstDash val="dash"/>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EG" sz="2400" b="0" i="0" u="none" strike="noStrike" cap="none" normalizeH="0" baseline="0" dirty="0" smtClean="0">
                <a:ln>
                  <a:noFill/>
                </a:ln>
                <a:solidFill>
                  <a:srgbClr val="7030A0"/>
                </a:solidFill>
                <a:effectLst/>
                <a:latin typeface="Calibri" pitchFamily="34" charset="0"/>
                <a:ea typeface="Arial" pitchFamily="34" charset="0"/>
                <a:cs typeface="AL-Mateen" pitchFamily="2" charset="-78"/>
              </a:rPr>
              <a:t>عاشراً:مفهوم إدارة جلسة المصالحة:</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هي العملية التي يقوم المصلح الأسري من خلالها بتشخيص أسباب ودوافع المشكلة الأسرية من خلال الاستماع إلى أطراف النزاع داخل الأسرة والتعرف على وجهة نظرهم بكل حيادية وتجرد ومن ثم مناقشة كل طرف عن الظروف والملابسات التي أدت لحدوث النزاع ( المشكلة ) وطرح الحلول العلمية وتطبيقها ومتابعتها بهدف الوصول إلى  اتفاق أخلاقي وسلوكي يؤدي إلى نتائج إيجابية مستديمة تساهم في تقوية اواصر العلاقة الأسرية بين أطراف النزاع .</a:t>
            </a:r>
            <a:endParaRPr kumimoji="0" lang="ar-EG"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219" name="Picture 3" descr="images (9)"/>
          <p:cNvPicPr>
            <a:picLocks noChangeAspect="1" noChangeArrowheads="1"/>
          </p:cNvPicPr>
          <p:nvPr/>
        </p:nvPicPr>
        <p:blipFill>
          <a:blip r:embed="rId3">
            <a:extLst>
              <a:ext uri="{28A0092B-C50C-407E-A947-70E740481C1C}">
                <a14:useLocalDpi xmlns:a14="http://schemas.microsoft.com/office/drawing/2010/main" val="0"/>
              </a:ext>
            </a:extLst>
          </a:blip>
          <a:srcRect t="6880" b="11926"/>
          <a:stretch>
            <a:fillRect/>
          </a:stretch>
        </p:blipFill>
        <p:spPr bwMode="auto">
          <a:xfrm>
            <a:off x="228600" y="4876800"/>
            <a:ext cx="220027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84720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657600" y="304800"/>
            <a:ext cx="2419350" cy="895350"/>
          </a:xfrm>
          <a:prstGeom prst="roundRect">
            <a:avLst>
              <a:gd name="adj" fmla="val 16667"/>
            </a:avLst>
          </a:prstGeom>
          <a:solidFill>
            <a:srgbClr val="FFFFFF"/>
          </a:solidFill>
          <a:ln w="31750">
            <a:solidFill>
              <a:srgbClr val="ED7D31"/>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(1/4)</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47800"/>
            <a:ext cx="7275513" cy="108585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p:cNvSpPr>
            <a:spLocks noChangeArrowheads="1"/>
          </p:cNvSpPr>
          <p:nvPr/>
        </p:nvSpPr>
        <p:spPr bwMode="auto">
          <a:xfrm>
            <a:off x="3581400" y="1543050"/>
            <a:ext cx="2419350" cy="666750"/>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bg1"/>
                </a:solidFill>
                <a:effectLst/>
                <a:latin typeface="Calibri" pitchFamily="34" charset="0"/>
                <a:ea typeface="Arial" pitchFamily="34" charset="0"/>
                <a:cs typeface="AL-Mateen" pitchFamily="2" charset="-78"/>
              </a:rPr>
              <a:t>مناقشة</a:t>
            </a:r>
            <a:endParaRPr kumimoji="0" lang="ar-EG"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4" name="Rectangle 3"/>
          <p:cNvSpPr/>
          <p:nvPr/>
        </p:nvSpPr>
        <p:spPr>
          <a:xfrm>
            <a:off x="762000" y="2971800"/>
            <a:ext cx="7772400" cy="1914370"/>
          </a:xfrm>
          <a:prstGeom prst="rect">
            <a:avLst/>
          </a:prstGeom>
        </p:spPr>
        <p:txBody>
          <a:bodyPr wrap="square">
            <a:spAutoFit/>
          </a:bodyPr>
          <a:lstStyle/>
          <a:p>
            <a:pPr algn="justLow" rtl="1">
              <a:lnSpc>
                <a:spcPct val="115000"/>
              </a:lnSpc>
              <a:spcAft>
                <a:spcPts val="0"/>
              </a:spcAft>
            </a:pPr>
            <a:r>
              <a:rPr lang="ar-EG" sz="2000" dirty="0">
                <a:ea typeface="Times New Roman"/>
                <a:cs typeface="AL-Mohanad Bold"/>
              </a:rPr>
              <a:t>عزيزي المشارك: من وجهة نظرك ماهي مراحل جلسة المصالحة الأسرية؟</a:t>
            </a:r>
            <a:endParaRPr lang="en-US" sz="1400" dirty="0">
              <a:ea typeface="Times New Roman"/>
              <a:cs typeface="Arial"/>
            </a:endParaRPr>
          </a:p>
          <a:p>
            <a:pPr algn="justLow" rtl="1">
              <a:lnSpc>
                <a:spcPct val="115000"/>
              </a:lnSpc>
              <a:spcAft>
                <a:spcPts val="0"/>
              </a:spcAft>
            </a:pPr>
            <a:r>
              <a:rPr lang="ar-EG" dirty="0" smtClean="0">
                <a:ea typeface="Times New Roman"/>
                <a:cs typeface="AL-Mohanad Bold"/>
              </a:rPr>
              <a:t>........................................................................................................................................................................................................................................................................</a:t>
            </a:r>
            <a:endParaRPr lang="en-US" sz="1200" dirty="0" smtClean="0">
              <a:ea typeface="Times New Roman"/>
              <a:cs typeface="Arial"/>
            </a:endParaRPr>
          </a:p>
          <a:p>
            <a:pPr algn="r" rtl="1"/>
            <a:r>
              <a:rPr lang="ar-EG" dirty="0" smtClean="0">
                <a:ea typeface="Times New Roman"/>
                <a:cs typeface="AL-Mohanad Bold"/>
              </a:rPr>
              <a:t>.................................................................................................................................... .................................................................................................................................... .................................................................................................................................... </a:t>
            </a:r>
            <a:endParaRPr lang="ar-EG" dirty="0"/>
          </a:p>
        </p:txBody>
      </p:sp>
    </p:spTree>
    <p:extLst>
      <p:ext uri="{BB962C8B-B14F-4D97-AF65-F5344CB8AC3E}">
        <p14:creationId xmlns:p14="http://schemas.microsoft.com/office/powerpoint/2010/main" val="2780356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48400" y="152400"/>
            <a:ext cx="2800767" cy="461665"/>
          </a:xfrm>
          <a:prstGeom prst="rect">
            <a:avLst/>
          </a:prstGeom>
        </p:spPr>
        <p:txBody>
          <a:bodyPr wrap="none">
            <a:spAutoFit/>
          </a:bodyPr>
          <a:lstStyle/>
          <a:p>
            <a:r>
              <a:rPr lang="ar-EG" sz="2400" b="1" dirty="0">
                <a:solidFill>
                  <a:srgbClr val="7030A0"/>
                </a:solidFill>
                <a:ea typeface="Times New Roman"/>
                <a:cs typeface="AL-Mateen"/>
              </a:rPr>
              <a:t>عاشراً:مراحل جلسة المصالحة:</a:t>
            </a:r>
            <a:endParaRPr lang="ar-EG" sz="2400" b="1" dirty="0"/>
          </a:p>
        </p:txBody>
      </p:sp>
      <p:sp>
        <p:nvSpPr>
          <p:cNvPr id="3" name="AutoShape 2"/>
          <p:cNvSpPr>
            <a:spLocks noChangeArrowheads="1"/>
          </p:cNvSpPr>
          <p:nvPr/>
        </p:nvSpPr>
        <p:spPr bwMode="auto">
          <a:xfrm>
            <a:off x="7339698" y="1177507"/>
            <a:ext cx="1666875" cy="609600"/>
          </a:xfrm>
          <a:prstGeom prst="roundRect">
            <a:avLst>
              <a:gd name="adj" fmla="val 16667"/>
            </a:avLst>
          </a:prstGeom>
          <a:gradFill rotWithShape="0">
            <a:gsLst>
              <a:gs pos="0">
                <a:srgbClr val="FFFFFF"/>
              </a:gs>
              <a:gs pos="100000">
                <a:srgbClr val="B4C6E7"/>
              </a:gs>
            </a:gsLst>
            <a:lin ang="54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200" b="0" i="0" u="none" strike="noStrike" cap="none" normalizeH="0" baseline="0" smtClean="0">
                <a:ln>
                  <a:noFill/>
                </a:ln>
                <a:solidFill>
                  <a:schemeClr val="tx1"/>
                </a:solidFill>
                <a:effectLst/>
                <a:latin typeface="Calibri" pitchFamily="34" charset="0"/>
                <a:ea typeface="Arial" pitchFamily="34" charset="0"/>
                <a:cs typeface="AL-Mateen" pitchFamily="2" charset="-78"/>
              </a:rPr>
              <a:t>المرحلة الأولى</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AutoShape 3"/>
          <p:cNvSpPr>
            <a:spLocks noChangeArrowheads="1"/>
          </p:cNvSpPr>
          <p:nvPr/>
        </p:nvSpPr>
        <p:spPr bwMode="auto">
          <a:xfrm rot="10800000">
            <a:off x="7086600" y="1861778"/>
            <a:ext cx="1200150" cy="805222"/>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FFFF"/>
          </a:solidFill>
          <a:ln w="28575">
            <a:solidFill>
              <a:srgbClr val="00B050"/>
            </a:solidFill>
            <a:prstDash val="lgDash"/>
            <a:miter lim="800000"/>
            <a:headEnd/>
            <a:tailEnd/>
          </a:ln>
        </p:spPr>
        <p:txBody>
          <a:bodyPr vert="horz" wrap="square" lIns="91440" tIns="45720" rIns="91440" bIns="45720" numCol="1" anchor="t" anchorCtr="0" compatLnSpc="1">
            <a:prstTxWarp prst="textNoShape">
              <a:avLst/>
            </a:prstTxWarp>
          </a:bodyPr>
          <a:lstStyle/>
          <a:p>
            <a:endParaRPr lang="ar-EG"/>
          </a:p>
        </p:txBody>
      </p:sp>
      <p:sp>
        <p:nvSpPr>
          <p:cNvPr id="5" name="Rectangle 4"/>
          <p:cNvSpPr>
            <a:spLocks noChangeArrowheads="1"/>
          </p:cNvSpPr>
          <p:nvPr/>
        </p:nvSpPr>
        <p:spPr bwMode="auto">
          <a:xfrm>
            <a:off x="1066800" y="1704975"/>
            <a:ext cx="6019800" cy="1295400"/>
          </a:xfrm>
          <a:prstGeom prst="rect">
            <a:avLst/>
          </a:prstGeom>
          <a:solidFill>
            <a:srgbClr val="FFF2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2000" b="0"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الاهتمام في هذه المرحلة يكون مركزا على موقف الأسرة الحالي والصورة أو الوضع الذي عليه الأسرة وهنا قد يذهب المعالج لبحث تاريخ الأسرة وتحديد مصادر المساعدة التي يملكونها والتي تساعدهم للوصول إلى الحالة المرغوبة.</a:t>
            </a:r>
            <a:endParaRPr kumimoji="0" lang="en-US" sz="2000" b="0" i="0" u="none" strike="noStrike" cap="none" normalizeH="0" baseline="0" dirty="0" smtClean="0">
              <a:ln>
                <a:noFill/>
              </a:ln>
              <a:solidFill>
                <a:schemeClr val="tx1"/>
              </a:solidFill>
              <a:effectLst/>
              <a:latin typeface="Calibri" pitchFamily="34" charset="0"/>
              <a:ea typeface="Arial" pitchFamily="34" charset="0"/>
              <a:cs typeface="AL-Mohanad Bold"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AutoShape 5"/>
          <p:cNvSpPr>
            <a:spLocks noChangeArrowheads="1"/>
          </p:cNvSpPr>
          <p:nvPr/>
        </p:nvSpPr>
        <p:spPr bwMode="auto">
          <a:xfrm>
            <a:off x="7113466" y="3063097"/>
            <a:ext cx="1666875" cy="723900"/>
          </a:xfrm>
          <a:prstGeom prst="roundRect">
            <a:avLst>
              <a:gd name="adj" fmla="val 16667"/>
            </a:avLst>
          </a:prstGeom>
          <a:gradFill rotWithShape="0">
            <a:gsLst>
              <a:gs pos="0">
                <a:srgbClr val="FFFFFF"/>
              </a:gs>
              <a:gs pos="100000">
                <a:srgbClr val="F7CAAC"/>
              </a:gs>
            </a:gsLst>
            <a:lin ang="54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200" b="0" i="0" u="none" strike="noStrike" cap="none" normalizeH="0" baseline="0" smtClean="0">
                <a:ln>
                  <a:noFill/>
                </a:ln>
                <a:solidFill>
                  <a:schemeClr val="tx1"/>
                </a:solidFill>
                <a:effectLst/>
                <a:latin typeface="Calibri" pitchFamily="34" charset="0"/>
                <a:ea typeface="Arial" pitchFamily="34" charset="0"/>
                <a:cs typeface="AL-Mateen" pitchFamily="2" charset="-78"/>
              </a:rPr>
              <a:t>المرحلة الثانية</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AutoShape 3"/>
          <p:cNvSpPr>
            <a:spLocks noChangeArrowheads="1"/>
          </p:cNvSpPr>
          <p:nvPr/>
        </p:nvSpPr>
        <p:spPr bwMode="auto">
          <a:xfrm rot="10800000">
            <a:off x="7133594" y="3835430"/>
            <a:ext cx="1200150" cy="888969"/>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FFFF"/>
          </a:solidFill>
          <a:ln w="28575">
            <a:solidFill>
              <a:srgbClr val="00B050"/>
            </a:solidFill>
            <a:prstDash val="lgDash"/>
            <a:miter lim="800000"/>
            <a:headEnd/>
            <a:tailEnd/>
          </a:ln>
        </p:spPr>
        <p:txBody>
          <a:bodyPr vert="horz" wrap="square" lIns="91440" tIns="45720" rIns="91440" bIns="45720" numCol="1" anchor="t" anchorCtr="0" compatLnSpc="1">
            <a:prstTxWarp prst="textNoShape">
              <a:avLst/>
            </a:prstTxWarp>
          </a:bodyPr>
          <a:lstStyle/>
          <a:p>
            <a:endParaRPr lang="ar-EG"/>
          </a:p>
        </p:txBody>
      </p:sp>
      <p:sp>
        <p:nvSpPr>
          <p:cNvPr id="9" name="Rectangle 7"/>
          <p:cNvSpPr>
            <a:spLocks noChangeArrowheads="1"/>
          </p:cNvSpPr>
          <p:nvPr/>
        </p:nvSpPr>
        <p:spPr bwMode="auto">
          <a:xfrm>
            <a:off x="868392" y="3886200"/>
            <a:ext cx="6225395" cy="1152525"/>
          </a:xfrm>
          <a:prstGeom prst="rect">
            <a:avLst/>
          </a:prstGeom>
          <a:solidFill>
            <a:srgbClr val="FFFFFF"/>
          </a:solidFill>
          <a:ln w="31750">
            <a:solidFill>
              <a:srgbClr val="70AD47"/>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2400" b="0"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أثناء هذه المرحلة من العلاج فإن الأسر تبدأ في إدراك أن العلاقات ممكن تغييرها وأن الصراعات الهدامة داخل الأسرة ممكن أن تذكر.</a:t>
            </a:r>
            <a:endParaRPr kumimoji="0" lang="ar-EG"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8"/>
          <p:cNvSpPr>
            <a:spLocks noChangeArrowheads="1"/>
          </p:cNvSpPr>
          <p:nvPr/>
        </p:nvSpPr>
        <p:spPr bwMode="auto">
          <a:xfrm>
            <a:off x="7156597" y="5013744"/>
            <a:ext cx="1666875" cy="523875"/>
          </a:xfrm>
          <a:prstGeom prst="roundRect">
            <a:avLst>
              <a:gd name="adj" fmla="val 16667"/>
            </a:avLst>
          </a:prstGeom>
          <a:gradFill rotWithShape="0">
            <a:gsLst>
              <a:gs pos="0">
                <a:srgbClr val="FFFFFF"/>
              </a:gs>
              <a:gs pos="100000">
                <a:srgbClr val="DBDBDB"/>
              </a:gs>
            </a:gsLst>
            <a:lin ang="5400000" scaled="1"/>
          </a:gradFill>
          <a:ln w="12700">
            <a:solidFill>
              <a:srgbClr val="C9C9C9"/>
            </a:solidFill>
            <a:round/>
            <a:headEnd/>
            <a:tailEnd/>
          </a:ln>
          <a:effectLst>
            <a:outerShdw dist="28398" dir="3806097" algn="ctr" rotWithShape="0">
              <a:srgbClr val="525252">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200" b="0" i="0" u="none" strike="noStrike" cap="none" normalizeH="0" baseline="0" smtClean="0">
                <a:ln>
                  <a:noFill/>
                </a:ln>
                <a:solidFill>
                  <a:schemeClr val="tx1"/>
                </a:solidFill>
                <a:effectLst/>
                <a:latin typeface="Calibri" pitchFamily="34" charset="0"/>
                <a:ea typeface="Arial" pitchFamily="34" charset="0"/>
                <a:cs typeface="AL-Mateen" pitchFamily="2" charset="-78"/>
              </a:rPr>
              <a:t>المرحلة الثالثة</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AutoShape 9"/>
          <p:cNvSpPr>
            <a:spLocks noChangeArrowheads="1"/>
          </p:cNvSpPr>
          <p:nvPr/>
        </p:nvSpPr>
        <p:spPr bwMode="auto">
          <a:xfrm rot="10800000">
            <a:off x="7239000" y="5562600"/>
            <a:ext cx="1200150" cy="7620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FFFF"/>
          </a:solidFill>
          <a:ln w="28575">
            <a:solidFill>
              <a:srgbClr val="00B0F0"/>
            </a:solidFill>
            <a:prstDash val="lgDash"/>
            <a:miter lim="800000"/>
            <a:headEnd/>
            <a:tailEnd/>
          </a:ln>
        </p:spPr>
        <p:txBody>
          <a:bodyPr vert="horz" wrap="square" lIns="91440" tIns="45720" rIns="91440" bIns="45720" numCol="1" anchor="t" anchorCtr="0" compatLnSpc="1">
            <a:prstTxWarp prst="textNoShape">
              <a:avLst/>
            </a:prstTxWarp>
          </a:bodyPr>
          <a:lstStyle/>
          <a:p>
            <a:endParaRPr lang="ar-EG"/>
          </a:p>
        </p:txBody>
      </p:sp>
      <p:sp>
        <p:nvSpPr>
          <p:cNvPr id="12" name="Rectangle 10"/>
          <p:cNvSpPr>
            <a:spLocks noChangeArrowheads="1"/>
          </p:cNvSpPr>
          <p:nvPr/>
        </p:nvSpPr>
        <p:spPr bwMode="auto">
          <a:xfrm>
            <a:off x="685800" y="5676720"/>
            <a:ext cx="6470797" cy="800280"/>
          </a:xfrm>
          <a:prstGeom prst="rect">
            <a:avLst/>
          </a:prstGeom>
          <a:solidFill>
            <a:srgbClr val="FFFFFF"/>
          </a:solidFill>
          <a:ln w="31750">
            <a:solidFill>
              <a:srgbClr val="4472C4"/>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2000"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في نهاية العلاج حيث يشعر المعالج والأسرة على أنها قادرة على أن تقود نفسها بنفسها وأن المعالج كمصدر مساعدة متاح لهم والأسرة تستقل عنه.</a:t>
            </a:r>
            <a:endParaRPr kumimoji="0" lang="ar-EG" sz="240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08472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91460" y="76200"/>
            <a:ext cx="2252540" cy="708656"/>
          </a:xfrm>
          <a:prstGeom prst="rect">
            <a:avLst/>
          </a:prstGeom>
        </p:spPr>
        <p:txBody>
          <a:bodyPr wrap="none">
            <a:spAutoFit/>
          </a:bodyPr>
          <a:lstStyle/>
          <a:p>
            <a:pPr marL="0" marR="0" lvl="0" indent="0" algn="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a:ln>
                  <a:noFill/>
                </a:ln>
                <a:solidFill>
                  <a:srgbClr val="C00000"/>
                </a:solidFill>
                <a:effectLst/>
                <a:uLnTx/>
                <a:uFillTx/>
                <a:ea typeface="Times New Roman"/>
                <a:cs typeface="AL-Mateen"/>
              </a:rPr>
              <a:t>محاور البرنامج:</a:t>
            </a:r>
            <a:endParaRPr kumimoji="0" lang="en-US" sz="2400" b="0" i="0" u="none" strike="noStrike" kern="0" cap="none" spc="0" normalizeH="0" baseline="0" noProof="0" dirty="0">
              <a:ln>
                <a:noFill/>
              </a:ln>
              <a:solidFill>
                <a:srgbClr val="C00000"/>
              </a:solidFill>
              <a:effectLst/>
              <a:uLnTx/>
              <a:uFillTx/>
              <a:ea typeface="Times New Roman"/>
              <a:cs typeface="Arial"/>
            </a:endParaRPr>
          </a:p>
        </p:txBody>
      </p:sp>
      <p:sp>
        <p:nvSpPr>
          <p:cNvPr id="3" name="Rectangle 2"/>
          <p:cNvSpPr/>
          <p:nvPr/>
        </p:nvSpPr>
        <p:spPr>
          <a:xfrm>
            <a:off x="914400" y="914400"/>
            <a:ext cx="7543800" cy="4339650"/>
          </a:xfrm>
          <a:prstGeom prst="rect">
            <a:avLst/>
          </a:prstGeom>
        </p:spPr>
        <p:txBody>
          <a:bodyPr wrap="square">
            <a:spAutoFit/>
          </a:bodyPr>
          <a:lstStyle/>
          <a:p>
            <a:pPr lvl="0" algn="justLow" rtl="1">
              <a:lnSpc>
                <a:spcPct val="115000"/>
              </a:lnSpc>
              <a:spcAft>
                <a:spcPts val="0"/>
              </a:spcAft>
            </a:pPr>
            <a:r>
              <a:rPr lang="ar-SA" sz="2400" dirty="0" smtClean="0">
                <a:ea typeface="Times New Roman"/>
                <a:cs typeface="AL-Mohanad Bold"/>
              </a:rPr>
              <a:t>•</a:t>
            </a:r>
            <a:r>
              <a:rPr lang="ar-EG" dirty="0" smtClean="0">
                <a:ea typeface="Times New Roman"/>
                <a:cs typeface="AL-Mohanad Bold"/>
              </a:rPr>
              <a:t> </a:t>
            </a:r>
            <a:r>
              <a:rPr lang="ar-SA" sz="2400" b="1" dirty="0" smtClean="0">
                <a:ea typeface="Times New Roman"/>
              </a:rPr>
              <a:t>مفهوم </a:t>
            </a:r>
            <a:r>
              <a:rPr lang="ar-SA" sz="2400" b="1" dirty="0">
                <a:ea typeface="Times New Roman"/>
              </a:rPr>
              <a:t>الإصلاح الأسري.</a:t>
            </a:r>
          </a:p>
          <a:p>
            <a:pPr lvl="0" algn="justLow" rtl="1">
              <a:lnSpc>
                <a:spcPct val="115000"/>
              </a:lnSpc>
              <a:spcAft>
                <a:spcPts val="0"/>
              </a:spcAft>
            </a:pPr>
            <a:r>
              <a:rPr lang="ar-SA" sz="2400" b="1" dirty="0" smtClean="0">
                <a:ea typeface="Times New Roman"/>
              </a:rPr>
              <a:t>•</a:t>
            </a:r>
            <a:r>
              <a:rPr lang="ar-EG" sz="2400" b="1" dirty="0" smtClean="0">
                <a:ea typeface="Times New Roman"/>
              </a:rPr>
              <a:t> </a:t>
            </a:r>
            <a:r>
              <a:rPr lang="ar-SA" sz="2400" b="1" dirty="0" smtClean="0">
                <a:ea typeface="Times New Roman"/>
              </a:rPr>
              <a:t>حقيقة </a:t>
            </a:r>
            <a:r>
              <a:rPr lang="ar-SA" sz="2400" b="1" dirty="0">
                <a:ea typeface="Times New Roman"/>
              </a:rPr>
              <a:t>الإصلاح كما في القرآن والسنة.</a:t>
            </a:r>
          </a:p>
          <a:p>
            <a:pPr lvl="0" algn="justLow" rtl="1">
              <a:lnSpc>
                <a:spcPct val="115000"/>
              </a:lnSpc>
              <a:spcAft>
                <a:spcPts val="0"/>
              </a:spcAft>
            </a:pPr>
            <a:r>
              <a:rPr lang="ar-SA" sz="2400" b="1" dirty="0" smtClean="0">
                <a:ea typeface="Times New Roman"/>
              </a:rPr>
              <a:t>•</a:t>
            </a:r>
            <a:r>
              <a:rPr lang="ar-EG" sz="2400" b="1" dirty="0" smtClean="0">
                <a:ea typeface="Times New Roman"/>
              </a:rPr>
              <a:t> </a:t>
            </a:r>
            <a:r>
              <a:rPr lang="ar-SA" sz="2400" b="1" dirty="0" smtClean="0">
                <a:ea typeface="Times New Roman"/>
              </a:rPr>
              <a:t>ركائز </a:t>
            </a:r>
            <a:r>
              <a:rPr lang="ar-SA" sz="2400" b="1" dirty="0">
                <a:ea typeface="Times New Roman"/>
              </a:rPr>
              <a:t>ووسائل الإصلاح الأسري,</a:t>
            </a:r>
          </a:p>
          <a:p>
            <a:pPr lvl="0" algn="justLow" rtl="1">
              <a:lnSpc>
                <a:spcPct val="115000"/>
              </a:lnSpc>
              <a:spcAft>
                <a:spcPts val="0"/>
              </a:spcAft>
            </a:pPr>
            <a:r>
              <a:rPr lang="ar-SA" sz="2400" b="1" dirty="0" smtClean="0">
                <a:ea typeface="Times New Roman"/>
              </a:rPr>
              <a:t>•</a:t>
            </a:r>
            <a:r>
              <a:rPr lang="ar-EG" sz="2400" b="1" dirty="0" smtClean="0">
                <a:ea typeface="Times New Roman"/>
              </a:rPr>
              <a:t> </a:t>
            </a:r>
            <a:r>
              <a:rPr lang="ar-SA" sz="2400" b="1" dirty="0" smtClean="0">
                <a:ea typeface="Times New Roman"/>
              </a:rPr>
              <a:t>أنواع </a:t>
            </a:r>
            <a:r>
              <a:rPr lang="ar-SA" sz="2400" b="1" dirty="0">
                <a:ea typeface="Times New Roman"/>
              </a:rPr>
              <a:t>الإصلاح الأسري.</a:t>
            </a:r>
          </a:p>
          <a:p>
            <a:pPr lvl="0" algn="justLow" rtl="1">
              <a:lnSpc>
                <a:spcPct val="115000"/>
              </a:lnSpc>
              <a:spcAft>
                <a:spcPts val="0"/>
              </a:spcAft>
            </a:pPr>
            <a:r>
              <a:rPr lang="ar-SA" sz="2400" b="1" dirty="0" smtClean="0">
                <a:ea typeface="Times New Roman"/>
              </a:rPr>
              <a:t>•</a:t>
            </a:r>
            <a:r>
              <a:rPr lang="ar-EG" sz="2400" b="1" dirty="0" smtClean="0">
                <a:ea typeface="Times New Roman"/>
              </a:rPr>
              <a:t> </a:t>
            </a:r>
            <a:r>
              <a:rPr lang="ar-SA" sz="2400" b="1" dirty="0" smtClean="0">
                <a:ea typeface="Times New Roman"/>
              </a:rPr>
              <a:t>ثمار </a:t>
            </a:r>
            <a:r>
              <a:rPr lang="ar-SA" sz="2400" b="1" dirty="0">
                <a:ea typeface="Times New Roman"/>
              </a:rPr>
              <a:t>الإصلاح الأسري .</a:t>
            </a:r>
          </a:p>
          <a:p>
            <a:pPr lvl="0" algn="justLow" rtl="1">
              <a:lnSpc>
                <a:spcPct val="115000"/>
              </a:lnSpc>
              <a:spcAft>
                <a:spcPts val="0"/>
              </a:spcAft>
            </a:pPr>
            <a:r>
              <a:rPr lang="ar-SA" sz="2400" b="1" dirty="0" smtClean="0">
                <a:ea typeface="Times New Roman"/>
              </a:rPr>
              <a:t>•</a:t>
            </a:r>
            <a:r>
              <a:rPr lang="ar-EG" sz="2400" b="1" dirty="0" smtClean="0">
                <a:ea typeface="Times New Roman"/>
              </a:rPr>
              <a:t> </a:t>
            </a:r>
            <a:r>
              <a:rPr lang="ar-SA" sz="2400" b="1" dirty="0" smtClean="0">
                <a:ea typeface="Times New Roman"/>
              </a:rPr>
              <a:t>مهارات </a:t>
            </a:r>
            <a:r>
              <a:rPr lang="ar-SA" sz="2400" b="1" dirty="0">
                <a:ea typeface="Times New Roman"/>
              </a:rPr>
              <a:t>الإصلاح الأسري والتعرف على أهم المعايير الخاصة بها.</a:t>
            </a:r>
          </a:p>
          <a:p>
            <a:pPr lvl="0" algn="justLow" rtl="1">
              <a:lnSpc>
                <a:spcPct val="115000"/>
              </a:lnSpc>
              <a:spcAft>
                <a:spcPts val="0"/>
              </a:spcAft>
            </a:pPr>
            <a:r>
              <a:rPr lang="ar-SA" sz="2400" b="1" dirty="0" smtClean="0">
                <a:ea typeface="Times New Roman"/>
              </a:rPr>
              <a:t>•</a:t>
            </a:r>
            <a:r>
              <a:rPr lang="ar-EG" sz="2400" b="1" dirty="0" smtClean="0">
                <a:ea typeface="Times New Roman"/>
              </a:rPr>
              <a:t> </a:t>
            </a:r>
            <a:r>
              <a:rPr lang="ar-SA" sz="2400" b="1" dirty="0" smtClean="0">
                <a:ea typeface="Times New Roman"/>
              </a:rPr>
              <a:t>الأنماط </a:t>
            </a:r>
            <a:r>
              <a:rPr lang="ar-SA" sz="2400" b="1" dirty="0">
                <a:ea typeface="Times New Roman"/>
              </a:rPr>
              <a:t>الشخصية للزوجين.</a:t>
            </a:r>
          </a:p>
          <a:p>
            <a:pPr lvl="0" algn="justLow" rtl="1">
              <a:lnSpc>
                <a:spcPct val="115000"/>
              </a:lnSpc>
              <a:spcAft>
                <a:spcPts val="0"/>
              </a:spcAft>
            </a:pPr>
            <a:r>
              <a:rPr lang="ar-SA" sz="2400" b="1" dirty="0" smtClean="0">
                <a:ea typeface="Times New Roman"/>
              </a:rPr>
              <a:t>•</a:t>
            </a:r>
            <a:r>
              <a:rPr lang="ar-EG" sz="2400" b="1" dirty="0" smtClean="0">
                <a:ea typeface="Times New Roman"/>
              </a:rPr>
              <a:t> </a:t>
            </a:r>
            <a:r>
              <a:rPr lang="ar-SA" sz="2400" b="1" dirty="0" smtClean="0">
                <a:ea typeface="Times New Roman"/>
              </a:rPr>
              <a:t>مميزات </a:t>
            </a:r>
            <a:r>
              <a:rPr lang="ar-SA" sz="2400" b="1" dirty="0">
                <a:ea typeface="Times New Roman"/>
              </a:rPr>
              <a:t>الأسرة في القرآن.</a:t>
            </a:r>
          </a:p>
          <a:p>
            <a:pPr lvl="0" algn="justLow" rtl="1">
              <a:lnSpc>
                <a:spcPct val="115000"/>
              </a:lnSpc>
              <a:spcAft>
                <a:spcPts val="0"/>
              </a:spcAft>
            </a:pPr>
            <a:r>
              <a:rPr lang="ar-SA" sz="2400" b="1" dirty="0" smtClean="0">
                <a:ea typeface="Times New Roman"/>
              </a:rPr>
              <a:t>•</a:t>
            </a:r>
            <a:r>
              <a:rPr lang="ar-EG" sz="2400" b="1" dirty="0" smtClean="0">
                <a:ea typeface="Times New Roman"/>
              </a:rPr>
              <a:t> </a:t>
            </a:r>
            <a:r>
              <a:rPr lang="ar-SA" sz="2400" b="1" dirty="0" smtClean="0">
                <a:ea typeface="Times New Roman"/>
              </a:rPr>
              <a:t>مهارات </a:t>
            </a:r>
            <a:r>
              <a:rPr lang="ar-SA" sz="2400" b="1" dirty="0">
                <a:ea typeface="Times New Roman"/>
              </a:rPr>
              <a:t>الاتصال في العلاقات الأسرية.</a:t>
            </a:r>
          </a:p>
          <a:p>
            <a:pPr lvl="0" algn="justLow" rtl="1">
              <a:lnSpc>
                <a:spcPct val="115000"/>
              </a:lnSpc>
              <a:spcAft>
                <a:spcPts val="0"/>
              </a:spcAft>
            </a:pPr>
            <a:r>
              <a:rPr lang="ar-SA" sz="2400" b="1" dirty="0" smtClean="0">
                <a:ea typeface="Times New Roman"/>
              </a:rPr>
              <a:t>•</a:t>
            </a:r>
            <a:r>
              <a:rPr lang="ar-EG" sz="2400" b="1" dirty="0" smtClean="0">
                <a:ea typeface="Times New Roman"/>
              </a:rPr>
              <a:t> </a:t>
            </a:r>
            <a:r>
              <a:rPr lang="ar-SA" sz="2400" b="1" dirty="0" smtClean="0">
                <a:ea typeface="Times New Roman"/>
              </a:rPr>
              <a:t>نظريات </a:t>
            </a:r>
            <a:r>
              <a:rPr lang="ar-SA" sz="2400" b="1" dirty="0">
                <a:ea typeface="Times New Roman"/>
              </a:rPr>
              <a:t>العلاج الأسري والأسلايب المختلفة للتعامل مع العنف الأسري.</a:t>
            </a:r>
          </a:p>
        </p:txBody>
      </p:sp>
    </p:spTree>
    <p:extLst>
      <p:ext uri="{BB962C8B-B14F-4D97-AF65-F5344CB8AC3E}">
        <p14:creationId xmlns:p14="http://schemas.microsoft.com/office/powerpoint/2010/main" val="34567939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97346"/>
            <a:ext cx="8229600" cy="3914918"/>
          </a:xfrm>
          <a:prstGeom prst="rect">
            <a:avLst/>
          </a:prstGeom>
        </p:spPr>
        <p:txBody>
          <a:bodyPr wrap="square">
            <a:spAutoFit/>
          </a:bodyPr>
          <a:lstStyle/>
          <a:p>
            <a:pPr algn="justLow" rtl="1">
              <a:lnSpc>
                <a:spcPct val="115000"/>
              </a:lnSpc>
              <a:spcAft>
                <a:spcPts val="0"/>
              </a:spcAft>
              <a:tabLst>
                <a:tab pos="609600" algn="l"/>
              </a:tabLst>
            </a:pPr>
            <a:r>
              <a:rPr lang="ar-EG" dirty="0">
                <a:solidFill>
                  <a:srgbClr val="943634"/>
                </a:solidFill>
                <a:ea typeface="Times New Roman"/>
                <a:cs typeface="AL-Mateen"/>
              </a:rPr>
              <a:t>الحادي عشر: أدوار المصلح الاجتماعي في مراحل جلسة الاصلاح:</a:t>
            </a:r>
            <a:endParaRPr lang="en-US" sz="1200" dirty="0">
              <a:ea typeface="Times New Roman"/>
              <a:cs typeface="Arial"/>
            </a:endParaRPr>
          </a:p>
          <a:p>
            <a:pPr algn="justLow" rtl="1">
              <a:lnSpc>
                <a:spcPct val="115000"/>
              </a:lnSpc>
              <a:spcAft>
                <a:spcPts val="0"/>
              </a:spcAft>
              <a:tabLst>
                <a:tab pos="609600" algn="l"/>
              </a:tabLst>
            </a:pPr>
            <a:r>
              <a:rPr lang="ar-EG" dirty="0">
                <a:ea typeface="Times New Roman"/>
                <a:cs typeface="AL-Mohanad Bold"/>
              </a:rPr>
              <a:t>مما سبق عرضه يمكن القول بأن أهم مايميز كل مرحلة من أداء المصلح الأسري لدوره مايلي:-</a:t>
            </a:r>
            <a:endParaRPr lang="en-US" sz="1200" dirty="0">
              <a:ea typeface="Times New Roman"/>
              <a:cs typeface="Arial"/>
            </a:endParaRPr>
          </a:p>
          <a:p>
            <a:pPr algn="justLow" rtl="1">
              <a:lnSpc>
                <a:spcPct val="115000"/>
              </a:lnSpc>
              <a:spcAft>
                <a:spcPts val="0"/>
              </a:spcAft>
              <a:tabLst>
                <a:tab pos="609600" algn="l"/>
              </a:tabLst>
            </a:pPr>
            <a:r>
              <a:rPr lang="ar-SA" b="1" dirty="0">
                <a:solidFill>
                  <a:srgbClr val="31849B"/>
                </a:solidFill>
                <a:ea typeface="Times New Roman"/>
                <a:cs typeface="AL-Mohanad Bold"/>
              </a:rPr>
              <a:t>أولاً: المرحلة الأولى</a:t>
            </a:r>
            <a:endParaRPr lang="en-US" sz="1200" dirty="0">
              <a:ea typeface="Times New Roman"/>
              <a:cs typeface="Arial"/>
            </a:endParaRPr>
          </a:p>
          <a:p>
            <a:pPr algn="justLow" rtl="1">
              <a:lnSpc>
                <a:spcPct val="115000"/>
              </a:lnSpc>
              <a:spcAft>
                <a:spcPts val="0"/>
              </a:spcAft>
              <a:tabLst>
                <a:tab pos="609600" algn="l"/>
              </a:tabLst>
            </a:pPr>
            <a:r>
              <a:rPr lang="ar-SA" dirty="0">
                <a:ea typeface="Times New Roman"/>
                <a:cs typeface="AL-Mohanad Bold"/>
              </a:rPr>
              <a:t>الغرض منها تكوين صورة عامة عن الأسرة ومشكلاتها ويشرح المصلح الأسري دوره للأسرة ونوع العلاقات بينهم وما هو متوقع منه ودور المؤسسة التي ينتمي إليها ويبدأ في مناقشة مشكلاتهم وهذا يعني قيامه بما يلي:-</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الاستماع من كل طرف من خلال عقد المقابلات الفردية مع كل شخص على حده.</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يحدد نقاط الالتقاء المشتركة بين الطرفين ليبدأ بها في اللقاءات المشتركة التي سيتم المواجهة بين الأطراف من خلالها.</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التعرف على نقاط الاختلاف بين الأطراف حول الموضوعات المتعلقة بالموقف الاشكالى وكيفية التغلب على هذه الاختلافات من خلال الحلول التي يقبلها الأطراف المختلفة.</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التهيئة النفسية لعملية المواجهة وكيفية تخفيف حدة التوتر لعلاج المشكلة من خلال حضورهم واستعدادهم وتقبلهم لآراء المصلح الأسري النفسي المهمة.</a:t>
            </a:r>
            <a:endParaRPr lang="en-US" sz="1200" dirty="0">
              <a:ea typeface="Times New Roman"/>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4648200"/>
            <a:ext cx="2143125" cy="2143125"/>
          </a:xfrm>
          <a:prstGeom prst="rect">
            <a:avLst/>
          </a:prstGeom>
        </p:spPr>
      </p:pic>
    </p:spTree>
    <p:extLst>
      <p:ext uri="{BB962C8B-B14F-4D97-AF65-F5344CB8AC3E}">
        <p14:creationId xmlns:p14="http://schemas.microsoft.com/office/powerpoint/2010/main" val="1808472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28600"/>
            <a:ext cx="8001000" cy="3914918"/>
          </a:xfrm>
          <a:prstGeom prst="rect">
            <a:avLst/>
          </a:prstGeom>
        </p:spPr>
        <p:txBody>
          <a:bodyPr wrap="square">
            <a:spAutoFit/>
          </a:bodyPr>
          <a:lstStyle/>
          <a:p>
            <a:pPr algn="justLow" rtl="1">
              <a:lnSpc>
                <a:spcPct val="115000"/>
              </a:lnSpc>
              <a:spcAft>
                <a:spcPts val="0"/>
              </a:spcAft>
              <a:tabLst>
                <a:tab pos="609600" algn="l"/>
              </a:tabLst>
            </a:pPr>
            <a:r>
              <a:rPr lang="ar-SA" b="1" dirty="0">
                <a:solidFill>
                  <a:srgbClr val="31849B"/>
                </a:solidFill>
                <a:ea typeface="Times New Roman"/>
                <a:cs typeface="AL-Mohanad Bold"/>
              </a:rPr>
              <a:t>ثانياً: المرحلة الثانية</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الاستماع إلى المقترحات لكل منهم لكيفية التغلب على الصراع فيما بينهم.</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 الوصول إلى تصور علاجي محدد من خلال مسئوليات محددة لكل طرف والتعهد بالالتزام أمام الطرف الآخر.</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الاتفاق على إبعاد المؤثرات من الأشخاص والمواقف التي تثير مرة أخرى ظهور الصراع.</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الاتفاق على كيفية الاتصال مع المصلح الأسري لمتابعة تنفيذ الخطة العلاجية .</a:t>
            </a:r>
            <a:endParaRPr lang="en-US" sz="1200" dirty="0">
              <a:ea typeface="Times New Roman"/>
              <a:cs typeface="Arial"/>
            </a:endParaRPr>
          </a:p>
          <a:p>
            <a:pPr algn="justLow" rtl="1">
              <a:lnSpc>
                <a:spcPct val="115000"/>
              </a:lnSpc>
              <a:spcAft>
                <a:spcPts val="0"/>
              </a:spcAft>
              <a:tabLst>
                <a:tab pos="609600" algn="l"/>
              </a:tabLst>
            </a:pPr>
            <a:r>
              <a:rPr lang="ar-SA" b="1" dirty="0">
                <a:solidFill>
                  <a:srgbClr val="31849B"/>
                </a:solidFill>
                <a:ea typeface="Times New Roman"/>
                <a:cs typeface="AL-Mohanad Bold"/>
              </a:rPr>
              <a:t>ثالثاً: المرحلة الثالثة</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السؤال عن أحوال الأسرة بعد توزيع المسئوليات بين الأطراف المختلفة.</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معرفة معدلات الإنجاز في تحقيق الأهداف العلاجية وإبرازها لتدعيم وتشجيع الأطراف للاستمرار في عملية العلاج.</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وضع خطة لإزالة الآثار النفسية التي ترتبت على حدوث الموقف الإشكالي.</a:t>
            </a:r>
            <a:endParaRPr lang="en-US" sz="1200" dirty="0">
              <a:ea typeface="Times New Roman"/>
              <a:cs typeface="Arial"/>
            </a:endParaRPr>
          </a:p>
          <a:p>
            <a:pPr marL="342900" lvl="0" indent="-342900" algn="justLow" rtl="1">
              <a:lnSpc>
                <a:spcPct val="115000"/>
              </a:lnSpc>
              <a:spcAft>
                <a:spcPts val="0"/>
              </a:spcAft>
              <a:buFont typeface="Symbol"/>
              <a:buChar char=""/>
              <a:tabLst>
                <a:tab pos="457200" algn="l"/>
                <a:tab pos="542925" algn="l"/>
              </a:tabLst>
            </a:pPr>
            <a:r>
              <a:rPr lang="ar-EG" dirty="0">
                <a:ea typeface="Times New Roman"/>
                <a:cs typeface="AL-Mohanad Bold"/>
              </a:rPr>
              <a:t>تنفيذ برنامج المتفق عليه بين أفراد الأسرة والمصلح الأسري النفسي المعالج لمشكلتها.</a:t>
            </a:r>
            <a:endParaRPr lang="en-US" sz="1200" dirty="0">
              <a:ea typeface="Times New Roman"/>
              <a:cs typeface="Aria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562600"/>
            <a:ext cx="2365365" cy="1133475"/>
          </a:xfrm>
          <a:prstGeom prst="rect">
            <a:avLst/>
          </a:prstGeom>
        </p:spPr>
      </p:pic>
    </p:spTree>
    <p:extLst>
      <p:ext uri="{BB962C8B-B14F-4D97-AF65-F5344CB8AC3E}">
        <p14:creationId xmlns:p14="http://schemas.microsoft.com/office/powerpoint/2010/main" val="1808472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8229600" cy="4658198"/>
          </a:xfrm>
          <a:prstGeom prst="rect">
            <a:avLst/>
          </a:prstGeom>
        </p:spPr>
        <p:txBody>
          <a:bodyPr wrap="square">
            <a:spAutoFit/>
          </a:bodyPr>
          <a:lstStyle/>
          <a:p>
            <a:pPr algn="justLow" rtl="1">
              <a:lnSpc>
                <a:spcPct val="115000"/>
              </a:lnSpc>
              <a:spcAft>
                <a:spcPts val="0"/>
              </a:spcAft>
              <a:tabLst>
                <a:tab pos="609600" algn="l"/>
              </a:tabLst>
            </a:pPr>
            <a:r>
              <a:rPr lang="ar-EG" dirty="0">
                <a:solidFill>
                  <a:srgbClr val="943634"/>
                </a:solidFill>
                <a:ea typeface="Times New Roman"/>
                <a:cs typeface="AL-Mateen"/>
              </a:rPr>
              <a:t>الثاني عشر:افتتاح جلسة المصالحة:</a:t>
            </a:r>
            <a:endParaRPr lang="en-US" sz="1200" dirty="0">
              <a:ea typeface="Times New Roman"/>
              <a:cs typeface="Arial"/>
            </a:endParaRPr>
          </a:p>
          <a:p>
            <a:pPr algn="justLow" rtl="1">
              <a:lnSpc>
                <a:spcPct val="115000"/>
              </a:lnSpc>
              <a:spcAft>
                <a:spcPts val="0"/>
              </a:spcAft>
              <a:tabLst>
                <a:tab pos="609600" algn="l"/>
              </a:tabLst>
            </a:pPr>
            <a:r>
              <a:rPr lang="ar-EG" sz="2000" dirty="0">
                <a:ea typeface="Times New Roman"/>
                <a:cs typeface="AL-Mohanad Bold"/>
              </a:rPr>
              <a:t>في البداية تتفح جلسة المصالحة الأسرية بما يلي:-</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 pos="457200" algn="l"/>
              </a:tabLst>
            </a:pPr>
            <a:r>
              <a:rPr lang="ar-SA" sz="2000" dirty="0">
                <a:ea typeface="Times New Roman"/>
                <a:cs typeface="AL-Mohanad Bold"/>
              </a:rPr>
              <a:t>التعرف على المشكلة من مصدر التحويل.</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 pos="457200" algn="l"/>
              </a:tabLst>
            </a:pPr>
            <a:r>
              <a:rPr lang="ar-SA" sz="2000" dirty="0">
                <a:ea typeface="Times New Roman"/>
                <a:cs typeface="AL-Mohanad Bold"/>
              </a:rPr>
              <a:t>جمع أكبر عدد ممكن من المعلومات عن العائلة من مصادر مختلفة.</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 pos="457200" algn="l"/>
              </a:tabLst>
            </a:pPr>
            <a:r>
              <a:rPr lang="ar-SA" sz="2000" dirty="0">
                <a:ea typeface="Times New Roman"/>
                <a:cs typeface="AL-Mohanad Bold"/>
              </a:rPr>
              <a:t>التأكد من أن الغرفة مريحة من حيث التهوية- الإنارة- المقاعد.</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 pos="457200" algn="l"/>
              </a:tabLst>
            </a:pPr>
            <a:r>
              <a:rPr lang="ar-SA" sz="2000" dirty="0">
                <a:ea typeface="Times New Roman"/>
                <a:cs typeface="AL-Mohanad Bold"/>
              </a:rPr>
              <a:t>التأكد من عدم دخول أي شخص آخر خلال الجلسة.</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 pos="457200" algn="l"/>
              </a:tabLst>
            </a:pPr>
            <a:r>
              <a:rPr lang="ar-SA" sz="2000" dirty="0">
                <a:ea typeface="Times New Roman"/>
                <a:cs typeface="AL-Mohanad Bold"/>
              </a:rPr>
              <a:t>التأكد من عدم تحول أي مكالمات هاتفية أثناء الجلسة.</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 pos="457200" algn="l"/>
              </a:tabLst>
            </a:pPr>
            <a:r>
              <a:rPr lang="ar-SA" sz="2000" dirty="0">
                <a:ea typeface="Times New Roman"/>
                <a:cs typeface="AL-Mohanad Bold"/>
              </a:rPr>
              <a:t>ترتيب المقاعد حسب عدد أفراد الأسرة.</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Lst>
            </a:pPr>
            <a:r>
              <a:rPr lang="ar-SA" sz="2000" dirty="0">
                <a:ea typeface="Times New Roman"/>
                <a:cs typeface="AL-Mohanad Bold"/>
              </a:rPr>
              <a:t>توفير جوانب الراحة والأمان لجميع أفراد الأسرة.</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Lst>
            </a:pPr>
            <a:r>
              <a:rPr lang="ar-SA" sz="2000" dirty="0">
                <a:ea typeface="Times New Roman"/>
                <a:cs typeface="AL-Mohanad Bold"/>
              </a:rPr>
              <a:t>عدم التدخل في جلسة أفراد الأسرة، أو ترك الخيار لهم أين يجلسون حيث يساعد على التعرف على طبيعة التحالفات الموجودة داخل الأسرة.</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Lst>
            </a:pPr>
            <a:r>
              <a:rPr lang="ar-SA" sz="2000" dirty="0">
                <a:ea typeface="Times New Roman"/>
                <a:cs typeface="AL-Mohanad Bold"/>
              </a:rPr>
              <a:t>التعريف بالذات وعلى المؤسسة التي تنتمي إليها وطبيعة الخدمات التي تقدمها.</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Lst>
            </a:pPr>
            <a:r>
              <a:rPr lang="ar-SA" sz="2000" dirty="0">
                <a:ea typeface="Times New Roman"/>
                <a:cs typeface="AL-Mohanad Bold"/>
              </a:rPr>
              <a:t>التوجه إلى كل فرد من أفراد الأسرة للتعرف على ذاته، المدرسة، العمل، الهوايات، الأصدقاء.......إلخ.</a:t>
            </a:r>
            <a:endParaRPr lang="en-US" sz="1400" dirty="0">
              <a:ea typeface="Times New Roman"/>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5029200"/>
            <a:ext cx="2857500" cy="16002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084720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657600" y="304800"/>
            <a:ext cx="2419350" cy="895350"/>
          </a:xfrm>
          <a:prstGeom prst="roundRect">
            <a:avLst>
              <a:gd name="adj" fmla="val 16667"/>
            </a:avLst>
          </a:prstGeom>
          <a:solidFill>
            <a:srgbClr val="FFFFFF"/>
          </a:solidFill>
          <a:ln w="31750">
            <a:solidFill>
              <a:srgbClr val="ED7D31"/>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(1/5)</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47800"/>
            <a:ext cx="7275513" cy="108585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p:cNvSpPr>
            <a:spLocks noChangeArrowheads="1"/>
          </p:cNvSpPr>
          <p:nvPr/>
        </p:nvSpPr>
        <p:spPr bwMode="auto">
          <a:xfrm>
            <a:off x="3581400" y="1543050"/>
            <a:ext cx="2419350" cy="666750"/>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bg1"/>
                </a:solidFill>
                <a:effectLst/>
                <a:latin typeface="Calibri" pitchFamily="34" charset="0"/>
                <a:ea typeface="Arial" pitchFamily="34" charset="0"/>
                <a:cs typeface="AL-Mateen" pitchFamily="2" charset="-78"/>
              </a:rPr>
              <a:t>مناقشة</a:t>
            </a:r>
            <a:endParaRPr kumimoji="0" lang="ar-EG"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4" name="Rectangle 3"/>
          <p:cNvSpPr/>
          <p:nvPr/>
        </p:nvSpPr>
        <p:spPr>
          <a:xfrm>
            <a:off x="762000" y="2971800"/>
            <a:ext cx="7772400" cy="2622256"/>
          </a:xfrm>
          <a:prstGeom prst="rect">
            <a:avLst/>
          </a:prstGeom>
        </p:spPr>
        <p:txBody>
          <a:bodyPr wrap="square">
            <a:spAutoFit/>
          </a:bodyPr>
          <a:lstStyle/>
          <a:p>
            <a:pPr algn="justLow" rtl="1">
              <a:lnSpc>
                <a:spcPct val="115000"/>
              </a:lnSpc>
              <a:spcAft>
                <a:spcPts val="0"/>
              </a:spcAft>
            </a:pPr>
            <a:r>
              <a:rPr lang="ar-EG" sz="2000" dirty="0">
                <a:ea typeface="Times New Roman"/>
                <a:cs typeface="AL-Mohanad Bold"/>
              </a:rPr>
              <a:t>عزيزي المشارك: ماهي الوسائل والطرق التي يمكن للمصلح الاجتماعي جمع البيانات والمعلومات من خلالها؟</a:t>
            </a:r>
            <a:r>
              <a:rPr lang="ar-EG" dirty="0" smtClean="0">
                <a:ea typeface="Times New Roman"/>
                <a:cs typeface="AL-Mohanad Bold"/>
              </a:rPr>
              <a:t>........................................................................................................................................................................................................................................................................</a:t>
            </a:r>
            <a:endParaRPr lang="en-US" sz="1200" dirty="0" smtClean="0">
              <a:ea typeface="Times New Roman"/>
              <a:cs typeface="Arial"/>
            </a:endParaRPr>
          </a:p>
          <a:p>
            <a:pPr algn="r" rtl="1"/>
            <a:r>
              <a:rPr lang="ar-EG" dirty="0" smtClean="0">
                <a:ea typeface="Times New Roman"/>
                <a:cs typeface="AL-Mohanad Bold"/>
              </a:rPr>
              <a:t>.................................................................................................................................... .................................................................................................................................... .................................................................................................................................... </a:t>
            </a:r>
            <a:endParaRPr lang="ar-EG" dirty="0"/>
          </a:p>
        </p:txBody>
      </p:sp>
    </p:spTree>
    <p:extLst>
      <p:ext uri="{BB962C8B-B14F-4D97-AF65-F5344CB8AC3E}">
        <p14:creationId xmlns:p14="http://schemas.microsoft.com/office/powerpoint/2010/main" val="32699883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305800" cy="3914918"/>
          </a:xfrm>
          <a:prstGeom prst="rect">
            <a:avLst/>
          </a:prstGeom>
        </p:spPr>
        <p:txBody>
          <a:bodyPr wrap="square">
            <a:spAutoFit/>
          </a:bodyPr>
          <a:lstStyle/>
          <a:p>
            <a:pPr algn="justLow" rtl="1">
              <a:lnSpc>
                <a:spcPct val="115000"/>
              </a:lnSpc>
              <a:spcAft>
                <a:spcPts val="0"/>
              </a:spcAft>
              <a:tabLst>
                <a:tab pos="609600" algn="l"/>
              </a:tabLst>
            </a:pPr>
            <a:r>
              <a:rPr lang="ar-EG" sz="2400" dirty="0">
                <a:solidFill>
                  <a:srgbClr val="7030A0"/>
                </a:solidFill>
                <a:ea typeface="Times New Roman"/>
                <a:cs typeface="AL-Mateen"/>
              </a:rPr>
              <a:t>الثالث عشر:جمع البيانات والمعلومات:</a:t>
            </a:r>
            <a:endParaRPr lang="en-US" sz="1600" dirty="0">
              <a:solidFill>
                <a:srgbClr val="7030A0"/>
              </a:solidFill>
              <a:ea typeface="Times New Roman"/>
              <a:cs typeface="Arial"/>
            </a:endParaRPr>
          </a:p>
          <a:p>
            <a:pPr algn="justLow" rtl="1">
              <a:lnSpc>
                <a:spcPct val="115000"/>
              </a:lnSpc>
              <a:spcAft>
                <a:spcPts val="0"/>
              </a:spcAft>
              <a:tabLst>
                <a:tab pos="609600" algn="l"/>
              </a:tabLst>
            </a:pPr>
            <a:r>
              <a:rPr lang="ar-EG" sz="2400" dirty="0">
                <a:ea typeface="Times New Roman"/>
                <a:cs typeface="AL-Mohanad Bold"/>
              </a:rPr>
              <a:t>يتم جمع البيانات والمعلومات من خلال الآتي:</a:t>
            </a:r>
            <a:endParaRPr lang="en-US" sz="1600" dirty="0">
              <a:ea typeface="Times New Roman"/>
              <a:cs typeface="Arial"/>
            </a:endParaRPr>
          </a:p>
          <a:p>
            <a:pPr algn="r" rtl="1">
              <a:lnSpc>
                <a:spcPct val="115000"/>
              </a:lnSpc>
              <a:spcAft>
                <a:spcPts val="0"/>
              </a:spcAft>
              <a:tabLst>
                <a:tab pos="876300" algn="l"/>
              </a:tabLst>
            </a:pPr>
            <a:r>
              <a:rPr lang="ar-SA" sz="2400" dirty="0">
                <a:solidFill>
                  <a:srgbClr val="00B050"/>
                </a:solidFill>
                <a:ea typeface="Times New Roman"/>
                <a:cs typeface="AL-Mateen"/>
              </a:rPr>
              <a:t>1-المقابلة الإرشادية:</a:t>
            </a:r>
            <a:endParaRPr lang="en-US" sz="1600" dirty="0">
              <a:ea typeface="Times New Roman"/>
              <a:cs typeface="Arial"/>
            </a:endParaRPr>
          </a:p>
          <a:p>
            <a:pPr algn="justLow" rtl="1">
              <a:lnSpc>
                <a:spcPct val="115000"/>
              </a:lnSpc>
              <a:spcAft>
                <a:spcPts val="0"/>
              </a:spcAft>
              <a:tabLst>
                <a:tab pos="609600" algn="l"/>
              </a:tabLst>
            </a:pPr>
            <a:r>
              <a:rPr lang="ar-EG" sz="2400" dirty="0">
                <a:ea typeface="Times New Roman"/>
                <a:cs typeface="AL-Mohanad Bold"/>
              </a:rPr>
              <a:t>يُمكن تعريف المقابلة الإرشاديّة</a:t>
            </a:r>
            <a:r>
              <a:rPr lang="en-US" sz="2400" dirty="0">
                <a:ea typeface="Times New Roman"/>
                <a:cs typeface="AL-Mohanad Bold"/>
              </a:rPr>
              <a:t> (</a:t>
            </a:r>
            <a:r>
              <a:rPr lang="ar-EG" sz="2400" dirty="0">
                <a:ea typeface="Times New Roman"/>
                <a:cs typeface="AL-Mohanad Bold"/>
              </a:rPr>
              <a:t>بالإنجليزيّة</a:t>
            </a:r>
            <a:r>
              <a:rPr lang="en-US" sz="2400" dirty="0">
                <a:ea typeface="Times New Roman"/>
                <a:cs typeface="AL-Mohanad Bold"/>
              </a:rPr>
              <a:t>: Interview) </a:t>
            </a:r>
            <a:r>
              <a:rPr lang="ar-EG" sz="2400" dirty="0">
                <a:ea typeface="Times New Roman"/>
                <a:cs typeface="AL-Mohanad Bold"/>
              </a:rPr>
              <a:t>على أنَّها: علاقة اجتماعيّة مهنيّة، ومواجهة ديناميّة تتمُّ وجهاً لوجه بين المُسترشِد الذي يبحث عن مساعدة؛ لتطوير استبصاراته التي تُحقِّق ذاته، والمُرشِد النفسيّ الذي يمتلك الأساليب المناسبة؛ لمساعدة المُسترشِد وِفق مُدَّة زمنيّة مُعيَّنة، ومكان مُحدَّد، وفي جوٍّ آمن قائم على الثقة المُتبادَلة بين الطرفَين، وتتمُّ فيها معرفة كافّة التساؤلات، ومحاولة تقديم إجابات واضحة عنها.</a:t>
            </a:r>
            <a:endParaRPr lang="en-US" sz="1600" dirty="0">
              <a:ea typeface="Times New Roman"/>
              <a:cs typeface="Arial"/>
            </a:endParaRPr>
          </a:p>
        </p:txBody>
      </p:sp>
      <p:pic>
        <p:nvPicPr>
          <p:cNvPr id="11266" name="Picture 2" descr="شعار الاصلاح الأسري"/>
          <p:cNvPicPr>
            <a:picLocks noChangeAspect="1" noChangeArrowheads="1"/>
          </p:cNvPicPr>
          <p:nvPr/>
        </p:nvPicPr>
        <p:blipFill>
          <a:blip r:embed="rId3" cstate="print">
            <a:extLst>
              <a:ext uri="{28A0092B-C50C-407E-A947-70E740481C1C}">
                <a14:useLocalDpi xmlns:a14="http://schemas.microsoft.com/office/drawing/2010/main" val="0"/>
              </a:ext>
            </a:extLst>
          </a:blip>
          <a:srcRect l="13506" t="18420" r="16379" b="24474"/>
          <a:stretch>
            <a:fillRect/>
          </a:stretch>
        </p:blipFill>
        <p:spPr bwMode="auto">
          <a:xfrm>
            <a:off x="228600" y="4800600"/>
            <a:ext cx="2098675"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8472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800"/>
            <a:ext cx="8229600" cy="5720027"/>
          </a:xfrm>
          <a:prstGeom prst="rect">
            <a:avLst/>
          </a:prstGeom>
        </p:spPr>
        <p:txBody>
          <a:bodyPr wrap="square">
            <a:spAutoFit/>
          </a:bodyPr>
          <a:lstStyle/>
          <a:p>
            <a:pPr algn="r" rtl="1">
              <a:lnSpc>
                <a:spcPct val="115000"/>
              </a:lnSpc>
              <a:spcAft>
                <a:spcPts val="0"/>
              </a:spcAft>
              <a:tabLst>
                <a:tab pos="876300" algn="l"/>
              </a:tabLst>
            </a:pPr>
            <a:r>
              <a:rPr lang="ar-SA" dirty="0">
                <a:solidFill>
                  <a:srgbClr val="FF0000"/>
                </a:solidFill>
                <a:ea typeface="Times New Roman"/>
                <a:cs typeface="AL-Mateen"/>
              </a:rPr>
              <a:t>-أهمية المقابلة الإرشادية:</a:t>
            </a:r>
            <a:endParaRPr lang="en-US" sz="1200" dirty="0">
              <a:ea typeface="Times New Roman"/>
              <a:cs typeface="Arial"/>
            </a:endParaRPr>
          </a:p>
          <a:p>
            <a:pPr algn="justLow" rtl="1">
              <a:lnSpc>
                <a:spcPct val="115000"/>
              </a:lnSpc>
              <a:spcAft>
                <a:spcPts val="0"/>
              </a:spcAft>
              <a:tabLst>
                <a:tab pos="609600" algn="l"/>
              </a:tabLst>
            </a:pPr>
            <a:r>
              <a:rPr lang="ar-EG" sz="2000" dirty="0">
                <a:ea typeface="Times New Roman"/>
                <a:cs typeface="AL-Mohanad Bold"/>
              </a:rPr>
              <a:t>تكمن أهمية المقابلة الإرشادية في النقاط التالية:-</a:t>
            </a:r>
            <a:endParaRPr lang="en-US" sz="1400" dirty="0">
              <a:ea typeface="Times New Roman"/>
              <a:cs typeface="Arial"/>
            </a:endParaRPr>
          </a:p>
          <a:p>
            <a:pPr marL="342900" lvl="0" indent="-342900" algn="justLow" rtl="1">
              <a:lnSpc>
                <a:spcPct val="115000"/>
              </a:lnSpc>
              <a:spcAft>
                <a:spcPts val="0"/>
              </a:spcAft>
              <a:buFont typeface="Symbol"/>
              <a:buChar char=""/>
              <a:tabLst>
                <a:tab pos="452755" algn="l"/>
              </a:tabLst>
            </a:pPr>
            <a:r>
              <a:rPr lang="ar-EG" sz="2000" dirty="0">
                <a:ea typeface="Times New Roman"/>
                <a:cs typeface="AL-Mohanad Bold"/>
              </a:rPr>
              <a:t>إتاحة الفرصة للمسترشد ، للتعبير عن رأية ، وأفكاره ، والمعلومات التي يمتلكها.</a:t>
            </a:r>
            <a:endParaRPr lang="en-US" sz="1400" dirty="0">
              <a:ea typeface="Times New Roman"/>
              <a:cs typeface="Arial"/>
            </a:endParaRPr>
          </a:p>
          <a:p>
            <a:pPr marL="342900" lvl="0" indent="-342900" algn="justLow" rtl="1">
              <a:lnSpc>
                <a:spcPct val="115000"/>
              </a:lnSpc>
              <a:spcAft>
                <a:spcPts val="0"/>
              </a:spcAft>
              <a:buFont typeface="Symbol"/>
              <a:buChar char=""/>
              <a:tabLst>
                <a:tab pos="452755" algn="l"/>
              </a:tabLst>
            </a:pPr>
            <a:r>
              <a:rPr lang="ar-EG" sz="2000" dirty="0">
                <a:ea typeface="Times New Roman"/>
                <a:cs typeface="AL-Mohanad Bold"/>
              </a:rPr>
              <a:t>إتاحة التجربة العلمية في الميدان ، وعلى أرض الواقع ، وخاصة بالإرشاد النفسي بين الاخصائيين النفسيين وانلآباء.</a:t>
            </a:r>
            <a:endParaRPr lang="en-US" sz="1400" dirty="0">
              <a:ea typeface="Times New Roman"/>
              <a:cs typeface="Arial"/>
            </a:endParaRPr>
          </a:p>
          <a:p>
            <a:pPr marL="342900" lvl="0" indent="-342900" algn="justLow" rtl="1">
              <a:lnSpc>
                <a:spcPct val="115000"/>
              </a:lnSpc>
              <a:spcAft>
                <a:spcPts val="0"/>
              </a:spcAft>
              <a:buFont typeface="Symbol"/>
              <a:buChar char=""/>
              <a:tabLst>
                <a:tab pos="452755" algn="l"/>
              </a:tabLst>
            </a:pPr>
            <a:r>
              <a:rPr lang="ar-EG" sz="2000" dirty="0">
                <a:ea typeface="Times New Roman"/>
                <a:cs typeface="AL-Mohanad Bold"/>
              </a:rPr>
              <a:t>توفير مصر مهم وواسع للمعلومات والبيانات كما أنها تمثل أداة للتوعية والتبصير والتفاعل الديناميكي المباشر.</a:t>
            </a:r>
            <a:endParaRPr lang="en-US" sz="1400" dirty="0">
              <a:ea typeface="Times New Roman"/>
              <a:cs typeface="Arial"/>
            </a:endParaRPr>
          </a:p>
          <a:p>
            <a:pPr algn="justLow" rtl="1">
              <a:lnSpc>
                <a:spcPct val="115000"/>
              </a:lnSpc>
              <a:spcAft>
                <a:spcPts val="0"/>
              </a:spcAft>
              <a:tabLst>
                <a:tab pos="609600" algn="l"/>
              </a:tabLst>
            </a:pPr>
            <a:r>
              <a:rPr lang="ar-SA" sz="2000" dirty="0" smtClean="0">
                <a:solidFill>
                  <a:srgbClr val="FF0000"/>
                </a:solidFill>
                <a:ea typeface="Times New Roman"/>
                <a:cs typeface="AL-Mateen"/>
              </a:rPr>
              <a:t>-</a:t>
            </a:r>
            <a:r>
              <a:rPr lang="ar-SA" sz="2000" dirty="0">
                <a:solidFill>
                  <a:srgbClr val="FF0000"/>
                </a:solidFill>
                <a:ea typeface="Times New Roman"/>
                <a:cs typeface="AL-Mateen"/>
              </a:rPr>
              <a:t>أنواع المقابلة الإرشادية:</a:t>
            </a:r>
            <a:endParaRPr lang="en-US" sz="1400" dirty="0">
              <a:ea typeface="Times New Roman"/>
              <a:cs typeface="Arial"/>
            </a:endParaRPr>
          </a:p>
          <a:p>
            <a:pPr algn="justLow" rtl="1">
              <a:lnSpc>
                <a:spcPct val="115000"/>
              </a:lnSpc>
              <a:spcAft>
                <a:spcPts val="0"/>
              </a:spcAft>
              <a:tabLst>
                <a:tab pos="609600" algn="l"/>
              </a:tabLst>
            </a:pPr>
            <a:r>
              <a:rPr lang="ar-SA" sz="2000" dirty="0">
                <a:ea typeface="Times New Roman"/>
                <a:cs typeface="AL-Mohanad Bold"/>
              </a:rPr>
              <a:t>تتحدد أنواع المقابلة الإرشادية فيما يأتي:-</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Lst>
            </a:pPr>
            <a:r>
              <a:rPr lang="ar-EG" sz="2000" b="1" dirty="0">
                <a:solidFill>
                  <a:srgbClr val="E36C0A"/>
                </a:solidFill>
                <a:ea typeface="Times New Roman"/>
                <a:cs typeface="AL-Mohanad Bold"/>
              </a:rPr>
              <a:t>المقابلة غير الموجهة:</a:t>
            </a:r>
            <a:r>
              <a:rPr lang="ar-EG" sz="2000" dirty="0">
                <a:ea typeface="Times New Roman"/>
                <a:cs typeface="AL-Mohanad Bold"/>
              </a:rPr>
              <a:t> وهي المقابلة التي يفسح فيها المجال للمسترشد بالتحدث بحرية كاملة ، ومطلقة ودون توجيه لمسار حديثه.</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Lst>
            </a:pPr>
            <a:r>
              <a:rPr lang="ar-EG" sz="2000" b="1" dirty="0">
                <a:solidFill>
                  <a:srgbClr val="E36C0A"/>
                </a:solidFill>
                <a:ea typeface="Times New Roman"/>
                <a:cs typeface="AL-Mohanad Bold"/>
              </a:rPr>
              <a:t>المقابلة شبه الموجهة:</a:t>
            </a:r>
            <a:r>
              <a:rPr lang="ar-EG" sz="2000" dirty="0">
                <a:ea typeface="Times New Roman"/>
                <a:cs typeface="AL-Mohanad Bold"/>
              </a:rPr>
              <a:t> وهي المقابلة التي يتدخل فيها المرشد ، من خلال توجيه المسترشد في الوقت المناسب فقط ، وإبقائه على صلة بالواقع ، مع عدم التدخل في الحوار ، وترك المسترشد ، ليعبر عن تجاربه الشخصيه.</a:t>
            </a:r>
            <a:endParaRPr lang="en-US" sz="1400" dirty="0">
              <a:ea typeface="Times New Roman"/>
              <a:cs typeface="Arial"/>
            </a:endParaRPr>
          </a:p>
          <a:p>
            <a:pPr marL="342900" lvl="0" indent="-342900" algn="justLow" rtl="1">
              <a:lnSpc>
                <a:spcPct val="115000"/>
              </a:lnSpc>
              <a:spcAft>
                <a:spcPts val="0"/>
              </a:spcAft>
              <a:buFont typeface="Symbol"/>
              <a:buChar char=""/>
              <a:tabLst>
                <a:tab pos="362585" algn="l"/>
              </a:tabLst>
            </a:pPr>
            <a:r>
              <a:rPr lang="ar-EG" sz="2000" b="1" dirty="0">
                <a:solidFill>
                  <a:srgbClr val="E36C0A"/>
                </a:solidFill>
                <a:ea typeface="Times New Roman"/>
                <a:cs typeface="AL-Mohanad Bold"/>
              </a:rPr>
              <a:t>المقابلة الموجهة:</a:t>
            </a:r>
            <a:r>
              <a:rPr lang="ar-EG" sz="2000" dirty="0">
                <a:ea typeface="Times New Roman"/>
                <a:cs typeface="AL-Mohanad Bold"/>
              </a:rPr>
              <a:t> وهي المقابلة التي يوجه فيها المرشد مجموعة أسئلة محددةمسبقاً بهدف الحصول على معلومات تفيده في تشخيص حالة المسترشد.</a:t>
            </a:r>
            <a:endParaRPr lang="en-US" sz="1400"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ded Corner 1"/>
          <p:cNvSpPr/>
          <p:nvPr/>
        </p:nvSpPr>
        <p:spPr>
          <a:xfrm>
            <a:off x="1143000" y="381000"/>
            <a:ext cx="7696200" cy="1447800"/>
          </a:xfrm>
          <a:prstGeom prst="foldedCorner">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0"/>
              </a:spcAft>
              <a:tabLst>
                <a:tab pos="876300" algn="l"/>
              </a:tabLst>
            </a:pPr>
            <a:r>
              <a:rPr lang="ar-SA" dirty="0">
                <a:solidFill>
                  <a:srgbClr val="00B050"/>
                </a:solidFill>
                <a:ea typeface="Times New Roman"/>
                <a:cs typeface="AL-Mateen"/>
              </a:rPr>
              <a:t>الملاحظة العلمية:</a:t>
            </a:r>
            <a:endParaRPr lang="en-US" sz="1200" dirty="0">
              <a:ea typeface="Times New Roman"/>
              <a:cs typeface="Arial"/>
            </a:endParaRPr>
          </a:p>
          <a:p>
            <a:pPr algn="r" rtl="1"/>
            <a:r>
              <a:rPr lang="ar-EG" dirty="0">
                <a:solidFill>
                  <a:schemeClr val="tx1">
                    <a:lumMod val="95000"/>
                    <a:lumOff val="5000"/>
                  </a:schemeClr>
                </a:solidFill>
                <a:ea typeface="Times New Roman"/>
                <a:cs typeface="AL-Mohanad Bold"/>
              </a:rPr>
              <a:t>يُمكن تعريف الملاحظة العِلميّة</a:t>
            </a:r>
            <a:r>
              <a:rPr lang="en-US" dirty="0">
                <a:solidFill>
                  <a:schemeClr val="tx1">
                    <a:lumMod val="95000"/>
                    <a:lumOff val="5000"/>
                  </a:schemeClr>
                </a:solidFill>
                <a:ea typeface="Times New Roman"/>
                <a:cs typeface="AL-Mohanad Bold"/>
              </a:rPr>
              <a:t> (</a:t>
            </a:r>
            <a:r>
              <a:rPr lang="ar-EG" dirty="0">
                <a:solidFill>
                  <a:schemeClr val="tx1">
                    <a:lumMod val="95000"/>
                    <a:lumOff val="5000"/>
                  </a:schemeClr>
                </a:solidFill>
                <a:ea typeface="Times New Roman"/>
                <a:cs typeface="AL-Mohanad Bold"/>
              </a:rPr>
              <a:t>بالإنجليزيّة</a:t>
            </a:r>
            <a:r>
              <a:rPr lang="en-US" dirty="0">
                <a:solidFill>
                  <a:schemeClr val="tx1">
                    <a:lumMod val="95000"/>
                    <a:lumOff val="5000"/>
                  </a:schemeClr>
                </a:solidFill>
                <a:ea typeface="Times New Roman"/>
                <a:cs typeface="AL-Mohanad Bold"/>
              </a:rPr>
              <a:t>: Observation) </a:t>
            </a:r>
            <a:r>
              <a:rPr lang="ar-EG" dirty="0">
                <a:solidFill>
                  <a:schemeClr val="tx1">
                    <a:lumMod val="95000"/>
                    <a:lumOff val="5000"/>
                  </a:schemeClr>
                </a:solidFill>
                <a:ea typeface="Times New Roman"/>
                <a:cs typeface="AL-Mohanad Bold"/>
              </a:rPr>
              <a:t>بأنَّها: وسيلة علميّة مُنظَّمة تُتيح إمكانيّة التثبُّت من توقُّع ظاهرة سُلوكيّة ما، أو نَفْيِها؛ بحيث يتمّ التركيز على مضامين مُحدَّدة في هذه الظاهرة</a:t>
            </a:r>
            <a:endParaRPr lang="ar-EG" dirty="0">
              <a:solidFill>
                <a:schemeClr val="tx1">
                  <a:lumMod val="95000"/>
                  <a:lumOff val="5000"/>
                </a:schemeClr>
              </a:solidFill>
            </a:endParaRPr>
          </a:p>
        </p:txBody>
      </p:sp>
      <p:sp>
        <p:nvSpPr>
          <p:cNvPr id="3" name="Folded Corner 2"/>
          <p:cNvSpPr/>
          <p:nvPr/>
        </p:nvSpPr>
        <p:spPr>
          <a:xfrm>
            <a:off x="381000" y="2133600"/>
            <a:ext cx="7696200" cy="1447800"/>
          </a:xfrm>
          <a:prstGeom prst="foldedCorner">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0"/>
              </a:spcAft>
              <a:tabLst>
                <a:tab pos="876300" algn="l"/>
              </a:tabLst>
            </a:pPr>
            <a:r>
              <a:rPr lang="ar-SA" dirty="0">
                <a:solidFill>
                  <a:srgbClr val="00B050"/>
                </a:solidFill>
                <a:ea typeface="Times New Roman"/>
                <a:cs typeface="AL-Mateen"/>
              </a:rPr>
              <a:t>دراسة الحالة:</a:t>
            </a:r>
            <a:endParaRPr lang="en-US" sz="1200" dirty="0">
              <a:ea typeface="Times New Roman"/>
              <a:cs typeface="Arial"/>
            </a:endParaRPr>
          </a:p>
          <a:p>
            <a:pPr algn="r" rtl="1"/>
            <a:r>
              <a:rPr lang="ar-EG" dirty="0">
                <a:solidFill>
                  <a:schemeClr val="tx1">
                    <a:lumMod val="95000"/>
                    <a:lumOff val="5000"/>
                  </a:schemeClr>
                </a:solidFill>
                <a:ea typeface="Times New Roman"/>
                <a:cs typeface="AL-Mohanad Bold"/>
              </a:rPr>
              <a:t>يُمكن تعريف دراسة الحالة</a:t>
            </a:r>
            <a:r>
              <a:rPr lang="en-US" dirty="0">
                <a:solidFill>
                  <a:schemeClr val="tx1">
                    <a:lumMod val="95000"/>
                    <a:lumOff val="5000"/>
                  </a:schemeClr>
                </a:solidFill>
                <a:ea typeface="Times New Roman"/>
                <a:cs typeface="AL-Mohanad Bold"/>
              </a:rPr>
              <a:t> (</a:t>
            </a:r>
            <a:r>
              <a:rPr lang="ar-EG" dirty="0">
                <a:solidFill>
                  <a:schemeClr val="tx1">
                    <a:lumMod val="95000"/>
                    <a:lumOff val="5000"/>
                  </a:schemeClr>
                </a:solidFill>
                <a:ea typeface="Times New Roman"/>
                <a:cs typeface="AL-Mohanad Bold"/>
              </a:rPr>
              <a:t>بالإنجليزيّة</a:t>
            </a:r>
            <a:r>
              <a:rPr lang="en-US" dirty="0">
                <a:solidFill>
                  <a:schemeClr val="tx1">
                    <a:lumMod val="95000"/>
                    <a:lumOff val="5000"/>
                  </a:schemeClr>
                </a:solidFill>
                <a:ea typeface="Times New Roman"/>
                <a:cs typeface="AL-Mohanad Bold"/>
              </a:rPr>
              <a:t>: Case Study) </a:t>
            </a:r>
            <a:r>
              <a:rPr lang="ar-EG" dirty="0">
                <a:solidFill>
                  <a:schemeClr val="tx1">
                    <a:lumMod val="95000"/>
                    <a:lumOff val="5000"/>
                  </a:schemeClr>
                </a:solidFill>
                <a:ea typeface="Times New Roman"/>
                <a:cs typeface="AL-Mohanad Bold"/>
              </a:rPr>
              <a:t>على أنَّها: جَمْع المعلومات عن المُسترشِد بأسلوب مُنظَّم، ودراسة شخصيّته، وتشخيص مشكلاته، ومحاولة الوصول إلى حلول مناسبة لها، وتعتمد هذه الوسيلة على باقي وسائل جَمْع المعلومات</a:t>
            </a:r>
            <a:endParaRPr lang="ar-EG" dirty="0">
              <a:solidFill>
                <a:schemeClr val="tx1">
                  <a:lumMod val="95000"/>
                  <a:lumOff val="5000"/>
                </a:schemeClr>
              </a:solidFill>
            </a:endParaRPr>
          </a:p>
        </p:txBody>
      </p:sp>
      <p:sp>
        <p:nvSpPr>
          <p:cNvPr id="4" name="Folded Corner 3"/>
          <p:cNvSpPr/>
          <p:nvPr/>
        </p:nvSpPr>
        <p:spPr>
          <a:xfrm>
            <a:off x="1295400" y="3962400"/>
            <a:ext cx="7696200" cy="1447800"/>
          </a:xfrm>
          <a:prstGeom prst="foldedCorner">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0"/>
              </a:spcAft>
              <a:tabLst>
                <a:tab pos="876300" algn="l"/>
              </a:tabLst>
            </a:pPr>
            <a:r>
              <a:rPr lang="ar-SA" dirty="0">
                <a:solidFill>
                  <a:srgbClr val="00B050"/>
                </a:solidFill>
                <a:ea typeface="Times New Roman"/>
                <a:cs typeface="AL-Mateen"/>
              </a:rPr>
              <a:t>الاستبيان:</a:t>
            </a:r>
            <a:endParaRPr lang="en-US" sz="1200" dirty="0">
              <a:ea typeface="Times New Roman"/>
              <a:cs typeface="Arial"/>
            </a:endParaRPr>
          </a:p>
          <a:p>
            <a:pPr algn="r" rtl="1"/>
            <a:r>
              <a:rPr lang="ar-EG" dirty="0">
                <a:solidFill>
                  <a:schemeClr val="tx1">
                    <a:lumMod val="95000"/>
                    <a:lumOff val="5000"/>
                  </a:schemeClr>
                </a:solidFill>
                <a:ea typeface="Times New Roman"/>
                <a:cs typeface="AL-Mohanad Bold"/>
              </a:rPr>
              <a:t>يُمكن تعريف الاستبيان</a:t>
            </a:r>
            <a:r>
              <a:rPr lang="en-US" dirty="0">
                <a:solidFill>
                  <a:schemeClr val="tx1">
                    <a:lumMod val="95000"/>
                    <a:lumOff val="5000"/>
                  </a:schemeClr>
                </a:solidFill>
                <a:ea typeface="Times New Roman"/>
                <a:cs typeface="AL-Mohanad Bold"/>
              </a:rPr>
              <a:t> (</a:t>
            </a:r>
            <a:r>
              <a:rPr lang="ar-EG" dirty="0">
                <a:solidFill>
                  <a:schemeClr val="tx1">
                    <a:lumMod val="95000"/>
                    <a:lumOff val="5000"/>
                  </a:schemeClr>
                </a:solidFill>
                <a:ea typeface="Times New Roman"/>
                <a:cs typeface="AL-Mohanad Bold"/>
              </a:rPr>
              <a:t>بالإنجليزيّة</a:t>
            </a:r>
            <a:r>
              <a:rPr lang="en-US" dirty="0">
                <a:solidFill>
                  <a:schemeClr val="tx1">
                    <a:lumMod val="95000"/>
                    <a:lumOff val="5000"/>
                  </a:schemeClr>
                </a:solidFill>
                <a:ea typeface="Times New Roman"/>
                <a:cs typeface="AL-Mohanad Bold"/>
              </a:rPr>
              <a:t>: Questionnaire) </a:t>
            </a:r>
            <a:r>
              <a:rPr lang="ar-EG" dirty="0">
                <a:solidFill>
                  <a:schemeClr val="tx1">
                    <a:lumMod val="95000"/>
                    <a:lumOff val="5000"/>
                  </a:schemeClr>
                </a:solidFill>
                <a:ea typeface="Times New Roman"/>
                <a:cs typeface="AL-Mohanad Bold"/>
              </a:rPr>
              <a:t>على أنَّه: قائمة من الأسئلة المُعَدَّة بشكلٍ مدروس، وتهدف هذه الأسئلة إلى معرفة مُعتقدات، وآراء، واتّجاهات الآخرين حول موضوع، أو حالة ما، ويلجأ المُتخصِّصون في البحوث التربويّة إلى هذا الأسلوب</a:t>
            </a:r>
            <a:endParaRPr lang="ar-EG" dirty="0">
              <a:solidFill>
                <a:schemeClr val="tx1">
                  <a:lumMod val="95000"/>
                  <a:lumOff val="5000"/>
                </a:schemeClr>
              </a:solidFill>
            </a:endParaRPr>
          </a:p>
        </p:txBody>
      </p:sp>
    </p:spTree>
    <p:extLst>
      <p:ext uri="{BB962C8B-B14F-4D97-AF65-F5344CB8AC3E}">
        <p14:creationId xmlns:p14="http://schemas.microsoft.com/office/powerpoint/2010/main" val="18084720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a:xfrm>
            <a:off x="5029200" y="609600"/>
            <a:ext cx="3886200" cy="3124200"/>
          </a:xfrm>
          <a:prstGeom prst="flowChartDocumen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0"/>
              </a:spcAft>
              <a:tabLst>
                <a:tab pos="876300" algn="l"/>
              </a:tabLst>
            </a:pPr>
            <a:r>
              <a:rPr lang="ar-SA" dirty="0">
                <a:solidFill>
                  <a:srgbClr val="00B050"/>
                </a:solidFill>
                <a:ea typeface="Times New Roman"/>
                <a:cs typeface="AL-Mateen"/>
              </a:rPr>
              <a:t>مؤتمر الحالة:</a:t>
            </a:r>
            <a:endParaRPr lang="en-US" sz="1200" dirty="0">
              <a:ea typeface="Times New Roman"/>
              <a:cs typeface="Arial"/>
            </a:endParaRPr>
          </a:p>
          <a:p>
            <a:pPr algn="r" rtl="1"/>
            <a:r>
              <a:rPr lang="ar-EG" sz="2000" b="1" dirty="0">
                <a:solidFill>
                  <a:schemeClr val="tx1">
                    <a:lumMod val="95000"/>
                    <a:lumOff val="5000"/>
                  </a:schemeClr>
                </a:solidFill>
                <a:ea typeface="Times New Roman"/>
                <a:cs typeface="AL-Mohanad Bold"/>
              </a:rPr>
              <a:t>يُمكن تعريف مؤتمر الحالة</a:t>
            </a:r>
            <a:r>
              <a:rPr lang="en-US" sz="2000" b="1" dirty="0">
                <a:solidFill>
                  <a:schemeClr val="tx1">
                    <a:lumMod val="95000"/>
                    <a:lumOff val="5000"/>
                  </a:schemeClr>
                </a:solidFill>
                <a:ea typeface="Times New Roman"/>
                <a:cs typeface="AL-Mohanad Bold"/>
              </a:rPr>
              <a:t> (</a:t>
            </a:r>
            <a:r>
              <a:rPr lang="ar-EG" sz="2000" b="1" dirty="0">
                <a:solidFill>
                  <a:schemeClr val="tx1">
                    <a:lumMod val="95000"/>
                    <a:lumOff val="5000"/>
                  </a:schemeClr>
                </a:solidFill>
                <a:ea typeface="Times New Roman"/>
                <a:cs typeface="AL-Mohanad Bold"/>
              </a:rPr>
              <a:t>بالإنجليزيّة</a:t>
            </a:r>
            <a:r>
              <a:rPr lang="en-US" sz="2000" b="1" dirty="0">
                <a:solidFill>
                  <a:schemeClr val="tx1">
                    <a:lumMod val="95000"/>
                    <a:lumOff val="5000"/>
                  </a:schemeClr>
                </a:solidFill>
                <a:ea typeface="Times New Roman"/>
                <a:cs typeface="AL-Mohanad Bold"/>
              </a:rPr>
              <a:t>: Case conference) </a:t>
            </a:r>
            <a:r>
              <a:rPr lang="ar-EG" sz="2000" b="1" dirty="0">
                <a:solidFill>
                  <a:schemeClr val="tx1">
                    <a:lumMod val="95000"/>
                    <a:lumOff val="5000"/>
                  </a:schemeClr>
                </a:solidFill>
                <a:ea typeface="Times New Roman"/>
                <a:cs typeface="AL-Mohanad Bold"/>
              </a:rPr>
              <a:t>على أنَّه: اجتماع مناقشة خاصَّة يضمُّ الأشخاص المُهتمِّين بأمر المُسترشِد (فريق الإرشاد)، ومن يمتلك معلومات خاصَّة به، مع ضرورة معرفة المُسترشِد بذلك، ومراعاة المعايير الأخلاقيّة</a:t>
            </a:r>
            <a:endParaRPr lang="ar-EG" sz="2000" b="1" dirty="0">
              <a:solidFill>
                <a:schemeClr val="tx1">
                  <a:lumMod val="95000"/>
                  <a:lumOff val="5000"/>
                </a:schemeClr>
              </a:solidFill>
            </a:endParaRPr>
          </a:p>
        </p:txBody>
      </p:sp>
      <p:sp>
        <p:nvSpPr>
          <p:cNvPr id="3" name="Flowchart: Document 2"/>
          <p:cNvSpPr/>
          <p:nvPr/>
        </p:nvSpPr>
        <p:spPr>
          <a:xfrm>
            <a:off x="685800" y="2171700"/>
            <a:ext cx="3581400" cy="3352800"/>
          </a:xfrm>
          <a:prstGeom prst="flowChartDocumen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0"/>
              </a:spcAft>
              <a:tabLst>
                <a:tab pos="876300" algn="l"/>
              </a:tabLst>
            </a:pPr>
            <a:r>
              <a:rPr lang="ar-SA" dirty="0">
                <a:solidFill>
                  <a:srgbClr val="00B050"/>
                </a:solidFill>
                <a:ea typeface="Times New Roman"/>
                <a:cs typeface="AL-Mateen"/>
              </a:rPr>
              <a:t>الاختبارات والمقاييس:</a:t>
            </a:r>
            <a:endParaRPr lang="en-US" sz="1200" dirty="0">
              <a:ea typeface="Times New Roman"/>
              <a:cs typeface="Arial"/>
            </a:endParaRPr>
          </a:p>
          <a:p>
            <a:pPr algn="r" rtl="1"/>
            <a:r>
              <a:rPr lang="ar-EG" sz="2000" b="1" dirty="0">
                <a:solidFill>
                  <a:schemeClr val="tx1">
                    <a:lumMod val="95000"/>
                    <a:lumOff val="5000"/>
                  </a:schemeClr>
                </a:solidFill>
                <a:ea typeface="Times New Roman"/>
                <a:cs typeface="AL-Mohanad Bold"/>
              </a:rPr>
              <a:t>يُمكن تعريف الاختبارات</a:t>
            </a:r>
            <a:r>
              <a:rPr lang="en-US" sz="2000" b="1" dirty="0">
                <a:solidFill>
                  <a:schemeClr val="tx1">
                    <a:lumMod val="95000"/>
                    <a:lumOff val="5000"/>
                  </a:schemeClr>
                </a:solidFill>
                <a:ea typeface="Times New Roman"/>
                <a:cs typeface="AL-Mohanad Bold"/>
              </a:rPr>
              <a:t> (</a:t>
            </a:r>
            <a:r>
              <a:rPr lang="ar-EG" sz="2000" b="1" dirty="0">
                <a:solidFill>
                  <a:schemeClr val="tx1">
                    <a:lumMod val="95000"/>
                    <a:lumOff val="5000"/>
                  </a:schemeClr>
                </a:solidFill>
                <a:ea typeface="Times New Roman"/>
                <a:cs typeface="AL-Mohanad Bold"/>
              </a:rPr>
              <a:t>بالإنجليزيّة</a:t>
            </a:r>
            <a:r>
              <a:rPr lang="en-US" sz="2000" b="1" dirty="0">
                <a:solidFill>
                  <a:schemeClr val="tx1">
                    <a:lumMod val="95000"/>
                    <a:lumOff val="5000"/>
                  </a:schemeClr>
                </a:solidFill>
                <a:ea typeface="Times New Roman"/>
                <a:cs typeface="AL-Mohanad Bold"/>
              </a:rPr>
              <a:t>: Tests) </a:t>
            </a:r>
            <a:r>
              <a:rPr lang="ar-EG" sz="2000" b="1" dirty="0">
                <a:solidFill>
                  <a:schemeClr val="tx1">
                    <a:lumMod val="95000"/>
                    <a:lumOff val="5000"/>
                  </a:schemeClr>
                </a:solidFill>
                <a:ea typeface="Times New Roman"/>
                <a:cs typeface="AL-Mohanad Bold"/>
              </a:rPr>
              <a:t>على أنَّها: مجموعة من الخُطوات المُنظَّمة التي تُمكِّن المُرشد من اختبار المُسترشِد، وذلك من خلال تقديم مجموعة من المُنبِّهات</a:t>
            </a:r>
            <a:r>
              <a:rPr lang="en-US" sz="2000" b="1" dirty="0">
                <a:solidFill>
                  <a:schemeClr val="tx1">
                    <a:lumMod val="95000"/>
                    <a:lumOff val="5000"/>
                  </a:schemeClr>
                </a:solidFill>
                <a:ea typeface="Times New Roman"/>
                <a:cs typeface="AL-Mohanad Bold"/>
              </a:rPr>
              <a:t> (</a:t>
            </a:r>
            <a:r>
              <a:rPr lang="ar-EG" sz="2000" b="1" dirty="0">
                <a:solidFill>
                  <a:schemeClr val="tx1">
                    <a:lumMod val="95000"/>
                    <a:lumOff val="5000"/>
                  </a:schemeClr>
                </a:solidFill>
                <a:ea typeface="Times New Roman"/>
                <a:cs typeface="AL-Mohanad Bold"/>
              </a:rPr>
              <a:t>بالإنجليزيّة</a:t>
            </a:r>
            <a:r>
              <a:rPr lang="en-US" sz="2000" b="1" dirty="0">
                <a:solidFill>
                  <a:schemeClr val="tx1">
                    <a:lumMod val="95000"/>
                    <a:lumOff val="5000"/>
                  </a:schemeClr>
                </a:solidFill>
                <a:ea typeface="Times New Roman"/>
                <a:cs typeface="AL-Mohanad Bold"/>
              </a:rPr>
              <a:t>: Stimuli)</a:t>
            </a:r>
            <a:r>
              <a:rPr lang="ar-EG" sz="2000" b="1" dirty="0">
                <a:solidFill>
                  <a:schemeClr val="tx1">
                    <a:lumMod val="95000"/>
                    <a:lumOff val="5000"/>
                  </a:schemeClr>
                </a:solidFill>
                <a:ea typeface="Times New Roman"/>
                <a:cs typeface="AL-Mohanad Bold"/>
              </a:rPr>
              <a:t>؛ بهدف الحصول على معلومات كمّية عن ظاهرة ما، وتُوجَد الاختبارات على عِدَّة أنواع</a:t>
            </a:r>
            <a:endParaRPr lang="ar-EG" sz="2000" b="1" dirty="0">
              <a:solidFill>
                <a:schemeClr val="tx1">
                  <a:lumMod val="95000"/>
                  <a:lumOff val="5000"/>
                </a:schemeClr>
              </a:solidFill>
            </a:endParaRPr>
          </a:p>
        </p:txBody>
      </p:sp>
    </p:spTree>
    <p:extLst>
      <p:ext uri="{BB962C8B-B14F-4D97-AF65-F5344CB8AC3E}">
        <p14:creationId xmlns:p14="http://schemas.microsoft.com/office/powerpoint/2010/main" val="18084720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533400"/>
            <a:ext cx="8077200" cy="4658198"/>
          </a:xfrm>
          <a:prstGeom prst="rect">
            <a:avLst/>
          </a:prstGeom>
        </p:spPr>
        <p:txBody>
          <a:bodyPr wrap="square">
            <a:spAutoFit/>
          </a:bodyPr>
          <a:lstStyle/>
          <a:p>
            <a:pPr algn="justLow" rtl="1">
              <a:lnSpc>
                <a:spcPct val="115000"/>
              </a:lnSpc>
              <a:spcAft>
                <a:spcPts val="0"/>
              </a:spcAft>
              <a:tabLst>
                <a:tab pos="609600" algn="l"/>
              </a:tabLst>
            </a:pPr>
            <a:r>
              <a:rPr lang="ar-EG" sz="2400" b="1" dirty="0">
                <a:solidFill>
                  <a:srgbClr val="7030A0"/>
                </a:solidFill>
                <a:ea typeface="Times New Roman"/>
                <a:cs typeface="AL-Mateen"/>
              </a:rPr>
              <a:t>الرابع عشر:تشخيص الحالة:</a:t>
            </a:r>
            <a:endParaRPr lang="en-US" sz="1600" b="1" dirty="0">
              <a:ea typeface="Times New Roman"/>
              <a:cs typeface="Arial"/>
            </a:endParaRPr>
          </a:p>
          <a:p>
            <a:pPr algn="justLow" rtl="1">
              <a:lnSpc>
                <a:spcPct val="115000"/>
              </a:lnSpc>
              <a:spcAft>
                <a:spcPts val="0"/>
              </a:spcAft>
              <a:tabLst>
                <a:tab pos="609600" algn="l"/>
              </a:tabLst>
            </a:pPr>
            <a:r>
              <a:rPr lang="ar-EG" sz="2400" b="1" dirty="0">
                <a:ea typeface="Times New Roman"/>
                <a:cs typeface="AL-Mohanad Bold"/>
              </a:rPr>
              <a:t>التشخيص في الإصلاح الأسري عملية هامة كما في العلاج النفسي والعلاج الطبي، وينظر المرشدون والمعالجون النفسيون إلى عملية الفحص والشتيخص والعلاج كمعليمة متصلة ومستمةرو متداخله.</a:t>
            </a:r>
            <a:endParaRPr lang="en-US" sz="1600" b="1" dirty="0">
              <a:ea typeface="Times New Roman"/>
              <a:cs typeface="Arial"/>
            </a:endParaRPr>
          </a:p>
          <a:p>
            <a:pPr algn="justLow" rtl="1">
              <a:lnSpc>
                <a:spcPct val="115000"/>
              </a:lnSpc>
              <a:spcAft>
                <a:spcPts val="0"/>
              </a:spcAft>
              <a:tabLst>
                <a:tab pos="609600" algn="l"/>
              </a:tabLst>
            </a:pPr>
            <a:r>
              <a:rPr lang="ar-EG" sz="2400" b="1" dirty="0">
                <a:ea typeface="Times New Roman"/>
                <a:cs typeface="AL-Mohanad Bold"/>
              </a:rPr>
              <a:t> </a:t>
            </a:r>
            <a:endParaRPr lang="en-US" sz="1600" b="1" dirty="0">
              <a:ea typeface="Times New Roman"/>
              <a:cs typeface="Arial"/>
            </a:endParaRPr>
          </a:p>
          <a:p>
            <a:pPr algn="justLow" rtl="1">
              <a:lnSpc>
                <a:spcPct val="115000"/>
              </a:lnSpc>
              <a:spcAft>
                <a:spcPts val="0"/>
              </a:spcAft>
              <a:tabLst>
                <a:tab pos="609600" algn="l"/>
              </a:tabLst>
            </a:pPr>
            <a:r>
              <a:rPr lang="ar-EG" sz="2400" b="1" dirty="0">
                <a:ea typeface="Times New Roman"/>
                <a:cs typeface="AL-Mohanad Bold"/>
              </a:rPr>
              <a:t>والشخيص هو تحديد المشكلة والتعرف على نوعية النزاع وتعيينه وتسمتيه ويقوم التشخيص على أساس نتائج عملية الفحص وجمع المعلومات.</a:t>
            </a:r>
            <a:endParaRPr lang="en-US" sz="1600" b="1" dirty="0">
              <a:ea typeface="Times New Roman"/>
              <a:cs typeface="Arial"/>
            </a:endParaRPr>
          </a:p>
          <a:p>
            <a:pPr algn="justLow" rtl="1">
              <a:lnSpc>
                <a:spcPct val="115000"/>
              </a:lnSpc>
              <a:spcAft>
                <a:spcPts val="0"/>
              </a:spcAft>
              <a:tabLst>
                <a:tab pos="609600" algn="l"/>
              </a:tabLst>
            </a:pPr>
            <a:r>
              <a:rPr lang="ar-EG" sz="2400" b="1" dirty="0">
                <a:ea typeface="Times New Roman"/>
                <a:cs typeface="AL-Mohanad Bold"/>
              </a:rPr>
              <a:t>والهدف من التشخيص: هو الحصول على أساس لتحديد إجراءات وطريقة الإصلاح التي تناسب النزاع الأسري وشخصية العميل ، وهو بهذا يوفر الوقت والهد في عملية الإصلاح والإرشاد الأسري ويساعد في تركيز الاهتما على المشكلة عند تحديدها.</a:t>
            </a:r>
            <a:endParaRPr lang="en-US" sz="1600" b="1" dirty="0">
              <a:ea typeface="Times New Roman"/>
              <a:cs typeface="Arial"/>
            </a:endParaRPr>
          </a:p>
          <a:p>
            <a:pPr algn="justLow" rtl="1">
              <a:lnSpc>
                <a:spcPct val="115000"/>
              </a:lnSpc>
              <a:spcAft>
                <a:spcPts val="0"/>
              </a:spcAft>
              <a:tabLst>
                <a:tab pos="609600" algn="l"/>
              </a:tabLst>
            </a:pPr>
            <a:r>
              <a:rPr lang="ar-EG" dirty="0">
                <a:ea typeface="Times New Roman"/>
                <a:cs typeface="AL-Mohanad Bold"/>
              </a:rPr>
              <a:t> </a:t>
            </a:r>
            <a:endParaRPr lang="en-US" sz="1200"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534400" cy="6357125"/>
          </a:xfrm>
          <a:prstGeom prst="rect">
            <a:avLst/>
          </a:prstGeom>
        </p:spPr>
        <p:txBody>
          <a:bodyPr wrap="square">
            <a:spAutoFit/>
          </a:bodyPr>
          <a:lstStyle/>
          <a:p>
            <a:pPr algn="justLow" rtl="1">
              <a:lnSpc>
                <a:spcPct val="115000"/>
              </a:lnSpc>
              <a:spcAft>
                <a:spcPts val="0"/>
              </a:spcAft>
              <a:tabLst>
                <a:tab pos="609600" algn="l"/>
              </a:tabLst>
            </a:pPr>
            <a:r>
              <a:rPr lang="ar-EG" sz="2000" b="1" dirty="0">
                <a:solidFill>
                  <a:srgbClr val="FF0000"/>
                </a:solidFill>
                <a:ea typeface="Times New Roman"/>
                <a:cs typeface="AL-Mohanad Bold"/>
              </a:rPr>
              <a:t>أهمية التشخيص:</a:t>
            </a:r>
            <a:endParaRPr lang="en-US" sz="1400" b="1" dirty="0">
              <a:ea typeface="Times New Roman"/>
              <a:cs typeface="Arial"/>
            </a:endParaRPr>
          </a:p>
          <a:p>
            <a:pPr algn="justLow" rtl="1">
              <a:lnSpc>
                <a:spcPct val="115000"/>
              </a:lnSpc>
              <a:spcAft>
                <a:spcPts val="0"/>
              </a:spcAft>
              <a:tabLst>
                <a:tab pos="609600" algn="l"/>
              </a:tabLst>
            </a:pPr>
            <a:r>
              <a:rPr lang="ar-EG" sz="2000" b="1" dirty="0">
                <a:ea typeface="Times New Roman"/>
                <a:cs typeface="AL-Mohanad Bold"/>
              </a:rPr>
              <a:t>التشخيص هو إجراء يهم كلاً من العميل والمصلح فالعميل يهتم بالمشكلة لأنها مشكلته والمصلح يهتم بها لأنها عمله.</a:t>
            </a:r>
            <a:endParaRPr lang="en-US" sz="1400" b="1" dirty="0">
              <a:ea typeface="Times New Roman"/>
              <a:cs typeface="Arial"/>
            </a:endParaRPr>
          </a:p>
          <a:p>
            <a:pPr algn="justLow" rtl="1">
              <a:lnSpc>
                <a:spcPct val="115000"/>
              </a:lnSpc>
              <a:spcAft>
                <a:spcPts val="0"/>
              </a:spcAft>
              <a:tabLst>
                <a:tab pos="609600" algn="l"/>
              </a:tabLst>
            </a:pPr>
            <a:r>
              <a:rPr lang="ar-EG" sz="2000" b="1" dirty="0">
                <a:ea typeface="Times New Roman"/>
                <a:cs typeface="AL-Mohanad Bold"/>
              </a:rPr>
              <a:t>ويدخل التشخيص في صميم عملية الإصلاح الأسري نفسها ، فالعميل يشعر بالثقة ويكشف الكثير عن نفسه ، ويزداد فهم تشخيصه ويضع يده على مشكلته ويستريح لبوحه بها وتخلصه من التوتر </a:t>
            </a:r>
            <a:r>
              <a:rPr lang="ar-EG" sz="2000" b="1" dirty="0" smtClean="0">
                <a:ea typeface="Times New Roman"/>
                <a:cs typeface="AL-Mohanad Bold"/>
              </a:rPr>
              <a:t>الانفعالي.</a:t>
            </a:r>
            <a:endParaRPr lang="en-US" sz="1400" b="1" dirty="0">
              <a:ea typeface="Times New Roman"/>
              <a:cs typeface="Arial"/>
            </a:endParaRPr>
          </a:p>
          <a:p>
            <a:pPr algn="justLow" rtl="1">
              <a:lnSpc>
                <a:spcPct val="115000"/>
              </a:lnSpc>
              <a:spcAft>
                <a:spcPts val="0"/>
              </a:spcAft>
              <a:tabLst>
                <a:tab pos="609600" algn="l"/>
              </a:tabLst>
            </a:pPr>
            <a:endParaRPr lang="en-US" sz="1400" b="1" dirty="0">
              <a:ea typeface="Times New Roman"/>
              <a:cs typeface="Arial"/>
            </a:endParaRPr>
          </a:p>
          <a:p>
            <a:pPr algn="justLow" rtl="1">
              <a:lnSpc>
                <a:spcPct val="115000"/>
              </a:lnSpc>
              <a:spcAft>
                <a:spcPts val="0"/>
              </a:spcAft>
              <a:tabLst>
                <a:tab pos="609600" algn="l"/>
              </a:tabLst>
            </a:pPr>
            <a:r>
              <a:rPr lang="ar-EG" sz="2000" b="1" dirty="0">
                <a:solidFill>
                  <a:srgbClr val="FF0000"/>
                </a:solidFill>
                <a:ea typeface="Times New Roman"/>
                <a:cs typeface="AL-Mohanad Bold"/>
              </a:rPr>
              <a:t>إجراءات التشخيص:</a:t>
            </a:r>
            <a:endParaRPr lang="en-US" sz="1400" b="1" dirty="0">
              <a:ea typeface="Times New Roman"/>
              <a:cs typeface="Arial"/>
            </a:endParaRPr>
          </a:p>
          <a:p>
            <a:pPr algn="justLow" rtl="1">
              <a:lnSpc>
                <a:spcPct val="115000"/>
              </a:lnSpc>
              <a:spcAft>
                <a:spcPts val="0"/>
              </a:spcAft>
              <a:tabLst>
                <a:tab pos="609600" algn="l"/>
              </a:tabLst>
            </a:pPr>
            <a:r>
              <a:rPr lang="ar-EG" sz="2000" b="1" dirty="0">
                <a:solidFill>
                  <a:srgbClr val="0D0D0D"/>
                </a:solidFill>
                <a:ea typeface="Times New Roman"/>
                <a:cs typeface="AL-Mohanad Bold"/>
              </a:rPr>
              <a:t>يلزم لإجراء التشخيص الاهتمام بما يلي:-</a:t>
            </a:r>
            <a:endParaRPr lang="en-US" sz="1400" b="1" dirty="0">
              <a:ea typeface="Times New Roman"/>
              <a:cs typeface="Arial"/>
            </a:endParaRPr>
          </a:p>
          <a:p>
            <a:pPr algn="justLow" rtl="1">
              <a:lnSpc>
                <a:spcPct val="115000"/>
              </a:lnSpc>
              <a:spcAft>
                <a:spcPts val="0"/>
              </a:spcAft>
              <a:tabLst>
                <a:tab pos="609600" algn="l"/>
              </a:tabLst>
            </a:pPr>
            <a:r>
              <a:rPr lang="ar-EG" sz="2000" b="1" dirty="0">
                <a:solidFill>
                  <a:srgbClr val="0D0D0D"/>
                </a:solidFill>
                <a:ea typeface="Times New Roman"/>
                <a:cs typeface="AL-Mohanad Bold"/>
              </a:rPr>
              <a:t>-تهيئة العميل:</a:t>
            </a:r>
            <a:endParaRPr lang="en-US" sz="1400" b="1" dirty="0">
              <a:ea typeface="Times New Roman"/>
              <a:cs typeface="Arial"/>
            </a:endParaRPr>
          </a:p>
          <a:p>
            <a:pPr algn="justLow" rtl="1">
              <a:lnSpc>
                <a:spcPct val="115000"/>
              </a:lnSpc>
              <a:spcAft>
                <a:spcPts val="0"/>
              </a:spcAft>
              <a:tabLst>
                <a:tab pos="609600" algn="l"/>
              </a:tabLst>
            </a:pPr>
            <a:r>
              <a:rPr lang="ar-EG" sz="2000" b="1" dirty="0">
                <a:solidFill>
                  <a:srgbClr val="0D0D0D"/>
                </a:solidFill>
                <a:ea typeface="Times New Roman"/>
                <a:cs typeface="AL-Mohanad Bold"/>
              </a:rPr>
              <a:t>تهيئة العميل أمر لازم لكي يتم إجراء التشخيص بنجاح وذلك بتعريفه أنه ليس الوحيد الذي يعاني من المشكلة وأن كثيرين قبله كانوا في مشكلات أسرية واجتماعية شخصت وعولجت بنجاح وأن التشخيص المبكر الدقيق هام جداً وفي مصلحته أطراف النزاع داخل الأسرة .</a:t>
            </a:r>
            <a:endParaRPr lang="en-US" sz="1400" b="1" dirty="0">
              <a:ea typeface="Times New Roman"/>
              <a:cs typeface="Arial"/>
            </a:endParaRPr>
          </a:p>
          <a:p>
            <a:pPr algn="justLow" rtl="1">
              <a:lnSpc>
                <a:spcPct val="115000"/>
              </a:lnSpc>
              <a:spcAft>
                <a:spcPts val="0"/>
              </a:spcAft>
              <a:tabLst>
                <a:tab pos="609600" algn="l"/>
              </a:tabLst>
            </a:pPr>
            <a:endParaRPr lang="en-US" sz="1400" b="1" dirty="0">
              <a:ea typeface="Times New Roman"/>
              <a:cs typeface="Arial"/>
            </a:endParaRPr>
          </a:p>
          <a:p>
            <a:pPr algn="justLow" rtl="1">
              <a:lnSpc>
                <a:spcPct val="115000"/>
              </a:lnSpc>
              <a:spcAft>
                <a:spcPts val="0"/>
              </a:spcAft>
              <a:tabLst>
                <a:tab pos="609600" algn="l"/>
              </a:tabLst>
            </a:pPr>
            <a:r>
              <a:rPr lang="ar-EG" sz="2000" b="1" dirty="0">
                <a:solidFill>
                  <a:srgbClr val="FF0000"/>
                </a:solidFill>
                <a:ea typeface="Times New Roman"/>
                <a:cs typeface="AL-Mohanad Bold"/>
              </a:rPr>
              <a:t>تحديد الأعراض:</a:t>
            </a:r>
            <a:endParaRPr lang="en-US" sz="1400" b="1" dirty="0">
              <a:ea typeface="Times New Roman"/>
              <a:cs typeface="Arial"/>
            </a:endParaRPr>
          </a:p>
          <a:p>
            <a:pPr algn="justLow" rtl="1">
              <a:lnSpc>
                <a:spcPct val="115000"/>
              </a:lnSpc>
              <a:spcAft>
                <a:spcPts val="0"/>
              </a:spcAft>
              <a:tabLst>
                <a:tab pos="609600" algn="l"/>
              </a:tabLst>
            </a:pPr>
            <a:r>
              <a:rPr lang="ar-EG" sz="2000" b="1" dirty="0">
                <a:solidFill>
                  <a:srgbClr val="0D0D0D"/>
                </a:solidFill>
                <a:ea typeface="Times New Roman"/>
                <a:cs typeface="AL-Mohanad Bold"/>
              </a:rPr>
              <a:t>قد تكون أعراض المشكلة أو النزاع كبيرة شديدة وواضحة يمكن ملاحظتها بسهولة من خلال تعبيرات وجهه أطراف النزاع في حالة المشكلات الكبيرة والعوصية ، وقد تكون بعضها مختفية لا يمكن معرفتها إلا من خلال التقرير اللفظي من العميل أو مرافقيه ولابد من الاهتمام بكل الأعراض فقد تدل على مشكلات عميقة ومتشابكة.</a:t>
            </a:r>
            <a:endParaRPr lang="en-US" sz="1400" b="1"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a:spLocks noChangeArrowheads="1"/>
          </p:cNvSpPr>
          <p:nvPr/>
        </p:nvSpPr>
        <p:spPr bwMode="auto">
          <a:xfrm>
            <a:off x="6816306" y="166715"/>
            <a:ext cx="2270125" cy="477837"/>
          </a:xfrm>
          <a:prstGeom prst="rect">
            <a:avLst/>
          </a:prstGeom>
          <a:noFill/>
          <a:ln w="28575" algn="ctr">
            <a:solidFill>
              <a:srgbClr val="A6A6A6"/>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defRPr/>
            </a:pPr>
            <a:r>
              <a:rPr kumimoji="0" lang="ar-SA" sz="2400" b="0" i="0" u="none" strike="noStrike" kern="0" cap="none" spc="0" normalizeH="0" baseline="0" noProof="0" dirty="0" smtClean="0">
                <a:ln>
                  <a:noFill/>
                </a:ln>
                <a:solidFill>
                  <a:srgbClr val="002060"/>
                </a:solidFill>
                <a:effectLst/>
                <a:uLnTx/>
                <a:uFillTx/>
                <a:latin typeface="Calibri" pitchFamily="34" charset="0"/>
                <a:ea typeface="Arial" pitchFamily="34" charset="0"/>
                <a:cs typeface="AL-Mateen" pitchFamily="2" charset="-78"/>
              </a:rPr>
              <a:t>الأهداف التفصيلية: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sp>
        <p:nvSpPr>
          <p:cNvPr id="3" name="Oval 13"/>
          <p:cNvSpPr>
            <a:spLocks noChangeArrowheads="1"/>
          </p:cNvSpPr>
          <p:nvPr/>
        </p:nvSpPr>
        <p:spPr bwMode="auto">
          <a:xfrm>
            <a:off x="6400800" y="60351"/>
            <a:ext cx="690563" cy="690563"/>
          </a:xfrm>
          <a:prstGeom prst="ellipse">
            <a:avLst/>
          </a:prstGeom>
          <a:blipFill dpi="0" rotWithShape="1">
            <a:blip r:embed="rId3"/>
            <a:srcRect/>
            <a:stretch>
              <a:fillRect/>
            </a:stretch>
          </a:blipFill>
          <a:ln w="12700" algn="ctr">
            <a:solidFill>
              <a:srgbClr val="41719C"/>
            </a:solidFill>
            <a:miter lim="800000"/>
            <a:headEnd/>
            <a:tailEnd/>
          </a:ln>
        </p:spPr>
        <p:txBody>
          <a:bodyPr vert="horz" wrap="square" lIns="91440" tIns="45720" rIns="91440" bIns="45720" numCol="1" anchor="ctr" anchorCtr="0" compatLnSpc="1">
            <a:prstTxWarp prst="textNoShape">
              <a:avLst/>
            </a:prstTxWarp>
          </a:bodyPr>
          <a:lstStyle/>
          <a:p>
            <a:endParaRPr lang="ar-EG"/>
          </a:p>
        </p:txBody>
      </p:sp>
      <p:sp>
        <p:nvSpPr>
          <p:cNvPr id="4" name="Rectangle 3"/>
          <p:cNvSpPr/>
          <p:nvPr/>
        </p:nvSpPr>
        <p:spPr>
          <a:xfrm>
            <a:off x="457200" y="914400"/>
            <a:ext cx="8229600" cy="3631763"/>
          </a:xfrm>
          <a:prstGeom prst="rect">
            <a:avLst/>
          </a:prstGeom>
        </p:spPr>
        <p:txBody>
          <a:bodyPr wrap="square">
            <a:spAutoFit/>
          </a:bodyPr>
          <a:lstStyle/>
          <a:p>
            <a:pPr marL="342900" lvl="0" indent="-342900" algn="r" rtl="1">
              <a:lnSpc>
                <a:spcPct val="115000"/>
              </a:lnSpc>
              <a:spcAft>
                <a:spcPts val="0"/>
              </a:spcAft>
              <a:buFont typeface="Symbol"/>
              <a:buChar char=""/>
            </a:pPr>
            <a:r>
              <a:rPr lang="ar-SA" sz="2000" b="1" dirty="0">
                <a:ea typeface="Times New Roman"/>
                <a:cs typeface="AL-Mohanad Bold"/>
              </a:rPr>
              <a:t>أن يتعرف المشاركين على مفهوم الإصلاح الأسري.</a:t>
            </a:r>
            <a:endParaRPr lang="en-US" sz="1400" b="1" dirty="0">
              <a:ea typeface="Times New Roman"/>
              <a:cs typeface="Arial"/>
            </a:endParaRPr>
          </a:p>
          <a:p>
            <a:pPr marL="342900" lvl="0" indent="-342900" algn="r" rtl="1">
              <a:lnSpc>
                <a:spcPct val="115000"/>
              </a:lnSpc>
              <a:spcAft>
                <a:spcPts val="0"/>
              </a:spcAft>
              <a:buFont typeface="Symbol"/>
              <a:buChar char=""/>
            </a:pPr>
            <a:r>
              <a:rPr lang="ar-SA" sz="2000" b="1" dirty="0">
                <a:ea typeface="Times New Roman"/>
                <a:cs typeface="AL-Mohanad Bold"/>
              </a:rPr>
              <a:t>أن يتعرف المشاركين على حقيقة الإصلاح كما في القرآن والسنة.</a:t>
            </a:r>
            <a:endParaRPr lang="en-US" sz="1400" b="1" dirty="0">
              <a:ea typeface="Times New Roman"/>
              <a:cs typeface="Arial"/>
            </a:endParaRPr>
          </a:p>
          <a:p>
            <a:pPr marL="342900" lvl="0" indent="-342900" algn="r" rtl="1">
              <a:lnSpc>
                <a:spcPct val="115000"/>
              </a:lnSpc>
              <a:spcAft>
                <a:spcPts val="0"/>
              </a:spcAft>
              <a:buFont typeface="Symbol"/>
              <a:buChar char=""/>
            </a:pPr>
            <a:r>
              <a:rPr lang="ar-SA" sz="2000" b="1" dirty="0">
                <a:ea typeface="Times New Roman"/>
                <a:cs typeface="AL-Mohanad Bold"/>
              </a:rPr>
              <a:t>التعرف على ركائز ووسائل الإصلاح الأسري,</a:t>
            </a:r>
            <a:endParaRPr lang="en-US" sz="1400" b="1" dirty="0">
              <a:ea typeface="Times New Roman"/>
              <a:cs typeface="Arial"/>
            </a:endParaRPr>
          </a:p>
          <a:p>
            <a:pPr marL="342900" lvl="0" indent="-342900" algn="r" rtl="1">
              <a:lnSpc>
                <a:spcPct val="115000"/>
              </a:lnSpc>
              <a:spcAft>
                <a:spcPts val="0"/>
              </a:spcAft>
              <a:buFont typeface="Symbol"/>
              <a:buChar char=""/>
            </a:pPr>
            <a:r>
              <a:rPr lang="ar-SA" sz="2000" b="1" dirty="0">
                <a:ea typeface="Times New Roman"/>
                <a:cs typeface="AL-Mohanad Bold"/>
              </a:rPr>
              <a:t>التعرف على أنواع الإصلاح الأسري.</a:t>
            </a:r>
            <a:endParaRPr lang="en-US" sz="1400" b="1" dirty="0">
              <a:ea typeface="Times New Roman"/>
              <a:cs typeface="Arial"/>
            </a:endParaRPr>
          </a:p>
          <a:p>
            <a:pPr marL="342900" lvl="0" indent="-342900" algn="r" rtl="1">
              <a:lnSpc>
                <a:spcPct val="115000"/>
              </a:lnSpc>
              <a:spcAft>
                <a:spcPts val="0"/>
              </a:spcAft>
              <a:buFont typeface="Symbol"/>
              <a:buChar char=""/>
            </a:pPr>
            <a:r>
              <a:rPr lang="ar-SA" sz="2000" b="1" dirty="0">
                <a:ea typeface="Times New Roman"/>
                <a:cs typeface="AL-Mohanad Bold"/>
              </a:rPr>
              <a:t>التعرف على ثمار الإصلاح الأسري .</a:t>
            </a:r>
            <a:endParaRPr lang="en-US" sz="1400" b="1" dirty="0">
              <a:ea typeface="Times New Roman"/>
              <a:cs typeface="Arial"/>
            </a:endParaRPr>
          </a:p>
          <a:p>
            <a:pPr marL="342900" lvl="0" indent="-342900" algn="r" rtl="1">
              <a:lnSpc>
                <a:spcPct val="115000"/>
              </a:lnSpc>
              <a:spcAft>
                <a:spcPts val="0"/>
              </a:spcAft>
              <a:buFont typeface="Symbol"/>
              <a:buChar char=""/>
            </a:pPr>
            <a:r>
              <a:rPr lang="ar-SA" sz="2000" b="1" dirty="0">
                <a:ea typeface="Times New Roman"/>
                <a:cs typeface="AL-Mohanad Bold"/>
              </a:rPr>
              <a:t>أن يتمكن المشاركين من مهارات الإصلاح الأسري والتعرف على أهم المعايير الخاصة بها.</a:t>
            </a:r>
            <a:endParaRPr lang="en-US" sz="1400" b="1" dirty="0">
              <a:ea typeface="Times New Roman"/>
              <a:cs typeface="Arial"/>
            </a:endParaRPr>
          </a:p>
          <a:p>
            <a:pPr marL="342900" lvl="0" indent="-342900" algn="r" rtl="1">
              <a:lnSpc>
                <a:spcPct val="115000"/>
              </a:lnSpc>
              <a:spcAft>
                <a:spcPts val="0"/>
              </a:spcAft>
              <a:buFont typeface="Symbol"/>
              <a:buChar char=""/>
            </a:pPr>
            <a:r>
              <a:rPr lang="ar-SA" sz="2000" b="1" dirty="0">
                <a:ea typeface="Times New Roman"/>
                <a:cs typeface="AL-Mohanad Bold"/>
              </a:rPr>
              <a:t>أن يتعرف المشاركين على الأنماط الشخصية للزوجين.</a:t>
            </a:r>
            <a:endParaRPr lang="en-US" sz="1400" b="1" dirty="0">
              <a:ea typeface="Times New Roman"/>
              <a:cs typeface="Arial"/>
            </a:endParaRPr>
          </a:p>
          <a:p>
            <a:pPr marL="342900" lvl="0" indent="-342900" algn="r" rtl="1">
              <a:lnSpc>
                <a:spcPct val="115000"/>
              </a:lnSpc>
              <a:spcAft>
                <a:spcPts val="0"/>
              </a:spcAft>
              <a:buFont typeface="Symbol"/>
              <a:buChar char=""/>
            </a:pPr>
            <a:r>
              <a:rPr lang="ar-SA" sz="2000" b="1" dirty="0">
                <a:ea typeface="Times New Roman"/>
                <a:cs typeface="AL-Mohanad Bold"/>
              </a:rPr>
              <a:t>أن يتعرف المشاركين على مميزات الأسرة في القرآن.</a:t>
            </a:r>
            <a:endParaRPr lang="en-US" sz="1400" b="1" dirty="0">
              <a:ea typeface="Times New Roman"/>
              <a:cs typeface="Arial"/>
            </a:endParaRPr>
          </a:p>
          <a:p>
            <a:pPr marL="342900" lvl="0" indent="-342900" algn="r" rtl="1">
              <a:lnSpc>
                <a:spcPct val="115000"/>
              </a:lnSpc>
              <a:spcAft>
                <a:spcPts val="0"/>
              </a:spcAft>
              <a:buFont typeface="Symbol"/>
              <a:buChar char=""/>
            </a:pPr>
            <a:r>
              <a:rPr lang="ar-SA" sz="2000" b="1" dirty="0">
                <a:ea typeface="Times New Roman"/>
                <a:cs typeface="AL-Mohanad Bold"/>
              </a:rPr>
              <a:t>أن يتعرف المشاركين على مهارات الاتصال في العلاقات الأسرية.</a:t>
            </a:r>
            <a:endParaRPr lang="en-US" sz="1400" b="1" dirty="0">
              <a:ea typeface="Times New Roman"/>
              <a:cs typeface="Arial"/>
            </a:endParaRPr>
          </a:p>
          <a:p>
            <a:pPr marL="342900" lvl="0" indent="-342900" algn="r" rtl="1">
              <a:lnSpc>
                <a:spcPct val="115000"/>
              </a:lnSpc>
              <a:spcAft>
                <a:spcPts val="0"/>
              </a:spcAft>
              <a:buFont typeface="Symbol"/>
              <a:buChar char=""/>
            </a:pPr>
            <a:r>
              <a:rPr lang="ar-SA" sz="2000" b="1" dirty="0">
                <a:ea typeface="Times New Roman"/>
                <a:cs typeface="AL-Mohanad Bold"/>
              </a:rPr>
              <a:t>أن يتعرف المشاركين على نظريات العلاج الأسري والأسلايب المختلفة للتعامل مع العنف الأسري.</a:t>
            </a:r>
            <a:endParaRPr lang="en-US" sz="1400" b="1" dirty="0">
              <a:ea typeface="Times New Roman"/>
              <a:cs typeface="Arial"/>
            </a:endParaRPr>
          </a:p>
        </p:txBody>
      </p:sp>
    </p:spTree>
    <p:extLst>
      <p:ext uri="{BB962C8B-B14F-4D97-AF65-F5344CB8AC3E}">
        <p14:creationId xmlns:p14="http://schemas.microsoft.com/office/powerpoint/2010/main" val="3456793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57200" y="152400"/>
            <a:ext cx="8455325" cy="6629400"/>
            <a:chOff x="-1" y="228600"/>
            <a:chExt cx="8455325" cy="6629400"/>
          </a:xfrm>
        </p:grpSpPr>
        <p:pic>
          <p:nvPicPr>
            <p:cNvPr id="3" name="Picture 2" descr="الرسم التوضيحي باللونين الأحمر والأزرق ، رسومات الحاسوب ثلاثية ..."/>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1676400"/>
              <a:ext cx="8417943" cy="5181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6708" y="228600"/>
              <a:ext cx="8058616" cy="1033873"/>
            </a:xfrm>
            <a:prstGeom prst="rect">
              <a:avLst/>
            </a:prstGeom>
          </p:spPr>
          <p:txBody>
            <a:bodyPr wrap="none">
              <a:spAutoFit/>
            </a:bodyPr>
            <a:lstStyle/>
            <a:p>
              <a:pPr lvl="0" algn="r" rtl="1">
                <a:lnSpc>
                  <a:spcPct val="115000"/>
                </a:lnSpc>
                <a:spcAft>
                  <a:spcPts val="1000"/>
                </a:spcAft>
              </a:pPr>
              <a:r>
                <a:rPr lang="ar-EG" sz="2400" b="1" kern="0" dirty="0">
                  <a:solidFill>
                    <a:srgbClr val="C00000"/>
                  </a:solidFill>
                  <a:ea typeface="Times New Roman"/>
                </a:rPr>
                <a:t>الخامس عشر:تحديد المشكلة:</a:t>
              </a:r>
            </a:p>
            <a:p>
              <a:pPr lvl="0" algn="r" rtl="1">
                <a:lnSpc>
                  <a:spcPct val="115000"/>
                </a:lnSpc>
                <a:spcAft>
                  <a:spcPts val="1000"/>
                </a:spcAft>
              </a:pPr>
              <a:r>
                <a:rPr lang="ar-EG" sz="2400" b="1" kern="0" dirty="0">
                  <a:solidFill>
                    <a:schemeClr val="tx1">
                      <a:lumMod val="95000"/>
                      <a:lumOff val="5000"/>
                    </a:schemeClr>
                  </a:solidFill>
                  <a:ea typeface="Times New Roman"/>
                </a:rPr>
                <a:t>النقاط الأساسية التي يجب على المصلح ( المرشد ) الأسري أخذها في الاعتبار:-</a:t>
              </a:r>
            </a:p>
          </p:txBody>
        </p:sp>
        <p:sp>
          <p:nvSpPr>
            <p:cNvPr id="5" name="Rectangle 4"/>
            <p:cNvSpPr/>
            <p:nvPr/>
          </p:nvSpPr>
          <p:spPr>
            <a:xfrm>
              <a:off x="4781909" y="1905000"/>
              <a:ext cx="3581400" cy="640368"/>
            </a:xfrm>
            <a:prstGeom prst="rect">
              <a:avLst/>
            </a:prstGeom>
          </p:spPr>
          <p:txBody>
            <a:bodyPr wrap="square">
              <a:spAutoFit/>
            </a:bodyPr>
            <a:lstStyle/>
            <a:p>
              <a:pPr lvl="0" algn="r" rtl="1">
                <a:lnSpc>
                  <a:spcPct val="115000"/>
                </a:lnSpc>
                <a:spcAft>
                  <a:spcPts val="1000"/>
                </a:spcAft>
              </a:pPr>
              <a:r>
                <a:rPr lang="ar-EG" sz="1600" b="1" kern="0" dirty="0" smtClean="0">
                  <a:solidFill>
                    <a:sysClr val="windowText" lastClr="000000"/>
                  </a:solidFill>
                  <a:ea typeface="Times New Roman"/>
                </a:rPr>
                <a:t>العمل </a:t>
              </a:r>
              <a:r>
                <a:rPr lang="ar-EG" sz="1600" b="1" kern="0" dirty="0">
                  <a:solidFill>
                    <a:sysClr val="windowText" lastClr="000000"/>
                  </a:solidFill>
                  <a:ea typeface="Times New Roman"/>
                </a:rPr>
                <a:t>على أخذ وجهة نظر كل فرد من أفراد الأسرة في تعريفه وتحديده للمشكلة وكيف يراها</a:t>
              </a:r>
              <a:endParaRPr kumimoji="0" lang="en-US" sz="1200" b="0" i="0" u="none" strike="noStrike" kern="0" cap="none" spc="0" normalizeH="0" baseline="0" noProof="0" dirty="0">
                <a:ln>
                  <a:noFill/>
                </a:ln>
                <a:solidFill>
                  <a:sysClr val="windowText" lastClr="000000"/>
                </a:solidFill>
                <a:effectLst/>
                <a:uLnTx/>
                <a:uFillTx/>
                <a:ea typeface="Calibri"/>
                <a:cs typeface="Arial"/>
              </a:endParaRPr>
            </a:p>
          </p:txBody>
        </p:sp>
        <p:sp>
          <p:nvSpPr>
            <p:cNvPr id="6" name="Rectangle 5"/>
            <p:cNvSpPr/>
            <p:nvPr/>
          </p:nvSpPr>
          <p:spPr>
            <a:xfrm>
              <a:off x="3581400" y="2971800"/>
              <a:ext cx="4114800" cy="707886"/>
            </a:xfrm>
            <a:prstGeom prst="rect">
              <a:avLst/>
            </a:prstGeom>
          </p:spPr>
          <p:txBody>
            <a:bodyPr wrap="square">
              <a:spAutoFit/>
            </a:bodyPr>
            <a:lstStyle/>
            <a:p>
              <a:pPr lvl="0" algn="r" rtl="1"/>
              <a:r>
                <a:rPr lang="ar-EG" sz="2000" b="1" kern="0" dirty="0" smtClean="0">
                  <a:solidFill>
                    <a:sysClr val="windowText" lastClr="000000"/>
                  </a:solidFill>
                  <a:ea typeface="Times New Roman"/>
                </a:rPr>
                <a:t>تلخيص </a:t>
              </a:r>
              <a:r>
                <a:rPr lang="ar-EG" sz="2000" b="1" kern="0" dirty="0">
                  <a:solidFill>
                    <a:sysClr val="windowText" lastClr="000000"/>
                  </a:solidFill>
                  <a:ea typeface="Times New Roman"/>
                </a:rPr>
                <a:t>كلام كل فرد للتأكد من أن وجهة النظر قد وصلت للأخصائي لتعريف المشكلة</a:t>
              </a:r>
              <a:endParaRPr kumimoji="0" lang="ar-EG" sz="2000" b="1" i="0" u="none" strike="noStrike" kern="0" cap="none" spc="0" normalizeH="0" baseline="0" noProof="0" dirty="0">
                <a:ln>
                  <a:noFill/>
                </a:ln>
                <a:solidFill>
                  <a:sysClr val="windowText" lastClr="000000"/>
                </a:solidFill>
                <a:effectLst/>
                <a:uLnTx/>
                <a:uFillTx/>
              </a:endParaRPr>
            </a:p>
          </p:txBody>
        </p:sp>
        <p:sp>
          <p:nvSpPr>
            <p:cNvPr id="7" name="Rectangle 6"/>
            <p:cNvSpPr/>
            <p:nvPr/>
          </p:nvSpPr>
          <p:spPr>
            <a:xfrm>
              <a:off x="3221966" y="4032725"/>
              <a:ext cx="3654436" cy="463075"/>
            </a:xfrm>
            <a:prstGeom prst="rect">
              <a:avLst/>
            </a:prstGeom>
          </p:spPr>
          <p:txBody>
            <a:bodyPr wrap="square">
              <a:spAutoFit/>
            </a:bodyPr>
            <a:lstStyle/>
            <a:p>
              <a:pPr lvl="0" algn="r" rtl="1">
                <a:lnSpc>
                  <a:spcPct val="150000"/>
                </a:lnSpc>
                <a:spcAft>
                  <a:spcPts val="1000"/>
                </a:spcAft>
              </a:pPr>
              <a:r>
                <a:rPr lang="ar-EG" b="1" kern="0" dirty="0" smtClean="0">
                  <a:solidFill>
                    <a:sysClr val="windowText" lastClr="000000"/>
                  </a:solidFill>
                  <a:ea typeface="Times New Roman"/>
                </a:rPr>
                <a:t>التوسع </a:t>
              </a:r>
              <a:r>
                <a:rPr lang="ar-EG" b="1" kern="0" dirty="0">
                  <a:solidFill>
                    <a:sysClr val="windowText" lastClr="000000"/>
                  </a:solidFill>
                  <a:ea typeface="Times New Roman"/>
                </a:rPr>
                <a:t>أكثر في تاريخ وتكرار المشكلة</a:t>
              </a:r>
              <a:endParaRPr kumimoji="0" lang="en-US" sz="1200" b="1" i="0" u="none" strike="noStrike" kern="0" cap="none" spc="0" normalizeH="0" baseline="0" noProof="0" dirty="0">
                <a:ln>
                  <a:noFill/>
                </a:ln>
                <a:solidFill>
                  <a:sysClr val="windowText" lastClr="000000"/>
                </a:solidFill>
                <a:effectLst/>
                <a:uLnTx/>
                <a:uFillTx/>
                <a:ea typeface="Calibri"/>
                <a:cs typeface="Arial"/>
              </a:endParaRPr>
            </a:p>
          </p:txBody>
        </p:sp>
        <p:sp>
          <p:nvSpPr>
            <p:cNvPr id="8" name="Rectangle 7"/>
            <p:cNvSpPr/>
            <p:nvPr/>
          </p:nvSpPr>
          <p:spPr>
            <a:xfrm>
              <a:off x="3962399" y="5181600"/>
              <a:ext cx="3655167" cy="369332"/>
            </a:xfrm>
            <a:prstGeom prst="rect">
              <a:avLst/>
            </a:prstGeom>
          </p:spPr>
          <p:txBody>
            <a:bodyPr wrap="none">
              <a:spAutoFit/>
            </a:bodyPr>
            <a:lstStyle/>
            <a:p>
              <a:pPr lvl="0" algn="r" rtl="1"/>
              <a:r>
                <a:rPr lang="ar-EG" b="1" kern="0" dirty="0" smtClean="0">
                  <a:solidFill>
                    <a:sysClr val="windowText" lastClr="000000"/>
                  </a:solidFill>
                  <a:ea typeface="Times New Roman"/>
                </a:rPr>
                <a:t>التعرف </a:t>
              </a:r>
              <a:r>
                <a:rPr lang="ar-EG" b="1" kern="0" dirty="0">
                  <a:solidFill>
                    <a:sysClr val="windowText" lastClr="000000"/>
                  </a:solidFill>
                  <a:ea typeface="Times New Roman"/>
                </a:rPr>
                <a:t>على التغيرات التي حدثت في تلك الفترة</a:t>
              </a:r>
              <a:endParaRPr kumimoji="0" lang="ar-EG" sz="1800" b="1" i="0" u="none" strike="noStrike" kern="0" cap="none" spc="0" normalizeH="0" baseline="0" noProof="0" dirty="0">
                <a:ln>
                  <a:noFill/>
                </a:ln>
                <a:solidFill>
                  <a:sysClr val="windowText" lastClr="000000"/>
                </a:solidFill>
                <a:effectLst/>
                <a:uLnTx/>
                <a:uFillTx/>
              </a:endParaRPr>
            </a:p>
          </p:txBody>
        </p:sp>
        <p:sp>
          <p:nvSpPr>
            <p:cNvPr id="9" name="Rectangle 8"/>
            <p:cNvSpPr/>
            <p:nvPr/>
          </p:nvSpPr>
          <p:spPr>
            <a:xfrm>
              <a:off x="4208970" y="6059269"/>
              <a:ext cx="4154340" cy="646331"/>
            </a:xfrm>
            <a:prstGeom prst="rect">
              <a:avLst/>
            </a:prstGeom>
          </p:spPr>
          <p:txBody>
            <a:bodyPr wrap="square">
              <a:spAutoFit/>
            </a:bodyPr>
            <a:lstStyle/>
            <a:p>
              <a:pPr lvl="0" algn="r" rtl="1"/>
              <a:r>
                <a:rPr lang="ar-EG" b="1" kern="0" dirty="0" smtClean="0">
                  <a:solidFill>
                    <a:sysClr val="windowText" lastClr="000000"/>
                  </a:solidFill>
                  <a:ea typeface="Times New Roman"/>
                </a:rPr>
                <a:t>التعرف </a:t>
              </a:r>
              <a:r>
                <a:rPr lang="ar-EG" b="1" kern="0" dirty="0">
                  <a:solidFill>
                    <a:sysClr val="windowText" lastClr="000000"/>
                  </a:solidFill>
                  <a:ea typeface="Times New Roman"/>
                </a:rPr>
                <a:t>على ميكانيزمات الدفاع والتكيف مع المشكلة خلال هذه الفترة عند جميع أفراد الأسرة</a:t>
              </a:r>
              <a:endParaRPr kumimoji="0" lang="ar-EG" sz="1800" b="1" i="0" u="none" strike="noStrike" kern="0" cap="none" spc="0" normalizeH="0" baseline="0" noProof="0" dirty="0">
                <a:ln>
                  <a:noFill/>
                </a:ln>
                <a:solidFill>
                  <a:sysClr val="windowText" lastClr="000000"/>
                </a:solidFill>
                <a:effectLst/>
                <a:uLnTx/>
                <a:uFillTx/>
              </a:endParaRPr>
            </a:p>
          </p:txBody>
        </p:sp>
      </p:grpSp>
    </p:spTree>
    <p:extLst>
      <p:ext uri="{BB962C8B-B14F-4D97-AF65-F5344CB8AC3E}">
        <p14:creationId xmlns:p14="http://schemas.microsoft.com/office/powerpoint/2010/main" val="1808472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610600" cy="5162952"/>
          </a:xfrm>
          <a:prstGeom prst="rect">
            <a:avLst/>
          </a:prstGeom>
        </p:spPr>
        <p:txBody>
          <a:bodyPr wrap="square">
            <a:spAutoFit/>
          </a:bodyPr>
          <a:lstStyle/>
          <a:p>
            <a:pPr algn="justLow" rtl="1">
              <a:lnSpc>
                <a:spcPct val="115000"/>
              </a:lnSpc>
              <a:spcAft>
                <a:spcPts val="0"/>
              </a:spcAft>
              <a:tabLst>
                <a:tab pos="609600" algn="l"/>
              </a:tabLst>
            </a:pPr>
            <a:r>
              <a:rPr lang="ar-EG" sz="2000" b="1" dirty="0">
                <a:solidFill>
                  <a:srgbClr val="31849B"/>
                </a:solidFill>
                <a:ea typeface="Times New Roman"/>
                <a:cs typeface="AL-Mateen"/>
              </a:rPr>
              <a:t>السادس عشر:وضع تصور وتفسير للمشكلة:</a:t>
            </a:r>
            <a:endParaRPr lang="en-US" sz="1400" b="1" dirty="0">
              <a:ea typeface="Times New Roman"/>
              <a:cs typeface="Arial"/>
            </a:endParaRPr>
          </a:p>
          <a:p>
            <a:pPr algn="justLow" rtl="1">
              <a:lnSpc>
                <a:spcPct val="115000"/>
              </a:lnSpc>
              <a:spcAft>
                <a:spcPts val="0"/>
              </a:spcAft>
              <a:tabLst>
                <a:tab pos="272415" algn="l"/>
              </a:tabLst>
            </a:pPr>
            <a:r>
              <a:rPr lang="ar-EG" sz="2000" b="1" dirty="0">
                <a:solidFill>
                  <a:srgbClr val="0D0D0D"/>
                </a:solidFill>
                <a:ea typeface="Times New Roman"/>
                <a:cs typeface="AL-Mohanad Bold"/>
              </a:rPr>
              <a:t>بعد أن يحدّد المصلح الأسري المشكلةِ ويعرفها عليه أن يَجمع المعلومات المختلفة التي تتعلّق بها من أجل محاولة فهمها بشكلٍ أكبر وكذلك معرفة تاريخ بداية المشكلة وفترة استمرارها، فكلّما فهم المصلح المشكلة وتعمَّق بها فإنه يَستطيع فهم الأسباب والملابسات المؤدية لها ومن ثم وضع حلول ناجعة وفعاله لها، </a:t>
            </a:r>
            <a:r>
              <a:rPr lang="ar-EG" sz="2000" b="1" dirty="0" smtClean="0">
                <a:solidFill>
                  <a:srgbClr val="0D0D0D"/>
                </a:solidFill>
                <a:ea typeface="Times New Roman"/>
                <a:cs typeface="AL-Mohanad Bold"/>
              </a:rPr>
              <a:t>ٍ</a:t>
            </a:r>
            <a:r>
              <a:rPr lang="en-US" sz="2000" b="1" dirty="0">
                <a:solidFill>
                  <a:srgbClr val="0D0D0D"/>
                </a:solidFill>
                <a:ea typeface="Times New Roman"/>
                <a:cs typeface="AL-Mohanad Bold"/>
              </a:rPr>
              <a:t>.</a:t>
            </a:r>
            <a:endParaRPr lang="en-US" sz="1400" b="1" dirty="0">
              <a:ea typeface="Times New Roman"/>
              <a:cs typeface="Arial"/>
            </a:endParaRPr>
          </a:p>
          <a:p>
            <a:pPr algn="justLow" rtl="1">
              <a:lnSpc>
                <a:spcPct val="115000"/>
              </a:lnSpc>
              <a:spcAft>
                <a:spcPts val="0"/>
              </a:spcAft>
              <a:tabLst>
                <a:tab pos="272415" algn="l"/>
              </a:tabLst>
            </a:pPr>
            <a:r>
              <a:rPr lang="ar-SA" sz="1400" b="1" dirty="0">
                <a:solidFill>
                  <a:srgbClr val="333333"/>
                </a:solidFill>
                <a:ea typeface="Times New Roman"/>
              </a:rPr>
              <a:t> </a:t>
            </a:r>
            <a:endParaRPr lang="en-US" sz="1400" b="1" dirty="0">
              <a:ea typeface="Times New Roman"/>
              <a:cs typeface="Arial"/>
            </a:endParaRPr>
          </a:p>
          <a:p>
            <a:pPr algn="justLow" rtl="1">
              <a:lnSpc>
                <a:spcPct val="115000"/>
              </a:lnSpc>
              <a:spcAft>
                <a:spcPts val="0"/>
              </a:spcAft>
              <a:tabLst>
                <a:tab pos="609600" algn="l"/>
              </a:tabLst>
            </a:pPr>
            <a:r>
              <a:rPr lang="ar-EG" sz="2000" b="1" dirty="0">
                <a:solidFill>
                  <a:srgbClr val="31849B"/>
                </a:solidFill>
                <a:ea typeface="Times New Roman"/>
                <a:cs typeface="AL-Mateen"/>
              </a:rPr>
              <a:t>السابع عشر:وضع خطة الصلح للزوجين:</a:t>
            </a:r>
            <a:endParaRPr lang="en-US" sz="1400" b="1" dirty="0">
              <a:ea typeface="Times New Roman"/>
              <a:cs typeface="Arial"/>
            </a:endParaRPr>
          </a:p>
          <a:p>
            <a:pPr algn="justLow" rtl="1">
              <a:lnSpc>
                <a:spcPct val="115000"/>
              </a:lnSpc>
              <a:spcAft>
                <a:spcPts val="0"/>
              </a:spcAft>
              <a:tabLst>
                <a:tab pos="272415" algn="l"/>
              </a:tabLst>
            </a:pPr>
            <a:r>
              <a:rPr lang="ar-EG" sz="2000" b="1" dirty="0">
                <a:solidFill>
                  <a:srgbClr val="0D0D0D"/>
                </a:solidFill>
                <a:ea typeface="Times New Roman"/>
                <a:cs typeface="AL-Mohanad Bold"/>
              </a:rPr>
              <a:t>يعتد وضع خطة الصلح إمكانيات أطراف النزاع المتوفرة أو الواجب لزومها للتنفيذ ، أيضاً الخبرة والمهارة الموجودة لدى المصلح الأسري وأفراد النزاع بالأسرة.</a:t>
            </a:r>
            <a:endParaRPr lang="en-US" sz="1400" b="1" dirty="0">
              <a:ea typeface="Times New Roman"/>
              <a:cs typeface="Arial"/>
            </a:endParaRPr>
          </a:p>
          <a:p>
            <a:pPr algn="justLow" rtl="1">
              <a:lnSpc>
                <a:spcPct val="115000"/>
              </a:lnSpc>
              <a:spcAft>
                <a:spcPts val="0"/>
              </a:spcAft>
              <a:tabLst>
                <a:tab pos="272415" algn="l"/>
              </a:tabLst>
            </a:pPr>
            <a:r>
              <a:rPr lang="ar-EG" sz="2000" b="1" dirty="0">
                <a:solidFill>
                  <a:srgbClr val="0D0D0D"/>
                </a:solidFill>
                <a:ea typeface="Times New Roman"/>
                <a:cs typeface="AL-Mohanad Bold"/>
              </a:rPr>
              <a:t>كما يلزم لوضع خطة الصلح الامور التالية:-</a:t>
            </a:r>
            <a:endParaRPr lang="en-US" sz="1400" b="1" dirty="0">
              <a:ea typeface="Times New Roman"/>
              <a:cs typeface="Arial"/>
            </a:endParaRPr>
          </a:p>
          <a:p>
            <a:pPr marL="342900" lvl="0" indent="-342900" algn="justLow" rtl="1">
              <a:lnSpc>
                <a:spcPct val="115000"/>
              </a:lnSpc>
              <a:spcAft>
                <a:spcPts val="0"/>
              </a:spcAft>
              <a:buFont typeface="+mj-lt"/>
              <a:buAutoNum type="arabicPeriod"/>
              <a:tabLst>
                <a:tab pos="272415" algn="l"/>
              </a:tabLst>
            </a:pPr>
            <a:r>
              <a:rPr lang="ar-EG" sz="2000" b="1" dirty="0">
                <a:solidFill>
                  <a:srgbClr val="333333"/>
                </a:solidFill>
                <a:latin typeface="Arial"/>
                <a:ea typeface="Times New Roman"/>
                <a:cs typeface="AL-Mohanad Bold"/>
              </a:rPr>
              <a:t>تدوين وتحديد المشكلة ( الخلاف ) بشكل واضح لأطراف النزاع.</a:t>
            </a:r>
            <a:endParaRPr lang="en-US" sz="1400" b="1" dirty="0">
              <a:ea typeface="Times New Roman"/>
              <a:cs typeface="Arial"/>
            </a:endParaRPr>
          </a:p>
          <a:p>
            <a:pPr marL="342900" lvl="0" indent="-342900" algn="justLow" rtl="1">
              <a:lnSpc>
                <a:spcPct val="115000"/>
              </a:lnSpc>
              <a:spcAft>
                <a:spcPts val="0"/>
              </a:spcAft>
              <a:buFont typeface="+mj-lt"/>
              <a:buAutoNum type="arabicPeriod"/>
              <a:tabLst>
                <a:tab pos="272415" algn="l"/>
              </a:tabLst>
            </a:pPr>
            <a:r>
              <a:rPr lang="ar-EG" sz="2000" b="1" dirty="0">
                <a:solidFill>
                  <a:srgbClr val="333333"/>
                </a:solidFill>
                <a:latin typeface="Arial"/>
                <a:ea typeface="Times New Roman"/>
                <a:cs typeface="AL-Mohanad Bold"/>
              </a:rPr>
              <a:t>تحديد الأسباب والمؤشرات وكتابتها.</a:t>
            </a:r>
            <a:endParaRPr lang="en-US" sz="1400" b="1" dirty="0">
              <a:ea typeface="Times New Roman"/>
              <a:cs typeface="Arial"/>
            </a:endParaRPr>
          </a:p>
          <a:p>
            <a:pPr marL="342900" lvl="0" indent="-342900" algn="justLow" rtl="1">
              <a:lnSpc>
                <a:spcPct val="115000"/>
              </a:lnSpc>
              <a:spcAft>
                <a:spcPts val="0"/>
              </a:spcAft>
              <a:buFont typeface="+mj-lt"/>
              <a:buAutoNum type="arabicPeriod"/>
              <a:tabLst>
                <a:tab pos="272415" algn="l"/>
              </a:tabLst>
            </a:pPr>
            <a:r>
              <a:rPr lang="ar-EG" sz="2000" b="1" dirty="0">
                <a:solidFill>
                  <a:srgbClr val="333333"/>
                </a:solidFill>
                <a:latin typeface="Arial"/>
                <a:ea typeface="Times New Roman"/>
                <a:cs typeface="AL-Mohanad Bold"/>
              </a:rPr>
              <a:t>تحديد عدد السلوكيات الإيجابية وحل النزاع التي تم الاتفاق عليها خلال الجلسة.</a:t>
            </a:r>
            <a:endParaRPr lang="en-US" sz="1400" b="1" dirty="0">
              <a:ea typeface="Times New Roman"/>
              <a:cs typeface="Arial"/>
            </a:endParaRPr>
          </a:p>
          <a:p>
            <a:pPr lvl="0" algn="justLow" rtl="1">
              <a:lnSpc>
                <a:spcPct val="115000"/>
              </a:lnSpc>
              <a:spcAft>
                <a:spcPts val="0"/>
              </a:spcAft>
              <a:tabLst>
                <a:tab pos="272415" algn="l"/>
              </a:tabLst>
            </a:pPr>
            <a:endParaRPr lang="en-US" sz="1200" dirty="0">
              <a:ea typeface="Times New Roman"/>
              <a:cs typeface="Arial"/>
            </a:endParaRPr>
          </a:p>
          <a:p>
            <a:r>
              <a:rPr lang="en-US" sz="1200" dirty="0">
                <a:solidFill>
                  <a:srgbClr val="333333"/>
                </a:solidFill>
                <a:latin typeface="Arial"/>
                <a:ea typeface="Times New Roman"/>
              </a:rPr>
              <a:t/>
            </a:r>
            <a:br>
              <a:rPr lang="en-US" sz="1200" dirty="0">
                <a:solidFill>
                  <a:srgbClr val="333333"/>
                </a:solidFill>
                <a:latin typeface="Arial"/>
                <a:ea typeface="Times New Roman"/>
              </a:rPr>
            </a:br>
            <a:r>
              <a:rPr lang="en-US" sz="1200" dirty="0">
                <a:solidFill>
                  <a:srgbClr val="333333"/>
                </a:solidFill>
                <a:latin typeface="Arial"/>
                <a:ea typeface="Times New Roman"/>
              </a:rPr>
              <a:t/>
            </a:r>
            <a:br>
              <a:rPr lang="en-US" sz="1200" dirty="0">
                <a:solidFill>
                  <a:srgbClr val="333333"/>
                </a:solidFill>
                <a:latin typeface="Arial"/>
                <a:ea typeface="Times New Roman"/>
              </a:rPr>
            </a:br>
            <a:endParaRPr lang="ar-EG"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5511"/>
          <a:stretch/>
        </p:blipFill>
        <p:spPr>
          <a:xfrm>
            <a:off x="247291" y="4543245"/>
            <a:ext cx="2790825" cy="19937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08472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604" y="304800"/>
            <a:ext cx="8686800" cy="5259901"/>
          </a:xfrm>
          <a:prstGeom prst="rect">
            <a:avLst/>
          </a:prstGeom>
        </p:spPr>
        <p:txBody>
          <a:bodyPr wrap="square">
            <a:spAutoFit/>
          </a:bodyPr>
          <a:lstStyle/>
          <a:p>
            <a:pPr algn="justLow" rtl="1">
              <a:lnSpc>
                <a:spcPct val="115000"/>
              </a:lnSpc>
              <a:spcAft>
                <a:spcPts val="0"/>
              </a:spcAft>
              <a:tabLst>
                <a:tab pos="609600" algn="l"/>
              </a:tabLst>
            </a:pPr>
            <a:r>
              <a:rPr lang="ar-EG" sz="2000" dirty="0">
                <a:solidFill>
                  <a:srgbClr val="31849B"/>
                </a:solidFill>
                <a:ea typeface="Times New Roman"/>
                <a:cs typeface="AL-Mateen"/>
              </a:rPr>
              <a:t>الثامن عشر:إنهاء جلسة المصالحة:</a:t>
            </a:r>
            <a:endParaRPr lang="en-US" sz="1400" dirty="0">
              <a:ea typeface="Times New Roman"/>
              <a:cs typeface="Arial"/>
            </a:endParaRPr>
          </a:p>
          <a:p>
            <a:pPr algn="justLow" rtl="1">
              <a:lnSpc>
                <a:spcPct val="115000"/>
              </a:lnSpc>
              <a:spcAft>
                <a:spcPts val="0"/>
              </a:spcAft>
              <a:tabLst>
                <a:tab pos="272415" algn="l"/>
              </a:tabLst>
            </a:pPr>
            <a:r>
              <a:rPr lang="ar-EG" sz="2000" dirty="0">
                <a:solidFill>
                  <a:srgbClr val="0D0D0D"/>
                </a:solidFill>
                <a:ea typeface="Times New Roman"/>
                <a:cs typeface="AL-Mohanad Bold"/>
              </a:rPr>
              <a:t>مرحلة الإنهاء يجب أن تكون قد تم التمهيد لها خلال العمل مع العائلة ( أطراف النزاع):-</a:t>
            </a:r>
            <a:endParaRPr lang="en-US" sz="1400" dirty="0">
              <a:ea typeface="Times New Roman"/>
              <a:cs typeface="Arial"/>
            </a:endParaRPr>
          </a:p>
          <a:p>
            <a:pPr marL="342900" lvl="0" indent="-342900" algn="justLow" rtl="1">
              <a:lnSpc>
                <a:spcPct val="115000"/>
              </a:lnSpc>
              <a:spcAft>
                <a:spcPts val="0"/>
              </a:spcAft>
              <a:buClr>
                <a:srgbClr val="5F497A"/>
              </a:buClr>
              <a:buFont typeface="Symbol"/>
              <a:buChar char=""/>
              <a:tabLst>
                <a:tab pos="272415" algn="l"/>
                <a:tab pos="457200" algn="l"/>
              </a:tabLst>
            </a:pPr>
            <a:r>
              <a:rPr lang="ar-EG" sz="2000" dirty="0">
                <a:solidFill>
                  <a:srgbClr val="0D0D0D"/>
                </a:solidFill>
                <a:ea typeface="Times New Roman"/>
                <a:cs typeface="AL-Mohanad Bold"/>
              </a:rPr>
              <a:t>التقييم يجب أن يكون عملية مستمرة، أي أن التقييم يجب أن يتبع كل خطوة/ خطوات العلاج، أي أن نصل إلى تقييم العمل النهائي.</a:t>
            </a:r>
            <a:endParaRPr lang="en-US" sz="1400" dirty="0">
              <a:ea typeface="Times New Roman"/>
              <a:cs typeface="Arial"/>
            </a:endParaRPr>
          </a:p>
          <a:p>
            <a:pPr marL="342900" lvl="0" indent="-342900" algn="justLow" rtl="1">
              <a:lnSpc>
                <a:spcPct val="115000"/>
              </a:lnSpc>
              <a:spcAft>
                <a:spcPts val="0"/>
              </a:spcAft>
              <a:buClr>
                <a:srgbClr val="5F497A"/>
              </a:buClr>
              <a:buFont typeface="Symbol"/>
              <a:buChar char=""/>
              <a:tabLst>
                <a:tab pos="272415" algn="l"/>
                <a:tab pos="457200" algn="l"/>
              </a:tabLst>
            </a:pPr>
            <a:r>
              <a:rPr lang="ar-EG" sz="2000" dirty="0">
                <a:solidFill>
                  <a:srgbClr val="0D0D0D"/>
                </a:solidFill>
                <a:ea typeface="Times New Roman"/>
                <a:cs typeface="AL-Mohanad Bold"/>
              </a:rPr>
              <a:t>بسؤال الجميع عن التغيرات التي يلاحظونها في عائلاتهم و تقييمهم للخلل الذي كان موجود وكيف تم العمل عليه وما هي الأدوار التي قام بها كل فرد للتخلص من المشكلة، وكيف يرى كل واحد دور الآخرين في حل المشكلة.</a:t>
            </a:r>
            <a:endParaRPr lang="en-US" sz="1400" dirty="0">
              <a:ea typeface="Times New Roman"/>
              <a:cs typeface="Arial"/>
            </a:endParaRPr>
          </a:p>
          <a:p>
            <a:pPr marL="342900" lvl="0" indent="-342900" algn="justLow" rtl="1">
              <a:lnSpc>
                <a:spcPct val="115000"/>
              </a:lnSpc>
              <a:spcAft>
                <a:spcPts val="0"/>
              </a:spcAft>
              <a:buClr>
                <a:srgbClr val="5F497A"/>
              </a:buClr>
              <a:buFont typeface="Symbol"/>
              <a:buChar char=""/>
              <a:tabLst>
                <a:tab pos="272415" algn="l"/>
                <a:tab pos="457200" algn="l"/>
              </a:tabLst>
            </a:pPr>
            <a:r>
              <a:rPr lang="ar-EG" sz="2000" dirty="0">
                <a:solidFill>
                  <a:srgbClr val="0D0D0D"/>
                </a:solidFill>
                <a:ea typeface="Times New Roman"/>
                <a:cs typeface="AL-Mohanad Bold"/>
              </a:rPr>
              <a:t>التعرف على التخوفات الموجودة عند كل فرد من أفراد العائلة فيما يخص عملية العلاج.</a:t>
            </a:r>
            <a:endParaRPr lang="en-US" sz="1400" dirty="0">
              <a:ea typeface="Times New Roman"/>
              <a:cs typeface="Arial"/>
            </a:endParaRPr>
          </a:p>
          <a:p>
            <a:pPr algn="justLow" rtl="1">
              <a:lnSpc>
                <a:spcPct val="115000"/>
              </a:lnSpc>
              <a:spcAft>
                <a:spcPts val="0"/>
              </a:spcAft>
              <a:tabLst>
                <a:tab pos="609600" algn="l"/>
              </a:tabLst>
            </a:pPr>
            <a:r>
              <a:rPr lang="ar-EG" sz="2000" dirty="0" smtClean="0">
                <a:solidFill>
                  <a:srgbClr val="31849B"/>
                </a:solidFill>
                <a:ea typeface="Times New Roman"/>
                <a:cs typeface="AL-Mateen"/>
              </a:rPr>
              <a:t>التاسع </a:t>
            </a:r>
            <a:r>
              <a:rPr lang="ar-EG" sz="2000" dirty="0">
                <a:solidFill>
                  <a:srgbClr val="31849B"/>
                </a:solidFill>
                <a:ea typeface="Times New Roman"/>
                <a:cs typeface="AL-Mateen"/>
              </a:rPr>
              <a:t>عشر:توثيق الجلسة:</a:t>
            </a:r>
            <a:endParaRPr lang="en-US" sz="1400" dirty="0">
              <a:ea typeface="Times New Roman"/>
              <a:cs typeface="Arial"/>
            </a:endParaRPr>
          </a:p>
          <a:p>
            <a:pPr algn="justLow" rtl="1">
              <a:lnSpc>
                <a:spcPct val="115000"/>
              </a:lnSpc>
              <a:spcAft>
                <a:spcPts val="0"/>
              </a:spcAft>
              <a:tabLst>
                <a:tab pos="272415" algn="l"/>
              </a:tabLst>
            </a:pPr>
            <a:r>
              <a:rPr lang="ar-EG" sz="2000" dirty="0">
                <a:solidFill>
                  <a:srgbClr val="0D0D0D"/>
                </a:solidFill>
                <a:ea typeface="Times New Roman"/>
                <a:cs typeface="AL-Mohanad Bold"/>
              </a:rPr>
              <a:t>فيما يلي بعض الملاحظات لتوثيق وتسجيل جلسات الإصلاح الأسري:</a:t>
            </a:r>
            <a:endParaRPr lang="en-US" sz="1400" dirty="0">
              <a:ea typeface="Times New Roman"/>
              <a:cs typeface="Arial"/>
            </a:endParaRPr>
          </a:p>
          <a:p>
            <a:pPr marL="342900" lvl="0" indent="-342900" algn="justLow" rtl="1">
              <a:lnSpc>
                <a:spcPct val="115000"/>
              </a:lnSpc>
              <a:spcAft>
                <a:spcPts val="0"/>
              </a:spcAft>
              <a:buFont typeface="Symbol"/>
              <a:buChar char=""/>
              <a:tabLst>
                <a:tab pos="272415" algn="l"/>
              </a:tabLst>
            </a:pPr>
            <a:r>
              <a:rPr lang="ar-EG" sz="2000" dirty="0">
                <a:ea typeface="Times New Roman"/>
                <a:cs typeface="AL-Mohanad Bold"/>
              </a:rPr>
              <a:t>من الواجب القيام بتسجيل كل ما حدث في الجلسة من قبل المصلح ( المرشد ) ، إذ عليه تسجيل كل ما يقوله كل فرد في المجموعة ( أطراف النزاع).</a:t>
            </a:r>
            <a:endParaRPr lang="en-US" sz="1400" dirty="0">
              <a:ea typeface="Times New Roman"/>
              <a:cs typeface="Arial"/>
            </a:endParaRPr>
          </a:p>
          <a:p>
            <a:pPr marL="342900" lvl="0" indent="-342900" algn="justLow" rtl="1">
              <a:lnSpc>
                <a:spcPct val="115000"/>
              </a:lnSpc>
              <a:spcAft>
                <a:spcPts val="0"/>
              </a:spcAft>
              <a:buFont typeface="Symbol"/>
              <a:buChar char=""/>
              <a:tabLst>
                <a:tab pos="272415" algn="l"/>
              </a:tabLst>
            </a:pPr>
            <a:r>
              <a:rPr lang="ar-EG" sz="2000" dirty="0">
                <a:ea typeface="Times New Roman"/>
                <a:cs typeface="AL-Mohanad Bold"/>
              </a:rPr>
              <a:t>يجب على المصلح الأسري أن يطلب من كل فرد في المجموعة كتابةتقرير بعد كل جلسة ، يطلب أيضاً من أعضاء المجموعة ( أطراف النزاع ) أن يكتبوا في نهاية كل جلسة تقرير عن كل ماحدث في الجلسة</a:t>
            </a:r>
            <a:r>
              <a:rPr lang="ar-EG" sz="2000" dirty="0" smtClean="0">
                <a:ea typeface="Times New Roman"/>
                <a:cs typeface="AL-Mohanad Bold"/>
              </a:rPr>
              <a:t>.</a:t>
            </a:r>
            <a:endParaRPr lang="en-US" sz="1400" dirty="0">
              <a:ea typeface="Times New Roman"/>
              <a:cs typeface="Arial"/>
            </a:endParaRPr>
          </a:p>
          <a:p>
            <a:pPr algn="justLow" rtl="1">
              <a:lnSpc>
                <a:spcPct val="115000"/>
              </a:lnSpc>
              <a:spcAft>
                <a:spcPts val="0"/>
              </a:spcAft>
              <a:tabLst>
                <a:tab pos="272415" algn="l"/>
              </a:tabLst>
            </a:pPr>
            <a:endParaRPr lang="en-US" sz="1200"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00489"/>
            <a:ext cx="8001000" cy="5743111"/>
          </a:xfrm>
          <a:prstGeom prst="rect">
            <a:avLst/>
          </a:prstGeom>
        </p:spPr>
        <p:txBody>
          <a:bodyPr wrap="square">
            <a:spAutoFit/>
          </a:bodyPr>
          <a:lstStyle/>
          <a:p>
            <a:pPr algn="justLow" rtl="1">
              <a:lnSpc>
                <a:spcPct val="115000"/>
              </a:lnSpc>
              <a:spcAft>
                <a:spcPts val="0"/>
              </a:spcAft>
              <a:tabLst>
                <a:tab pos="609600" algn="l"/>
              </a:tabLst>
            </a:pPr>
            <a:r>
              <a:rPr lang="ar-EG" sz="2400" dirty="0">
                <a:solidFill>
                  <a:srgbClr val="31849B"/>
                </a:solidFill>
                <a:ea typeface="Times New Roman"/>
                <a:cs typeface="AL-Mateen"/>
              </a:rPr>
              <a:t>العشرون:أخطاء عامة في جلسات المصالحة:</a:t>
            </a:r>
            <a:endParaRPr lang="en-US" sz="1600" dirty="0">
              <a:ea typeface="Times New Roman"/>
              <a:cs typeface="Arial"/>
            </a:endParaRPr>
          </a:p>
          <a:p>
            <a:pPr algn="justLow" rtl="1">
              <a:lnSpc>
                <a:spcPct val="115000"/>
              </a:lnSpc>
              <a:spcAft>
                <a:spcPts val="0"/>
              </a:spcAft>
              <a:tabLst>
                <a:tab pos="272415" algn="l"/>
              </a:tabLst>
            </a:pPr>
            <a:r>
              <a:rPr lang="ar-EG" sz="2400" b="1" dirty="0">
                <a:solidFill>
                  <a:srgbClr val="0D0D0D"/>
                </a:solidFill>
                <a:ea typeface="Times New Roman"/>
                <a:cs typeface="AL-Mohanad Bold"/>
              </a:rPr>
              <a:t>تتمثل أبرز أخطاء جلسات المصالحة فيما يلي:-</a:t>
            </a:r>
            <a:endParaRPr lang="en-US" sz="1600" dirty="0">
              <a:ea typeface="Times New Roman"/>
              <a:cs typeface="Arial"/>
            </a:endParaRPr>
          </a:p>
          <a:p>
            <a:pPr marL="342900" lvl="0" indent="-342900" algn="justLow" rtl="1">
              <a:lnSpc>
                <a:spcPct val="115000"/>
              </a:lnSpc>
              <a:spcAft>
                <a:spcPts val="0"/>
              </a:spcAft>
              <a:buFont typeface="+mj-lt"/>
              <a:buAutoNum type="arabicPeriod"/>
              <a:tabLst>
                <a:tab pos="272415" algn="l"/>
              </a:tabLst>
            </a:pPr>
            <a:r>
              <a:rPr lang="ar-EG" sz="2400" dirty="0">
                <a:ea typeface="Times New Roman"/>
                <a:cs typeface="AL-Mohanad Bold"/>
              </a:rPr>
              <a:t>رغبة المصلح الأسري( المرشد) في أن يكون محبوباً من المنتفع.</a:t>
            </a:r>
            <a:endParaRPr lang="en-US" sz="1600" dirty="0">
              <a:ea typeface="Times New Roman"/>
              <a:cs typeface="Arial"/>
            </a:endParaRPr>
          </a:p>
          <a:p>
            <a:pPr marL="342900" lvl="0" indent="-342900" algn="justLow" rtl="1">
              <a:lnSpc>
                <a:spcPct val="115000"/>
              </a:lnSpc>
              <a:spcAft>
                <a:spcPts val="0"/>
              </a:spcAft>
              <a:buFont typeface="+mj-lt"/>
              <a:buAutoNum type="arabicPeriod"/>
              <a:tabLst>
                <a:tab pos="272415" algn="l"/>
              </a:tabLst>
            </a:pPr>
            <a:r>
              <a:rPr lang="ar-EG" sz="2400" dirty="0">
                <a:ea typeface="Times New Roman"/>
                <a:cs typeface="AL-Mohanad Bold"/>
              </a:rPr>
              <a:t>عدم التركيز على مشاعر وخبرة اطراف النزاع.</a:t>
            </a:r>
            <a:endParaRPr lang="en-US" sz="1600" dirty="0">
              <a:ea typeface="Times New Roman"/>
              <a:cs typeface="Arial"/>
            </a:endParaRPr>
          </a:p>
          <a:p>
            <a:pPr marL="342900" lvl="0" indent="-342900" algn="justLow" rtl="1">
              <a:lnSpc>
                <a:spcPct val="115000"/>
              </a:lnSpc>
              <a:spcAft>
                <a:spcPts val="0"/>
              </a:spcAft>
              <a:buFont typeface="+mj-lt"/>
              <a:buAutoNum type="arabicPeriod"/>
              <a:tabLst>
                <a:tab pos="272415" algn="l"/>
              </a:tabLst>
            </a:pPr>
            <a:r>
              <a:rPr lang="ar-EG" sz="2400" dirty="0">
                <a:ea typeface="Times New Roman"/>
                <a:cs typeface="AL-Mohanad Bold"/>
              </a:rPr>
              <a:t>صعوبة التعامل مع الصمت: ويمكن الصمت أن يكون عمليه علاجيه يتم استخدامها من المصلح بشكل مفيد حيث حيتاج المصلحين إلى أن يكونوا واعين للصمت وأن يعملوا بقرار مستنير حول إذا كان الصمت سكسر من قبلهم أو من قبل العميل ( المستفيد).</a:t>
            </a:r>
            <a:endParaRPr lang="en-US" sz="1600" dirty="0">
              <a:ea typeface="Times New Roman"/>
              <a:cs typeface="Arial"/>
            </a:endParaRPr>
          </a:p>
          <a:p>
            <a:pPr marL="342900" lvl="0" indent="-342900" algn="justLow" rtl="1">
              <a:lnSpc>
                <a:spcPct val="115000"/>
              </a:lnSpc>
              <a:spcAft>
                <a:spcPts val="0"/>
              </a:spcAft>
              <a:buFont typeface="+mj-lt"/>
              <a:buAutoNum type="arabicPeriod"/>
              <a:tabLst>
                <a:tab pos="272415" algn="l"/>
              </a:tabLst>
            </a:pPr>
            <a:r>
              <a:rPr lang="ar-EG" sz="2400" dirty="0">
                <a:ea typeface="Times New Roman"/>
                <a:cs typeface="AL-Mohanad Bold"/>
              </a:rPr>
              <a:t>التورط في تصرفات غير مناسبة : مثل الدردشة الزائدة ، الضحك العسبي وكشف المصلح عن ذاته في تصرفات غير مناسبة في الجلسات الإرشادية والعلاجية.</a:t>
            </a:r>
            <a:endParaRPr lang="en-US" sz="1600" dirty="0">
              <a:ea typeface="Times New Roman"/>
              <a:cs typeface="Arial"/>
            </a:endParaRPr>
          </a:p>
          <a:p>
            <a:pPr marL="342900" lvl="0" indent="-342900" algn="justLow" rtl="1">
              <a:lnSpc>
                <a:spcPct val="115000"/>
              </a:lnSpc>
              <a:spcAft>
                <a:spcPts val="0"/>
              </a:spcAft>
              <a:buFont typeface="+mj-lt"/>
              <a:buAutoNum type="arabicPeriod"/>
              <a:tabLst>
                <a:tab pos="272415" algn="l"/>
              </a:tabLst>
            </a:pPr>
            <a:r>
              <a:rPr lang="ar-EG" sz="2400" dirty="0">
                <a:ea typeface="Times New Roman"/>
                <a:cs typeface="AL-Mohanad Bold"/>
              </a:rPr>
              <a:t>استعجال تحسن الحالة قبل الأوان.</a:t>
            </a:r>
            <a:endParaRPr lang="en-US" sz="1600" dirty="0">
              <a:ea typeface="Times New Roman"/>
              <a:cs typeface="Arial"/>
            </a:endParaRPr>
          </a:p>
          <a:p>
            <a:pPr algn="r" rtl="1"/>
            <a:r>
              <a:rPr lang="ar-EG" dirty="0">
                <a:ea typeface="Times New Roman"/>
                <a:cs typeface="AL-Mohanad Bold"/>
              </a:rPr>
              <a:t/>
            </a:r>
            <a:br>
              <a:rPr lang="ar-EG" dirty="0">
                <a:ea typeface="Times New Roman"/>
                <a:cs typeface="AL-Mohanad Bold"/>
              </a:rPr>
            </a:br>
            <a:endParaRPr lang="ar-EG"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5105400"/>
            <a:ext cx="3105150" cy="14763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08472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657600" y="304800"/>
            <a:ext cx="2419350" cy="895350"/>
          </a:xfrm>
          <a:prstGeom prst="roundRect">
            <a:avLst>
              <a:gd name="adj" fmla="val 16667"/>
            </a:avLst>
          </a:prstGeom>
          <a:solidFill>
            <a:srgbClr val="FFFFFF"/>
          </a:solidFill>
          <a:ln w="31750">
            <a:solidFill>
              <a:srgbClr val="ED7D31"/>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(1/6)</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47800"/>
            <a:ext cx="7275513" cy="108585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p:cNvSpPr>
            <a:spLocks noChangeArrowheads="1"/>
          </p:cNvSpPr>
          <p:nvPr/>
        </p:nvSpPr>
        <p:spPr bwMode="auto">
          <a:xfrm>
            <a:off x="3581400" y="1543050"/>
            <a:ext cx="2419350" cy="666750"/>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sz="2400" dirty="0">
                <a:solidFill>
                  <a:schemeClr val="bg1"/>
                </a:solidFill>
                <a:latin typeface="Calibri" pitchFamily="34" charset="0"/>
                <a:ea typeface="Arial" pitchFamily="34" charset="0"/>
                <a:cs typeface="AL-Mateen" pitchFamily="2" charset="-78"/>
              </a:rPr>
              <a:t>دراسة حالة</a:t>
            </a:r>
            <a:endParaRPr kumimoji="0" lang="ar-EG"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323056" y="2743200"/>
            <a:ext cx="8610600" cy="3422988"/>
          </a:xfrm>
          <a:prstGeom prst="rect">
            <a:avLst/>
          </a:prstGeom>
        </p:spPr>
        <p:txBody>
          <a:bodyPr wrap="square">
            <a:spAutoFit/>
          </a:bodyPr>
          <a:lstStyle/>
          <a:p>
            <a:pPr algn="justLow" rtl="1">
              <a:lnSpc>
                <a:spcPct val="115000"/>
              </a:lnSpc>
              <a:spcAft>
                <a:spcPts val="1000"/>
              </a:spcAft>
            </a:pPr>
            <a:r>
              <a:rPr lang="ar-EG" dirty="0">
                <a:ea typeface="Times New Roman"/>
                <a:cs typeface="AL-Mohanad Bold"/>
              </a:rPr>
              <a:t>-</a:t>
            </a:r>
            <a:r>
              <a:rPr lang="ar-SA" sz="2000" dirty="0">
                <a:solidFill>
                  <a:srgbClr val="000000"/>
                </a:solidFill>
                <a:latin typeface="Dubai"/>
                <a:ea typeface="Times New Roman"/>
                <a:cs typeface="AL-Mohanad Bold"/>
              </a:rPr>
              <a:t>سيده عمرها 32 عاماً وعندها اطفال وزوجها جدا حنون وطيب بس مشكلته عصبيته االزائدة عن الحد ودائم يختلق المشكلات وفي كل مره يشير لزوجته بأنها السبب في الخطأ والمشكلة أثناء عصبيته حتى بدأت تتجاهله ولاتريد الحديث معه ولا حتى مشاركته الطعام بسبب عصبيته على أتفه الأمور حيث أن زوجها يعاني بعضاً من ضغوط العمل والتي يصطحبها معه إلى منزله.</a:t>
            </a:r>
            <a:endParaRPr lang="en-US" sz="1400" dirty="0">
              <a:ea typeface="Times New Roman"/>
              <a:cs typeface="Arial"/>
            </a:endParaRPr>
          </a:p>
          <a:p>
            <a:pPr algn="justLow" rtl="1">
              <a:lnSpc>
                <a:spcPct val="115000"/>
              </a:lnSpc>
              <a:spcAft>
                <a:spcPts val="0"/>
              </a:spcAft>
            </a:pPr>
            <a:r>
              <a:rPr lang="ar-SA" dirty="0">
                <a:solidFill>
                  <a:srgbClr val="000000"/>
                </a:solidFill>
                <a:latin typeface="Dubai"/>
                <a:ea typeface="Times New Roman"/>
                <a:cs typeface="AL-Mateen"/>
              </a:rPr>
              <a:t>المطلوب:</a:t>
            </a:r>
            <a:endParaRPr lang="en-US" sz="1200" dirty="0">
              <a:ea typeface="Times New Roman"/>
              <a:cs typeface="Arial"/>
            </a:endParaRPr>
          </a:p>
          <a:p>
            <a:pPr algn="justLow" rtl="1">
              <a:lnSpc>
                <a:spcPct val="115000"/>
              </a:lnSpc>
              <a:spcAft>
                <a:spcPts val="0"/>
              </a:spcAft>
            </a:pPr>
            <a:r>
              <a:rPr lang="ar-SA" dirty="0">
                <a:solidFill>
                  <a:srgbClr val="000000"/>
                </a:solidFill>
                <a:latin typeface="Dubai"/>
                <a:ea typeface="Times New Roman"/>
                <a:cs typeface="AL-Mohanad Bold"/>
              </a:rPr>
              <a:t>من خلال عملك كمصلح أسري قم بدراسة هذه الحالة وقم بتحليلها وصياغة خطة مقترحة لحلها.</a:t>
            </a:r>
            <a:endParaRPr lang="en-US" sz="1200" dirty="0">
              <a:ea typeface="Times New Roman"/>
              <a:cs typeface="Arial"/>
            </a:endParaRPr>
          </a:p>
          <a:p>
            <a:pPr algn="justLow"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r>
              <a:rPr lang="ar-EG" dirty="0">
                <a:ea typeface="Times New Roman"/>
                <a:cs typeface="AL-Mohanad Bold"/>
              </a:rPr>
              <a:t>...................................................................................................................... ...................................................................................................................... ...................................................................................................................... </a:t>
            </a:r>
            <a:endParaRPr lang="ar-EG" dirty="0"/>
          </a:p>
        </p:txBody>
      </p:sp>
    </p:spTree>
    <p:extLst>
      <p:ext uri="{BB962C8B-B14F-4D97-AF65-F5344CB8AC3E}">
        <p14:creationId xmlns:p14="http://schemas.microsoft.com/office/powerpoint/2010/main" val="36919595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7121" y="0"/>
            <a:ext cx="9151121" cy="6864409"/>
            <a:chOff x="-7121" y="0"/>
            <a:chExt cx="9151121" cy="6864409"/>
          </a:xfrm>
        </p:grpSpPr>
        <p:pic>
          <p:nvPicPr>
            <p:cNvPr id="21512" name="Picture 8" descr="شعار فريق العلامة التجارية ، وغيرها, انفوجرافيك, الأزرق p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user\Desktop\المستشار ساري.png"/>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75846" y="304800"/>
              <a:ext cx="1436914" cy="8382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http://zu7l.com/upfiles/yhg36029.gif"/>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1627414" y="2239962"/>
              <a:ext cx="1143000" cy="1740535"/>
            </a:xfrm>
            <a:prstGeom prst="rect">
              <a:avLst/>
            </a:prstGeom>
            <a:noFill/>
            <a:ln>
              <a:noFill/>
            </a:ln>
          </p:spPr>
        </p:pic>
        <p:sp>
          <p:nvSpPr>
            <p:cNvPr id="7" name="Rectangle 6"/>
            <p:cNvSpPr/>
            <p:nvPr/>
          </p:nvSpPr>
          <p:spPr>
            <a:xfrm>
              <a:off x="179614" y="4343400"/>
              <a:ext cx="5181600" cy="1477328"/>
            </a:xfrm>
            <a:prstGeom prst="rect">
              <a:avLst/>
            </a:prstGeom>
          </p:spPr>
          <p:txBody>
            <a:bodyPr wrap="square">
              <a:spAutoFit/>
            </a:bodyPr>
            <a:lstStyle/>
            <a:p>
              <a:r>
                <a:rPr lang="ar-SA" b="1" dirty="0" smtClean="0">
                  <a:solidFill>
                    <a:srgbClr val="0D0D0D"/>
                  </a:solidFill>
                  <a:ea typeface="Times New Roman"/>
                  <a:cs typeface="Arial"/>
                </a:rPr>
                <a:t>................................................................................................................................................................................................................................................................................................................................................................................................</a:t>
              </a:r>
              <a:endParaRPr lang="ar-EG" dirty="0"/>
            </a:p>
          </p:txBody>
        </p:sp>
        <p:sp>
          <p:nvSpPr>
            <p:cNvPr id="8" name="Explosion 1 7"/>
            <p:cNvSpPr>
              <a:spLocks noChangeArrowheads="1"/>
            </p:cNvSpPr>
            <p:nvPr/>
          </p:nvSpPr>
          <p:spPr bwMode="auto">
            <a:xfrm>
              <a:off x="5486400" y="1408709"/>
              <a:ext cx="1407160" cy="994410"/>
            </a:xfrm>
            <a:prstGeom prst="irregularSeal1">
              <a:avLst/>
            </a:prstGeom>
            <a:gradFill rotWithShape="0">
              <a:gsLst>
                <a:gs pos="0">
                  <a:srgbClr val="FFFFFF"/>
                </a:gs>
                <a:gs pos="100000">
                  <a:srgbClr val="B6DDE8"/>
                </a:gs>
              </a:gsLst>
              <a:lin ang="5400000" scaled="1"/>
            </a:gradFill>
            <a:ln w="12700">
              <a:solidFill>
                <a:srgbClr val="92CDDC"/>
              </a:solidFill>
              <a:miter lim="800000"/>
              <a:headEnd/>
              <a:tailEnd/>
            </a:ln>
            <a:effectLst>
              <a:outerShdw dist="28398" dir="3806097" algn="ctr" rotWithShape="0">
                <a:srgbClr val="205867">
                  <a:alpha val="50000"/>
                </a:srgbClr>
              </a:outerShdw>
            </a:effectLst>
          </p:spPr>
          <p:txBody>
            <a:bodyPr rot="0" vert="horz" wrap="square" lIns="91440" tIns="45720" rIns="91440" bIns="45720" anchor="t" anchorCtr="0" upright="1">
              <a:noAutofit/>
            </a:bodyPr>
            <a:lstStyle/>
            <a:p>
              <a:pPr algn="r" rtl="1">
                <a:lnSpc>
                  <a:spcPct val="115000"/>
                </a:lnSpc>
                <a:spcAft>
                  <a:spcPts val="1000"/>
                </a:spcAft>
              </a:pPr>
              <a:r>
                <a:rPr lang="ar-SA" sz="1100" dirty="0">
                  <a:effectLst/>
                  <a:latin typeface="Calibri"/>
                  <a:ea typeface="Calibri"/>
                  <a:cs typeface="AL-Mateen"/>
                </a:rPr>
                <a:t>نشاط رقم </a:t>
              </a:r>
              <a:r>
                <a:rPr lang="ar-SA" sz="1100" dirty="0" smtClean="0">
                  <a:effectLst/>
                  <a:latin typeface="Calibri"/>
                  <a:ea typeface="Calibri"/>
                  <a:cs typeface="AL-Mateen"/>
                </a:rPr>
                <a:t>(</a:t>
              </a:r>
              <a:r>
                <a:rPr lang="ar-EG" sz="1100" dirty="0" smtClean="0">
                  <a:effectLst/>
                  <a:latin typeface="Calibri"/>
                  <a:ea typeface="Calibri"/>
                  <a:cs typeface="AL-Mateen"/>
                </a:rPr>
                <a:t>4</a:t>
              </a:r>
              <a:r>
                <a:rPr lang="ar-SA" sz="1100" dirty="0" smtClean="0">
                  <a:effectLst/>
                  <a:latin typeface="Calibri"/>
                  <a:ea typeface="Calibri"/>
                  <a:cs typeface="AL-Mateen"/>
                </a:rPr>
                <a:t>) </a:t>
              </a:r>
              <a:endParaRPr lang="en-US" sz="1100" dirty="0">
                <a:effectLst/>
                <a:latin typeface="Calibri"/>
                <a:ea typeface="Calibri"/>
                <a:cs typeface="Arial"/>
              </a:endParaRPr>
            </a:p>
          </p:txBody>
        </p:sp>
        <p:sp>
          <p:nvSpPr>
            <p:cNvPr id="2" name="WordArt 2"/>
            <p:cNvSpPr>
              <a:spLocks noChangeArrowheads="1" noChangeShapeType="1" noTextEdit="1"/>
            </p:cNvSpPr>
            <p:nvPr/>
          </p:nvSpPr>
          <p:spPr bwMode="auto">
            <a:xfrm>
              <a:off x="2183247" y="1905914"/>
              <a:ext cx="2770188" cy="3651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dirty="0" smtClean="0">
                  <a:ln w="9525">
                    <a:solidFill>
                      <a:srgbClr val="C00000"/>
                    </a:solidFill>
                    <a:round/>
                    <a:headEnd/>
                    <a:tailEnd/>
                  </a:ln>
                  <a:solidFill>
                    <a:srgbClr val="943634"/>
                  </a:solidFill>
                  <a:effectLst/>
                  <a:cs typeface="AL-Mohanad Bold"/>
                </a:rPr>
                <a:t>تناول مع المدرب ــ ما هي أهداف العمل الجماعي ؟</a:t>
              </a:r>
              <a:endParaRPr lang="ar-EG" sz="3600" kern="10" spc="0" dirty="0">
                <a:ln w="9525">
                  <a:solidFill>
                    <a:srgbClr val="C00000"/>
                  </a:solidFill>
                  <a:round/>
                  <a:headEnd/>
                  <a:tailEnd/>
                </a:ln>
                <a:solidFill>
                  <a:srgbClr val="943634"/>
                </a:solidFill>
                <a:effectLst/>
                <a:latin typeface="Arial" pitchFamily="34" charset="0"/>
                <a:cs typeface="Arial" pitchFamily="34" charset="0"/>
              </a:endParaRPr>
            </a:p>
          </p:txBody>
        </p:sp>
        <p:pic>
          <p:nvPicPr>
            <p:cNvPr id="9" name="3 Resim" descr="background_geometric_shapes_design_elements_vector_521876.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21" y="6409"/>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WordArt 2"/>
            <p:cNvSpPr>
              <a:spLocks noChangeArrowheads="1" noChangeShapeType="1" noTextEdit="1"/>
            </p:cNvSpPr>
            <p:nvPr/>
          </p:nvSpPr>
          <p:spPr bwMode="auto">
            <a:xfrm>
              <a:off x="5067139" y="2663825"/>
              <a:ext cx="2704937" cy="765175"/>
            </a:xfrm>
            <a:prstGeom prst="rect">
              <a:avLst/>
            </a:prstGeom>
          </p:spPr>
          <p:txBody>
            <a:bodyPr wrap="none" fromWordArt="1">
              <a:prstTxWarp prst="textPlain">
                <a:avLst>
                  <a:gd name="adj" fmla="val 50000"/>
                </a:avLst>
              </a:prstTxWarp>
            </a:bodyPr>
            <a:lstStyle/>
            <a:p>
              <a:pPr algn="ctr" rtl="1"/>
              <a:r>
                <a:rPr lang="ar-EG" sz="4800" b="1" kern="10" dirty="0" smtClean="0">
                  <a:ln w="9525">
                    <a:solidFill>
                      <a:srgbClr val="000000"/>
                    </a:solidFill>
                    <a:round/>
                    <a:headEnd/>
                    <a:tailEnd/>
                  </a:ln>
                  <a:solidFill>
                    <a:srgbClr val="800000"/>
                  </a:solidFill>
                  <a:latin typeface="Arial" pitchFamily="34" charset="0"/>
                  <a:cs typeface="Arial" pitchFamily="34" charset="0"/>
                </a:rPr>
                <a:t>اليوم التدريبي الثاني</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grpSp>
      <p:pic>
        <p:nvPicPr>
          <p:cNvPr id="16" name="صورة 135605"/>
          <p:cNvPicPr/>
          <p:nvPr/>
        </p:nvPicPr>
        <p:blipFill>
          <a:blip cstate="print">
            <a:extLst>
              <a:ext uri="{28A0092B-C50C-407E-A947-70E740481C1C}">
                <a14:useLocalDpi xmlns:a14="http://schemas.microsoft.com/office/drawing/2010/main" val="0"/>
              </a:ext>
            </a:extLst>
          </a:blip>
          <a:stretch>
            <a:fillRect/>
          </a:stretch>
        </p:blipFill>
        <p:spPr>
          <a:xfrm>
            <a:off x="6189980" y="3657600"/>
            <a:ext cx="2615551" cy="1699339"/>
          </a:xfrm>
          <a:prstGeom prst="ellipse">
            <a:avLst/>
          </a:prstGeom>
          <a:ln>
            <a:noFill/>
          </a:ln>
          <a:effectLst>
            <a:softEdge rad="112500"/>
          </a:effectLst>
        </p:spPr>
      </p:pic>
      <p:sp>
        <p:nvSpPr>
          <p:cNvPr id="5" name="TextBox 4"/>
          <p:cNvSpPr txBox="1"/>
          <p:nvPr/>
        </p:nvSpPr>
        <p:spPr>
          <a:xfrm>
            <a:off x="4019308" y="3684363"/>
            <a:ext cx="4800600" cy="707886"/>
          </a:xfrm>
          <a:prstGeom prst="rect">
            <a:avLst/>
          </a:prstGeom>
          <a:noFill/>
        </p:spPr>
        <p:txBody>
          <a:bodyPr wrap="square" rtlCol="1">
            <a:spAutoFit/>
          </a:bodyPr>
          <a:lstStyle/>
          <a:p>
            <a:pPr algn="ctr" rtl="1"/>
            <a:r>
              <a:rPr lang="ar-EG"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العلاقات الزوجية والأسرية</a:t>
            </a:r>
            <a:endParaRPr lang="ar-EG"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34663376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454879" y="235788"/>
            <a:ext cx="2419350" cy="678612"/>
          </a:xfrm>
          <a:prstGeom prst="roundRect">
            <a:avLst>
              <a:gd name="adj" fmla="val 16667"/>
            </a:avLst>
          </a:prstGeom>
          <a:solidFill>
            <a:srgbClr val="FFFFFF"/>
          </a:solidFill>
          <a:ln w="31750">
            <a:solidFill>
              <a:srgbClr val="ED7D31"/>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smtClean="0">
                <a:ln>
                  <a:noFill/>
                </a:ln>
                <a:solidFill>
                  <a:schemeClr val="tx1"/>
                </a:solidFill>
                <a:effectLst/>
                <a:latin typeface="Calibri" pitchFamily="34" charset="0"/>
                <a:ea typeface="Arial" pitchFamily="34" charset="0"/>
                <a:cs typeface="AL-Mateen" pitchFamily="2" charset="-78"/>
              </a:rPr>
              <a:t>نشاط (1/1)</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438" y="1143539"/>
            <a:ext cx="7275513" cy="108585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p:cNvSpPr>
            <a:spLocks noChangeArrowheads="1"/>
          </p:cNvSpPr>
          <p:nvPr/>
        </p:nvSpPr>
        <p:spPr bwMode="auto">
          <a:xfrm>
            <a:off x="3505200" y="1208596"/>
            <a:ext cx="2419350" cy="696404"/>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sz="2400" dirty="0">
                <a:solidFill>
                  <a:schemeClr val="bg1"/>
                </a:solidFill>
                <a:latin typeface="Calibri" pitchFamily="34" charset="0"/>
                <a:ea typeface="Arial" pitchFamily="34" charset="0"/>
                <a:cs typeface="AL-Mateen" pitchFamily="2" charset="-78"/>
              </a:rPr>
              <a:t>مناقشة</a:t>
            </a:r>
            <a:endParaRPr kumimoji="0" lang="ar-EG"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AutoShape 7"/>
          <p:cNvSpPr>
            <a:spLocks noChangeArrowheads="1"/>
          </p:cNvSpPr>
          <p:nvPr/>
        </p:nvSpPr>
        <p:spPr bwMode="auto">
          <a:xfrm>
            <a:off x="1778794" y="2362200"/>
            <a:ext cx="5638800" cy="485775"/>
          </a:xfrm>
          <a:prstGeom prst="roundRect">
            <a:avLst>
              <a:gd name="adj" fmla="val 16667"/>
            </a:avLst>
          </a:prstGeom>
          <a:solidFill>
            <a:srgbClr val="FFFFFF"/>
          </a:solidFill>
          <a:ln w="31750">
            <a:solidFill>
              <a:srgbClr val="70AD47"/>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1600" b="0" i="0" u="none" strike="noStrike" cap="none" normalizeH="0" baseline="0" smtClean="0">
                <a:ln>
                  <a:noFill/>
                </a:ln>
                <a:solidFill>
                  <a:schemeClr val="tx1"/>
                </a:solidFill>
                <a:effectLst/>
                <a:latin typeface="Calibri" pitchFamily="34" charset="0"/>
                <a:ea typeface="Arial" pitchFamily="34" charset="0"/>
                <a:cs typeface="AL-Mohanad Bold" pitchFamily="2" charset="-78"/>
              </a:rPr>
              <a:t>قم عزيزي المشارك بالإجابة عن الأسئلة التالية:</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AutoShape 9"/>
          <p:cNvSpPr>
            <a:spLocks noChangeArrowheads="1"/>
          </p:cNvSpPr>
          <p:nvPr/>
        </p:nvSpPr>
        <p:spPr bwMode="auto">
          <a:xfrm>
            <a:off x="937434" y="3100267"/>
            <a:ext cx="4257675" cy="1362075"/>
          </a:xfrm>
          <a:prstGeom prst="roundRect">
            <a:avLst>
              <a:gd name="adj" fmla="val 16667"/>
            </a:avLst>
          </a:prstGeom>
          <a:solidFill>
            <a:srgbClr val="FFFFFF"/>
          </a:solid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Arial" pitchFamily="34" charset="0"/>
                <a:cs typeface="Arial" pitchFamily="34" charset="0"/>
              </a:rPr>
              <a:t>..............................................................................................................................................................................................................................................................................................................................................................................................................................................................................................................................................................................................................................</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AutoShape 11"/>
          <p:cNvSpPr>
            <a:spLocks noChangeArrowheads="1"/>
          </p:cNvSpPr>
          <p:nvPr/>
        </p:nvSpPr>
        <p:spPr bwMode="auto">
          <a:xfrm>
            <a:off x="980566" y="4978998"/>
            <a:ext cx="4257675" cy="1362075"/>
          </a:xfrm>
          <a:prstGeom prst="roundRect">
            <a:avLst>
              <a:gd name="adj" fmla="val 16667"/>
            </a:avLst>
          </a:prstGeom>
          <a:solidFill>
            <a:srgbClr val="FFFFFF"/>
          </a:solid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AutoShape 2"/>
          <p:cNvSpPr>
            <a:spLocks noChangeArrowheads="1"/>
          </p:cNvSpPr>
          <p:nvPr/>
        </p:nvSpPr>
        <p:spPr bwMode="auto">
          <a:xfrm>
            <a:off x="6222206" y="3481266"/>
            <a:ext cx="2390775" cy="60007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1600" b="0" i="0" u="none" strike="noStrike" cap="none" normalizeH="0" baseline="0" smtClean="0">
                <a:ln>
                  <a:noFill/>
                </a:ln>
                <a:solidFill>
                  <a:srgbClr val="FFFFFF"/>
                </a:solidFill>
                <a:effectLst/>
                <a:latin typeface="Calibri" pitchFamily="34" charset="0"/>
                <a:ea typeface="Arial" pitchFamily="34" charset="0"/>
                <a:cs typeface="AL-Mohanad Bold" pitchFamily="2" charset="-78"/>
              </a:rPr>
              <a:t>ماهي الأنماط الشخصية للزوجين</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AutoShape 3"/>
          <p:cNvSpPr>
            <a:spLocks noChangeArrowheads="1"/>
          </p:cNvSpPr>
          <p:nvPr/>
        </p:nvSpPr>
        <p:spPr bwMode="auto">
          <a:xfrm>
            <a:off x="6222206" y="5190821"/>
            <a:ext cx="2390775" cy="96202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1600" b="0" i="0" u="none" strike="noStrike" cap="none" normalizeH="0" baseline="0" smtClean="0">
                <a:ln>
                  <a:noFill/>
                </a:ln>
                <a:solidFill>
                  <a:srgbClr val="FFFFFF"/>
                </a:solidFill>
                <a:effectLst/>
                <a:latin typeface="Calibri" pitchFamily="34" charset="0"/>
                <a:ea typeface="Arial" pitchFamily="34" charset="0"/>
                <a:cs typeface="AL-Mohanad Bold" pitchFamily="2" charset="-78"/>
              </a:rPr>
              <a:t>قدم تعريفاً لمفهوم الاتصال في العلاقات الأسرية</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345821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81000" y="228600"/>
            <a:ext cx="8534400" cy="6242974"/>
            <a:chOff x="381000" y="228600"/>
            <a:chExt cx="8534400" cy="6242974"/>
          </a:xfrm>
        </p:grpSpPr>
        <p:sp>
          <p:nvSpPr>
            <p:cNvPr id="3" name="Rectangular Callout 2"/>
            <p:cNvSpPr/>
            <p:nvPr/>
          </p:nvSpPr>
          <p:spPr>
            <a:xfrm>
              <a:off x="5423140" y="1509962"/>
              <a:ext cx="3429000" cy="2286000"/>
            </a:xfrm>
            <a:prstGeom prst="wedgeRectCallou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Rectangular Callout 3"/>
            <p:cNvSpPr/>
            <p:nvPr/>
          </p:nvSpPr>
          <p:spPr>
            <a:xfrm>
              <a:off x="2933700" y="4114800"/>
              <a:ext cx="3429000" cy="2286000"/>
            </a:xfrm>
            <a:prstGeom prst="wedgeRectCallou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5" name="Rectangular Callout 4"/>
            <p:cNvSpPr/>
            <p:nvPr/>
          </p:nvSpPr>
          <p:spPr>
            <a:xfrm>
              <a:off x="533400" y="1509962"/>
              <a:ext cx="3429000" cy="2286000"/>
            </a:xfrm>
            <a:prstGeom prst="wedgeRectCallo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6" name="Rectangle 5"/>
            <p:cNvSpPr/>
            <p:nvPr/>
          </p:nvSpPr>
          <p:spPr>
            <a:xfrm>
              <a:off x="381000" y="228600"/>
              <a:ext cx="8534400" cy="1083374"/>
            </a:xfrm>
            <a:prstGeom prst="rect">
              <a:avLst/>
            </a:prstGeom>
          </p:spPr>
          <p:txBody>
            <a:bodyPr wrap="square">
              <a:spAutoFit/>
            </a:bodyPr>
            <a:lstStyle/>
            <a:p>
              <a:pPr algn="ctr" rtl="1">
                <a:lnSpc>
                  <a:spcPct val="115000"/>
                </a:lnSpc>
                <a:spcAft>
                  <a:spcPts val="0"/>
                </a:spcAft>
                <a:tabLst>
                  <a:tab pos="2540" algn="l"/>
                </a:tabLst>
              </a:pPr>
              <a:r>
                <a:rPr lang="ar-EG" sz="3200" b="1" u="wavy" dirty="0">
                  <a:solidFill>
                    <a:srgbClr val="76923C"/>
                  </a:solidFill>
                  <a:ea typeface="Times New Roman"/>
                  <a:cs typeface="AL-Mateen"/>
                </a:rPr>
                <a:t>الأنماط الشخصية </a:t>
              </a:r>
              <a:r>
                <a:rPr lang="ar-EG" sz="3200" b="1" u="wavy" dirty="0" smtClean="0">
                  <a:solidFill>
                    <a:srgbClr val="76923C"/>
                  </a:solidFill>
                  <a:ea typeface="Times New Roman"/>
                  <a:cs typeface="AL-Mateen"/>
                </a:rPr>
                <a:t>للزوجين</a:t>
              </a:r>
              <a:r>
                <a:rPr lang="ar-EG" b="1" dirty="0">
                  <a:ea typeface="Times New Roman"/>
                  <a:cs typeface="AL-Mateen"/>
                </a:rPr>
                <a:t> </a:t>
              </a:r>
              <a:endParaRPr lang="en-US" sz="1200" dirty="0">
                <a:ea typeface="Times New Roman"/>
                <a:cs typeface="Arial"/>
              </a:endParaRPr>
            </a:p>
            <a:p>
              <a:pPr algn="justLow" rtl="1">
                <a:lnSpc>
                  <a:spcPct val="115000"/>
                </a:lnSpc>
                <a:spcAft>
                  <a:spcPts val="0"/>
                </a:spcAft>
                <a:tabLst>
                  <a:tab pos="2540" algn="l"/>
                </a:tabLst>
              </a:pPr>
              <a:r>
                <a:rPr lang="ar-EG" sz="2400" dirty="0">
                  <a:solidFill>
                    <a:srgbClr val="365F91"/>
                  </a:solidFill>
                  <a:ea typeface="Times New Roman"/>
                  <a:cs typeface="AL-Mateen"/>
                </a:rPr>
                <a:t>الأنماط الشخصية للزوجين وكيفية التعامل معها:-</a:t>
              </a:r>
              <a:endParaRPr lang="en-US" sz="1600" dirty="0">
                <a:ea typeface="Times New Roman"/>
                <a:cs typeface="Arial"/>
              </a:endParaRPr>
            </a:p>
          </p:txBody>
        </p:sp>
        <p:sp>
          <p:nvSpPr>
            <p:cNvPr id="7" name="Rectangle 6"/>
            <p:cNvSpPr/>
            <p:nvPr/>
          </p:nvSpPr>
          <p:spPr>
            <a:xfrm>
              <a:off x="5423140" y="1447800"/>
              <a:ext cx="3429000" cy="2349874"/>
            </a:xfrm>
            <a:prstGeom prst="rect">
              <a:avLst/>
            </a:prstGeom>
          </p:spPr>
          <p:txBody>
            <a:bodyPr wrap="square">
              <a:spAutoFit/>
            </a:bodyPr>
            <a:lstStyle/>
            <a:p>
              <a:pPr algn="justLow" rtl="1">
                <a:lnSpc>
                  <a:spcPct val="115000"/>
                </a:lnSpc>
                <a:spcAft>
                  <a:spcPts val="0"/>
                </a:spcAft>
                <a:tabLst>
                  <a:tab pos="2540" algn="l"/>
                </a:tabLst>
              </a:pPr>
              <a:r>
                <a:rPr lang="ar-EG" b="1" dirty="0">
                  <a:solidFill>
                    <a:srgbClr val="C00000"/>
                  </a:solidFill>
                  <a:ea typeface="Times New Roman"/>
                  <a:cs typeface="AL-Mohanad Bold"/>
                </a:rPr>
                <a:t>الشخصية المنطوية:</a:t>
              </a:r>
              <a:endParaRPr lang="en-US" sz="1200" dirty="0">
                <a:ea typeface="Times New Roman"/>
                <a:cs typeface="Arial"/>
              </a:endParaRPr>
            </a:p>
            <a:p>
              <a:pPr algn="r" rtl="1"/>
              <a:r>
                <a:rPr lang="ar-EG" dirty="0">
                  <a:ea typeface="Times New Roman"/>
                  <a:cs typeface="AL-Mohanad Bold"/>
                </a:rPr>
                <a:t>يصبح صاحب ( أو صاحبة) هذه الشخصية أكثر حيوية عندما يكون وحيداً ، وهو يتجنب تسليط الأضواء عليه ، قليل الأصدقاء ، قليل التفاعل مع الناس ، منزي يحب الوحدة ، لايبادر بالكلام ، يكتفي بالرد على الأسئلة فقط ، يجنح كثيراً إلى الصمت وينتظر مبادرة الآخرين ليتواصلوا معه </a:t>
              </a:r>
              <a:endParaRPr lang="ar-EG" dirty="0"/>
            </a:p>
          </p:txBody>
        </p:sp>
        <p:sp>
          <p:nvSpPr>
            <p:cNvPr id="8" name="Rectangle 7"/>
            <p:cNvSpPr/>
            <p:nvPr/>
          </p:nvSpPr>
          <p:spPr>
            <a:xfrm>
              <a:off x="609599" y="1633124"/>
              <a:ext cx="3315419" cy="2072875"/>
            </a:xfrm>
            <a:prstGeom prst="rect">
              <a:avLst/>
            </a:prstGeom>
          </p:spPr>
          <p:txBody>
            <a:bodyPr wrap="square">
              <a:spAutoFit/>
            </a:bodyPr>
            <a:lstStyle/>
            <a:p>
              <a:pPr algn="justLow" rtl="1">
                <a:lnSpc>
                  <a:spcPct val="115000"/>
                </a:lnSpc>
                <a:spcAft>
                  <a:spcPts val="0"/>
                </a:spcAft>
                <a:tabLst>
                  <a:tab pos="2540" algn="l"/>
                </a:tabLst>
              </a:pPr>
              <a:r>
                <a:rPr lang="ar-EG" b="1" dirty="0">
                  <a:solidFill>
                    <a:srgbClr val="C00000"/>
                  </a:solidFill>
                  <a:ea typeface="Times New Roman"/>
                  <a:cs typeface="AL-Mohanad Bold"/>
                </a:rPr>
                <a:t>الشخصية العاطفية:</a:t>
              </a:r>
              <a:endParaRPr lang="en-US" sz="1200" dirty="0">
                <a:ea typeface="Times New Roman"/>
                <a:cs typeface="Arial"/>
              </a:endParaRPr>
            </a:p>
            <a:p>
              <a:pPr algn="r" rtl="1"/>
              <a:r>
                <a:rPr lang="ar-EG" dirty="0">
                  <a:ea typeface="Times New Roman"/>
                  <a:cs typeface="AL-Mohanad Bold"/>
                </a:rPr>
                <a:t>يسمع ويتعاطف ويتأثر ، يميل إلى مايميل إليه قلبه ، دبلوماسي ، مناور ، لين ، ويقدر مشاعر الآخرين ولذلك يصعب أن يتضايق منه أحد ، المشاعر لها عنده وزن كبير سواء كانت منطقية أو لايتحمس إذا نال رضا الناس ، يفضل الإبداع والبراعة على الصدق</a:t>
              </a:r>
              <a:endParaRPr lang="ar-EG" dirty="0"/>
            </a:p>
          </p:txBody>
        </p:sp>
        <p:sp>
          <p:nvSpPr>
            <p:cNvPr id="9" name="Rectangle 8"/>
            <p:cNvSpPr/>
            <p:nvPr/>
          </p:nvSpPr>
          <p:spPr>
            <a:xfrm>
              <a:off x="2933700" y="4038600"/>
              <a:ext cx="3429000" cy="2432974"/>
            </a:xfrm>
            <a:prstGeom prst="rect">
              <a:avLst/>
            </a:prstGeom>
          </p:spPr>
          <p:txBody>
            <a:bodyPr wrap="square">
              <a:spAutoFit/>
            </a:bodyPr>
            <a:lstStyle/>
            <a:p>
              <a:pPr algn="justLow" rtl="1">
                <a:lnSpc>
                  <a:spcPct val="115000"/>
                </a:lnSpc>
                <a:spcAft>
                  <a:spcPts val="0"/>
                </a:spcAft>
                <a:tabLst>
                  <a:tab pos="2540" algn="l"/>
                </a:tabLst>
              </a:pPr>
              <a:r>
                <a:rPr lang="ar-EG" b="1" dirty="0">
                  <a:solidFill>
                    <a:srgbClr val="C00000"/>
                  </a:solidFill>
                  <a:ea typeface="Times New Roman"/>
                  <a:cs typeface="AL-Mohanad Bold"/>
                </a:rPr>
                <a:t>الشخصية المترردة:</a:t>
              </a:r>
              <a:endParaRPr lang="en-US" sz="1200" dirty="0">
                <a:ea typeface="Times New Roman"/>
                <a:cs typeface="Arial"/>
              </a:endParaRPr>
            </a:p>
            <a:p>
              <a:pPr algn="justLow" rtl="1">
                <a:lnSpc>
                  <a:spcPct val="115000"/>
                </a:lnSpc>
                <a:spcAft>
                  <a:spcPts val="0"/>
                </a:spcAft>
                <a:tabLst>
                  <a:tab pos="2540" algn="l"/>
                </a:tabLst>
              </a:pPr>
              <a:r>
                <a:rPr lang="ar-EG" dirty="0">
                  <a:ea typeface="Times New Roman"/>
                  <a:cs typeface="AL-Mohanad Bold"/>
                </a:rPr>
                <a:t>هي شخصية تحب الروتين ولا تحاول التجديد.</a:t>
              </a:r>
              <a:endParaRPr lang="en-US" sz="1200" dirty="0">
                <a:ea typeface="Times New Roman"/>
                <a:cs typeface="Arial"/>
              </a:endParaRPr>
            </a:p>
            <a:p>
              <a:pPr algn="r" rtl="1"/>
              <a:r>
                <a:rPr lang="ar-EG" dirty="0">
                  <a:ea typeface="Times New Roman"/>
                  <a:cs typeface="AL-Mohanad Bold"/>
                </a:rPr>
                <a:t>يفتقر صاحبها ( أو صحابتها ) إلى الثقة بنفسه ، وكثيراً ما تظهر عليه علامات الخجل والقلق، تتصف مواقفه بالتردد والخوف لأنه يعتقد أن اختيار غير أفضل من اختياره فهو يرى نفسه أنه ليس بخير بينما الآخرين بخير </a:t>
              </a:r>
              <a:endParaRPr lang="ar-EG" dirty="0"/>
            </a:p>
          </p:txBody>
        </p:sp>
      </p:grpSp>
    </p:spTree>
    <p:extLst>
      <p:ext uri="{BB962C8B-B14F-4D97-AF65-F5344CB8AC3E}">
        <p14:creationId xmlns:p14="http://schemas.microsoft.com/office/powerpoint/2010/main" val="18084720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p:cNvSpPr/>
          <p:nvPr/>
        </p:nvSpPr>
        <p:spPr>
          <a:xfrm>
            <a:off x="4927121" y="326366"/>
            <a:ext cx="3581400" cy="2895600"/>
          </a:xfrm>
          <a:prstGeom prst="hexagon">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lnSpc>
                <a:spcPct val="115000"/>
              </a:lnSpc>
              <a:spcAft>
                <a:spcPts val="0"/>
              </a:spcAft>
              <a:tabLst>
                <a:tab pos="2540" algn="l"/>
              </a:tabLst>
            </a:pPr>
            <a:r>
              <a:rPr lang="ar-EG" b="1" dirty="0">
                <a:solidFill>
                  <a:srgbClr val="7030A0"/>
                </a:solidFill>
                <a:ea typeface="Times New Roman"/>
                <a:cs typeface="AL-Mohanad Bold"/>
              </a:rPr>
              <a:t>الشخصية البطيئة البادرة:</a:t>
            </a:r>
            <a:endParaRPr lang="en-US" sz="1200" dirty="0">
              <a:solidFill>
                <a:srgbClr val="7030A0"/>
              </a:solidFill>
              <a:ea typeface="Times New Roman"/>
              <a:cs typeface="Arial"/>
            </a:endParaRPr>
          </a:p>
          <a:p>
            <a:pPr algn="justLow" rtl="1">
              <a:lnSpc>
                <a:spcPct val="115000"/>
              </a:lnSpc>
              <a:spcAft>
                <a:spcPts val="0"/>
              </a:spcAft>
              <a:tabLst>
                <a:tab pos="2540" algn="l"/>
              </a:tabLst>
            </a:pPr>
            <a:r>
              <a:rPr lang="ar-EG" dirty="0">
                <a:solidFill>
                  <a:schemeClr val="tx1">
                    <a:lumMod val="95000"/>
                    <a:lumOff val="5000"/>
                  </a:schemeClr>
                </a:solidFill>
                <a:ea typeface="Times New Roman"/>
                <a:cs typeface="AL-Mohanad Bold"/>
              </a:rPr>
              <a:t>هي شخصية تبدو هائدة الطباع أ و رزينة ، ولكنها شخصية قد يكون بها نوع من الاضطراب عندما يصل هذا الهدوف إلى البرود </a:t>
            </a:r>
            <a:r>
              <a:rPr lang="ar-EG" dirty="0" smtClean="0">
                <a:solidFill>
                  <a:schemeClr val="tx1">
                    <a:lumMod val="95000"/>
                    <a:lumOff val="5000"/>
                  </a:schemeClr>
                </a:solidFill>
                <a:ea typeface="Times New Roman"/>
                <a:cs typeface="AL-Mohanad Bold"/>
              </a:rPr>
              <a:t>المرضي.</a:t>
            </a:r>
            <a:r>
              <a:rPr lang="ar-EG" sz="1200" dirty="0" smtClean="0">
                <a:solidFill>
                  <a:schemeClr val="tx1">
                    <a:lumMod val="95000"/>
                    <a:lumOff val="5000"/>
                  </a:schemeClr>
                </a:solidFill>
                <a:ea typeface="Times New Roman"/>
                <a:cs typeface="Arial"/>
              </a:rPr>
              <a:t> </a:t>
            </a:r>
            <a:r>
              <a:rPr lang="ar-EG" dirty="0" smtClean="0">
                <a:solidFill>
                  <a:schemeClr val="tx1">
                    <a:lumMod val="95000"/>
                    <a:lumOff val="5000"/>
                  </a:schemeClr>
                </a:solidFill>
                <a:ea typeface="Times New Roman"/>
                <a:cs typeface="AL-Mohanad Bold"/>
              </a:rPr>
              <a:t>يتميز </a:t>
            </a:r>
            <a:r>
              <a:rPr lang="ar-EG" dirty="0">
                <a:solidFill>
                  <a:schemeClr val="tx1">
                    <a:lumMod val="95000"/>
                    <a:lumOff val="5000"/>
                  </a:schemeClr>
                </a:solidFill>
                <a:ea typeface="Times New Roman"/>
                <a:cs typeface="AL-Mohanad Bold"/>
              </a:rPr>
              <a:t>صاحب ( أو صابحة ) هذه الشخصية بصعوبة التفاهم معه ، وبدرجة عالية من الاصغاء وبتفهم </a:t>
            </a:r>
            <a:r>
              <a:rPr lang="ar-EG" dirty="0" smtClean="0">
                <a:solidFill>
                  <a:schemeClr val="tx1">
                    <a:lumMod val="95000"/>
                    <a:lumOff val="5000"/>
                  </a:schemeClr>
                </a:solidFill>
                <a:ea typeface="Times New Roman"/>
                <a:cs typeface="AL-Mohanad Bold"/>
              </a:rPr>
              <a:t>المعلومات.</a:t>
            </a:r>
            <a:endParaRPr lang="ar-EG" dirty="0">
              <a:solidFill>
                <a:schemeClr val="tx1">
                  <a:lumMod val="95000"/>
                  <a:lumOff val="5000"/>
                </a:schemeClr>
              </a:solidFill>
            </a:endParaRPr>
          </a:p>
        </p:txBody>
      </p:sp>
      <p:sp>
        <p:nvSpPr>
          <p:cNvPr id="3" name="Hexagon 2"/>
          <p:cNvSpPr/>
          <p:nvPr/>
        </p:nvSpPr>
        <p:spPr>
          <a:xfrm>
            <a:off x="4953000" y="3496574"/>
            <a:ext cx="3581400" cy="2895600"/>
          </a:xfrm>
          <a:prstGeom prst="hexagon">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lnSpc>
                <a:spcPct val="115000"/>
              </a:lnSpc>
              <a:spcAft>
                <a:spcPts val="0"/>
              </a:spcAft>
              <a:tabLst>
                <a:tab pos="2540" algn="l"/>
              </a:tabLst>
            </a:pPr>
            <a:r>
              <a:rPr lang="ar-EG" b="1" dirty="0">
                <a:solidFill>
                  <a:srgbClr val="7030A0"/>
                </a:solidFill>
                <a:ea typeface="Times New Roman"/>
                <a:cs typeface="AL-Mohanad Bold"/>
              </a:rPr>
              <a:t>الشخصية المعارضة دائماً:</a:t>
            </a:r>
            <a:endParaRPr lang="en-US" sz="1200" dirty="0">
              <a:solidFill>
                <a:srgbClr val="7030A0"/>
              </a:solidFill>
              <a:ea typeface="Times New Roman"/>
              <a:cs typeface="Arial"/>
            </a:endParaRPr>
          </a:p>
          <a:p>
            <a:pPr algn="r" rtl="1">
              <a:lnSpc>
                <a:spcPct val="115000"/>
              </a:lnSpc>
              <a:spcAft>
                <a:spcPts val="0"/>
              </a:spcAft>
              <a:tabLst>
                <a:tab pos="2540" algn="l"/>
              </a:tabLst>
            </a:pPr>
            <a:r>
              <a:rPr lang="ar-EG" dirty="0">
                <a:solidFill>
                  <a:schemeClr val="tx1">
                    <a:lumMod val="95000"/>
                    <a:lumOff val="5000"/>
                  </a:schemeClr>
                </a:solidFill>
                <a:ea typeface="Times New Roman"/>
                <a:cs typeface="AL-Mohanad Bold"/>
              </a:rPr>
              <a:t>هي شخصية روتينية عنيدة ، تحب أن تفرض سيطرتها وآرائها على غيرها ولا تحترم فكر الآخر</a:t>
            </a:r>
            <a:r>
              <a:rPr lang="ar-EG" dirty="0" smtClean="0">
                <a:solidFill>
                  <a:schemeClr val="tx1">
                    <a:lumMod val="95000"/>
                    <a:lumOff val="5000"/>
                  </a:schemeClr>
                </a:solidFill>
                <a:ea typeface="Times New Roman"/>
                <a:cs typeface="AL-Mohanad Bold"/>
              </a:rPr>
              <a:t>.</a:t>
            </a:r>
            <a:endParaRPr lang="en-US" sz="1200" dirty="0">
              <a:solidFill>
                <a:schemeClr val="tx1">
                  <a:lumMod val="95000"/>
                  <a:lumOff val="5000"/>
                </a:schemeClr>
              </a:solidFill>
              <a:ea typeface="Times New Roman"/>
              <a:cs typeface="Arial"/>
            </a:endParaRPr>
          </a:p>
          <a:p>
            <a:pPr algn="ctr" rtl="1"/>
            <a:r>
              <a:rPr lang="ar-EG" dirty="0">
                <a:solidFill>
                  <a:schemeClr val="tx1">
                    <a:lumMod val="95000"/>
                    <a:lumOff val="5000"/>
                  </a:schemeClr>
                </a:solidFill>
                <a:ea typeface="Times New Roman"/>
                <a:cs typeface="AL-Mohanad Bold"/>
              </a:rPr>
              <a:t>صاحب أو صاحبة هذه الشخصية لا يبالي بالآخرين ويفتقر إلى الثقة فيهم سلبي في طرح وجهات نظره ، تقليدي ، لاتغريه الأفكار الجديدة ، ويصعب حثه على التجديد </a:t>
            </a:r>
            <a:endParaRPr lang="ar-EG" dirty="0">
              <a:solidFill>
                <a:schemeClr val="tx1">
                  <a:lumMod val="95000"/>
                  <a:lumOff val="5000"/>
                </a:schemeClr>
              </a:solidFill>
            </a:endParaRPr>
          </a:p>
        </p:txBody>
      </p:sp>
      <p:sp>
        <p:nvSpPr>
          <p:cNvPr id="4" name="Hexagon 3"/>
          <p:cNvSpPr/>
          <p:nvPr/>
        </p:nvSpPr>
        <p:spPr>
          <a:xfrm>
            <a:off x="914400" y="3496574"/>
            <a:ext cx="3581400" cy="2895600"/>
          </a:xfrm>
          <a:prstGeom prst="hexagon">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lnSpc>
                <a:spcPct val="115000"/>
              </a:lnSpc>
              <a:spcAft>
                <a:spcPts val="0"/>
              </a:spcAft>
              <a:tabLst>
                <a:tab pos="2540" algn="l"/>
              </a:tabLst>
            </a:pPr>
            <a:r>
              <a:rPr lang="ar-EG" b="1" dirty="0">
                <a:solidFill>
                  <a:srgbClr val="7030A0"/>
                </a:solidFill>
                <a:ea typeface="Times New Roman"/>
                <a:cs typeface="AL-Mohanad Bold"/>
              </a:rPr>
              <a:t>الشخصية كثيرة المطالب:</a:t>
            </a:r>
            <a:endParaRPr lang="en-US" sz="1200" dirty="0">
              <a:solidFill>
                <a:srgbClr val="7030A0"/>
              </a:solidFill>
              <a:ea typeface="Times New Roman"/>
              <a:cs typeface="Arial"/>
            </a:endParaRPr>
          </a:p>
          <a:p>
            <a:pPr algn="justLow" rtl="1">
              <a:lnSpc>
                <a:spcPct val="115000"/>
              </a:lnSpc>
              <a:spcAft>
                <a:spcPts val="0"/>
              </a:spcAft>
              <a:tabLst>
                <a:tab pos="2540" algn="l"/>
              </a:tabLst>
            </a:pPr>
            <a:r>
              <a:rPr lang="ar-EG" dirty="0">
                <a:solidFill>
                  <a:schemeClr val="tx1">
                    <a:lumMod val="95000"/>
                    <a:lumOff val="5000"/>
                  </a:schemeClr>
                </a:solidFill>
                <a:ea typeface="Times New Roman"/>
                <a:cs typeface="AL-Mohanad Bold"/>
              </a:rPr>
              <a:t>هي شخصية استغلالية مرهقة لمن </a:t>
            </a:r>
            <a:r>
              <a:rPr lang="ar-EG" dirty="0" smtClean="0">
                <a:solidFill>
                  <a:schemeClr val="tx1">
                    <a:lumMod val="95000"/>
                    <a:lumOff val="5000"/>
                  </a:schemeClr>
                </a:solidFill>
                <a:ea typeface="Times New Roman"/>
                <a:cs typeface="AL-Mohanad Bold"/>
              </a:rPr>
              <a:t>حولها.</a:t>
            </a:r>
            <a:r>
              <a:rPr lang="ar-EG" sz="1200" dirty="0" smtClean="0">
                <a:solidFill>
                  <a:schemeClr val="tx1">
                    <a:lumMod val="95000"/>
                    <a:lumOff val="5000"/>
                  </a:schemeClr>
                </a:solidFill>
                <a:ea typeface="Times New Roman"/>
                <a:cs typeface="Arial"/>
              </a:rPr>
              <a:t> </a:t>
            </a:r>
            <a:r>
              <a:rPr lang="ar-EG" dirty="0" smtClean="0">
                <a:solidFill>
                  <a:schemeClr val="tx1">
                    <a:lumMod val="95000"/>
                    <a:lumOff val="5000"/>
                  </a:schemeClr>
                </a:solidFill>
                <a:ea typeface="Times New Roman"/>
                <a:cs typeface="AL-Mohanad Bold"/>
              </a:rPr>
              <a:t>صاحب </a:t>
            </a:r>
            <a:r>
              <a:rPr lang="ar-EG" dirty="0">
                <a:solidFill>
                  <a:schemeClr val="tx1">
                    <a:lumMod val="95000"/>
                    <a:lumOff val="5000"/>
                  </a:schemeClr>
                </a:solidFill>
                <a:ea typeface="Times New Roman"/>
                <a:cs typeface="AL-Mohanad Bold"/>
              </a:rPr>
              <a:t>أو صاحبة هذه الشخصية صعب التعامل ، ولكنه ليس من الشاكين أو الغاضبين يحول دائماً لاتودد حتى يحصل على أكبر قدر من المنفعة ، يصعب التعامل معه لكثر مطالبة </a:t>
            </a:r>
            <a:endParaRPr lang="ar-EG" dirty="0">
              <a:solidFill>
                <a:schemeClr val="tx1">
                  <a:lumMod val="95000"/>
                  <a:lumOff val="5000"/>
                </a:schemeClr>
              </a:solidFill>
            </a:endParaRPr>
          </a:p>
        </p:txBody>
      </p:sp>
      <p:sp>
        <p:nvSpPr>
          <p:cNvPr id="5" name="Hexagon 4"/>
          <p:cNvSpPr/>
          <p:nvPr/>
        </p:nvSpPr>
        <p:spPr>
          <a:xfrm>
            <a:off x="934528" y="326366"/>
            <a:ext cx="3581400" cy="2895600"/>
          </a:xfrm>
          <a:prstGeom prst="hexagon">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lnSpc>
                <a:spcPct val="115000"/>
              </a:lnSpc>
              <a:spcAft>
                <a:spcPts val="0"/>
              </a:spcAft>
              <a:tabLst>
                <a:tab pos="2540" algn="l"/>
              </a:tabLst>
            </a:pPr>
            <a:r>
              <a:rPr lang="ar-EG" b="1" dirty="0">
                <a:solidFill>
                  <a:srgbClr val="7030A0"/>
                </a:solidFill>
                <a:ea typeface="Times New Roman"/>
                <a:cs typeface="AL-Mohanad Bold"/>
              </a:rPr>
              <a:t>الشخصية المتعالية:</a:t>
            </a:r>
            <a:endParaRPr lang="en-US" sz="1200" dirty="0">
              <a:solidFill>
                <a:srgbClr val="7030A0"/>
              </a:solidFill>
              <a:ea typeface="Times New Roman"/>
              <a:cs typeface="Arial"/>
            </a:endParaRPr>
          </a:p>
          <a:p>
            <a:pPr algn="ctr" rtl="1">
              <a:lnSpc>
                <a:spcPct val="115000"/>
              </a:lnSpc>
              <a:spcAft>
                <a:spcPts val="0"/>
              </a:spcAft>
              <a:tabLst>
                <a:tab pos="2540" algn="l"/>
              </a:tabLst>
            </a:pPr>
            <a:r>
              <a:rPr lang="ar-EG" dirty="0">
                <a:solidFill>
                  <a:schemeClr val="tx1">
                    <a:lumMod val="95000"/>
                    <a:lumOff val="5000"/>
                  </a:schemeClr>
                </a:solidFill>
                <a:ea typeface="Times New Roman"/>
                <a:cs typeface="AL-Mohanad Bold"/>
              </a:rPr>
              <a:t>هي شخصية مصابة بالغرور وتدعي القوة والتماسك أمام الآخرين بينما هي داخلياً خاوية ، وهي شخصية أعمق غروراً وتعالياً من الشخصية المدعية المعرفة التي ينحصر تعاليها في إيهام الآخرين بثراء علمها وغزارة ثقافتها.</a:t>
            </a:r>
            <a:endParaRPr lang="en-US" sz="1200" dirty="0">
              <a:solidFill>
                <a:schemeClr val="tx1">
                  <a:lumMod val="95000"/>
                  <a:lumOff val="5000"/>
                </a:schemeClr>
              </a:solidFill>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1155" y="76200"/>
            <a:ext cx="8839200" cy="4693593"/>
          </a:xfrm>
          <a:prstGeom prst="rect">
            <a:avLst/>
          </a:prstGeom>
        </p:spPr>
        <p:txBody>
          <a:bodyPr wrap="square">
            <a:spAutoFit/>
          </a:bodyPr>
          <a:lstStyle/>
          <a:p>
            <a:pPr algn="ctr" rtl="1">
              <a:lnSpc>
                <a:spcPct val="115000"/>
              </a:lnSpc>
              <a:spcAft>
                <a:spcPts val="0"/>
              </a:spcAft>
              <a:tabLst>
                <a:tab pos="2540" algn="l"/>
              </a:tabLst>
            </a:pPr>
            <a:r>
              <a:rPr lang="ar-EG" sz="3200" b="1" u="wavy" dirty="0">
                <a:solidFill>
                  <a:srgbClr val="76923C"/>
                </a:solidFill>
                <a:ea typeface="Times New Roman"/>
                <a:cs typeface="AL-Mateen"/>
              </a:rPr>
              <a:t>مفهوم الأسرة من منظور قرآني</a:t>
            </a:r>
            <a:endParaRPr lang="en-US" sz="1400" dirty="0">
              <a:ea typeface="Times New Roman"/>
              <a:cs typeface="Arial"/>
            </a:endParaRPr>
          </a:p>
          <a:p>
            <a:pPr algn="justLow" rtl="1">
              <a:lnSpc>
                <a:spcPct val="115000"/>
              </a:lnSpc>
              <a:spcAft>
                <a:spcPts val="0"/>
              </a:spcAft>
              <a:tabLst>
                <a:tab pos="2540" algn="l"/>
              </a:tabLst>
            </a:pPr>
            <a:r>
              <a:rPr lang="ar-EG" sz="2000" dirty="0">
                <a:solidFill>
                  <a:srgbClr val="002060"/>
                </a:solidFill>
                <a:ea typeface="Times New Roman"/>
                <a:cs typeface="AL-Mateen"/>
              </a:rPr>
              <a:t> </a:t>
            </a:r>
            <a:endParaRPr lang="en-US" sz="1400" dirty="0">
              <a:ea typeface="Times New Roman"/>
              <a:cs typeface="Arial"/>
            </a:endParaRPr>
          </a:p>
          <a:p>
            <a:pPr algn="justLow" rtl="1">
              <a:lnSpc>
                <a:spcPct val="115000"/>
              </a:lnSpc>
              <a:spcAft>
                <a:spcPts val="0"/>
              </a:spcAft>
              <a:tabLst>
                <a:tab pos="2540" algn="l"/>
              </a:tabLst>
            </a:pPr>
            <a:r>
              <a:rPr lang="ar-EG" sz="2000" dirty="0">
                <a:solidFill>
                  <a:srgbClr val="002060"/>
                </a:solidFill>
                <a:ea typeface="Times New Roman"/>
                <a:cs typeface="AL-Mateen"/>
              </a:rPr>
              <a:t>ثانياً: مفهوم الأسرة من منظور قرآني:</a:t>
            </a:r>
            <a:endParaRPr lang="en-US" sz="1400" dirty="0">
              <a:ea typeface="Times New Roman"/>
              <a:cs typeface="Arial"/>
            </a:endParaRPr>
          </a:p>
          <a:p>
            <a:pPr algn="r" rtl="1">
              <a:lnSpc>
                <a:spcPct val="115000"/>
              </a:lnSpc>
              <a:spcAft>
                <a:spcPts val="0"/>
              </a:spcAft>
            </a:pPr>
            <a:r>
              <a:rPr lang="ar-EG" sz="2000" b="1" dirty="0">
                <a:ea typeface="Times New Roman"/>
              </a:rPr>
              <a:t>الأسرة مكون أساسي للمجتمع الإنساني، كما أنها ظاهرة كونية للكائنات الحية التي تعيش على الكرة الأرضية ، وهي آية تدعو أولي الألباب للتفكير فيها ، وبما أن هذه الأسرة لها التأثير الواضح على المجتمع كان لها نصيب من اهتمام في كتاب الله.</a:t>
            </a:r>
            <a:endParaRPr lang="en-US" sz="1400" b="1" dirty="0">
              <a:ea typeface="Times New Roman"/>
            </a:endParaRPr>
          </a:p>
          <a:p>
            <a:pPr algn="r" rtl="1">
              <a:lnSpc>
                <a:spcPct val="115000"/>
              </a:lnSpc>
              <a:spcAft>
                <a:spcPts val="0"/>
              </a:spcAft>
            </a:pPr>
            <a:r>
              <a:rPr lang="ar-EG" sz="1000" dirty="0">
                <a:ea typeface="Times New Roman"/>
                <a:cs typeface="AL-Mohanad Bold"/>
              </a:rPr>
              <a:t> </a:t>
            </a:r>
            <a:endParaRPr lang="en-US" sz="1400" dirty="0">
              <a:ea typeface="Times New Roman"/>
              <a:cs typeface="Arial"/>
            </a:endParaRPr>
          </a:p>
          <a:p>
            <a:pPr algn="justLow" rtl="1">
              <a:lnSpc>
                <a:spcPct val="115000"/>
              </a:lnSpc>
              <a:spcAft>
                <a:spcPts val="0"/>
              </a:spcAft>
            </a:pPr>
            <a:r>
              <a:rPr lang="ar-SA" sz="2000" b="1" u="sng" dirty="0">
                <a:solidFill>
                  <a:schemeClr val="accent5">
                    <a:lumMod val="75000"/>
                  </a:schemeClr>
                </a:solidFill>
                <a:ea typeface="Times New Roman"/>
                <a:cs typeface="Simplified Arabic"/>
              </a:rPr>
              <a:t>الإسلام في مواجهة التحديات المهدده لمؤسسة الأسرة :</a:t>
            </a:r>
            <a:endParaRPr lang="en-US" sz="1600" dirty="0">
              <a:solidFill>
                <a:schemeClr val="accent5">
                  <a:lumMod val="75000"/>
                </a:schemeClr>
              </a:solidFill>
              <a:ea typeface="Times New Roman"/>
              <a:cs typeface="Arial"/>
            </a:endParaRPr>
          </a:p>
          <a:p>
            <a:pPr algn="justLow" rtl="1">
              <a:lnSpc>
                <a:spcPct val="115000"/>
              </a:lnSpc>
              <a:spcAft>
                <a:spcPts val="0"/>
              </a:spcAft>
            </a:pPr>
            <a:r>
              <a:rPr lang="ar-SA" sz="2000" b="1" dirty="0">
                <a:ea typeface="Times New Roman"/>
              </a:rPr>
              <a:t>والمتابع للتطورات العالية في مجال الأسرة في الغرب والشرق ، يمكنه أن يرصد مجموعة من المتغيرات ومحاولات التجديد ، تمثل أقصى درجات الخطورة على بناءها ، وعلى وظائفها ، وعلى دورها في المجتمع ، سواء دورها النفسي كأساس يحقق المودة والرحمة والسكن ، أو دورها الإنجابي بإمداد المجتمع بأعضاء شرعيين، حتى لا ينقرض النوع الإنساني ، أو دورها التربوي والذي يتمثل في نقل ثقافة وعقائد وقيم الأجيال السابقة للأجيال القادمة ، أو دورها الأمني سواء الأمن النفسي والصحة </a:t>
            </a:r>
            <a:r>
              <a:rPr lang="ar-SA" sz="2000" b="1" dirty="0" smtClean="0">
                <a:ea typeface="Times New Roman"/>
              </a:rPr>
              <a:t>النفسية.</a:t>
            </a:r>
            <a:endParaRPr lang="en-US" sz="1600" b="1" dirty="0">
              <a:ea typeface="Times New Roman"/>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5105400"/>
            <a:ext cx="2619375" cy="1404937"/>
          </a:xfrm>
          <a:prstGeom prst="rect">
            <a:avLst/>
          </a:prstGeom>
        </p:spPr>
      </p:pic>
    </p:spTree>
    <p:extLst>
      <p:ext uri="{BB962C8B-B14F-4D97-AF65-F5344CB8AC3E}">
        <p14:creationId xmlns:p14="http://schemas.microsoft.com/office/powerpoint/2010/main" val="1808472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17075" y="318654"/>
            <a:ext cx="3766476" cy="485040"/>
          </a:xfrm>
          <a:prstGeom prst="rect">
            <a:avLst/>
          </a:prstGeom>
          <a:solidFill>
            <a:srgbClr val="2F2B20"/>
          </a:solidFill>
          <a:ln w="25400" cap="flat" cmpd="sng" algn="ctr">
            <a:noFill/>
            <a:prstDash val="solid"/>
          </a:ln>
          <a:effec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sz="2400" b="1" i="0" u="none" strike="noStrike" kern="0" cap="none" spc="0" normalizeH="0" baseline="0" noProof="0" dirty="0">
                <a:ln>
                  <a:noFill/>
                </a:ln>
                <a:solidFill>
                  <a:srgbClr val="FFFFFF"/>
                </a:solidFill>
                <a:effectLst/>
                <a:uLnTx/>
                <a:uFillTx/>
                <a:latin typeface="Calibri"/>
                <a:ea typeface="+mn-ea"/>
                <a:cs typeface="Arial"/>
              </a:rPr>
              <a:t>المستهدفون من البرنامج</a:t>
            </a:r>
            <a:endParaRPr kumimoji="0" lang="en-US" sz="2400" b="0" i="0" u="none" strike="noStrike" kern="0" cap="none" spc="0" normalizeH="0" baseline="0" noProof="0" dirty="0">
              <a:ln>
                <a:noFill/>
              </a:ln>
              <a:solidFill>
                <a:srgbClr val="FFFFFF"/>
              </a:solidFill>
              <a:effectLst/>
              <a:uLnTx/>
              <a:uFillTx/>
              <a:latin typeface="Calibri"/>
              <a:ea typeface="+mn-ea"/>
              <a:cs typeface="+mn-cs"/>
            </a:endParaRPr>
          </a:p>
        </p:txBody>
      </p:sp>
      <p:pic>
        <p:nvPicPr>
          <p:cNvPr id="4" name="صورة 3"/>
          <p:cNvPicPr/>
          <p:nvPr/>
        </p:nvPicPr>
        <p:blipFill>
          <a:blip r:embed="rId3">
            <a:extLst>
              <a:ext uri="{28A0092B-C50C-407E-A947-70E740481C1C}">
                <a14:useLocalDpi xmlns:a14="http://schemas.microsoft.com/office/drawing/2010/main" val="0"/>
              </a:ext>
            </a:extLst>
          </a:blip>
          <a:stretch>
            <a:fillRect/>
          </a:stretch>
        </p:blipFill>
        <p:spPr>
          <a:xfrm>
            <a:off x="4648200" y="228600"/>
            <a:ext cx="1290151" cy="914400"/>
          </a:xfrm>
          <a:prstGeom prst="rect">
            <a:avLst/>
          </a:prstGeom>
          <a:ln w="127000" cap="sq">
            <a:solidFill>
              <a:srgbClr val="C0504D">
                <a:lumMod val="60000"/>
                <a:lumOff val="40000"/>
              </a:srgbClr>
            </a:solidFill>
            <a:miter lim="800000"/>
          </a:ln>
          <a:effectLst>
            <a:outerShdw blurRad="57150" dist="50800" dir="2700000" algn="tl" rotWithShape="0">
              <a:srgbClr val="000000">
                <a:alpha val="40000"/>
              </a:srgbClr>
            </a:outerShdw>
          </a:effectLst>
        </p:spPr>
      </p:pic>
      <p:grpSp>
        <p:nvGrpSpPr>
          <p:cNvPr id="6" name="Group 5"/>
          <p:cNvGrpSpPr/>
          <p:nvPr/>
        </p:nvGrpSpPr>
        <p:grpSpPr>
          <a:xfrm>
            <a:off x="609600" y="1524000"/>
            <a:ext cx="7772400" cy="4648200"/>
            <a:chOff x="762000" y="2057400"/>
            <a:chExt cx="7383780" cy="4343400"/>
          </a:xfrm>
        </p:grpSpPr>
        <p:grpSp>
          <p:nvGrpSpPr>
            <p:cNvPr id="7" name="Group 6"/>
            <p:cNvGrpSpPr/>
            <p:nvPr/>
          </p:nvGrpSpPr>
          <p:grpSpPr>
            <a:xfrm>
              <a:off x="762000" y="2057400"/>
              <a:ext cx="7383780" cy="4343400"/>
              <a:chOff x="762000" y="2057400"/>
              <a:chExt cx="7383780" cy="4343400"/>
            </a:xfrm>
          </p:grpSpPr>
          <p:pic>
            <p:nvPicPr>
              <p:cNvPr id="10" name="Picture 2" descr="عروض بوربوينت لكل المواد"/>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057400"/>
                <a:ext cx="7383780" cy="43434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912188" y="2743200"/>
                <a:ext cx="3040811" cy="2286000"/>
              </a:xfrm>
              <a:prstGeom prst="rect">
                <a:avLst/>
              </a:prstGeom>
              <a:solidFill>
                <a:srgbClr val="FFFFFF"/>
              </a:solidFill>
              <a:ln w="25400" cap="flat" cmpd="sng" algn="ctr">
                <a:solidFill>
                  <a:srgbClr val="FFFFFF"/>
                </a:solidFill>
                <a:prstDash val="solid"/>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rgbClr val="FFFFFF"/>
                  </a:solidFill>
                  <a:effectLst/>
                  <a:uLnTx/>
                  <a:uFillTx/>
                  <a:latin typeface="Calibri"/>
                  <a:ea typeface="+mn-ea"/>
                  <a:cs typeface="Arial"/>
                </a:endParaRPr>
              </a:p>
            </p:txBody>
          </p:sp>
        </p:grpSp>
        <p:sp>
          <p:nvSpPr>
            <p:cNvPr id="8" name="مربع نص 135729"/>
            <p:cNvSpPr txBox="1">
              <a:spLocks/>
            </p:cNvSpPr>
            <p:nvPr/>
          </p:nvSpPr>
          <p:spPr>
            <a:xfrm>
              <a:off x="2590800" y="3086100"/>
              <a:ext cx="2804759" cy="1600200"/>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lvl="0" algn="ctr" rtl="1">
                <a:lnSpc>
                  <a:spcPct val="115000"/>
                </a:lnSpc>
                <a:spcAft>
                  <a:spcPts val="1000"/>
                </a:spcAft>
              </a:pPr>
              <a:r>
                <a:rPr lang="ar-EG" sz="2400" b="1" kern="0" dirty="0">
                  <a:solidFill>
                    <a:srgbClr val="215868"/>
                  </a:solidFill>
                  <a:latin typeface="Sakkal Majalla"/>
                  <a:ea typeface="Calibri"/>
                  <a:cs typeface="Akhbar MT"/>
                </a:rPr>
                <a:t>الفئات الأسرة واخصائيين التربية الأسرية والشباب والشابات المقبلين علي الزواج  والمتزوجيين</a:t>
              </a:r>
              <a:endParaRPr kumimoji="0" lang="en-US" sz="1400" b="0" i="0" u="none" strike="noStrike" kern="0" cap="none" spc="0" normalizeH="0" baseline="0" noProof="0" dirty="0">
                <a:ln>
                  <a:noFill/>
                </a:ln>
                <a:solidFill>
                  <a:sysClr val="windowText" lastClr="000000"/>
                </a:solidFill>
                <a:effectLst/>
                <a:uLnTx/>
                <a:uFillTx/>
                <a:latin typeface="Calibri"/>
                <a:ea typeface="Calibri"/>
                <a:cs typeface="Arial"/>
              </a:endParaRPr>
            </a:p>
          </p:txBody>
        </p:sp>
        <p:pic>
          <p:nvPicPr>
            <p:cNvPr id="9" name="صورة 3"/>
            <p:cNvPicPr/>
            <p:nvPr/>
          </p:nvPicPr>
          <p:blipFill>
            <a:blip r:embed="rId5">
              <a:extLst>
                <a:ext uri="{28A0092B-C50C-407E-A947-70E740481C1C}">
                  <a14:useLocalDpi xmlns:a14="http://schemas.microsoft.com/office/drawing/2010/main" val="0"/>
                </a:ext>
              </a:extLst>
            </a:blip>
            <a:stretch>
              <a:fillRect/>
            </a:stretch>
          </p:blipFill>
          <p:spPr>
            <a:xfrm>
              <a:off x="1182393" y="2708694"/>
              <a:ext cx="1707242" cy="1647508"/>
            </a:xfrm>
            <a:prstGeom prst="rect">
              <a:avLst/>
            </a:prstGeom>
          </p:spPr>
        </p:pic>
      </p:grpSp>
    </p:spTree>
    <p:extLst>
      <p:ext uri="{BB962C8B-B14F-4D97-AF65-F5344CB8AC3E}">
        <p14:creationId xmlns:p14="http://schemas.microsoft.com/office/powerpoint/2010/main" val="34567939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0375"/>
            <a:ext cx="8458200" cy="4764381"/>
          </a:xfrm>
          <a:prstGeom prst="rect">
            <a:avLst/>
          </a:prstGeom>
        </p:spPr>
        <p:txBody>
          <a:bodyPr wrap="square">
            <a:spAutoFit/>
          </a:bodyPr>
          <a:lstStyle/>
          <a:p>
            <a:pPr algn="ctr" rtl="1">
              <a:lnSpc>
                <a:spcPct val="115000"/>
              </a:lnSpc>
              <a:spcAft>
                <a:spcPts val="0"/>
              </a:spcAft>
            </a:pPr>
            <a:r>
              <a:rPr lang="ar-EG" sz="2800" b="1" u="wavy" dirty="0">
                <a:solidFill>
                  <a:srgbClr val="76923C"/>
                </a:solidFill>
                <a:ea typeface="Times New Roman"/>
                <a:cs typeface="AL-Mateen"/>
              </a:rPr>
              <a:t>مميزات وخصائص الاسرة النموذجية في القرآن الكريم</a:t>
            </a:r>
            <a:endParaRPr lang="en-US" sz="1200" dirty="0">
              <a:ea typeface="Times New Roman"/>
              <a:cs typeface="Arial"/>
            </a:endParaRPr>
          </a:p>
          <a:p>
            <a:pPr algn="r" rtl="1">
              <a:lnSpc>
                <a:spcPct val="115000"/>
              </a:lnSpc>
              <a:spcAft>
                <a:spcPts val="0"/>
              </a:spcAft>
            </a:pPr>
            <a:r>
              <a:rPr lang="ar-EG" dirty="0">
                <a:solidFill>
                  <a:srgbClr val="002060"/>
                </a:solidFill>
                <a:ea typeface="Times New Roman"/>
                <a:cs typeface="AL-Mateen"/>
              </a:rPr>
              <a:t> </a:t>
            </a:r>
            <a:endParaRPr lang="en-US" sz="1200" dirty="0">
              <a:ea typeface="Times New Roman"/>
              <a:cs typeface="Arial"/>
            </a:endParaRPr>
          </a:p>
          <a:p>
            <a:pPr algn="r" rtl="1">
              <a:lnSpc>
                <a:spcPct val="115000"/>
              </a:lnSpc>
              <a:spcAft>
                <a:spcPts val="0"/>
              </a:spcAft>
            </a:pPr>
            <a:r>
              <a:rPr lang="ar-EG" dirty="0">
                <a:solidFill>
                  <a:srgbClr val="002060"/>
                </a:solidFill>
                <a:ea typeface="Times New Roman"/>
                <a:cs typeface="AL-Mateen"/>
              </a:rPr>
              <a:t>ثالثاً:</a:t>
            </a:r>
            <a:r>
              <a:rPr lang="ar-EG" sz="1200" dirty="0">
                <a:solidFill>
                  <a:srgbClr val="002060"/>
                </a:solidFill>
                <a:ea typeface="Times New Roman"/>
              </a:rPr>
              <a:t> </a:t>
            </a:r>
            <a:r>
              <a:rPr lang="ar-EG" dirty="0">
                <a:solidFill>
                  <a:srgbClr val="002060"/>
                </a:solidFill>
                <a:ea typeface="Times New Roman"/>
                <a:cs typeface="AL-Mateen"/>
              </a:rPr>
              <a:t>مميزات وخصائص الاسرة النموذجية في القرآن الكريم:</a:t>
            </a:r>
            <a:endParaRPr lang="en-US" sz="1200" dirty="0">
              <a:ea typeface="Times New Roman"/>
              <a:cs typeface="Arial"/>
            </a:endParaRPr>
          </a:p>
          <a:p>
            <a:pPr marL="342900" lvl="0" indent="-342900" algn="r" rtl="1">
              <a:lnSpc>
                <a:spcPct val="115000"/>
              </a:lnSpc>
              <a:spcAft>
                <a:spcPts val="0"/>
              </a:spcAft>
              <a:buFont typeface="+mj-lt"/>
              <a:buAutoNum type="arabicPeriod"/>
            </a:pPr>
            <a:r>
              <a:rPr lang="ar-EG" sz="2000" dirty="0">
                <a:ea typeface="Times New Roman"/>
                <a:cs typeface="AL-Mohanad Bold"/>
              </a:rPr>
              <a:t>مرتبطة بخالقها فهي ربانية ، وهذا يظهر في الآيات ( ... فإن كرهتموهن فعسى أن تكرهوا شيئاً ويجعل الله فيه خيراً كثيراً) ( 19: النساء ) ، ( والذين يقولون ربنا هب لنا من أزواجنا وذريتنا قرة أعين .. ) ( 74: الفرقان) ، ( ... وأقمن الصلاة وأتين الزكاة ...) ( 33: الأحزاب)..</a:t>
            </a:r>
            <a:endParaRPr lang="en-US" sz="1400" dirty="0">
              <a:ea typeface="Times New Roman"/>
              <a:cs typeface="Arial"/>
            </a:endParaRPr>
          </a:p>
          <a:p>
            <a:pPr marL="342900" lvl="0" indent="-342900" algn="r" rtl="1">
              <a:lnSpc>
                <a:spcPct val="115000"/>
              </a:lnSpc>
              <a:spcAft>
                <a:spcPts val="0"/>
              </a:spcAft>
              <a:buFont typeface="+mj-lt"/>
              <a:buAutoNum type="arabicPeriod"/>
            </a:pPr>
            <a:r>
              <a:rPr lang="ar-EG" sz="2000" dirty="0">
                <a:ea typeface="Times New Roman"/>
                <a:cs typeface="AL-Mohanad Bold"/>
              </a:rPr>
              <a:t>تنسجم مع الفطرة، وهذا يظهر في الآية : ( اتقوا ربكم الذين خلقكم من نفس واحدة ... ) ( 1: النساء)...</a:t>
            </a:r>
            <a:endParaRPr lang="en-US" sz="1400" dirty="0">
              <a:ea typeface="Times New Roman"/>
              <a:cs typeface="Arial"/>
            </a:endParaRPr>
          </a:p>
          <a:p>
            <a:pPr marL="342900" lvl="0" indent="-342900" algn="r" rtl="1">
              <a:lnSpc>
                <a:spcPct val="115000"/>
              </a:lnSpc>
              <a:spcAft>
                <a:spcPts val="0"/>
              </a:spcAft>
              <a:buFont typeface="+mj-lt"/>
              <a:buAutoNum type="arabicPeriod"/>
            </a:pPr>
            <a:r>
              <a:rPr lang="ar-EG" sz="2000" dirty="0">
                <a:ea typeface="Times New Roman"/>
                <a:cs typeface="AL-Mohanad Bold"/>
              </a:rPr>
              <a:t>تراعي العدل بين أفراد الأسرة سواء في الواجبات أو في التكاليف ، ويظهر ذلك في الآيات ( ولهن مثل الذي عليهن بالمعروف ) ( 288: البقرة ) ، ( للرجال نصيب مما اكتسبوا وللنساء نصيب مما اكتسبن... إن يريدا إصلاحاً يوفق الله بينهما ) ( 32-25:النساء).</a:t>
            </a:r>
            <a:endParaRPr lang="en-US" sz="1400" dirty="0">
              <a:ea typeface="Times New Roman"/>
              <a:cs typeface="Arial"/>
            </a:endParaRPr>
          </a:p>
          <a:p>
            <a:pPr marL="342900" lvl="0" indent="-342900" algn="r" rtl="1">
              <a:lnSpc>
                <a:spcPct val="115000"/>
              </a:lnSpc>
              <a:spcAft>
                <a:spcPts val="0"/>
              </a:spcAft>
              <a:buFont typeface="+mj-lt"/>
              <a:buAutoNum type="arabicPeriod"/>
            </a:pPr>
            <a:r>
              <a:rPr lang="ar-EG" sz="2000" dirty="0">
                <a:ea typeface="Times New Roman"/>
                <a:cs typeface="AL-Mohanad Bold"/>
              </a:rPr>
              <a:t>تقوم على العفة ، ويظهر ذلك في الآيات (.. فإن شهدوا فأمسكوهن في البيوت...).</a:t>
            </a:r>
            <a:endParaRPr lang="en-US" sz="1400" dirty="0">
              <a:ea typeface="Times New Roman"/>
              <a:cs typeface="Arial"/>
            </a:endParaRPr>
          </a:p>
          <a:p>
            <a:pPr marL="342900" lvl="0" indent="-342900" algn="r" rtl="1">
              <a:lnSpc>
                <a:spcPct val="115000"/>
              </a:lnSpc>
              <a:spcAft>
                <a:spcPts val="0"/>
              </a:spcAft>
              <a:buFont typeface="+mj-lt"/>
              <a:buAutoNum type="arabicPeriod"/>
            </a:pPr>
            <a:r>
              <a:rPr lang="ar-EG" sz="2000" dirty="0">
                <a:ea typeface="Times New Roman"/>
                <a:cs typeface="AL-Mohanad Bold"/>
              </a:rPr>
              <a:t>النظام فيها يقوم على أساس الأبوة ، ويظهر ذلك في الآيات ( ادعوهم لآبائهم).</a:t>
            </a:r>
            <a:endParaRPr lang="en-US" sz="1400" dirty="0">
              <a:ea typeface="Times New Roman"/>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363" y="4953000"/>
            <a:ext cx="2781300" cy="1647825"/>
          </a:xfrm>
          <a:prstGeom prst="rect">
            <a:avLst/>
          </a:prstGeom>
        </p:spPr>
      </p:pic>
    </p:spTree>
    <p:extLst>
      <p:ext uri="{BB962C8B-B14F-4D97-AF65-F5344CB8AC3E}">
        <p14:creationId xmlns:p14="http://schemas.microsoft.com/office/powerpoint/2010/main" val="18084720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381000"/>
            <a:ext cx="7620000" cy="2640723"/>
          </a:xfrm>
          <a:prstGeom prst="rect">
            <a:avLst/>
          </a:prstGeom>
        </p:spPr>
        <p:txBody>
          <a:bodyPr wrap="square">
            <a:spAutoFit/>
          </a:bodyPr>
          <a:lstStyle/>
          <a:p>
            <a:pPr algn="r" rtl="1">
              <a:lnSpc>
                <a:spcPct val="115000"/>
              </a:lnSpc>
              <a:spcAft>
                <a:spcPts val="0"/>
              </a:spcAft>
            </a:pPr>
            <a:r>
              <a:rPr lang="ar-EG" sz="2400" dirty="0">
                <a:solidFill>
                  <a:srgbClr val="E36C0A"/>
                </a:solidFill>
                <a:ea typeface="Times New Roman"/>
                <a:cs typeface="AL-Mateen"/>
              </a:rPr>
              <a:t>رابعاً: التربية الأسرية:</a:t>
            </a:r>
            <a:endParaRPr lang="en-US" sz="1600" dirty="0">
              <a:ea typeface="Times New Roman"/>
              <a:cs typeface="Arial"/>
            </a:endParaRPr>
          </a:p>
          <a:p>
            <a:pPr algn="r" rtl="1">
              <a:lnSpc>
                <a:spcPct val="115000"/>
              </a:lnSpc>
              <a:spcAft>
                <a:spcPts val="0"/>
              </a:spcAft>
            </a:pPr>
            <a:r>
              <a:rPr lang="ar-EG" sz="2400" dirty="0">
                <a:solidFill>
                  <a:srgbClr val="7030A0"/>
                </a:solidFill>
                <a:ea typeface="Times New Roman"/>
                <a:cs typeface="AL-Mateen"/>
              </a:rPr>
              <a:t>أ-مفهوم التربية الأسرية:</a:t>
            </a:r>
            <a:endParaRPr lang="en-US" sz="1600" dirty="0">
              <a:ea typeface="Times New Roman"/>
              <a:cs typeface="Arial"/>
            </a:endParaRPr>
          </a:p>
          <a:p>
            <a:pPr algn="justLow" rtl="1">
              <a:lnSpc>
                <a:spcPct val="115000"/>
              </a:lnSpc>
              <a:spcAft>
                <a:spcPts val="0"/>
              </a:spcAft>
            </a:pPr>
            <a:r>
              <a:rPr lang="ar-EG" sz="2400" dirty="0">
                <a:ea typeface="Times New Roman"/>
                <a:cs typeface="AL-Mohanad Bold"/>
              </a:rPr>
              <a:t>يشير مفهوم التربية الأسرية إلى كيفية تعامل الوالدين مع أبنائهم، لتنشئة اجتماعية سوية وبناء علاقة صحية معهم قائمة على الصدق والصراحة، وخلق جو أسري دافئ، باعتبار الأسرة هي الوسط الأول الحاضن لهم، والمؤثر تأثيراً بالغاً فيما يدور في ذهنهم من أفكار ومعتقدات وما يبدرعنهم من تصرفات وسلوكيات.</a:t>
            </a:r>
            <a:endParaRPr lang="en-US" sz="1600" dirty="0">
              <a:ea typeface="Times New Roman"/>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3124199"/>
            <a:ext cx="2752725" cy="22002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084720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457200" y="110183"/>
            <a:ext cx="8610600" cy="6595416"/>
            <a:chOff x="457200" y="110183"/>
            <a:chExt cx="8610600" cy="6595416"/>
          </a:xfrm>
        </p:grpSpPr>
        <p:pic>
          <p:nvPicPr>
            <p:cNvPr id="2" name="Picture 2" descr="ناقل الشريط فوتوشوب تحميل مجاني, تحميل الأيقونات, محول الرموز ..."/>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57200" y="1143000"/>
              <a:ext cx="8458200" cy="55625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66800" y="110183"/>
              <a:ext cx="8001000" cy="800219"/>
            </a:xfrm>
            <a:prstGeom prst="rect">
              <a:avLst/>
            </a:prstGeom>
          </p:spPr>
          <p:txBody>
            <a:bodyPr wrap="square">
              <a:spAutoFit/>
            </a:bodyPr>
            <a:lstStyle/>
            <a:p>
              <a:pPr algn="r" rtl="1">
                <a:lnSpc>
                  <a:spcPct val="115000"/>
                </a:lnSpc>
                <a:spcAft>
                  <a:spcPts val="0"/>
                </a:spcAft>
              </a:pPr>
              <a:r>
                <a:rPr lang="ar-EG" sz="2000" dirty="0">
                  <a:solidFill>
                    <a:srgbClr val="7030A0"/>
                  </a:solidFill>
                  <a:ea typeface="Times New Roman"/>
                  <a:cs typeface="AL-Mateen"/>
                </a:rPr>
                <a:t>ب-أساليب التربية الأسرية السليمة:</a:t>
              </a:r>
              <a:endParaRPr lang="en-US" sz="1400" dirty="0">
                <a:ea typeface="Times New Roman"/>
                <a:cs typeface="Arial"/>
              </a:endParaRPr>
            </a:p>
            <a:p>
              <a:pPr algn="justLow" rtl="1">
                <a:lnSpc>
                  <a:spcPct val="115000"/>
                </a:lnSpc>
                <a:spcAft>
                  <a:spcPts val="0"/>
                </a:spcAft>
              </a:pPr>
              <a:r>
                <a:rPr lang="ar-EG" sz="2000" dirty="0">
                  <a:ea typeface="Times New Roman"/>
                  <a:cs typeface="AL-Mohanad Bold"/>
                </a:rPr>
                <a:t>تتعدد أساليب التربية الأسرية السليمة ، وتبين النقاط الآتية بعضاً من أبرز هذه الأساليب:-</a:t>
              </a:r>
              <a:endParaRPr lang="en-US" sz="1400" dirty="0">
                <a:ea typeface="Times New Roman"/>
                <a:cs typeface="Arial"/>
              </a:endParaRPr>
            </a:p>
          </p:txBody>
        </p:sp>
        <p:sp>
          <p:nvSpPr>
            <p:cNvPr id="4" name="Rectangle 3"/>
            <p:cNvSpPr/>
            <p:nvPr/>
          </p:nvSpPr>
          <p:spPr>
            <a:xfrm>
              <a:off x="5257799" y="1656901"/>
              <a:ext cx="2588643" cy="1543499"/>
            </a:xfrm>
            <a:prstGeom prst="rect">
              <a:avLst/>
            </a:prstGeom>
          </p:spPr>
          <p:txBody>
            <a:bodyPr wrap="square">
              <a:spAutoFit/>
            </a:bodyPr>
            <a:lstStyle/>
            <a:p>
              <a:pPr algn="justLow" rtl="1">
                <a:lnSpc>
                  <a:spcPct val="115000"/>
                </a:lnSpc>
                <a:spcAft>
                  <a:spcPts val="0"/>
                </a:spcAft>
              </a:pPr>
              <a:r>
                <a:rPr lang="ar-EG" dirty="0">
                  <a:solidFill>
                    <a:srgbClr val="FF0000"/>
                  </a:solidFill>
                  <a:ea typeface="Times New Roman"/>
                  <a:cs typeface="AL-Mateen"/>
                </a:rPr>
                <a:t>التوجيه: </a:t>
              </a:r>
              <a:endParaRPr lang="en-US" sz="1200" dirty="0">
                <a:ea typeface="Times New Roman"/>
                <a:cs typeface="Arial"/>
              </a:endParaRPr>
            </a:p>
            <a:p>
              <a:pPr algn="justLow" rtl="1">
                <a:lnSpc>
                  <a:spcPct val="115000"/>
                </a:lnSpc>
                <a:spcAft>
                  <a:spcPts val="0"/>
                </a:spcAft>
              </a:pPr>
              <a:r>
                <a:rPr lang="ar-EG" sz="1600" dirty="0">
                  <a:ea typeface="Times New Roman"/>
                  <a:cs typeface="AL-Mohanad Bold"/>
                </a:rPr>
                <a:t>يقوم هذا الأسلوب على الحوار الفعّال الذي يعمق الثقة والروابط الوجدانية بين الأبناء ووالديهم، الأمر الذي يجعل من السهل بناء التوافق المعرفي</a:t>
              </a:r>
              <a:r>
                <a:rPr lang="en-US" sz="1600" dirty="0">
                  <a:ea typeface="Times New Roman"/>
                  <a:cs typeface="AL-Mohanad Bold"/>
                </a:rPr>
                <a:t>.</a:t>
              </a:r>
              <a:endParaRPr lang="en-US" sz="1100" dirty="0">
                <a:ea typeface="Times New Roman"/>
                <a:cs typeface="Arial"/>
              </a:endParaRPr>
            </a:p>
          </p:txBody>
        </p:sp>
        <p:sp>
          <p:nvSpPr>
            <p:cNvPr id="5" name="Rectangle 4"/>
            <p:cNvSpPr/>
            <p:nvPr/>
          </p:nvSpPr>
          <p:spPr>
            <a:xfrm>
              <a:off x="1143000" y="1752600"/>
              <a:ext cx="2590800" cy="1518877"/>
            </a:xfrm>
            <a:prstGeom prst="rect">
              <a:avLst/>
            </a:prstGeom>
          </p:spPr>
          <p:txBody>
            <a:bodyPr wrap="square">
              <a:spAutoFit/>
            </a:bodyPr>
            <a:lstStyle/>
            <a:p>
              <a:pPr algn="justLow" rtl="1">
                <a:lnSpc>
                  <a:spcPct val="115000"/>
                </a:lnSpc>
                <a:spcAft>
                  <a:spcPts val="0"/>
                </a:spcAft>
              </a:pPr>
              <a:r>
                <a:rPr lang="ar-EG" dirty="0">
                  <a:solidFill>
                    <a:srgbClr val="FF0000"/>
                  </a:solidFill>
                  <a:ea typeface="Times New Roman"/>
                  <a:cs typeface="AL-Mateen"/>
                </a:rPr>
                <a:t>الملاحظة والمتابعة:</a:t>
              </a:r>
              <a:endParaRPr lang="en-US" sz="1200" dirty="0">
                <a:ea typeface="Times New Roman"/>
                <a:cs typeface="Arial"/>
              </a:endParaRPr>
            </a:p>
            <a:p>
              <a:pPr algn="r" rtl="1"/>
              <a:r>
                <a:rPr lang="ar-EG" dirty="0">
                  <a:ea typeface="Times New Roman"/>
                  <a:cs typeface="AL-Mohanad Bold"/>
                </a:rPr>
                <a:t>يتمثل هذا الأسلوب بملاحظة مدى التزام الأبناء لتوجيهات أهلهم المتجسدة بتصرفاتهم خارج البيت وداخله</a:t>
              </a:r>
              <a:endParaRPr lang="ar-EG" dirty="0"/>
            </a:p>
          </p:txBody>
        </p:sp>
        <p:sp>
          <p:nvSpPr>
            <p:cNvPr id="6" name="Rectangle 5"/>
            <p:cNvSpPr/>
            <p:nvPr/>
          </p:nvSpPr>
          <p:spPr>
            <a:xfrm>
              <a:off x="5260674" y="4191000"/>
              <a:ext cx="2590800" cy="1641988"/>
            </a:xfrm>
            <a:prstGeom prst="rect">
              <a:avLst/>
            </a:prstGeom>
          </p:spPr>
          <p:txBody>
            <a:bodyPr wrap="square">
              <a:spAutoFit/>
            </a:bodyPr>
            <a:lstStyle/>
            <a:p>
              <a:pPr algn="justLow" rtl="1">
                <a:lnSpc>
                  <a:spcPct val="115000"/>
                </a:lnSpc>
                <a:spcAft>
                  <a:spcPts val="0"/>
                </a:spcAft>
              </a:pPr>
              <a:r>
                <a:rPr lang="ar-EG" dirty="0">
                  <a:solidFill>
                    <a:srgbClr val="FF0000"/>
                  </a:solidFill>
                  <a:ea typeface="Times New Roman"/>
                  <a:cs typeface="AL-Mateen"/>
                </a:rPr>
                <a:t>القدوة: </a:t>
              </a:r>
              <a:endParaRPr lang="en-US" sz="1200" dirty="0">
                <a:ea typeface="Times New Roman"/>
                <a:cs typeface="Arial"/>
              </a:endParaRPr>
            </a:p>
            <a:p>
              <a:pPr algn="r" rtl="1"/>
              <a:r>
                <a:rPr lang="ar-EG" sz="1600" dirty="0">
                  <a:ea typeface="Times New Roman"/>
                  <a:cs typeface="AL-Mohanad Bold"/>
                </a:rPr>
                <a:t>يشكل الوالدان القدوة الأولى لأبنائهم، فيحاكونهم في كل ما يبدر منهم، فمن الصعب على الإنسان أن يطيع الآخرين في شيء هم غير ملتزمين به أصلاً</a:t>
              </a:r>
              <a:endParaRPr lang="ar-EG" sz="1600" dirty="0"/>
            </a:p>
          </p:txBody>
        </p:sp>
        <p:sp>
          <p:nvSpPr>
            <p:cNvPr id="7" name="Rectangle 6"/>
            <p:cNvSpPr/>
            <p:nvPr/>
          </p:nvSpPr>
          <p:spPr>
            <a:xfrm>
              <a:off x="1295400" y="4267200"/>
              <a:ext cx="2514600" cy="1795876"/>
            </a:xfrm>
            <a:prstGeom prst="rect">
              <a:avLst/>
            </a:prstGeom>
          </p:spPr>
          <p:txBody>
            <a:bodyPr wrap="square">
              <a:spAutoFit/>
            </a:bodyPr>
            <a:lstStyle/>
            <a:p>
              <a:pPr algn="justLow" rtl="1">
                <a:lnSpc>
                  <a:spcPct val="115000"/>
                </a:lnSpc>
                <a:spcAft>
                  <a:spcPts val="0"/>
                </a:spcAft>
              </a:pPr>
              <a:r>
                <a:rPr lang="ar-EG" dirty="0">
                  <a:solidFill>
                    <a:srgbClr val="FF0000"/>
                  </a:solidFill>
                  <a:ea typeface="Times New Roman"/>
                  <a:cs typeface="AL-Mateen"/>
                </a:rPr>
                <a:t>العقاب:</a:t>
              </a:r>
              <a:endParaRPr lang="en-US" sz="1200" dirty="0">
                <a:ea typeface="Times New Roman"/>
                <a:cs typeface="Arial"/>
              </a:endParaRPr>
            </a:p>
            <a:p>
              <a:pPr algn="r" rtl="1"/>
              <a:r>
                <a:rPr lang="ar-SA" sz="1200" dirty="0">
                  <a:solidFill>
                    <a:srgbClr val="333333"/>
                  </a:solidFill>
                  <a:ea typeface="Times New Roman"/>
                </a:rPr>
                <a:t> </a:t>
              </a:r>
              <a:r>
                <a:rPr lang="ar-EG" dirty="0">
                  <a:ea typeface="Times New Roman"/>
                  <a:cs typeface="AL-Mohanad Bold"/>
                </a:rPr>
                <a:t>يندرج ضمن الواجب التربوي للوالدين إظهار بعض الحزم والشدة إن استدعت الأمور ذلك، لذا يجب عليهم أن يراوحا بين الود والعقاب</a:t>
              </a:r>
              <a:endParaRPr lang="ar-EG" dirty="0"/>
            </a:p>
          </p:txBody>
        </p:sp>
      </p:grpSp>
    </p:spTree>
    <p:extLst>
      <p:ext uri="{BB962C8B-B14F-4D97-AF65-F5344CB8AC3E}">
        <p14:creationId xmlns:p14="http://schemas.microsoft.com/office/powerpoint/2010/main" val="18084720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owerpoint Irregular Title Bar Text Vector, Powerpoint, Ppt, Lin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1" y="990600"/>
            <a:ext cx="9067799" cy="5867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47800" y="6536"/>
            <a:ext cx="7687574" cy="800219"/>
          </a:xfrm>
          <a:prstGeom prst="rect">
            <a:avLst/>
          </a:prstGeom>
        </p:spPr>
        <p:txBody>
          <a:bodyPr wrap="square">
            <a:spAutoFit/>
          </a:bodyPr>
          <a:lstStyle/>
          <a:p>
            <a:pPr algn="r" rtl="1">
              <a:lnSpc>
                <a:spcPct val="115000"/>
              </a:lnSpc>
              <a:spcAft>
                <a:spcPts val="0"/>
              </a:spcAft>
            </a:pPr>
            <a:r>
              <a:rPr lang="ar-EG" sz="2000" dirty="0">
                <a:solidFill>
                  <a:srgbClr val="7030A0"/>
                </a:solidFill>
                <a:ea typeface="Times New Roman"/>
                <a:cs typeface="AL-Mateen"/>
              </a:rPr>
              <a:t>جــ-العوامل المؤثرة في التربية الأسرية:</a:t>
            </a:r>
            <a:endParaRPr lang="en-US" sz="1400" dirty="0">
              <a:ea typeface="Times New Roman"/>
              <a:cs typeface="Arial"/>
            </a:endParaRPr>
          </a:p>
          <a:p>
            <a:pPr algn="justLow" rtl="1">
              <a:lnSpc>
                <a:spcPct val="115000"/>
              </a:lnSpc>
              <a:spcAft>
                <a:spcPts val="0"/>
              </a:spcAft>
            </a:pPr>
            <a:r>
              <a:rPr lang="ar-EG" sz="2000" dirty="0">
                <a:ea typeface="Times New Roman"/>
                <a:cs typeface="AL-Mohanad Bold"/>
              </a:rPr>
              <a:t>تتطرق النقاط الآتية على بيان أبرز العوامل المؤثرة في التربية الأٍرية:-</a:t>
            </a:r>
            <a:endParaRPr lang="en-US" sz="1400" dirty="0">
              <a:ea typeface="Times New Roman"/>
              <a:cs typeface="Arial"/>
            </a:endParaRPr>
          </a:p>
        </p:txBody>
      </p:sp>
      <p:sp>
        <p:nvSpPr>
          <p:cNvPr id="4" name="Rectangle 3"/>
          <p:cNvSpPr/>
          <p:nvPr/>
        </p:nvSpPr>
        <p:spPr>
          <a:xfrm>
            <a:off x="3200400" y="1524000"/>
            <a:ext cx="4572000" cy="964880"/>
          </a:xfrm>
          <a:prstGeom prst="rect">
            <a:avLst/>
          </a:prstGeom>
        </p:spPr>
        <p:txBody>
          <a:bodyPr>
            <a:spAutoFit/>
          </a:bodyPr>
          <a:lstStyle/>
          <a:p>
            <a:pPr algn="justLow" rtl="1">
              <a:lnSpc>
                <a:spcPct val="115000"/>
              </a:lnSpc>
              <a:spcAft>
                <a:spcPts val="0"/>
              </a:spcAft>
            </a:pPr>
            <a:r>
              <a:rPr lang="ar-EG" dirty="0">
                <a:solidFill>
                  <a:srgbClr val="0070C0"/>
                </a:solidFill>
                <a:ea typeface="Times New Roman"/>
                <a:cs typeface="AL-Mateen"/>
              </a:rPr>
              <a:t>عمر الوالدين:</a:t>
            </a:r>
            <a:endParaRPr lang="en-US" sz="1200" dirty="0">
              <a:ea typeface="Times New Roman"/>
              <a:cs typeface="Arial"/>
            </a:endParaRPr>
          </a:p>
          <a:p>
            <a:pPr algn="r" rtl="1"/>
            <a:r>
              <a:rPr lang="ar-EG" sz="1200" dirty="0">
                <a:solidFill>
                  <a:srgbClr val="333333"/>
                </a:solidFill>
                <a:ea typeface="Times New Roman"/>
              </a:rPr>
              <a:t> </a:t>
            </a:r>
            <a:r>
              <a:rPr lang="ar-EG" dirty="0">
                <a:ea typeface="Times New Roman"/>
                <a:cs typeface="AL-Mohanad Bold"/>
              </a:rPr>
              <a:t>للفارق العمري بين الأبناء ووالديهم أو بين الوالدين أنفسهم دور بالغ الأثر في تربية الأبناء</a:t>
            </a:r>
            <a:endParaRPr lang="ar-EG" dirty="0"/>
          </a:p>
        </p:txBody>
      </p:sp>
      <p:sp>
        <p:nvSpPr>
          <p:cNvPr id="5" name="Rectangle 4"/>
          <p:cNvSpPr/>
          <p:nvPr/>
        </p:nvSpPr>
        <p:spPr>
          <a:xfrm>
            <a:off x="1143000" y="3226120"/>
            <a:ext cx="4572000" cy="964880"/>
          </a:xfrm>
          <a:prstGeom prst="rect">
            <a:avLst/>
          </a:prstGeom>
        </p:spPr>
        <p:txBody>
          <a:bodyPr>
            <a:spAutoFit/>
          </a:bodyPr>
          <a:lstStyle/>
          <a:p>
            <a:pPr algn="justLow" rtl="1">
              <a:lnSpc>
                <a:spcPct val="115000"/>
              </a:lnSpc>
              <a:spcAft>
                <a:spcPts val="0"/>
              </a:spcAft>
            </a:pPr>
            <a:r>
              <a:rPr lang="ar-EG" dirty="0">
                <a:solidFill>
                  <a:srgbClr val="0070C0"/>
                </a:solidFill>
                <a:ea typeface="Times New Roman"/>
                <a:cs typeface="AL-Mateen"/>
              </a:rPr>
              <a:t>الوضع الصحي للوالدين:</a:t>
            </a:r>
            <a:endParaRPr lang="en-US" sz="1200" dirty="0">
              <a:ea typeface="Times New Roman"/>
              <a:cs typeface="Arial"/>
            </a:endParaRPr>
          </a:p>
          <a:p>
            <a:pPr algn="r" rtl="1"/>
            <a:r>
              <a:rPr lang="ar-EG" sz="1200" dirty="0">
                <a:solidFill>
                  <a:srgbClr val="333333"/>
                </a:solidFill>
                <a:ea typeface="Times New Roman"/>
              </a:rPr>
              <a:t> </a:t>
            </a:r>
            <a:r>
              <a:rPr lang="ar-EG" dirty="0">
                <a:ea typeface="Times New Roman"/>
                <a:cs typeface="AL-Mohanad Bold"/>
              </a:rPr>
              <a:t>يؤثر الوضع الصحي للوالدين بأبعاده النفسية، والجسمانية، والعقلية على الأسلوب التربوي المتبع</a:t>
            </a:r>
            <a:endParaRPr lang="ar-EG" dirty="0"/>
          </a:p>
        </p:txBody>
      </p:sp>
      <p:sp>
        <p:nvSpPr>
          <p:cNvPr id="6" name="Rectangle 5"/>
          <p:cNvSpPr/>
          <p:nvPr/>
        </p:nvSpPr>
        <p:spPr>
          <a:xfrm>
            <a:off x="2971800" y="4876800"/>
            <a:ext cx="4793411" cy="964880"/>
          </a:xfrm>
          <a:prstGeom prst="rect">
            <a:avLst/>
          </a:prstGeom>
        </p:spPr>
        <p:txBody>
          <a:bodyPr wrap="square">
            <a:spAutoFit/>
          </a:bodyPr>
          <a:lstStyle/>
          <a:p>
            <a:pPr algn="justLow" rtl="1">
              <a:lnSpc>
                <a:spcPct val="115000"/>
              </a:lnSpc>
              <a:spcAft>
                <a:spcPts val="0"/>
              </a:spcAft>
            </a:pPr>
            <a:r>
              <a:rPr lang="ar-EG" dirty="0">
                <a:solidFill>
                  <a:srgbClr val="0070C0"/>
                </a:solidFill>
                <a:ea typeface="Times New Roman"/>
                <a:cs typeface="AL-Mateen"/>
              </a:rPr>
              <a:t>المستوى التعليمي للوالدين:</a:t>
            </a:r>
            <a:endParaRPr lang="en-US" sz="1200" dirty="0">
              <a:ea typeface="Times New Roman"/>
              <a:cs typeface="Arial"/>
            </a:endParaRPr>
          </a:p>
          <a:p>
            <a:pPr algn="r" rtl="1"/>
            <a:r>
              <a:rPr lang="ar-EG" sz="1200" dirty="0">
                <a:solidFill>
                  <a:srgbClr val="333333"/>
                </a:solidFill>
                <a:ea typeface="Times New Roman"/>
              </a:rPr>
              <a:t> </a:t>
            </a:r>
            <a:r>
              <a:rPr lang="ar-EG" dirty="0">
                <a:ea typeface="Times New Roman"/>
                <a:cs typeface="AL-Mohanad Bold"/>
              </a:rPr>
              <a:t>يتفاوت المنظور الحياتيّ والطموح الشخصيّ بين الناس وفقاً لمستواهم التعليمي والثقافي</a:t>
            </a:r>
            <a:endParaRPr lang="ar-EG" dirty="0"/>
          </a:p>
        </p:txBody>
      </p:sp>
    </p:spTree>
    <p:extLst>
      <p:ext uri="{BB962C8B-B14F-4D97-AF65-F5344CB8AC3E}">
        <p14:creationId xmlns:p14="http://schemas.microsoft.com/office/powerpoint/2010/main" val="1808472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8636"/>
            <a:ext cx="8610600" cy="3808735"/>
          </a:xfrm>
          <a:prstGeom prst="rect">
            <a:avLst/>
          </a:prstGeom>
        </p:spPr>
        <p:txBody>
          <a:bodyPr wrap="square">
            <a:spAutoFit/>
          </a:bodyPr>
          <a:lstStyle/>
          <a:p>
            <a:pPr algn="r" rtl="1">
              <a:lnSpc>
                <a:spcPct val="115000"/>
              </a:lnSpc>
              <a:spcAft>
                <a:spcPts val="0"/>
              </a:spcAft>
            </a:pPr>
            <a:r>
              <a:rPr lang="ar-EG" sz="2000" dirty="0">
                <a:solidFill>
                  <a:srgbClr val="002060"/>
                </a:solidFill>
                <a:ea typeface="Times New Roman"/>
                <a:cs typeface="AL-Mateen"/>
              </a:rPr>
              <a:t>خامساً:مهارات الاتصال والحوار في العلاقات الأسرية:</a:t>
            </a:r>
            <a:endParaRPr lang="en-US" sz="1400" dirty="0">
              <a:ea typeface="Times New Roman"/>
              <a:cs typeface="Arial"/>
            </a:endParaRPr>
          </a:p>
          <a:p>
            <a:pPr algn="justLow" rtl="1">
              <a:lnSpc>
                <a:spcPct val="115000"/>
              </a:lnSpc>
              <a:spcAft>
                <a:spcPts val="0"/>
              </a:spcAft>
            </a:pPr>
            <a:r>
              <a:rPr lang="en-US" sz="1400" dirty="0">
                <a:solidFill>
                  <a:srgbClr val="333333"/>
                </a:solidFill>
                <a:latin typeface="Arial"/>
                <a:ea typeface="Times New Roman"/>
                <a:cs typeface="Arial"/>
              </a:rPr>
              <a:t/>
            </a:r>
            <a:br>
              <a:rPr lang="en-US" sz="1400" dirty="0">
                <a:solidFill>
                  <a:srgbClr val="333333"/>
                </a:solidFill>
                <a:latin typeface="Arial"/>
                <a:ea typeface="Times New Roman"/>
                <a:cs typeface="Arial"/>
              </a:rPr>
            </a:br>
            <a:r>
              <a:rPr lang="ar-SA" sz="2000" b="1" dirty="0" smtClean="0">
                <a:ea typeface="Times New Roman"/>
                <a:cs typeface="Simplified Arabic"/>
              </a:rPr>
              <a:t>تعتبر </a:t>
            </a:r>
            <a:r>
              <a:rPr lang="ar-SA" sz="2000" b="1" dirty="0">
                <a:ea typeface="Times New Roman"/>
                <a:cs typeface="Simplified Arabic"/>
              </a:rPr>
              <a:t>الأسرة هي اللبنة الأولى في المجتمع وهي المسئولة عن التربية بكافة أنواعها و أشكالها ، ولكي تنجح الأسرة في تحقيق أهدافها فى بناء جسور التواصل والحوار الصادق البناء مع الابناء ، لابد أن يكون قائماً على أسس و رؤى سليمة وبيئة تفاهم من خلال خلق ثقافة الحوار المفتوح لتنجح الأسرة في تحقيق </a:t>
            </a:r>
            <a:r>
              <a:rPr lang="ar-SA" sz="2000" b="1" dirty="0" smtClean="0">
                <a:ea typeface="Times New Roman"/>
                <a:cs typeface="Simplified Arabic"/>
              </a:rPr>
              <a:t>أهدافها.</a:t>
            </a:r>
            <a:endParaRPr lang="ar-EG" sz="1600" dirty="0">
              <a:ea typeface="Times New Roman"/>
              <a:cs typeface="Arial"/>
            </a:endParaRPr>
          </a:p>
          <a:p>
            <a:pPr algn="justLow" rtl="1">
              <a:lnSpc>
                <a:spcPct val="115000"/>
              </a:lnSpc>
              <a:spcAft>
                <a:spcPts val="0"/>
              </a:spcAft>
            </a:pPr>
            <a:endParaRPr lang="ar-EG" sz="1600" b="1" dirty="0" smtClean="0">
              <a:ea typeface="Times New Roman"/>
              <a:cs typeface="Arial"/>
            </a:endParaRPr>
          </a:p>
          <a:p>
            <a:pPr algn="justLow" rtl="1">
              <a:lnSpc>
                <a:spcPct val="115000"/>
              </a:lnSpc>
              <a:spcAft>
                <a:spcPts val="0"/>
              </a:spcAft>
            </a:pPr>
            <a:r>
              <a:rPr lang="ar-SA" sz="2000" b="1" dirty="0" smtClean="0">
                <a:ea typeface="Times New Roman"/>
                <a:cs typeface="Simplified Arabic"/>
              </a:rPr>
              <a:t>وهنا </a:t>
            </a:r>
            <a:r>
              <a:rPr lang="ar-SA" sz="2000" b="1" dirty="0">
                <a:ea typeface="Times New Roman"/>
                <a:cs typeface="Simplified Arabic"/>
              </a:rPr>
              <a:t>نجد أن الحوار الأسري ما هو إلا وسيلة من وسائل الاتصال الأسري الفعال فمن الأهمية القصوى أن يتوفر حوار إيجابي بين أفراد الأسرة، فمن خلال الحوار الأسري تنمو المشاعر الإيجابية ويتحقق التواصل بين أفرادها، ويساعد على إشاعة روح المحبة والمودة بينهم، ويساهم الحوار الأسري في التقريب بين وجهات النظر ويتعلم كل فرد في الأسرة أهمية احترام الرأي </a:t>
            </a:r>
            <a:r>
              <a:rPr lang="ar-SA" sz="2000" b="1" dirty="0" smtClean="0">
                <a:ea typeface="Times New Roman"/>
                <a:cs typeface="Simplified Arabic"/>
              </a:rPr>
              <a:t>الآخر.</a:t>
            </a:r>
            <a:endParaRPr lang="en-US" sz="1600" dirty="0">
              <a:ea typeface="Times New Roman"/>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419600"/>
            <a:ext cx="3167062" cy="204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084720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610600" cy="5662063"/>
          </a:xfrm>
          <a:prstGeom prst="rect">
            <a:avLst/>
          </a:prstGeom>
        </p:spPr>
        <p:txBody>
          <a:bodyPr wrap="square">
            <a:spAutoFit/>
          </a:bodyPr>
          <a:lstStyle/>
          <a:p>
            <a:pPr algn="justLow" rtl="1">
              <a:lnSpc>
                <a:spcPct val="115000"/>
              </a:lnSpc>
              <a:spcAft>
                <a:spcPts val="1000"/>
              </a:spcAft>
            </a:pPr>
            <a:r>
              <a:rPr lang="ar-SA" sz="2400" b="1" u="sng" dirty="0">
                <a:solidFill>
                  <a:srgbClr val="E36C0A"/>
                </a:solidFill>
                <a:ea typeface="Times New Roman"/>
                <a:cs typeface="Andalus"/>
              </a:rPr>
              <a:t>مفهوم الحوار الأسري:-</a:t>
            </a:r>
            <a:endParaRPr lang="en-US" sz="1400" dirty="0">
              <a:ea typeface="Times New Roman"/>
              <a:cs typeface="Arial"/>
            </a:endParaRPr>
          </a:p>
          <a:p>
            <a:pPr algn="justLow" rtl="1">
              <a:lnSpc>
                <a:spcPct val="115000"/>
              </a:lnSpc>
              <a:spcAft>
                <a:spcPts val="0"/>
              </a:spcAft>
            </a:pPr>
            <a:r>
              <a:rPr lang="ar-SA" sz="2400" b="1" u="sng" dirty="0">
                <a:ea typeface="Times New Roman"/>
                <a:cs typeface="Andalus"/>
              </a:rPr>
              <a:t/>
            </a:r>
            <a:br>
              <a:rPr lang="ar-SA" sz="2400" b="1" u="sng" dirty="0">
                <a:ea typeface="Times New Roman"/>
                <a:cs typeface="Andalus"/>
              </a:rPr>
            </a:br>
            <a:r>
              <a:rPr lang="ar-SA" b="1" dirty="0">
                <a:ea typeface="Times New Roman"/>
                <a:cs typeface="Simplified Arabic"/>
              </a:rPr>
              <a:t>هونوع من انواع الاتصال والتواصل الايجابى مع الطرف الاخر من خلال احترام وتقدير الكبير للصغير الذي يؤدي إلى نمو الحوار الأسري </a:t>
            </a:r>
            <a:r>
              <a:rPr lang="ar-SA" b="1" dirty="0" smtClean="0">
                <a:ea typeface="Times New Roman"/>
                <a:cs typeface="Simplified Arabic"/>
              </a:rPr>
              <a:t>السليم.</a:t>
            </a:r>
            <a:endParaRPr lang="en-US" sz="1400" dirty="0">
              <a:ea typeface="Times New Roman"/>
              <a:cs typeface="Arial"/>
            </a:endParaRPr>
          </a:p>
          <a:p>
            <a:pPr algn="just" rtl="1">
              <a:lnSpc>
                <a:spcPct val="115000"/>
              </a:lnSpc>
              <a:spcAft>
                <a:spcPts val="1000"/>
              </a:spcAft>
            </a:pPr>
            <a:r>
              <a:rPr lang="ar-SA" sz="2400" b="1" u="sng" dirty="0">
                <a:solidFill>
                  <a:srgbClr val="0070C0"/>
                </a:solidFill>
                <a:ea typeface="Times New Roman"/>
                <a:cs typeface="Andalus"/>
              </a:rPr>
              <a:t>اهم الاثار المترتبة على الحوار الايجابي هي :</a:t>
            </a:r>
            <a:r>
              <a:rPr lang="ar-SA" b="1" dirty="0">
                <a:solidFill>
                  <a:srgbClr val="0070C0"/>
                </a:solidFill>
                <a:ea typeface="Times New Roman"/>
                <a:cs typeface="Simplified Arabic"/>
              </a:rPr>
              <a:t> </a:t>
            </a:r>
            <a:endParaRPr lang="ar-EG" sz="1400" dirty="0" smtClean="0">
              <a:solidFill>
                <a:srgbClr val="0070C0"/>
              </a:solidFill>
              <a:ea typeface="Times New Roman"/>
              <a:cs typeface="Arial"/>
            </a:endParaRPr>
          </a:p>
          <a:p>
            <a:pPr algn="just" rtl="1">
              <a:lnSpc>
                <a:spcPct val="115000"/>
              </a:lnSpc>
              <a:spcAft>
                <a:spcPts val="1000"/>
              </a:spcAft>
            </a:pPr>
            <a:r>
              <a:rPr lang="ar-SA" b="1" dirty="0" smtClean="0">
                <a:ea typeface="Times New Roman"/>
                <a:cs typeface="Simplified Arabic"/>
              </a:rPr>
              <a:t>تنمية </a:t>
            </a:r>
            <a:r>
              <a:rPr lang="ar-SA" b="1" dirty="0">
                <a:ea typeface="Times New Roman"/>
                <a:cs typeface="Simplified Arabic"/>
              </a:rPr>
              <a:t>معارف وثقافة الأسرة وتقوية الروابط والمحبة بين أفراد الأسرة وحل المشكلات الطارئة في مهدها قبل استفحالها وتوفير المستشار الأمين لدى أفراد الأسرة بدلاً من بحثهم عن دخيل قد يستغلهم..</a:t>
            </a:r>
            <a:endParaRPr lang="en-US" sz="1400" dirty="0">
              <a:ea typeface="Times New Roman"/>
              <a:cs typeface="Arial"/>
            </a:endParaRPr>
          </a:p>
          <a:p>
            <a:pPr algn="just" rtl="1">
              <a:lnSpc>
                <a:spcPct val="115000"/>
              </a:lnSpc>
              <a:spcAft>
                <a:spcPts val="1000"/>
              </a:spcAft>
            </a:pPr>
            <a:r>
              <a:rPr lang="ar-SA" sz="2400" b="1" u="sng" dirty="0">
                <a:solidFill>
                  <a:srgbClr val="002060"/>
                </a:solidFill>
                <a:ea typeface="Times New Roman"/>
                <a:cs typeface="Andalus"/>
              </a:rPr>
              <a:t>أهم معوقات الحوار الأسري التي تنتج عنها بناء علاقات سلبية وحوار غائب وصامت بين جميع افراد الاسرة ترجع لبعض الاسباب:</a:t>
            </a:r>
            <a:endParaRPr lang="en-US" sz="1400" dirty="0">
              <a:solidFill>
                <a:srgbClr val="002060"/>
              </a:solidFill>
              <a:ea typeface="Times New Roman"/>
              <a:cs typeface="Arial"/>
            </a:endParaRPr>
          </a:p>
          <a:p>
            <a:pPr marL="342900" lvl="0" indent="-342900" algn="r" rtl="1">
              <a:lnSpc>
                <a:spcPct val="115000"/>
              </a:lnSpc>
              <a:spcAft>
                <a:spcPts val="1000"/>
              </a:spcAft>
              <a:buFont typeface="+mj-lt"/>
              <a:buAutoNum type="arabicPeriod"/>
            </a:pPr>
            <a:r>
              <a:rPr lang="ar-SA" b="1" dirty="0">
                <a:ea typeface="Times New Roman"/>
                <a:cs typeface="Simplified Arabic"/>
              </a:rPr>
              <a:t>عدم التحاور معهم ومتابعة شؤونهم.</a:t>
            </a:r>
            <a:endParaRPr lang="en-US" sz="1400" dirty="0">
              <a:ea typeface="Times New Roman"/>
              <a:cs typeface="Arial"/>
            </a:endParaRPr>
          </a:p>
          <a:p>
            <a:pPr marL="342900" lvl="0" indent="-342900" algn="r" rtl="1">
              <a:lnSpc>
                <a:spcPct val="115000"/>
              </a:lnSpc>
              <a:spcAft>
                <a:spcPts val="1000"/>
              </a:spcAft>
              <a:buFont typeface="+mj-lt"/>
              <a:buAutoNum type="arabicPeriod"/>
            </a:pPr>
            <a:r>
              <a:rPr lang="ar-SA" b="1" dirty="0">
                <a:ea typeface="Times New Roman"/>
                <a:cs typeface="Simplified Arabic"/>
              </a:rPr>
              <a:t>انشغال الآباء بالحياة أكثر من الأبناء متجاهلين في ذلك بعض الآثار المترتبة على عدم متابعتهم.</a:t>
            </a:r>
            <a:endParaRPr lang="en-US" sz="1400" dirty="0">
              <a:ea typeface="Times New Roman"/>
              <a:cs typeface="Arial"/>
            </a:endParaRPr>
          </a:p>
          <a:p>
            <a:pPr marL="342900" lvl="0" indent="-342900" algn="just" rtl="1">
              <a:lnSpc>
                <a:spcPct val="115000"/>
              </a:lnSpc>
              <a:spcAft>
                <a:spcPts val="1000"/>
              </a:spcAft>
              <a:buFont typeface="+mj-lt"/>
              <a:buAutoNum type="arabicPeriod"/>
            </a:pPr>
            <a:r>
              <a:rPr lang="ar-SA" b="1" dirty="0">
                <a:ea typeface="Times New Roman"/>
                <a:cs typeface="Simplified Arabic"/>
              </a:rPr>
              <a:t>آباء لا يكترثون لأهمية الحوار مع الابن وأصبح كل همهم الانترنت والقنوات الفضائية ومشاغل الحياة الأخرى.</a:t>
            </a:r>
            <a:endParaRPr lang="en-US" sz="1400" dirty="0">
              <a:ea typeface="Times New Roman"/>
              <a:cs typeface="Arial"/>
            </a:endParaRPr>
          </a:p>
          <a:p>
            <a:pPr marL="342900" lvl="0" indent="-342900" algn="just" rtl="1">
              <a:lnSpc>
                <a:spcPct val="115000"/>
              </a:lnSpc>
              <a:spcAft>
                <a:spcPts val="1000"/>
              </a:spcAft>
              <a:buFont typeface="+mj-lt"/>
              <a:buAutoNum type="arabicPeriod"/>
            </a:pPr>
            <a:r>
              <a:rPr lang="ar-SA" b="1" dirty="0">
                <a:ea typeface="Times New Roman"/>
                <a:cs typeface="Simplified Arabic"/>
              </a:rPr>
              <a:t>تزايد خروج الأب لممارسة أعماله وواجباته ورحلاته المكوكية لتوفير لقمة العيش وسد احتياجات الأسرة المادية.</a:t>
            </a:r>
            <a:endParaRPr lang="en-US" sz="1400"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89112"/>
            <a:ext cx="8305800" cy="4025204"/>
          </a:xfrm>
          <a:prstGeom prst="rect">
            <a:avLst/>
          </a:prstGeom>
        </p:spPr>
        <p:txBody>
          <a:bodyPr wrap="square">
            <a:spAutoFit/>
          </a:bodyPr>
          <a:lstStyle/>
          <a:p>
            <a:pPr algn="just" rtl="1">
              <a:lnSpc>
                <a:spcPct val="115000"/>
              </a:lnSpc>
              <a:spcAft>
                <a:spcPts val="1000"/>
              </a:spcAft>
            </a:pPr>
            <a:r>
              <a:rPr lang="ar-SA" sz="2400" b="1" u="sng" dirty="0">
                <a:solidFill>
                  <a:srgbClr val="E36C0A"/>
                </a:solidFill>
                <a:ea typeface="Times New Roman"/>
                <a:cs typeface="Andalus"/>
              </a:rPr>
              <a:t>الطرق السليمة لإدارة حوار ناجح لخلق بيئة تواصل ايجابية بين جميع أفراد الأسرة من خلال:</a:t>
            </a:r>
            <a:endParaRPr lang="en-US" sz="1400" dirty="0">
              <a:ea typeface="Times New Roman"/>
              <a:cs typeface="Arial"/>
            </a:endParaRPr>
          </a:p>
          <a:p>
            <a:pPr marL="342900" lvl="0" indent="-342900" algn="just" rtl="1">
              <a:lnSpc>
                <a:spcPct val="115000"/>
              </a:lnSpc>
              <a:spcAft>
                <a:spcPts val="1000"/>
              </a:spcAft>
              <a:buFont typeface="+mj-lt"/>
              <a:buAutoNum type="arabicPeriod"/>
            </a:pPr>
            <a:r>
              <a:rPr lang="ar-SA" b="1" dirty="0">
                <a:ea typeface="Times New Roman"/>
                <a:cs typeface="Simplified Arabic"/>
              </a:rPr>
              <a:t>النزول بالفهم والحوار إلى مستوى الأولاد، مع بذل جهود متواصلة لرفع كفاءة التفكير لديهم واستيعاب الحياة بصورة تدريجية.</a:t>
            </a:r>
            <a:endParaRPr lang="en-US" sz="1400" dirty="0">
              <a:ea typeface="Times New Roman"/>
              <a:cs typeface="Arial"/>
            </a:endParaRPr>
          </a:p>
          <a:p>
            <a:pPr marL="342900" lvl="0" indent="-342900" algn="just" rtl="1">
              <a:lnSpc>
                <a:spcPct val="115000"/>
              </a:lnSpc>
              <a:spcAft>
                <a:spcPts val="1000"/>
              </a:spcAft>
              <a:buFont typeface="+mj-lt"/>
              <a:buAutoNum type="arabicPeriod"/>
            </a:pPr>
            <a:r>
              <a:rPr lang="ar-SA" b="1" dirty="0">
                <a:ea typeface="Times New Roman"/>
                <a:cs typeface="Simplified Arabic"/>
              </a:rPr>
              <a:t>احترام مشاعر وأفكار الأولاد مهما كانت متواضعة والانطلاق منها إلى تنميتها وتحسين اتجاهها.</a:t>
            </a:r>
            <a:endParaRPr lang="en-US" sz="1400" dirty="0">
              <a:ea typeface="Times New Roman"/>
              <a:cs typeface="Arial"/>
            </a:endParaRPr>
          </a:p>
          <a:p>
            <a:pPr marL="342900" lvl="0" indent="-342900" algn="just" rtl="1">
              <a:lnSpc>
                <a:spcPct val="115000"/>
              </a:lnSpc>
              <a:spcAft>
                <a:spcPts val="1000"/>
              </a:spcAft>
              <a:buFont typeface="+mj-lt"/>
              <a:buAutoNum type="arabicPeriod"/>
            </a:pPr>
            <a:r>
              <a:rPr lang="ar-SA" b="1" dirty="0">
                <a:ea typeface="Times New Roman"/>
                <a:cs typeface="Simplified Arabic"/>
              </a:rPr>
              <a:t>تقدير رغبات الأولاد وهواياتهم والحرص على مشاركتهم في أنشطتهم وأحاديثهم وأفكارهم.</a:t>
            </a:r>
            <a:endParaRPr lang="en-US" sz="1400" dirty="0">
              <a:ea typeface="Times New Roman"/>
              <a:cs typeface="Arial"/>
            </a:endParaRPr>
          </a:p>
          <a:p>
            <a:pPr marL="342900" lvl="0" indent="-342900" algn="just" rtl="1">
              <a:lnSpc>
                <a:spcPct val="115000"/>
              </a:lnSpc>
              <a:spcAft>
                <a:spcPts val="1000"/>
              </a:spcAft>
              <a:buFont typeface="+mj-lt"/>
              <a:buAutoNum type="arabicPeriod"/>
            </a:pPr>
            <a:r>
              <a:rPr lang="ar-SA" b="1" dirty="0">
                <a:ea typeface="Times New Roman"/>
                <a:cs typeface="Simplified Arabic"/>
              </a:rPr>
              <a:t>الاهتمام الشديد ببناء جسور الثقة المتبادلة بين الآباء والأبناء التي تعتمد على غرس انطباع إيجابي عندهم يفضي إلى تعريفهم حجم المحبة والعواطف التي يكنها لهم آباؤهم فلابد أن يحس الأولاد بأننا نحبهم ونسعى لمساعدتهم ونضحي من أجلهم.</a:t>
            </a:r>
            <a:endParaRPr lang="en-US" sz="1400" dirty="0">
              <a:ea typeface="Times New Roman"/>
              <a:cs typeface="Arial"/>
            </a:endParaRPr>
          </a:p>
          <a:p>
            <a:pPr marL="342900" lvl="0" indent="-342900" algn="just" rtl="1">
              <a:lnSpc>
                <a:spcPct val="115000"/>
              </a:lnSpc>
              <a:spcAft>
                <a:spcPts val="1000"/>
              </a:spcAft>
              <a:buFont typeface="+mj-lt"/>
              <a:buAutoNum type="arabicPeriod"/>
            </a:pPr>
            <a:r>
              <a:rPr lang="ar-SA" b="1" dirty="0">
                <a:ea typeface="Times New Roman"/>
                <a:cs typeface="Simplified Arabic"/>
              </a:rPr>
              <a:t>حسن الإصغاء للأبناء وحسن الاستماع لمشاكلهم لأن ذلك يتيح للآباء معرفة المعوقات التي تحول بينهم وبين تحقيق أهدافهم ومن ثمَّ نستطيع مساعدتهم بطريقة سهلة وواضحة.</a:t>
            </a:r>
            <a:endParaRPr lang="en-US" sz="1400" dirty="0">
              <a:ea typeface="Times New Roman"/>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239" y="4800600"/>
            <a:ext cx="2781300" cy="1647825"/>
          </a:xfrm>
          <a:prstGeom prst="rect">
            <a:avLst/>
          </a:prstGeom>
        </p:spPr>
      </p:pic>
    </p:spTree>
    <p:extLst>
      <p:ext uri="{BB962C8B-B14F-4D97-AF65-F5344CB8AC3E}">
        <p14:creationId xmlns:p14="http://schemas.microsoft.com/office/powerpoint/2010/main" val="18084720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04800"/>
            <a:ext cx="8305800" cy="4870564"/>
          </a:xfrm>
          <a:prstGeom prst="rect">
            <a:avLst/>
          </a:prstGeom>
        </p:spPr>
        <p:txBody>
          <a:bodyPr wrap="square">
            <a:spAutoFit/>
          </a:bodyPr>
          <a:lstStyle/>
          <a:p>
            <a:pPr algn="r" rtl="1">
              <a:lnSpc>
                <a:spcPct val="115000"/>
              </a:lnSpc>
              <a:spcAft>
                <a:spcPts val="0"/>
              </a:spcAft>
            </a:pPr>
            <a:r>
              <a:rPr lang="ar-EG" dirty="0">
                <a:solidFill>
                  <a:srgbClr val="E36C0A"/>
                </a:solidFill>
                <a:ea typeface="Times New Roman"/>
                <a:cs typeface="AL-Mateen"/>
              </a:rPr>
              <a:t>سادساً: نظريات العلاج الأسري:</a:t>
            </a:r>
            <a:endParaRPr lang="en-US" sz="1200" dirty="0">
              <a:ea typeface="Times New Roman"/>
              <a:cs typeface="Arial"/>
            </a:endParaRPr>
          </a:p>
          <a:p>
            <a:pPr algn="r" rtl="1">
              <a:lnSpc>
                <a:spcPct val="115000"/>
              </a:lnSpc>
              <a:spcAft>
                <a:spcPts val="0"/>
              </a:spcAft>
            </a:pPr>
            <a:r>
              <a:rPr lang="ar-EG" sz="200" dirty="0">
                <a:ea typeface="Times New Roman"/>
                <a:cs typeface="AL-Mateen"/>
              </a:rPr>
              <a:t>ج</a:t>
            </a:r>
            <a:endParaRPr lang="en-US" sz="1200" dirty="0">
              <a:ea typeface="Times New Roman"/>
              <a:cs typeface="Arial"/>
            </a:endParaRPr>
          </a:p>
          <a:p>
            <a:pPr algn="r" rtl="1">
              <a:lnSpc>
                <a:spcPct val="115000"/>
              </a:lnSpc>
              <a:spcAft>
                <a:spcPts val="0"/>
              </a:spcAft>
            </a:pPr>
            <a:r>
              <a:rPr lang="ar-EG" dirty="0">
                <a:ea typeface="Times New Roman"/>
                <a:cs typeface="AL-Mohanad Bold"/>
              </a:rPr>
              <a:t>نظريات</a:t>
            </a:r>
            <a:r>
              <a:rPr lang="ar-EG" dirty="0">
                <a:ea typeface="Times New Roman"/>
                <a:cs typeface="AL-Mateen"/>
              </a:rPr>
              <a:t> </a:t>
            </a:r>
            <a:r>
              <a:rPr lang="ar-EG" dirty="0">
                <a:ea typeface="Times New Roman"/>
                <a:cs typeface="AL-Mohanad Bold"/>
              </a:rPr>
              <a:t>العلاج الاسري</a:t>
            </a:r>
            <a:endParaRPr lang="en-US" sz="1200" dirty="0">
              <a:ea typeface="Times New Roman"/>
              <a:cs typeface="Arial"/>
            </a:endParaRPr>
          </a:p>
          <a:p>
            <a:pPr algn="r" rtl="1">
              <a:lnSpc>
                <a:spcPct val="115000"/>
              </a:lnSpc>
              <a:spcAft>
                <a:spcPts val="0"/>
              </a:spcAft>
            </a:pPr>
            <a:r>
              <a:rPr lang="ar-EG" sz="300"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لقد تراوحت الاتجاهات والنظريات الرئيسية في الإرشاد الأسري وضمت عدد من المدارس تمثل نظريات رئيسية في الإرشاد الأسري كالتالي</a:t>
            </a:r>
            <a:r>
              <a:rPr lang="en-US" dirty="0">
                <a:ea typeface="Times New Roman"/>
                <a:cs typeface="AL-Mohanad Bold"/>
              </a:rPr>
              <a:t> :</a:t>
            </a:r>
            <a:endParaRPr lang="en-US" sz="1200" dirty="0">
              <a:ea typeface="Times New Roman"/>
              <a:cs typeface="Arial"/>
            </a:endParaRPr>
          </a:p>
          <a:p>
            <a:pPr algn="r" rtl="1">
              <a:lnSpc>
                <a:spcPct val="115000"/>
              </a:lnSpc>
              <a:spcAft>
                <a:spcPts val="0"/>
              </a:spcAft>
            </a:pPr>
            <a:r>
              <a:rPr lang="ar-EG" sz="600"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منهج بوين للعلاج الأسري ما بين الأجيال</a:t>
            </a:r>
            <a:r>
              <a:rPr lang="en-US" dirty="0">
                <a:ea typeface="Times New Roman"/>
                <a:cs typeface="AL-Mohanad Bold"/>
              </a:rPr>
              <a:t> .</a:t>
            </a:r>
            <a:endParaRPr lang="en-US" sz="1200" dirty="0">
              <a:ea typeface="Times New Roman"/>
              <a:cs typeface="Arial"/>
            </a:endParaRPr>
          </a:p>
          <a:p>
            <a:pPr algn="r" rtl="1">
              <a:lnSpc>
                <a:spcPct val="115000"/>
              </a:lnSpc>
              <a:spcAft>
                <a:spcPts val="0"/>
              </a:spcAft>
            </a:pPr>
            <a:r>
              <a:rPr lang="ar-EG" b="1" dirty="0">
                <a:ea typeface="Times New Roman"/>
                <a:cs typeface="AL-Mohanad Bold"/>
              </a:rPr>
              <a:t>العلاج الأسري البنائي</a:t>
            </a:r>
            <a:r>
              <a:rPr lang="en-US" b="1" dirty="0">
                <a:ea typeface="Times New Roman"/>
                <a:cs typeface="AL-Mohanad Bold"/>
              </a:rPr>
              <a:t> .</a:t>
            </a:r>
            <a:endParaRPr lang="en-US" sz="1200" dirty="0">
              <a:ea typeface="Times New Roman"/>
              <a:cs typeface="Arial"/>
            </a:endParaRPr>
          </a:p>
          <a:p>
            <a:pPr algn="r" rtl="1">
              <a:lnSpc>
                <a:spcPct val="115000"/>
              </a:lnSpc>
              <a:spcAft>
                <a:spcPts val="0"/>
              </a:spcAft>
            </a:pPr>
            <a:r>
              <a:rPr lang="ar-EG" b="1" dirty="0">
                <a:ea typeface="Times New Roman"/>
                <a:cs typeface="AL-Mohanad Bold"/>
              </a:rPr>
              <a:t>العلاج الاستراتيجي</a:t>
            </a:r>
            <a:r>
              <a:rPr lang="en-US" b="1" dirty="0">
                <a:ea typeface="Times New Roman"/>
                <a:cs typeface="AL-Mohanad Bold"/>
              </a:rPr>
              <a:t> .</a:t>
            </a:r>
            <a:endParaRPr lang="en-US" sz="1200" dirty="0">
              <a:ea typeface="Times New Roman"/>
              <a:cs typeface="Arial"/>
            </a:endParaRPr>
          </a:p>
          <a:p>
            <a:pPr algn="r" rtl="1">
              <a:lnSpc>
                <a:spcPct val="115000"/>
              </a:lnSpc>
              <a:spcAft>
                <a:spcPts val="0"/>
              </a:spcAft>
            </a:pPr>
            <a:r>
              <a:rPr lang="ar-EG" sz="700"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solidFill>
                  <a:srgbClr val="7030A0"/>
                </a:solidFill>
                <a:ea typeface="Times New Roman"/>
                <a:cs typeface="AL-Mateen"/>
              </a:rPr>
              <a:t>منهج بوين للعلاج الأسري ما بين الأجيال</a:t>
            </a:r>
            <a:r>
              <a:rPr lang="ar-EG" dirty="0" smtClean="0">
                <a:solidFill>
                  <a:srgbClr val="7030A0"/>
                </a:solidFill>
                <a:ea typeface="Times New Roman"/>
                <a:cs typeface="AL-Mateen"/>
              </a:rPr>
              <a:t>:</a:t>
            </a:r>
            <a:endParaRPr lang="en-US" sz="1200" dirty="0">
              <a:solidFill>
                <a:srgbClr val="7030A0"/>
              </a:solidFill>
              <a:ea typeface="Times New Roman"/>
              <a:cs typeface="Arial"/>
            </a:endParaRPr>
          </a:p>
          <a:p>
            <a:pPr algn="r" rtl="1">
              <a:lnSpc>
                <a:spcPct val="115000"/>
              </a:lnSpc>
              <a:spcAft>
                <a:spcPts val="0"/>
              </a:spcAft>
            </a:pPr>
            <a:r>
              <a:rPr lang="ar-EG" dirty="0">
                <a:ea typeface="Times New Roman"/>
                <a:cs typeface="AL-Mohanad Bold"/>
              </a:rPr>
              <a:t>اختلف منهج بوين في نظرية الأنظمة عن نظريات العلاج الأسري الأخرى من خلال</a:t>
            </a:r>
            <a:r>
              <a:rPr lang="en-US"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تأكيده على النظام العاطفي للأسرة</a:t>
            </a:r>
            <a:r>
              <a:rPr lang="en-US"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smtClean="0">
                <a:ea typeface="Times New Roman"/>
                <a:cs typeface="AL-Mohanad Bold"/>
              </a:rPr>
              <a:t>تاريخ هذا النظام الذي يمكن تتبعه من خلال ديناميكيات الأسرة لوالدي وآباء الأسر وحتى لأسر الأجداد والجدات</a:t>
            </a:r>
            <a:r>
              <a:rPr lang="en-US" dirty="0" smtClean="0">
                <a:ea typeface="Times New Roman"/>
                <a:cs typeface="AL-Mohanad Bold"/>
              </a:rPr>
              <a:t> .</a:t>
            </a:r>
            <a:endParaRPr lang="en-US" sz="1200" dirty="0" smtClean="0">
              <a:ea typeface="Times New Roman"/>
              <a:cs typeface="Arial"/>
            </a:endParaRPr>
          </a:p>
          <a:p>
            <a:pPr algn="r" rtl="1">
              <a:lnSpc>
                <a:spcPct val="115000"/>
              </a:lnSpc>
              <a:spcAft>
                <a:spcPts val="0"/>
              </a:spcAft>
            </a:pPr>
            <a:r>
              <a:rPr lang="ar-EG" dirty="0" smtClean="0">
                <a:solidFill>
                  <a:srgbClr val="7030A0"/>
                </a:solidFill>
                <a:ea typeface="Times New Roman"/>
                <a:cs typeface="AL-Mateen"/>
              </a:rPr>
              <a:t>نظرية </a:t>
            </a:r>
            <a:r>
              <a:rPr lang="ar-EG" dirty="0">
                <a:solidFill>
                  <a:srgbClr val="7030A0"/>
                </a:solidFill>
                <a:ea typeface="Times New Roman"/>
                <a:cs typeface="AL-Mateen"/>
              </a:rPr>
              <a:t>بوين في الأنظمة الأسرية</a:t>
            </a:r>
            <a:endParaRPr lang="en-US" sz="1200" dirty="0">
              <a:solidFill>
                <a:srgbClr val="7030A0"/>
              </a:solidFill>
              <a:ea typeface="Times New Roman"/>
              <a:cs typeface="Arial"/>
            </a:endParaRPr>
          </a:p>
          <a:p>
            <a:pPr algn="r" rtl="1">
              <a:lnSpc>
                <a:spcPct val="115000"/>
              </a:lnSpc>
              <a:spcAft>
                <a:spcPts val="0"/>
              </a:spcAft>
            </a:pPr>
            <a:r>
              <a:rPr lang="ar-EG" dirty="0">
                <a:ea typeface="Times New Roman"/>
                <a:cs typeface="AL-Mohanad Bold"/>
              </a:rPr>
              <a:t>تستند نظرية بوين للأنظمة الأسرية الى قدرة الفرد على التمييز ما بين أدائه العقلي الخاص به وبين مشاعره</a:t>
            </a:r>
            <a:r>
              <a:rPr lang="en-US"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يفحص بوين بصورة خاصة العلاقة المثلثة التي تنشأ ما بين اعضاء الأسرة</a:t>
            </a:r>
            <a:r>
              <a:rPr lang="en-US" dirty="0">
                <a:ea typeface="Times New Roman"/>
                <a:cs typeface="AL-Mohanad Bold"/>
              </a:rPr>
              <a:t> .</a:t>
            </a:r>
            <a:endParaRPr lang="en-US" sz="1200"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996" y="304800"/>
            <a:ext cx="8534400" cy="4693593"/>
          </a:xfrm>
          <a:prstGeom prst="rect">
            <a:avLst/>
          </a:prstGeom>
        </p:spPr>
        <p:txBody>
          <a:bodyPr wrap="square">
            <a:spAutoFit/>
          </a:bodyPr>
          <a:lstStyle/>
          <a:p>
            <a:pPr algn="r" rtl="1">
              <a:lnSpc>
                <a:spcPct val="115000"/>
              </a:lnSpc>
              <a:spcAft>
                <a:spcPts val="0"/>
              </a:spcAft>
            </a:pPr>
            <a:r>
              <a:rPr lang="ar-EG" sz="2000" dirty="0">
                <a:solidFill>
                  <a:srgbClr val="31849B"/>
                </a:solidFill>
                <a:ea typeface="Times New Roman"/>
                <a:cs typeface="AL-Mateen"/>
              </a:rPr>
              <a:t>تمايز الذات</a:t>
            </a:r>
            <a:endParaRPr lang="en-US" sz="1400" dirty="0">
              <a:ea typeface="Times New Roman"/>
              <a:cs typeface="Arial"/>
            </a:endParaRPr>
          </a:p>
          <a:p>
            <a:pPr algn="r" rtl="1">
              <a:lnSpc>
                <a:spcPct val="115000"/>
              </a:lnSpc>
              <a:spcAft>
                <a:spcPts val="0"/>
              </a:spcAft>
            </a:pPr>
            <a:r>
              <a:rPr lang="ar-EG" sz="2000" dirty="0">
                <a:ea typeface="Times New Roman"/>
                <a:cs typeface="AL-Mohanad Bold"/>
              </a:rPr>
              <a:t>هو القدرة على تمييز العمليات العقلية من العمليات العاطفية المتعلقة بالمشاعر والخاصة بالفرد عندما لا يتم التمييز ما بين الأفكار والمشاعر يحدث الاندماج والانصهار بينهما</a:t>
            </a:r>
            <a:r>
              <a:rPr lang="en-US" sz="2000" dirty="0">
                <a:ea typeface="Times New Roman"/>
                <a:cs typeface="AL-Mohanad Bold"/>
              </a:rPr>
              <a:t> .</a:t>
            </a:r>
            <a:endParaRPr lang="en-US" sz="1400" dirty="0">
              <a:ea typeface="Times New Roman"/>
              <a:cs typeface="Arial"/>
            </a:endParaRPr>
          </a:p>
          <a:p>
            <a:pPr algn="r" rtl="1">
              <a:lnSpc>
                <a:spcPct val="115000"/>
              </a:lnSpc>
              <a:spcAft>
                <a:spcPts val="0"/>
              </a:spcAft>
            </a:pPr>
            <a:r>
              <a:rPr lang="ar-EG" sz="2000" dirty="0">
                <a:ea typeface="Times New Roman"/>
                <a:cs typeface="AL-Mohanad Bold"/>
              </a:rPr>
              <a:t>يكون الشخص متمايزا بصورة عالية عندما يكون مدركا بصورة جيدة لآرائه ومشاعره</a:t>
            </a:r>
            <a:r>
              <a:rPr lang="en-US" sz="2000" dirty="0">
                <a:ea typeface="Times New Roman"/>
                <a:cs typeface="AL-Mohanad Bold"/>
              </a:rPr>
              <a:t> .</a:t>
            </a:r>
            <a:endParaRPr lang="en-US" sz="1400" dirty="0">
              <a:ea typeface="Times New Roman"/>
              <a:cs typeface="Arial"/>
            </a:endParaRPr>
          </a:p>
          <a:p>
            <a:pPr algn="r" rtl="1">
              <a:lnSpc>
                <a:spcPct val="115000"/>
              </a:lnSpc>
              <a:spcAft>
                <a:spcPts val="0"/>
              </a:spcAft>
            </a:pPr>
            <a:r>
              <a:rPr lang="ar-EG" sz="2000" dirty="0">
                <a:ea typeface="Times New Roman"/>
                <a:cs typeface="AL-Mohanad Bold"/>
              </a:rPr>
              <a:t> </a:t>
            </a:r>
            <a:endParaRPr lang="en-US" sz="1400" dirty="0">
              <a:ea typeface="Times New Roman"/>
              <a:cs typeface="Arial"/>
            </a:endParaRPr>
          </a:p>
          <a:p>
            <a:pPr algn="r" rtl="1">
              <a:lnSpc>
                <a:spcPct val="115000"/>
              </a:lnSpc>
              <a:spcAft>
                <a:spcPts val="0"/>
              </a:spcAft>
            </a:pPr>
            <a:r>
              <a:rPr lang="ar-EG" sz="2000" dirty="0">
                <a:solidFill>
                  <a:srgbClr val="31849B"/>
                </a:solidFill>
                <a:ea typeface="Times New Roman"/>
                <a:cs typeface="AL-Mateen"/>
              </a:rPr>
              <a:t>التثليث</a:t>
            </a:r>
            <a:r>
              <a:rPr lang="ar-EG" sz="2000" dirty="0">
                <a:solidFill>
                  <a:srgbClr val="31849B"/>
                </a:solidFill>
                <a:ea typeface="Times New Roman"/>
                <a:cs typeface="AL-Mohanad Bold"/>
              </a:rPr>
              <a:t>:</a:t>
            </a:r>
            <a:endParaRPr lang="en-US" sz="1400" dirty="0">
              <a:ea typeface="Times New Roman"/>
              <a:cs typeface="Arial"/>
            </a:endParaRPr>
          </a:p>
          <a:p>
            <a:pPr algn="r" rtl="1">
              <a:lnSpc>
                <a:spcPct val="115000"/>
              </a:lnSpc>
              <a:spcAft>
                <a:spcPts val="0"/>
              </a:spcAft>
            </a:pPr>
            <a:r>
              <a:rPr lang="ar-EG" sz="2000" dirty="0">
                <a:ea typeface="Times New Roman"/>
                <a:cs typeface="AL-Mohanad Bold"/>
              </a:rPr>
              <a:t>عندما يحدث توتر بين شخصين داخل الأسرة, فمن المحتمل أن يقوما بسحب وجلب فرد آخر الى هذا التوتر للتخفيف من القلق والتوتر هذا,وهذا ما يطلق عليه التثليث أو المثلث, و لكن عندما يكون أفراد الأسرة منسجمين سويا, وغير منزعجين, فلا يوجد مبرر أو سبب لجلب شخص ثالث لهذا </a:t>
            </a:r>
            <a:r>
              <a:rPr lang="ar-EG" sz="2000" dirty="0" smtClean="0">
                <a:ea typeface="Times New Roman"/>
                <a:cs typeface="AL-Mohanad Bold"/>
              </a:rPr>
              <a:t>التفاعل</a:t>
            </a:r>
            <a:r>
              <a:rPr lang="ar-EG" sz="2000" dirty="0">
                <a:ea typeface="Times New Roman"/>
                <a:cs typeface="AL-Mohanad Bold"/>
              </a:rPr>
              <a:t> </a:t>
            </a:r>
            <a:endParaRPr lang="en-US" sz="1400" dirty="0">
              <a:ea typeface="Times New Roman"/>
              <a:cs typeface="Arial"/>
            </a:endParaRPr>
          </a:p>
          <a:p>
            <a:pPr algn="r" rtl="1">
              <a:lnSpc>
                <a:spcPct val="115000"/>
              </a:lnSpc>
              <a:spcAft>
                <a:spcPts val="0"/>
              </a:spcAft>
            </a:pPr>
            <a:r>
              <a:rPr lang="ar-EG" sz="2000" dirty="0">
                <a:solidFill>
                  <a:srgbClr val="31849B"/>
                </a:solidFill>
                <a:ea typeface="Times New Roman"/>
                <a:cs typeface="AL-Mateen"/>
              </a:rPr>
              <a:t>الأنظمة العاطفية للأسرة النووية</a:t>
            </a:r>
            <a:r>
              <a:rPr lang="en-US" sz="2000" dirty="0">
                <a:solidFill>
                  <a:srgbClr val="31849B"/>
                </a:solidFill>
                <a:ea typeface="Times New Roman"/>
                <a:cs typeface="AL-Mohanad Bold"/>
              </a:rPr>
              <a:t> :</a:t>
            </a:r>
            <a:endParaRPr lang="en-US" sz="1400" dirty="0">
              <a:ea typeface="Times New Roman"/>
              <a:cs typeface="Arial"/>
            </a:endParaRPr>
          </a:p>
          <a:p>
            <a:pPr algn="r" rtl="1">
              <a:lnSpc>
                <a:spcPct val="115000"/>
              </a:lnSpc>
              <a:spcAft>
                <a:spcPts val="0"/>
              </a:spcAft>
            </a:pPr>
            <a:r>
              <a:rPr lang="ar-EG" sz="2000" dirty="0">
                <a:ea typeface="Times New Roman"/>
                <a:cs typeface="AL-Mohanad Bold"/>
              </a:rPr>
              <a:t>من المحتمل ان تكون الأسرة كنظام – ويقصد بذلك النظام العاطفي للأسرة النووية – غير مستقرة وثابتة , إلا إذا كان كل واحد من أفراد الأسرة متمايزا بصورة جيدة . ولكون هذا التمايز نادراَ ما يحدث , فان احتمال حدوث النزاع الأسري قد يقع بصورة مرتفعة</a:t>
            </a:r>
            <a:endParaRPr lang="en-US" sz="1400"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2400"/>
            <a:ext cx="8229600" cy="4825937"/>
          </a:xfrm>
          <a:prstGeom prst="rect">
            <a:avLst/>
          </a:prstGeom>
        </p:spPr>
        <p:txBody>
          <a:bodyPr wrap="square">
            <a:spAutoFit/>
          </a:bodyPr>
          <a:lstStyle/>
          <a:p>
            <a:pPr algn="r" rtl="1">
              <a:lnSpc>
                <a:spcPct val="115000"/>
              </a:lnSpc>
              <a:spcAft>
                <a:spcPts val="0"/>
              </a:spcAft>
            </a:pPr>
            <a:r>
              <a:rPr lang="ar-EG" sz="2400" dirty="0">
                <a:solidFill>
                  <a:srgbClr val="7030A0"/>
                </a:solidFill>
                <a:ea typeface="Times New Roman"/>
                <a:cs typeface="AL-Mateen"/>
              </a:rPr>
              <a:t>مفهوم العلاج الأسري</a:t>
            </a:r>
            <a:r>
              <a:rPr lang="en-US" sz="2400" dirty="0">
                <a:solidFill>
                  <a:srgbClr val="7030A0"/>
                </a:solidFill>
                <a:ea typeface="Times New Roman"/>
                <a:cs typeface="AL-Mateen"/>
              </a:rPr>
              <a:t>:</a:t>
            </a:r>
            <a:endParaRPr lang="en-US" sz="1600" dirty="0">
              <a:solidFill>
                <a:srgbClr val="7030A0"/>
              </a:solidFill>
              <a:ea typeface="Times New Roman"/>
              <a:cs typeface="Arial"/>
            </a:endParaRPr>
          </a:p>
          <a:p>
            <a:pPr algn="r" rtl="1">
              <a:lnSpc>
                <a:spcPct val="200000"/>
              </a:lnSpc>
              <a:spcAft>
                <a:spcPts val="0"/>
              </a:spcAft>
            </a:pPr>
            <a:r>
              <a:rPr lang="ar-EG" sz="2000" dirty="0">
                <a:ea typeface="Times New Roman"/>
                <a:cs typeface="AL-Mohanad Bold"/>
              </a:rPr>
              <a:t>عرف " فرج عبد القادر طه " : العلاج الأسري بأنة أسلوب منظم يهدف إلى تحقيق تغيرات فعّالة في العلاقات الأسرية أو الزوجية المضطربة غير الصحية ، وذلك من خلال عمليات تفاعل صحي بين أفراد الأسرة ، وتوفير الفرص المحققة له تحت توجيه المعالج ، والهدف النهائي هو البحث عن الطرق المؤدية لتحقيق تعايش بين جميع أفراد الأسرة بحيث يتحقق أفضل صور التفاعل الإيجابي ، وتختزل بذلك مواقف الصراع والتصادم ، كما أن موقف العلاج الأسري دائمًا تفاعلي ووحدة متكاملة ، ولا يكون المدخل إلا مدخلاً جمعيًا ، أي أنه موقف لابد من أن يشمل كل أو معظم أفراد الأسرة وبدرجات متفاوتة وفقًا لموقع وأهمية كل فرد فيها</a:t>
            </a:r>
            <a:r>
              <a:rPr lang="en-US" sz="2000" dirty="0">
                <a:ea typeface="Times New Roman"/>
                <a:cs typeface="AL-Mohanad Bold"/>
              </a:rPr>
              <a:t> .</a:t>
            </a:r>
            <a:endParaRPr lang="en-US" sz="1400"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4114800" y="1905000"/>
            <a:ext cx="3460750" cy="103346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0" cap="none" spc="0" normalizeH="0" baseline="0" noProof="0" dirty="0" smtClean="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cs typeface="AL-Mateen"/>
              </a:rPr>
              <a:t>الجلسة التدريبية الأولى</a:t>
            </a:r>
            <a:endParaRPr kumimoji="0" lang="ar-EG" sz="3600" b="1" i="0" u="none" strike="noStrike" kern="1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endParaRPr>
          </a:p>
        </p:txBody>
      </p:sp>
      <p:sp>
        <p:nvSpPr>
          <p:cNvPr id="3" name="WordArt 2"/>
          <p:cNvSpPr>
            <a:spLocks noChangeArrowheads="1" noChangeShapeType="1" noTextEdit="1"/>
          </p:cNvSpPr>
          <p:nvPr/>
        </p:nvSpPr>
        <p:spPr bwMode="auto">
          <a:xfrm>
            <a:off x="1676400" y="3505200"/>
            <a:ext cx="5410200" cy="1152525"/>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b="1" kern="10" spc="0" dirty="0" smtClean="0">
                <a:ln>
                  <a:noFill/>
                </a:ln>
                <a:solidFill>
                  <a:srgbClr val="0000CC"/>
                </a:solidFill>
                <a:effectLst/>
              </a:rPr>
              <a:t>الإصلاح الأسري ( المفاهيم ـــ الوسائل ـــ المهارات)</a:t>
            </a:r>
            <a:endParaRPr lang="ar-EG" sz="3600" b="1" kern="10" spc="0" dirty="0">
              <a:ln>
                <a:noFill/>
              </a:ln>
              <a:solidFill>
                <a:srgbClr val="0000CC"/>
              </a:solidFill>
              <a:effectLst/>
            </a:endParaRPr>
          </a:p>
        </p:txBody>
      </p:sp>
    </p:spTree>
    <p:extLst>
      <p:ext uri="{BB962C8B-B14F-4D97-AF65-F5344CB8AC3E}">
        <p14:creationId xmlns:p14="http://schemas.microsoft.com/office/powerpoint/2010/main" val="10869227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28600"/>
            <a:ext cx="8077200" cy="4672048"/>
          </a:xfrm>
          <a:prstGeom prst="rect">
            <a:avLst/>
          </a:prstGeom>
        </p:spPr>
        <p:txBody>
          <a:bodyPr wrap="square">
            <a:spAutoFit/>
          </a:bodyPr>
          <a:lstStyle/>
          <a:p>
            <a:pPr algn="r" rtl="1">
              <a:lnSpc>
                <a:spcPct val="115000"/>
              </a:lnSpc>
              <a:spcAft>
                <a:spcPts val="0"/>
              </a:spcAft>
            </a:pPr>
            <a:r>
              <a:rPr lang="ar-EG" sz="2400" dirty="0">
                <a:solidFill>
                  <a:srgbClr val="7030A0"/>
                </a:solidFill>
                <a:ea typeface="Times New Roman"/>
                <a:cs typeface="AL-Mateen"/>
              </a:rPr>
              <a:t>الفرضيات الأساسية للعلاج الأسري</a:t>
            </a:r>
            <a:r>
              <a:rPr lang="en-US" sz="2400" dirty="0">
                <a:solidFill>
                  <a:srgbClr val="7030A0"/>
                </a:solidFill>
                <a:ea typeface="Times New Roman"/>
                <a:cs typeface="AL-Mateen"/>
              </a:rPr>
              <a:t> :</a:t>
            </a:r>
            <a:endParaRPr lang="en-US" sz="1600" dirty="0">
              <a:solidFill>
                <a:srgbClr val="7030A0"/>
              </a:solidFill>
              <a:ea typeface="Times New Roman"/>
              <a:cs typeface="Arial"/>
            </a:endParaRPr>
          </a:p>
          <a:p>
            <a:pPr algn="r" rtl="1">
              <a:lnSpc>
                <a:spcPct val="150000"/>
              </a:lnSpc>
              <a:spcAft>
                <a:spcPts val="0"/>
              </a:spcAft>
            </a:pPr>
            <a:r>
              <a:rPr lang="ar-EG" sz="2000" dirty="0">
                <a:ea typeface="Times New Roman"/>
                <a:cs typeface="AL-Mohanad Bold"/>
              </a:rPr>
              <a:t>1</a:t>
            </a:r>
            <a:r>
              <a:rPr lang="en-US" sz="2000" dirty="0">
                <a:ea typeface="Times New Roman"/>
                <a:cs typeface="AL-Mohanad Bold"/>
              </a:rPr>
              <a:t>- </a:t>
            </a:r>
            <a:r>
              <a:rPr lang="ar-EG" sz="2000" dirty="0">
                <a:ea typeface="Times New Roman"/>
                <a:cs typeface="AL-Mohanad Bold"/>
              </a:rPr>
              <a:t>إن جزءًا كبيرًا من أهمية العلاج الأسري مستمد أساسًا من أهمية الأسرة نفسها كأهم النظم الاجتماعية القائمة في المجتمع التي شهدت الانطلاقة الأولى لخدمة الفرد والتي لا يمكن إغفال قيمتها حتى على مستوى العلاج الفردي</a:t>
            </a:r>
            <a:r>
              <a:rPr lang="en-US" sz="2000" dirty="0">
                <a:ea typeface="Times New Roman"/>
                <a:cs typeface="AL-Mohanad Bold"/>
              </a:rPr>
              <a:t>.</a:t>
            </a:r>
            <a:endParaRPr lang="en-US" sz="1400" dirty="0">
              <a:ea typeface="Times New Roman"/>
              <a:cs typeface="Arial"/>
            </a:endParaRPr>
          </a:p>
          <a:p>
            <a:pPr algn="r" rtl="1">
              <a:lnSpc>
                <a:spcPct val="150000"/>
              </a:lnSpc>
              <a:spcAft>
                <a:spcPts val="0"/>
              </a:spcAft>
            </a:pPr>
            <a:r>
              <a:rPr lang="ar-EG" sz="2000" dirty="0">
                <a:ea typeface="Times New Roman"/>
                <a:cs typeface="AL-Mohanad Bold"/>
              </a:rPr>
              <a:t>2</a:t>
            </a:r>
            <a:r>
              <a:rPr lang="en-US" sz="2000" dirty="0">
                <a:ea typeface="Times New Roman"/>
                <a:cs typeface="AL-Mohanad Bold"/>
              </a:rPr>
              <a:t>- </a:t>
            </a:r>
            <a:r>
              <a:rPr lang="ar-EG" sz="2000" dirty="0">
                <a:ea typeface="Times New Roman"/>
                <a:cs typeface="AL-Mohanad Bold"/>
              </a:rPr>
              <a:t>تكمن أهمية العلاج الأسري في أنه لا يجوز الفصل بين تنمية وتغير كل من الفرد وأسرته فهمًا دائمًا يسيران في خط متوازي</a:t>
            </a:r>
            <a:r>
              <a:rPr lang="en-US" sz="2000" dirty="0">
                <a:ea typeface="Times New Roman"/>
                <a:cs typeface="AL-Mohanad Bold"/>
              </a:rPr>
              <a:t> .</a:t>
            </a:r>
            <a:endParaRPr lang="en-US" sz="1400" dirty="0">
              <a:ea typeface="Times New Roman"/>
              <a:cs typeface="Arial"/>
            </a:endParaRPr>
          </a:p>
          <a:p>
            <a:pPr algn="r" rtl="1">
              <a:lnSpc>
                <a:spcPct val="150000"/>
              </a:lnSpc>
              <a:spcAft>
                <a:spcPts val="0"/>
              </a:spcAft>
            </a:pPr>
            <a:r>
              <a:rPr lang="ar-EG" sz="2000" dirty="0">
                <a:ea typeface="Times New Roman"/>
                <a:cs typeface="AL-Mohanad Bold"/>
              </a:rPr>
              <a:t>3</a:t>
            </a:r>
            <a:r>
              <a:rPr lang="en-US" sz="2000" dirty="0">
                <a:ea typeface="Times New Roman"/>
                <a:cs typeface="AL-Mohanad Bold"/>
              </a:rPr>
              <a:t>- </a:t>
            </a:r>
            <a:r>
              <a:rPr lang="ar-EG" sz="2000" dirty="0">
                <a:ea typeface="Times New Roman"/>
                <a:cs typeface="AL-Mohanad Bold"/>
              </a:rPr>
              <a:t>يرى المؤيدون للعلاج الأسري أن الخبرة الميدانية أوضحت أنه عندما يعالج الفرد الذي يعاني من مشكلة بعيدًا عن الأسرة فإن أجزاء أو جوانب هامة من المشكلة الكلية تظل غير واضحة </a:t>
            </a:r>
            <a:r>
              <a:rPr lang="en-US" sz="2000" dirty="0" smtClean="0">
                <a:ea typeface="Times New Roman"/>
                <a:cs typeface="AL-Mohanad Bold"/>
              </a:rPr>
              <a:t>.</a:t>
            </a:r>
            <a:endParaRPr lang="en-US" sz="1400" dirty="0">
              <a:ea typeface="Times New Roman"/>
              <a:cs typeface="Arial"/>
            </a:endParaRPr>
          </a:p>
          <a:p>
            <a:pPr algn="r" rtl="1">
              <a:lnSpc>
                <a:spcPct val="150000"/>
              </a:lnSpc>
              <a:spcAft>
                <a:spcPts val="0"/>
              </a:spcAft>
            </a:pPr>
            <a:r>
              <a:rPr lang="ar-EG" sz="2000" dirty="0">
                <a:ea typeface="Times New Roman"/>
                <a:cs typeface="AL-Mohanad Bold"/>
              </a:rPr>
              <a:t>4</a:t>
            </a:r>
            <a:r>
              <a:rPr lang="en-US" sz="2000" dirty="0">
                <a:ea typeface="Times New Roman"/>
                <a:cs typeface="AL-Mohanad Bold"/>
              </a:rPr>
              <a:t>- </a:t>
            </a:r>
            <a:r>
              <a:rPr lang="ar-EG" sz="2000" dirty="0">
                <a:ea typeface="Times New Roman"/>
                <a:cs typeface="AL-Mohanad Bold"/>
              </a:rPr>
              <a:t>إن العمل مع الفرد صاحب المشكلة في الأسرة ، وحدة متقدمة في العلاج بعيدًا عن الأسرة قد يؤدي إلى معاناة فرد آخر لكي يعود التوازن للنسق الأسري </a:t>
            </a:r>
            <a:r>
              <a:rPr lang="ar-EG" sz="2000" dirty="0" smtClean="0">
                <a:ea typeface="Times New Roman"/>
                <a:cs typeface="AL-Mohanad Bold"/>
              </a:rPr>
              <a:t>ككل</a:t>
            </a:r>
            <a:r>
              <a:rPr lang="en-US" sz="2000" dirty="0" smtClean="0">
                <a:ea typeface="Times New Roman"/>
                <a:cs typeface="AL-Mohanad Bold"/>
              </a:rPr>
              <a:t>.</a:t>
            </a:r>
            <a:endParaRPr lang="en-US" sz="1400"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56621"/>
            <a:ext cx="8305800" cy="5133713"/>
          </a:xfrm>
          <a:prstGeom prst="rect">
            <a:avLst/>
          </a:prstGeom>
        </p:spPr>
        <p:txBody>
          <a:bodyPr wrap="square">
            <a:spAutoFit/>
          </a:bodyPr>
          <a:lstStyle/>
          <a:p>
            <a:pPr algn="r" rtl="1">
              <a:lnSpc>
                <a:spcPct val="115000"/>
              </a:lnSpc>
              <a:spcAft>
                <a:spcPts val="0"/>
              </a:spcAft>
            </a:pPr>
            <a:r>
              <a:rPr lang="ar-EG" sz="2400" dirty="0">
                <a:solidFill>
                  <a:srgbClr val="7030A0"/>
                </a:solidFill>
                <a:ea typeface="Times New Roman"/>
                <a:cs typeface="AL-Mateen"/>
              </a:rPr>
              <a:t>أهمية الجلسات الأسرية</a:t>
            </a:r>
            <a:r>
              <a:rPr lang="en-US" sz="2400" dirty="0">
                <a:solidFill>
                  <a:srgbClr val="7030A0"/>
                </a:solidFill>
                <a:ea typeface="Times New Roman"/>
                <a:cs typeface="AL-Mateen"/>
              </a:rPr>
              <a:t> :</a:t>
            </a:r>
            <a:endParaRPr lang="en-US" sz="1600" dirty="0">
              <a:solidFill>
                <a:srgbClr val="7030A0"/>
              </a:solidFill>
              <a:ea typeface="Times New Roman"/>
              <a:cs typeface="Arial"/>
            </a:endParaRPr>
          </a:p>
          <a:p>
            <a:pPr algn="justLow" rtl="1">
              <a:lnSpc>
                <a:spcPct val="150000"/>
              </a:lnSpc>
              <a:spcAft>
                <a:spcPts val="0"/>
              </a:spcAft>
            </a:pPr>
            <a:r>
              <a:rPr lang="ar-EG" sz="2000" dirty="0">
                <a:ea typeface="Times New Roman"/>
                <a:cs typeface="AL-Mohanad Bold"/>
              </a:rPr>
              <a:t>1</a:t>
            </a:r>
            <a:r>
              <a:rPr lang="en-US" sz="2000" dirty="0">
                <a:ea typeface="Times New Roman"/>
                <a:cs typeface="AL-Mohanad Bold"/>
              </a:rPr>
              <a:t>- </a:t>
            </a:r>
            <a:r>
              <a:rPr lang="ar-EG" sz="2000" dirty="0">
                <a:ea typeface="Times New Roman"/>
                <a:cs typeface="AL-Mohanad Bold"/>
              </a:rPr>
              <a:t>تتيح الفرص للأخصائي الاجتماعي أن يرى الأسرة ككل أكثر منها أفرادًا ، وكما تمكنا الجلسات الأسرية من دراسة وفهم الفرد في محتوى الأسرة كنسق اجتماعي طبيعي</a:t>
            </a:r>
            <a:r>
              <a:rPr lang="en-US" sz="2000" dirty="0">
                <a:ea typeface="Times New Roman"/>
                <a:cs typeface="AL-Mohanad Bold"/>
              </a:rPr>
              <a:t> .</a:t>
            </a:r>
            <a:endParaRPr lang="en-US" sz="1400" dirty="0">
              <a:ea typeface="Times New Roman"/>
              <a:cs typeface="Arial"/>
            </a:endParaRPr>
          </a:p>
          <a:p>
            <a:pPr algn="justLow" rtl="1">
              <a:lnSpc>
                <a:spcPct val="150000"/>
              </a:lnSpc>
              <a:spcAft>
                <a:spcPts val="0"/>
              </a:spcAft>
            </a:pPr>
            <a:r>
              <a:rPr lang="ar-EG" sz="2000" dirty="0">
                <a:ea typeface="Times New Roman"/>
                <a:cs typeface="AL-Mohanad Bold"/>
              </a:rPr>
              <a:t>2</a:t>
            </a:r>
            <a:r>
              <a:rPr lang="en-US" sz="2000" dirty="0">
                <a:ea typeface="Times New Roman"/>
                <a:cs typeface="AL-Mohanad Bold"/>
              </a:rPr>
              <a:t>- </a:t>
            </a:r>
            <a:r>
              <a:rPr lang="ar-EG" sz="2000" dirty="0">
                <a:ea typeface="Times New Roman"/>
                <a:cs typeface="AL-Mohanad Bold"/>
              </a:rPr>
              <a:t>تمكن الأخصائي الاجتماعي من ملاحظة الأنماط المختلفة من السلوك داخل الأسرة مثل بناء القوى ، القيادة والتبعية ، الأدوار من الذي يحرك وببادئ ويقترح ومن التابع ، أنماط الاتصال ، أنماط الصراع ، وما إلى ذلك من أمور لها مغزاها في العلاج الأسري</a:t>
            </a:r>
            <a:r>
              <a:rPr lang="en-US" sz="2000" dirty="0">
                <a:ea typeface="Times New Roman"/>
                <a:cs typeface="AL-Mohanad Bold"/>
              </a:rPr>
              <a:t> .</a:t>
            </a:r>
            <a:endParaRPr lang="en-US" sz="1400" dirty="0">
              <a:ea typeface="Times New Roman"/>
              <a:cs typeface="Arial"/>
            </a:endParaRPr>
          </a:p>
          <a:p>
            <a:pPr algn="justLow" rtl="1">
              <a:lnSpc>
                <a:spcPct val="150000"/>
              </a:lnSpc>
              <a:spcAft>
                <a:spcPts val="0"/>
              </a:spcAft>
            </a:pPr>
            <a:r>
              <a:rPr lang="ar-EG" sz="2000" dirty="0">
                <a:ea typeface="Times New Roman"/>
                <a:cs typeface="AL-Mohanad Bold"/>
              </a:rPr>
              <a:t>3</a:t>
            </a:r>
            <a:r>
              <a:rPr lang="en-US" sz="2000" dirty="0">
                <a:ea typeface="Times New Roman"/>
                <a:cs typeface="AL-Mohanad Bold"/>
              </a:rPr>
              <a:t>- </a:t>
            </a:r>
            <a:r>
              <a:rPr lang="ar-EG" sz="2000" dirty="0">
                <a:ea typeface="Times New Roman"/>
                <a:cs typeface="AL-Mohanad Bold"/>
              </a:rPr>
              <a:t>تعتبر فرصة سانحة لأفراد الأسرة وأطراف المشكلة للتعبير عن وجهات نظرهم ومشاعرهم وأفكارهم في مواجهة الأطراف في ظل توجيه مهني وقيادة واعية تستثمر ذلك في إحداث التغيير المطلوب من خلال إعادة تصحيح فهم الرسائل وإعادة تشكيل شبكة الاتصالات غير المرغوب فيها واستخدام أساليب متنوعة للتأثير في الأداء الاجتماعي والنفسي للأسرة</a:t>
            </a:r>
            <a:r>
              <a:rPr lang="en-US" sz="2000" dirty="0">
                <a:ea typeface="Times New Roman"/>
                <a:cs typeface="AL-Mohanad Bold"/>
              </a:rPr>
              <a:t> .</a:t>
            </a:r>
            <a:endParaRPr lang="en-US" sz="1400" dirty="0">
              <a:ea typeface="Times New Roman"/>
              <a:cs typeface="Arial"/>
            </a:endParaRPr>
          </a:p>
          <a:p>
            <a:pPr algn="justLow" rtl="1">
              <a:lnSpc>
                <a:spcPct val="150000"/>
              </a:lnSpc>
              <a:spcAft>
                <a:spcPts val="0"/>
              </a:spcAft>
            </a:pPr>
            <a:endParaRPr lang="en-US" sz="1400" dirty="0">
              <a:ea typeface="Times New Roman"/>
              <a:cs typeface="Arial"/>
            </a:endParaRPr>
          </a:p>
        </p:txBody>
      </p:sp>
    </p:spTree>
    <p:extLst>
      <p:ext uri="{BB962C8B-B14F-4D97-AF65-F5344CB8AC3E}">
        <p14:creationId xmlns:p14="http://schemas.microsoft.com/office/powerpoint/2010/main" val="18084720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52400"/>
            <a:ext cx="8458200" cy="5582619"/>
          </a:xfrm>
          <a:prstGeom prst="rect">
            <a:avLst/>
          </a:prstGeom>
        </p:spPr>
        <p:txBody>
          <a:bodyPr wrap="square">
            <a:spAutoFit/>
          </a:bodyPr>
          <a:lstStyle/>
          <a:p>
            <a:pPr algn="justLow" rtl="1">
              <a:lnSpc>
                <a:spcPct val="150000"/>
              </a:lnSpc>
              <a:spcAft>
                <a:spcPts val="0"/>
              </a:spcAft>
            </a:pPr>
            <a:r>
              <a:rPr lang="ar-EG" sz="2000" dirty="0">
                <a:solidFill>
                  <a:srgbClr val="7030A0"/>
                </a:solidFill>
                <a:ea typeface="Times New Roman"/>
                <a:cs typeface="AL-Mateen"/>
              </a:rPr>
              <a:t>سابعاً: التعامل مع العنف الأسري:</a:t>
            </a:r>
            <a:endParaRPr lang="en-US" sz="1400" dirty="0">
              <a:solidFill>
                <a:srgbClr val="7030A0"/>
              </a:solidFill>
              <a:ea typeface="Times New Roman"/>
              <a:cs typeface="Arial"/>
            </a:endParaRPr>
          </a:p>
          <a:p>
            <a:pPr algn="justLow" rtl="1">
              <a:lnSpc>
                <a:spcPct val="150000"/>
              </a:lnSpc>
              <a:spcAft>
                <a:spcPts val="0"/>
              </a:spcAft>
            </a:pPr>
            <a:r>
              <a:rPr lang="ar-SA" sz="2000" b="1" u="sng" dirty="0">
                <a:solidFill>
                  <a:schemeClr val="accent5">
                    <a:lumMod val="75000"/>
                  </a:schemeClr>
                </a:solidFill>
                <a:ea typeface="Times New Roman"/>
              </a:rPr>
              <a:t>التعريف بالعنف الأسري :</a:t>
            </a:r>
            <a:endParaRPr lang="en-US" sz="1600" dirty="0">
              <a:solidFill>
                <a:schemeClr val="accent5">
                  <a:lumMod val="75000"/>
                </a:schemeClr>
              </a:solidFill>
              <a:ea typeface="Times New Roman"/>
            </a:endParaRPr>
          </a:p>
          <a:p>
            <a:pPr algn="justLow" rtl="1">
              <a:lnSpc>
                <a:spcPct val="150000"/>
              </a:lnSpc>
              <a:spcAft>
                <a:spcPts val="0"/>
              </a:spcAft>
            </a:pPr>
            <a:r>
              <a:rPr lang="ar-SA" sz="2000" b="1" u="sng" dirty="0">
                <a:solidFill>
                  <a:srgbClr val="C00000"/>
                </a:solidFill>
                <a:ea typeface="Times New Roman"/>
              </a:rPr>
              <a:t>العنف لغة</a:t>
            </a:r>
            <a:r>
              <a:rPr lang="ar-SA" sz="2000" b="1" dirty="0">
                <a:solidFill>
                  <a:srgbClr val="C00000"/>
                </a:solidFill>
                <a:ea typeface="Times New Roman"/>
              </a:rPr>
              <a:t> : </a:t>
            </a:r>
            <a:r>
              <a:rPr lang="ar-SA" sz="2000" b="1" dirty="0">
                <a:ea typeface="Times New Roman"/>
              </a:rPr>
              <a:t>الخرق بالأمر وقلة الرفق به , وهو ضد الرفق , واعنف الشيء أي أخذه بشده </a:t>
            </a:r>
            <a:endParaRPr lang="en-US" sz="1600" b="1" dirty="0">
              <a:ea typeface="Times New Roman"/>
            </a:endParaRPr>
          </a:p>
          <a:p>
            <a:pPr algn="justLow" rtl="1">
              <a:lnSpc>
                <a:spcPct val="150000"/>
              </a:lnSpc>
              <a:spcAft>
                <a:spcPts val="0"/>
              </a:spcAft>
            </a:pPr>
            <a:r>
              <a:rPr lang="ar-SA" sz="2000" b="1" u="sng" dirty="0">
                <a:solidFill>
                  <a:srgbClr val="C00000"/>
                </a:solidFill>
                <a:ea typeface="Times New Roman"/>
              </a:rPr>
              <a:t>والتعنيف </a:t>
            </a:r>
            <a:r>
              <a:rPr lang="ar-SA" sz="2000" b="1" dirty="0">
                <a:solidFill>
                  <a:srgbClr val="C00000"/>
                </a:solidFill>
                <a:ea typeface="Times New Roman"/>
              </a:rPr>
              <a:t>: </a:t>
            </a:r>
            <a:r>
              <a:rPr lang="ar-SA" sz="2000" b="1" dirty="0">
                <a:ea typeface="Times New Roman"/>
              </a:rPr>
              <a:t>التوبيخ والتقريع واللوم .</a:t>
            </a:r>
            <a:endParaRPr lang="en-US" sz="1600" b="1" dirty="0">
              <a:ea typeface="Times New Roman"/>
            </a:endParaRPr>
          </a:p>
          <a:p>
            <a:pPr algn="justLow" rtl="1">
              <a:lnSpc>
                <a:spcPct val="150000"/>
              </a:lnSpc>
              <a:spcAft>
                <a:spcPts val="0"/>
              </a:spcAft>
            </a:pPr>
            <a:r>
              <a:rPr lang="ar-SA" sz="2000" b="1" u="sng" dirty="0">
                <a:solidFill>
                  <a:srgbClr val="002060"/>
                </a:solidFill>
                <a:ea typeface="Times New Roman"/>
              </a:rPr>
              <a:t>أما فقهاء القانون الجنائي فقد عرفوا العنف في إطار نظريتين تتنازعان هذا المفهوم :</a:t>
            </a:r>
            <a:endParaRPr lang="en-US" sz="1600" b="1" dirty="0">
              <a:solidFill>
                <a:srgbClr val="002060"/>
              </a:solidFill>
              <a:ea typeface="Times New Roman"/>
            </a:endParaRPr>
          </a:p>
          <a:p>
            <a:pPr algn="justLow" rtl="1">
              <a:lnSpc>
                <a:spcPct val="150000"/>
              </a:lnSpc>
              <a:spcAft>
                <a:spcPts val="0"/>
              </a:spcAft>
            </a:pPr>
            <a:r>
              <a:rPr lang="ar-SA" sz="2000" b="1" u="sng" dirty="0">
                <a:solidFill>
                  <a:srgbClr val="C00000"/>
                </a:solidFill>
                <a:ea typeface="Times New Roman"/>
              </a:rPr>
              <a:t>النظرية التقليدية</a:t>
            </a:r>
            <a:r>
              <a:rPr lang="ar-SA" sz="2000" b="1" dirty="0">
                <a:solidFill>
                  <a:srgbClr val="C00000"/>
                </a:solidFill>
                <a:ea typeface="Times New Roman"/>
              </a:rPr>
              <a:t> : </a:t>
            </a:r>
            <a:r>
              <a:rPr lang="ar-SA" sz="2000" b="1" dirty="0">
                <a:ea typeface="Times New Roman"/>
              </a:rPr>
              <a:t>حيث تأخذ بالقوى المادية بالتركيز على ممارسة القوة الجسدية .</a:t>
            </a:r>
            <a:endParaRPr lang="en-US" sz="1600" b="1" dirty="0">
              <a:ea typeface="Times New Roman"/>
            </a:endParaRPr>
          </a:p>
          <a:p>
            <a:pPr algn="justLow" rtl="1">
              <a:lnSpc>
                <a:spcPct val="150000"/>
              </a:lnSpc>
              <a:spcAft>
                <a:spcPts val="0"/>
              </a:spcAft>
            </a:pPr>
            <a:r>
              <a:rPr lang="ar-SA" sz="2000" b="1" u="sng" dirty="0" smtClean="0">
                <a:solidFill>
                  <a:srgbClr val="C00000"/>
                </a:solidFill>
                <a:ea typeface="Times New Roman"/>
              </a:rPr>
              <a:t>ويعرف </a:t>
            </a:r>
            <a:r>
              <a:rPr lang="ar-SA" sz="2000" b="1" u="sng" dirty="0">
                <a:solidFill>
                  <a:srgbClr val="C00000"/>
                </a:solidFill>
                <a:ea typeface="Times New Roman"/>
              </a:rPr>
              <a:t>القانونيون العنف بأنه :</a:t>
            </a:r>
            <a:endParaRPr lang="en-US" sz="1600" b="1" dirty="0">
              <a:solidFill>
                <a:srgbClr val="C00000"/>
              </a:solidFill>
              <a:ea typeface="Times New Roman"/>
            </a:endParaRPr>
          </a:p>
          <a:p>
            <a:pPr algn="justLow" rtl="1">
              <a:lnSpc>
                <a:spcPct val="150000"/>
              </a:lnSpc>
              <a:spcAft>
                <a:spcPts val="0"/>
              </a:spcAft>
            </a:pPr>
            <a:r>
              <a:rPr lang="ar-SA" sz="2000" b="1" dirty="0">
                <a:ea typeface="Times New Roman"/>
              </a:rPr>
              <a:t>كل فعل ظاهر أو مستتر , مباشر أو غير مباشر , مادي أو معنوي موجه لإلحاق الأذى بالذات أو بآخر أو بجماعة أو بملكية أي واحد منهم .</a:t>
            </a:r>
            <a:endParaRPr lang="en-US" sz="1600" b="1" dirty="0">
              <a:ea typeface="Times New Roman"/>
            </a:endParaRPr>
          </a:p>
          <a:p>
            <a:pPr algn="justLow" rtl="1">
              <a:lnSpc>
                <a:spcPct val="150000"/>
              </a:lnSpc>
              <a:spcAft>
                <a:spcPts val="0"/>
              </a:spcAft>
            </a:pPr>
            <a:r>
              <a:rPr lang="ar-SA" sz="2000" b="1" dirty="0">
                <a:ea typeface="Times New Roman"/>
              </a:rPr>
              <a:t>* أما الأسرة فتعرف كالتالي</a:t>
            </a:r>
            <a:r>
              <a:rPr lang="ar-SA" sz="2000" dirty="0">
                <a:ea typeface="Times New Roman"/>
              </a:rPr>
              <a:t> :</a:t>
            </a:r>
            <a:endParaRPr lang="en-US" sz="1600" dirty="0">
              <a:ea typeface="Times New Roman"/>
            </a:endParaRPr>
          </a:p>
          <a:p>
            <a:pPr algn="justLow" rtl="1">
              <a:lnSpc>
                <a:spcPct val="150000"/>
              </a:lnSpc>
              <a:spcAft>
                <a:spcPts val="0"/>
              </a:spcAft>
            </a:pPr>
            <a:r>
              <a:rPr lang="ar-SA" sz="2000" b="1" u="sng" dirty="0">
                <a:solidFill>
                  <a:srgbClr val="C00000"/>
                </a:solidFill>
                <a:ea typeface="Times New Roman"/>
              </a:rPr>
              <a:t>الأسرة لغة</a:t>
            </a:r>
            <a:r>
              <a:rPr lang="ar-SA" sz="2000" b="1" dirty="0">
                <a:solidFill>
                  <a:srgbClr val="C00000"/>
                </a:solidFill>
                <a:ea typeface="Times New Roman"/>
              </a:rPr>
              <a:t> : </a:t>
            </a:r>
            <a:r>
              <a:rPr lang="ar-SA" sz="2000" b="1" dirty="0">
                <a:ea typeface="Times New Roman"/>
              </a:rPr>
              <a:t>الدرع الحصينة , من أسر أي شد يأسر أسراً أي شدَّه بالإسارة وهو ما شد به ,</a:t>
            </a:r>
            <a:endParaRPr lang="en-US" sz="1600" b="1" dirty="0">
              <a:ea typeface="Times New Roman"/>
            </a:endParaRPr>
          </a:p>
          <a:p>
            <a:pPr algn="justLow" rtl="1">
              <a:lnSpc>
                <a:spcPct val="150000"/>
              </a:lnSpc>
              <a:spcAft>
                <a:spcPts val="0"/>
              </a:spcAft>
            </a:pPr>
            <a:r>
              <a:rPr lang="ar-SA" sz="2000" b="1" dirty="0">
                <a:ea typeface="Times New Roman"/>
              </a:rPr>
              <a:t>وأسرة الرجل عشيرته ورهطه الأدنون لأنه يتقوى بهم </a:t>
            </a:r>
            <a:r>
              <a:rPr lang="ar-SA" sz="2000" b="1" dirty="0" smtClean="0">
                <a:ea typeface="Times New Roman"/>
              </a:rPr>
              <a:t>.</a:t>
            </a:r>
            <a:endParaRPr lang="en-US" sz="1600" b="1" dirty="0">
              <a:ea typeface="Times New Roman"/>
            </a:endParaRPr>
          </a:p>
        </p:txBody>
      </p:sp>
    </p:spTree>
    <p:extLst>
      <p:ext uri="{BB962C8B-B14F-4D97-AF65-F5344CB8AC3E}">
        <p14:creationId xmlns:p14="http://schemas.microsoft.com/office/powerpoint/2010/main" val="18084720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599"/>
            <a:ext cx="8610600" cy="3408625"/>
          </a:xfrm>
          <a:prstGeom prst="rect">
            <a:avLst/>
          </a:prstGeom>
        </p:spPr>
        <p:txBody>
          <a:bodyPr wrap="square">
            <a:spAutoFit/>
          </a:bodyPr>
          <a:lstStyle/>
          <a:p>
            <a:pPr algn="justLow" rtl="1">
              <a:lnSpc>
                <a:spcPct val="115000"/>
              </a:lnSpc>
              <a:spcAft>
                <a:spcPts val="0"/>
              </a:spcAft>
            </a:pPr>
            <a:r>
              <a:rPr lang="ar-SA" sz="2800" b="1" u="sng" dirty="0">
                <a:solidFill>
                  <a:srgbClr val="C00000"/>
                </a:solidFill>
                <a:ea typeface="Times New Roman"/>
                <a:cs typeface="Simplified Arabic"/>
              </a:rPr>
              <a:t>أسباب العنف الأسري:</a:t>
            </a:r>
            <a:endParaRPr lang="en-US" sz="2000" dirty="0">
              <a:solidFill>
                <a:srgbClr val="C00000"/>
              </a:solidFill>
              <a:ea typeface="Times New Roman"/>
              <a:cs typeface="Arial"/>
            </a:endParaRPr>
          </a:p>
          <a:p>
            <a:pPr algn="justLow" rtl="1">
              <a:lnSpc>
                <a:spcPct val="115000"/>
              </a:lnSpc>
              <a:spcAft>
                <a:spcPts val="0"/>
              </a:spcAft>
            </a:pPr>
            <a:r>
              <a:rPr lang="ar-SA" b="1" dirty="0">
                <a:ea typeface="Times New Roman"/>
                <a:cs typeface="Simplified Arabic"/>
              </a:rPr>
              <a:t> </a:t>
            </a:r>
            <a:endParaRPr lang="en-US" sz="1400" dirty="0">
              <a:ea typeface="Times New Roman"/>
              <a:cs typeface="Arial"/>
            </a:endParaRPr>
          </a:p>
          <a:p>
            <a:pPr algn="justLow" rtl="1">
              <a:lnSpc>
                <a:spcPct val="115000"/>
              </a:lnSpc>
              <a:spcAft>
                <a:spcPts val="0"/>
              </a:spcAft>
            </a:pPr>
            <a:r>
              <a:rPr lang="ar-SA" sz="2400" b="1" u="sng" dirty="0">
                <a:solidFill>
                  <a:schemeClr val="accent5">
                    <a:lumMod val="75000"/>
                  </a:schemeClr>
                </a:solidFill>
                <a:ea typeface="Times New Roman"/>
                <a:cs typeface="Simplified Arabic"/>
              </a:rPr>
              <a:t>الفرع الأول : ضعف الثقافة القانونية :</a:t>
            </a:r>
            <a:endParaRPr lang="en-US" dirty="0">
              <a:solidFill>
                <a:schemeClr val="accent5">
                  <a:lumMod val="75000"/>
                </a:schemeClr>
              </a:solidFill>
              <a:ea typeface="Times New Roman"/>
              <a:cs typeface="Arial"/>
            </a:endParaRPr>
          </a:p>
          <a:p>
            <a:pPr algn="justLow" rtl="1">
              <a:lnSpc>
                <a:spcPct val="150000"/>
              </a:lnSpc>
              <a:spcAft>
                <a:spcPts val="0"/>
              </a:spcAft>
            </a:pPr>
            <a:r>
              <a:rPr lang="ar-SA" b="1" dirty="0">
                <a:latin typeface="Times New Roman"/>
                <a:ea typeface="Times New Roman"/>
              </a:rPr>
              <a:t>يعد الجهل بالقانون من المشاكل الحقيقية التي تواجه النساء في مجتمعنا، مما قد يؤدي إلى ضياع حقوقهن ويزيد حياتهن تعقيدا، في ظل تعذر الوصول إلى الإجابة القانونية الوافية</a:t>
            </a:r>
            <a:r>
              <a:rPr lang="en-US" b="1" dirty="0">
                <a:latin typeface="Times New Roman"/>
                <a:ea typeface="Times New Roman"/>
              </a:rPr>
              <a:t>. </a:t>
            </a:r>
            <a:endParaRPr lang="en-US" sz="1600" b="1" dirty="0">
              <a:latin typeface="Times New Roman"/>
              <a:ea typeface="Times New Roman"/>
            </a:endParaRPr>
          </a:p>
          <a:p>
            <a:pPr algn="justLow" rtl="1">
              <a:lnSpc>
                <a:spcPct val="150000"/>
              </a:lnSpc>
              <a:spcAft>
                <a:spcPts val="0"/>
              </a:spcAft>
            </a:pPr>
            <a:r>
              <a:rPr lang="ar-SA" b="1" dirty="0">
                <a:latin typeface="Times New Roman"/>
                <a:ea typeface="Times New Roman"/>
              </a:rPr>
              <a:t>ففي أحيان كثيرة ترفض المرأة التي تقع في نزاع على قضية ما، المطالبة بحقوقها القانونية، أو التوجه إلى المحاكم الشرعية والمدنية أو إلى أقسام الشرطة لتحصيل حقوقها وحل النزاع، جراء جهلها بالنصوص القانونية التي تساعدها على حل المشاكل، أو من هي الجهة المناسبة التي يتوفر لديها الجواب</a:t>
            </a:r>
            <a:r>
              <a:rPr lang="en-US" b="1" dirty="0">
                <a:latin typeface="Times New Roman"/>
                <a:ea typeface="Times New Roman"/>
              </a:rPr>
              <a:t>. </a:t>
            </a:r>
            <a:endParaRPr lang="en-US" sz="1600" b="1" dirty="0">
              <a:effectLst/>
              <a:latin typeface="Times New Roman"/>
              <a:ea typeface="Times New Roman"/>
            </a:endParaRPr>
          </a:p>
        </p:txBody>
      </p:sp>
      <p:sp>
        <p:nvSpPr>
          <p:cNvPr id="3" name="Rectangle 2"/>
          <p:cNvSpPr/>
          <p:nvPr/>
        </p:nvSpPr>
        <p:spPr>
          <a:xfrm>
            <a:off x="228600" y="3665596"/>
            <a:ext cx="8686800" cy="2690993"/>
          </a:xfrm>
          <a:prstGeom prst="rect">
            <a:avLst/>
          </a:prstGeom>
        </p:spPr>
        <p:txBody>
          <a:bodyPr wrap="square">
            <a:spAutoFit/>
          </a:bodyPr>
          <a:lstStyle/>
          <a:p>
            <a:pPr algn="justLow" rtl="1">
              <a:lnSpc>
                <a:spcPct val="115000"/>
              </a:lnSpc>
              <a:spcAft>
                <a:spcPts val="0"/>
              </a:spcAft>
            </a:pPr>
            <a:r>
              <a:rPr lang="ar-SA" sz="2000" b="1" u="sng" dirty="0" smtClean="0">
                <a:solidFill>
                  <a:schemeClr val="accent5">
                    <a:lumMod val="75000"/>
                  </a:schemeClr>
                </a:solidFill>
                <a:ea typeface="Times New Roman"/>
                <a:cs typeface="Simplified Arabic"/>
              </a:rPr>
              <a:t>نقص </a:t>
            </a:r>
            <a:r>
              <a:rPr lang="ar-SA" sz="2000" b="1" u="sng" dirty="0">
                <a:solidFill>
                  <a:schemeClr val="accent5">
                    <a:lumMod val="75000"/>
                  </a:schemeClr>
                </a:solidFill>
                <a:ea typeface="Times New Roman"/>
                <a:cs typeface="Simplified Arabic"/>
              </a:rPr>
              <a:t>الوعي بالتعاليم الإسلامية وإساءة فهم معنى القوامة </a:t>
            </a:r>
            <a:r>
              <a:rPr lang="ar-SA" sz="2000" b="1" u="sng" dirty="0" smtClean="0">
                <a:solidFill>
                  <a:schemeClr val="accent5">
                    <a:lumMod val="75000"/>
                  </a:schemeClr>
                </a:solidFill>
                <a:ea typeface="Times New Roman"/>
                <a:cs typeface="Simplified Arabic"/>
              </a:rPr>
              <a:t>:</a:t>
            </a:r>
            <a:endParaRPr lang="en-US" sz="2000" b="1" u="sng" dirty="0">
              <a:solidFill>
                <a:schemeClr val="accent5">
                  <a:lumMod val="75000"/>
                </a:schemeClr>
              </a:solidFill>
              <a:ea typeface="Times New Roman"/>
              <a:cs typeface="Simplified Arabic"/>
            </a:endParaRPr>
          </a:p>
          <a:p>
            <a:pPr algn="justLow" rtl="1">
              <a:lnSpc>
                <a:spcPct val="115000"/>
              </a:lnSpc>
              <a:spcAft>
                <a:spcPts val="0"/>
              </a:spcAft>
            </a:pPr>
            <a:endParaRPr lang="en-US" sz="800" dirty="0">
              <a:solidFill>
                <a:schemeClr val="accent5">
                  <a:lumMod val="75000"/>
                </a:schemeClr>
              </a:solidFill>
              <a:ea typeface="Times New Roman"/>
              <a:cs typeface="Arial"/>
            </a:endParaRPr>
          </a:p>
          <a:p>
            <a:pPr marL="107950" indent="-107950" algn="justLow" rtl="1">
              <a:lnSpc>
                <a:spcPct val="150000"/>
              </a:lnSpc>
              <a:spcBef>
                <a:spcPts val="200"/>
              </a:spcBef>
              <a:spcAft>
                <a:spcPts val="200"/>
              </a:spcAft>
            </a:pPr>
            <a:r>
              <a:rPr lang="ar-SA" b="1" dirty="0">
                <a:ea typeface="Times New Roman"/>
                <a:cs typeface="Simplified Arabic"/>
              </a:rPr>
              <a:t>نقص وعي الرجال بتعاليم دينهم وما حثهم عليه الشارع وكذلك بعدهم عن الدين وبالتالي قلة الوازع الديني لديهم سبب هام من أسباب العنف الأسري , فعندما لا يكون الإنسان قد أؤسس بشكل صحيح فإن الذي سيخرج عنه من أقوال أو أفعال لن تكون قويمة صحيحة فالرسول عليه الصلاة والسلام نهى عن ضرب المرأة , واعتبره منقصة للرجل فوصف الذين يضربون زوجاتهم بقوله : " ليس أولئك بخياركم " فمن المفترض أن يقتدي جميع الرجال بخير الخلق الذي لم يرد عنه أنه ضرب إحدى زوجاته أو خدمه </a:t>
            </a:r>
            <a:r>
              <a:rPr lang="en-US" sz="1050" dirty="0">
                <a:latin typeface="Times New Roman"/>
                <a:ea typeface="Times New Roman"/>
                <a:cs typeface="Traditional Arabic"/>
              </a:rPr>
              <a:t> </a:t>
            </a:r>
          </a:p>
        </p:txBody>
      </p:sp>
    </p:spTree>
    <p:extLst>
      <p:ext uri="{BB962C8B-B14F-4D97-AF65-F5344CB8AC3E}">
        <p14:creationId xmlns:p14="http://schemas.microsoft.com/office/powerpoint/2010/main" val="37830916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04800"/>
            <a:ext cx="8077200" cy="2384820"/>
          </a:xfrm>
          <a:prstGeom prst="rect">
            <a:avLst/>
          </a:prstGeom>
        </p:spPr>
        <p:txBody>
          <a:bodyPr wrap="square">
            <a:spAutoFit/>
          </a:bodyPr>
          <a:lstStyle/>
          <a:p>
            <a:pPr algn="justLow" rtl="1">
              <a:lnSpc>
                <a:spcPct val="115000"/>
              </a:lnSpc>
              <a:spcAft>
                <a:spcPts val="0"/>
              </a:spcAft>
            </a:pPr>
            <a:r>
              <a:rPr lang="ar-SA" sz="2400" b="1" u="sng" dirty="0">
                <a:solidFill>
                  <a:schemeClr val="accent5">
                    <a:lumMod val="75000"/>
                  </a:schemeClr>
                </a:solidFill>
                <a:latin typeface="Tahoma"/>
                <a:ea typeface="Times New Roman"/>
                <a:cs typeface="Simplified Arabic"/>
              </a:rPr>
              <a:t>الأسباب الخاصة بالمرأة :</a:t>
            </a:r>
            <a:endParaRPr lang="en-US" b="1" dirty="0">
              <a:solidFill>
                <a:schemeClr val="accent5">
                  <a:lumMod val="75000"/>
                </a:schemeClr>
              </a:solidFill>
              <a:ea typeface="Times New Roman"/>
              <a:cs typeface="Arial"/>
            </a:endParaRPr>
          </a:p>
          <a:p>
            <a:pPr algn="justLow" rtl="1">
              <a:lnSpc>
                <a:spcPct val="150000"/>
              </a:lnSpc>
              <a:spcAft>
                <a:spcPts val="0"/>
              </a:spcAft>
            </a:pPr>
            <a:r>
              <a:rPr lang="ar-SA" sz="2000" b="1" dirty="0" smtClean="0">
                <a:solidFill>
                  <a:srgbClr val="000000"/>
                </a:solidFill>
                <a:latin typeface="Tahoma"/>
                <a:ea typeface="Times New Roman"/>
              </a:rPr>
              <a:t>إن </a:t>
            </a:r>
            <a:r>
              <a:rPr lang="ar-SA" sz="2000" b="1" dirty="0">
                <a:solidFill>
                  <a:srgbClr val="000000"/>
                </a:solidFill>
                <a:latin typeface="Tahoma"/>
                <a:ea typeface="Times New Roman"/>
              </a:rPr>
              <a:t>من أهم مسببات العنف والتمادي فيه يوما بعد يوم ضد المرأة هي سلبيتها في مواجهته وعدم اتخاذها ما يلزم لردع المتسبب فيه وذلك لتعلقها بالآمال الكاذبة وبأن الحياة سوف تصفو مع هذا الرجل في يوم من الأيام فتستسلم وتمني نفسها بالمستقبل ثم تصدم بالواقع المرير المؤلم وذلك بأن واقعها لن يتغير إلا إذا غيرته بنفسها .</a:t>
            </a:r>
            <a:endParaRPr lang="en-US" sz="1600" b="1" dirty="0">
              <a:ea typeface="Times New Roman"/>
            </a:endParaRPr>
          </a:p>
        </p:txBody>
      </p:sp>
      <p:sp>
        <p:nvSpPr>
          <p:cNvPr id="3" name="Rectangle 2"/>
          <p:cNvSpPr/>
          <p:nvPr/>
        </p:nvSpPr>
        <p:spPr>
          <a:xfrm>
            <a:off x="685800" y="2819400"/>
            <a:ext cx="7972245" cy="1852367"/>
          </a:xfrm>
          <a:prstGeom prst="rect">
            <a:avLst/>
          </a:prstGeom>
        </p:spPr>
        <p:txBody>
          <a:bodyPr wrap="square">
            <a:spAutoFit/>
          </a:bodyPr>
          <a:lstStyle/>
          <a:p>
            <a:pPr algn="justLow" rtl="1">
              <a:lnSpc>
                <a:spcPct val="115000"/>
              </a:lnSpc>
              <a:spcAft>
                <a:spcPts val="0"/>
              </a:spcAft>
            </a:pPr>
            <a:r>
              <a:rPr lang="ar-SA" sz="2400" b="1" u="sng" dirty="0">
                <a:solidFill>
                  <a:schemeClr val="accent5">
                    <a:lumMod val="75000"/>
                  </a:schemeClr>
                </a:solidFill>
                <a:latin typeface="Tahoma"/>
                <a:ea typeface="Times New Roman"/>
                <a:cs typeface="Simplified Arabic"/>
              </a:rPr>
              <a:t>انعدام تقدير الذات :</a:t>
            </a:r>
            <a:endParaRPr lang="en-US" dirty="0">
              <a:solidFill>
                <a:schemeClr val="accent5">
                  <a:lumMod val="75000"/>
                </a:schemeClr>
              </a:solidFill>
              <a:ea typeface="Times New Roman"/>
              <a:cs typeface="Arial"/>
            </a:endParaRPr>
          </a:p>
          <a:p>
            <a:pPr algn="justLow" rtl="1">
              <a:lnSpc>
                <a:spcPct val="150000"/>
              </a:lnSpc>
              <a:spcAft>
                <a:spcPts val="0"/>
              </a:spcAft>
            </a:pPr>
            <a:r>
              <a:rPr lang="ar-SA" sz="2000" b="1" dirty="0">
                <a:solidFill>
                  <a:srgbClr val="000000"/>
                </a:solidFill>
                <a:latin typeface="Tahoma"/>
                <a:ea typeface="Times New Roman"/>
              </a:rPr>
              <a:t>عندما يتدنى مستوى تقدير المرأة لذاتها فإن المرأة تصبح خائفة سلبية متوترة عدوانية غير حاسمة أو متحمسة ويسيطر عليها الشعور بالعجز وقلة الحيلة وهذا الوضع برمته سيكون له تأثير على شعورها بالسعادة وعلى عملها وعلى علاقاتها مع الآخرين وخاصة المقربين </a:t>
            </a:r>
            <a:r>
              <a:rPr lang="ar-SA" sz="2000" b="1" dirty="0" smtClean="0">
                <a:solidFill>
                  <a:srgbClr val="000000"/>
                </a:solidFill>
                <a:latin typeface="Tahoma"/>
                <a:ea typeface="Times New Roman"/>
              </a:rPr>
              <a:t>.</a:t>
            </a:r>
            <a:endParaRPr lang="en-US" sz="1600" b="1" dirty="0">
              <a:ea typeface="Times New Roman"/>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5257800"/>
            <a:ext cx="2365365" cy="1133475"/>
          </a:xfrm>
          <a:prstGeom prst="rect">
            <a:avLst/>
          </a:prstGeom>
        </p:spPr>
      </p:pic>
    </p:spTree>
    <p:extLst>
      <p:ext uri="{BB962C8B-B14F-4D97-AF65-F5344CB8AC3E}">
        <p14:creationId xmlns:p14="http://schemas.microsoft.com/office/powerpoint/2010/main" val="37830916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381000"/>
            <a:ext cx="8077200" cy="2539157"/>
          </a:xfrm>
          <a:prstGeom prst="rect">
            <a:avLst/>
          </a:prstGeom>
        </p:spPr>
        <p:txBody>
          <a:bodyPr wrap="square">
            <a:spAutoFit/>
          </a:bodyPr>
          <a:lstStyle/>
          <a:p>
            <a:pPr algn="justLow" rtl="1">
              <a:lnSpc>
                <a:spcPct val="115000"/>
              </a:lnSpc>
              <a:spcAft>
                <a:spcPts val="0"/>
              </a:spcAft>
            </a:pPr>
            <a:r>
              <a:rPr lang="ar-SA" sz="2400" b="1" u="sng" dirty="0">
                <a:solidFill>
                  <a:srgbClr val="00B050"/>
                </a:solidFill>
                <a:ea typeface="Times New Roman"/>
                <a:cs typeface="Simplified Arabic"/>
              </a:rPr>
              <a:t>مظاهر علاج الشريعة للعنف الأسري :</a:t>
            </a:r>
            <a:r>
              <a:rPr lang="ar-SA" sz="2400" b="1" dirty="0">
                <a:solidFill>
                  <a:srgbClr val="00B050"/>
                </a:solidFill>
                <a:ea typeface="Times New Roman"/>
                <a:cs typeface="Simplified Arabic"/>
              </a:rPr>
              <a:t>    </a:t>
            </a:r>
            <a:r>
              <a:rPr lang="en-US" sz="2400" b="1" u="sng" dirty="0">
                <a:solidFill>
                  <a:srgbClr val="00B050"/>
                </a:solidFill>
                <a:ea typeface="Times New Roman"/>
                <a:cs typeface="Simplified Arabic"/>
              </a:rPr>
              <a:t>]</a:t>
            </a:r>
            <a:r>
              <a:rPr lang="ar-SA" sz="2400" b="1" u="sng" dirty="0">
                <a:solidFill>
                  <a:srgbClr val="00B050"/>
                </a:solidFill>
                <a:ea typeface="Times New Roman"/>
                <a:cs typeface="Simplified Arabic"/>
              </a:rPr>
              <a:t> النظام المطبق في المملكة </a:t>
            </a:r>
            <a:r>
              <a:rPr lang="en-US" sz="2400" b="1" u="sng" dirty="0">
                <a:solidFill>
                  <a:srgbClr val="00B050"/>
                </a:solidFill>
                <a:ea typeface="Times New Roman"/>
                <a:cs typeface="Simplified Arabic"/>
              </a:rPr>
              <a:t>[</a:t>
            </a:r>
            <a:endParaRPr lang="en-US" dirty="0">
              <a:solidFill>
                <a:srgbClr val="00B050"/>
              </a:solidFill>
              <a:ea typeface="Times New Roman"/>
              <a:cs typeface="Arial"/>
            </a:endParaRPr>
          </a:p>
          <a:p>
            <a:pPr algn="justLow" rtl="1">
              <a:lnSpc>
                <a:spcPct val="115000"/>
              </a:lnSpc>
              <a:spcAft>
                <a:spcPts val="0"/>
              </a:spcAft>
            </a:pPr>
            <a:r>
              <a:rPr lang="ar-SA" b="1" dirty="0">
                <a:ea typeface="Times New Roman"/>
                <a:cs typeface="Simplified Arabic"/>
              </a:rPr>
              <a:t> </a:t>
            </a:r>
            <a:endParaRPr lang="en-US" sz="1400" dirty="0">
              <a:ea typeface="Times New Roman"/>
              <a:cs typeface="Arial"/>
            </a:endParaRPr>
          </a:p>
          <a:p>
            <a:pPr algn="justLow" rtl="1">
              <a:lnSpc>
                <a:spcPct val="150000"/>
              </a:lnSpc>
              <a:spcAft>
                <a:spcPts val="0"/>
              </a:spcAft>
            </a:pPr>
            <a:r>
              <a:rPr lang="ar-SA" sz="2000" b="1" dirty="0">
                <a:solidFill>
                  <a:schemeClr val="tx1">
                    <a:lumMod val="95000"/>
                    <a:lumOff val="5000"/>
                  </a:schemeClr>
                </a:solidFill>
                <a:ea typeface="Times New Roman"/>
                <a:cs typeface="Simplified Arabic"/>
              </a:rPr>
              <a:t>شريعتنا الغراء كانت سبّاقة في وضع الحلول والأحكام لأي من المشاكل والمستجدات , فلا يخفى على أحد منا أهم خاصية تتميز بها الشريعة الإسلامية وهي أن تكون صالحة لكل زمان ومكان مما يقتضي بالتالي أن يكون بها من المرونة ما يجعلها صالحة لان تكون آخر الأديان</a:t>
            </a:r>
            <a:r>
              <a:rPr lang="ar-SA" dirty="0">
                <a:ea typeface="Times New Roman"/>
                <a:cs typeface="Simplified Arabic"/>
              </a:rPr>
              <a:t>.</a:t>
            </a:r>
            <a:endParaRPr lang="en-US" sz="1400" dirty="0">
              <a:ea typeface="Times New Roman"/>
              <a:cs typeface="Arial"/>
            </a:endParaRPr>
          </a:p>
          <a:p>
            <a:pPr algn="justLow" rtl="1">
              <a:lnSpc>
                <a:spcPct val="115000"/>
              </a:lnSpc>
              <a:spcAft>
                <a:spcPts val="0"/>
              </a:spcAft>
            </a:pPr>
            <a:r>
              <a:rPr lang="ar-SA" dirty="0">
                <a:ea typeface="Times New Roman"/>
                <a:cs typeface="Simplified Arabic"/>
              </a:rPr>
              <a:t> </a:t>
            </a:r>
            <a:endParaRPr lang="en-US" sz="1400" dirty="0">
              <a:ea typeface="Times New Roman"/>
              <a:cs typeface="Arial"/>
            </a:endParaRPr>
          </a:p>
        </p:txBody>
      </p:sp>
      <p:sp>
        <p:nvSpPr>
          <p:cNvPr id="3" name="Rectangle 2"/>
          <p:cNvSpPr/>
          <p:nvPr/>
        </p:nvSpPr>
        <p:spPr>
          <a:xfrm>
            <a:off x="762000" y="2743200"/>
            <a:ext cx="8077200" cy="2042097"/>
          </a:xfrm>
          <a:prstGeom prst="rect">
            <a:avLst/>
          </a:prstGeom>
        </p:spPr>
        <p:txBody>
          <a:bodyPr wrap="square">
            <a:spAutoFit/>
          </a:bodyPr>
          <a:lstStyle/>
          <a:p>
            <a:pPr algn="justLow" rtl="1">
              <a:lnSpc>
                <a:spcPct val="115000"/>
              </a:lnSpc>
              <a:spcAft>
                <a:spcPts val="0"/>
              </a:spcAft>
            </a:pPr>
            <a:r>
              <a:rPr lang="ar-SA" sz="2000" b="1" u="sng" dirty="0">
                <a:solidFill>
                  <a:srgbClr val="7030A0"/>
                </a:solidFill>
                <a:ea typeface="Times New Roman"/>
                <a:cs typeface="Simplified Arabic"/>
              </a:rPr>
              <a:t>علاج الشريعة للعنف الأسري بطريق الترغيب :</a:t>
            </a:r>
            <a:endParaRPr lang="en-US" sz="1600" dirty="0">
              <a:solidFill>
                <a:srgbClr val="7030A0"/>
              </a:solidFill>
              <a:ea typeface="Times New Roman"/>
              <a:cs typeface="Arial"/>
            </a:endParaRPr>
          </a:p>
          <a:p>
            <a:pPr algn="justLow" rtl="1">
              <a:lnSpc>
                <a:spcPct val="115000"/>
              </a:lnSpc>
              <a:spcAft>
                <a:spcPts val="0"/>
              </a:spcAft>
            </a:pPr>
            <a:r>
              <a:rPr lang="ar-SA" b="1" dirty="0">
                <a:ea typeface="Times New Roman"/>
                <a:cs typeface="Simplified Arabic"/>
              </a:rPr>
              <a:t>وله صور عديدة , وهي كالتالي :</a:t>
            </a:r>
            <a:endParaRPr lang="en-US" sz="1400" dirty="0">
              <a:ea typeface="Times New Roman"/>
              <a:cs typeface="Arial"/>
            </a:endParaRPr>
          </a:p>
          <a:p>
            <a:pPr algn="justLow" rtl="1">
              <a:lnSpc>
                <a:spcPct val="115000"/>
              </a:lnSpc>
              <a:spcAft>
                <a:spcPts val="0"/>
              </a:spcAft>
            </a:pPr>
            <a:r>
              <a:rPr lang="ar-SA" sz="2000" b="1" u="sng" dirty="0">
                <a:solidFill>
                  <a:srgbClr val="C00000"/>
                </a:solidFill>
                <a:ea typeface="Times New Roman"/>
                <a:cs typeface="Simplified Arabic"/>
              </a:rPr>
              <a:t>الفرع الأول : وجوب العدل بين الزوجات في المبيت والنفقة والعشرة :</a:t>
            </a:r>
            <a:endParaRPr lang="en-US" sz="1600" dirty="0">
              <a:solidFill>
                <a:srgbClr val="C00000"/>
              </a:solidFill>
              <a:ea typeface="Times New Roman"/>
              <a:cs typeface="Arial"/>
            </a:endParaRPr>
          </a:p>
          <a:p>
            <a:pPr algn="r" rtl="1">
              <a:lnSpc>
                <a:spcPct val="150000"/>
              </a:lnSpc>
            </a:pPr>
            <a:r>
              <a:rPr lang="ar-SA" sz="2000" b="1" dirty="0">
                <a:solidFill>
                  <a:schemeClr val="tx1">
                    <a:lumMod val="95000"/>
                    <a:lumOff val="5000"/>
                  </a:schemeClr>
                </a:solidFill>
                <a:ea typeface="Times New Roman"/>
                <a:cs typeface="Simplified Arabic"/>
              </a:rPr>
              <a:t>لما كان العدل بين الزوجات سببا لاستقرار الحياة الزوجية والشعور بالأمان الأسري وكذلك سبيل للعشرة بالمعروف التي أمر الله بها في قوله :</a:t>
            </a:r>
            <a:r>
              <a:rPr lang="en-US" sz="2000" b="1" dirty="0">
                <a:solidFill>
                  <a:schemeClr val="tx1">
                    <a:lumMod val="95000"/>
                    <a:lumOff val="5000"/>
                  </a:schemeClr>
                </a:solidFill>
                <a:ea typeface="Times New Roman"/>
                <a:cs typeface="Simplified Arabic"/>
              </a:rPr>
              <a:t> }</a:t>
            </a:r>
            <a:r>
              <a:rPr lang="ar-SA" sz="2000" b="1" dirty="0">
                <a:solidFill>
                  <a:schemeClr val="tx1">
                    <a:lumMod val="95000"/>
                    <a:lumOff val="5000"/>
                  </a:schemeClr>
                </a:solidFill>
                <a:ea typeface="Times New Roman"/>
                <a:cs typeface="Simplified Arabic"/>
              </a:rPr>
              <a:t>وَعَاشِرُوهُنَّ بِالْمَعْرُوفِ</a:t>
            </a:r>
            <a:r>
              <a:rPr lang="en-US" sz="2000" b="1" dirty="0">
                <a:solidFill>
                  <a:schemeClr val="tx1">
                    <a:lumMod val="95000"/>
                    <a:lumOff val="5000"/>
                  </a:schemeClr>
                </a:solidFill>
                <a:ea typeface="Times New Roman"/>
                <a:cs typeface="Simplified Arabic"/>
              </a:rPr>
              <a:t>{ </a:t>
            </a:r>
            <a:r>
              <a:rPr lang="en-US" sz="2000" b="1" dirty="0">
                <a:solidFill>
                  <a:schemeClr val="tx1">
                    <a:lumMod val="95000"/>
                    <a:lumOff val="5000"/>
                  </a:schemeClr>
                </a:solidFill>
                <a:latin typeface="Simplified Arabic"/>
                <a:ea typeface="Times New Roman"/>
              </a:rPr>
              <a:t> </a:t>
            </a:r>
            <a:r>
              <a:rPr lang="ar-SA" sz="1100" b="1" dirty="0">
                <a:solidFill>
                  <a:schemeClr val="tx1">
                    <a:lumMod val="95000"/>
                    <a:lumOff val="5000"/>
                  </a:schemeClr>
                </a:solidFill>
                <a:ea typeface="Times New Roman"/>
                <a:cs typeface="Simplified Arabic"/>
              </a:rPr>
              <a:t>النساء _ آية 19</a:t>
            </a:r>
            <a:endParaRPr lang="ar-EG" sz="2000" b="1" dirty="0">
              <a:solidFill>
                <a:schemeClr val="tx1">
                  <a:lumMod val="95000"/>
                  <a:lumOff val="5000"/>
                </a:schemeClr>
              </a:solidFill>
            </a:endParaRPr>
          </a:p>
        </p:txBody>
      </p:sp>
    </p:spTree>
    <p:extLst>
      <p:ext uri="{BB962C8B-B14F-4D97-AF65-F5344CB8AC3E}">
        <p14:creationId xmlns:p14="http://schemas.microsoft.com/office/powerpoint/2010/main" val="27193613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62804"/>
            <a:ext cx="8229600" cy="4552015"/>
          </a:xfrm>
          <a:prstGeom prst="rect">
            <a:avLst/>
          </a:prstGeom>
        </p:spPr>
        <p:txBody>
          <a:bodyPr wrap="square">
            <a:spAutoFit/>
          </a:bodyPr>
          <a:lstStyle/>
          <a:p>
            <a:pPr algn="justLow" rtl="1">
              <a:lnSpc>
                <a:spcPct val="115000"/>
              </a:lnSpc>
              <a:spcAft>
                <a:spcPts val="0"/>
              </a:spcAft>
            </a:pPr>
            <a:r>
              <a:rPr lang="ar-SA" sz="2000" b="1" dirty="0">
                <a:solidFill>
                  <a:srgbClr val="7030A0"/>
                </a:solidFill>
                <a:ea typeface="Times New Roman"/>
                <a:cs typeface="Simplified Arabic"/>
              </a:rPr>
              <a:t>العدل في المبيت :</a:t>
            </a:r>
            <a:endParaRPr lang="en-US" sz="1600" dirty="0">
              <a:solidFill>
                <a:srgbClr val="7030A0"/>
              </a:solidFill>
              <a:ea typeface="Times New Roman"/>
              <a:cs typeface="Arial"/>
            </a:endParaRPr>
          </a:p>
          <a:p>
            <a:pPr algn="justLow" rtl="1">
              <a:lnSpc>
                <a:spcPct val="115000"/>
              </a:lnSpc>
              <a:spcAft>
                <a:spcPts val="0"/>
              </a:spcAft>
            </a:pPr>
            <a:r>
              <a:rPr lang="ar-SA" sz="2000" b="1" dirty="0">
                <a:solidFill>
                  <a:schemeClr val="tx1">
                    <a:lumMod val="95000"/>
                    <a:lumOff val="5000"/>
                  </a:schemeClr>
                </a:solidFill>
                <a:ea typeface="Times New Roman"/>
                <a:cs typeface="Simplified Arabic"/>
              </a:rPr>
              <a:t>المراد به : هو التسوية بين الزوجات في المبيت فيقسم الليالي بينهن بالتساوي , بأن يبيت عند كل واحدة وقتاً مساوياً للوقت الذي يبيته عند الأخريات .</a:t>
            </a:r>
            <a:endParaRPr lang="en-US" sz="1600" b="1" dirty="0">
              <a:solidFill>
                <a:schemeClr val="tx1">
                  <a:lumMod val="95000"/>
                  <a:lumOff val="5000"/>
                </a:schemeClr>
              </a:solidFill>
              <a:ea typeface="Times New Roman"/>
              <a:cs typeface="Arial"/>
            </a:endParaRPr>
          </a:p>
          <a:p>
            <a:pPr algn="justLow" rtl="1">
              <a:lnSpc>
                <a:spcPct val="115000"/>
              </a:lnSpc>
              <a:spcAft>
                <a:spcPts val="0"/>
              </a:spcAft>
            </a:pPr>
            <a:r>
              <a:rPr lang="ar-SA" sz="2000" b="1" dirty="0">
                <a:solidFill>
                  <a:schemeClr val="tx1">
                    <a:lumMod val="95000"/>
                    <a:lumOff val="5000"/>
                  </a:schemeClr>
                </a:solidFill>
                <a:ea typeface="Times New Roman"/>
                <a:cs typeface="Simplified Arabic"/>
              </a:rPr>
              <a:t>ولقد اتفق الفقهاء على وجوب العدل في المبيت , فيجب على الزوج العدل والتسوية بين نسائه  فيما يملك ومن ذلك البيتوتة عندها وفي ذلك تحقيق القصد من المبيت عند الزوجة وهو الصحبة والمؤانسة وإذهاب الوحشة وسد باب الحقد والضغائن بين الزوجات والأقارب .</a:t>
            </a:r>
            <a:endParaRPr lang="en-US" sz="1600" b="1" dirty="0">
              <a:solidFill>
                <a:schemeClr val="tx1">
                  <a:lumMod val="95000"/>
                  <a:lumOff val="5000"/>
                </a:schemeClr>
              </a:solidFill>
              <a:ea typeface="Times New Roman"/>
              <a:cs typeface="Arial"/>
            </a:endParaRPr>
          </a:p>
          <a:p>
            <a:pPr algn="justLow" rtl="1">
              <a:lnSpc>
                <a:spcPct val="115000"/>
              </a:lnSpc>
              <a:spcAft>
                <a:spcPts val="0"/>
              </a:spcAft>
            </a:pPr>
            <a:r>
              <a:rPr lang="ar-SA" b="1" dirty="0">
                <a:ea typeface="Times New Roman"/>
                <a:cs typeface="Simplified Arabic"/>
              </a:rPr>
              <a:t> </a:t>
            </a:r>
            <a:endParaRPr lang="en-US" sz="1400" dirty="0">
              <a:ea typeface="Times New Roman"/>
              <a:cs typeface="Arial"/>
            </a:endParaRPr>
          </a:p>
          <a:p>
            <a:pPr algn="justLow" rtl="1">
              <a:lnSpc>
                <a:spcPct val="115000"/>
              </a:lnSpc>
              <a:spcAft>
                <a:spcPts val="0"/>
              </a:spcAft>
            </a:pPr>
            <a:r>
              <a:rPr lang="ar-SA" sz="2000" b="1" dirty="0">
                <a:solidFill>
                  <a:srgbClr val="7030A0"/>
                </a:solidFill>
                <a:ea typeface="Times New Roman"/>
                <a:cs typeface="Simplified Arabic"/>
              </a:rPr>
              <a:t>* العدل في النفقة : </a:t>
            </a:r>
            <a:endParaRPr lang="en-US" sz="1600" dirty="0">
              <a:solidFill>
                <a:srgbClr val="7030A0"/>
              </a:solidFill>
              <a:ea typeface="Times New Roman"/>
              <a:cs typeface="Arial"/>
            </a:endParaRPr>
          </a:p>
          <a:p>
            <a:pPr algn="justLow" rtl="1">
              <a:lnSpc>
                <a:spcPct val="115000"/>
              </a:lnSpc>
              <a:spcAft>
                <a:spcPts val="0"/>
              </a:spcAft>
            </a:pPr>
            <a:r>
              <a:rPr lang="ar-SA" b="1" dirty="0">
                <a:solidFill>
                  <a:schemeClr val="tx1">
                    <a:lumMod val="95000"/>
                    <a:lumOff val="5000"/>
                  </a:schemeClr>
                </a:solidFill>
                <a:ea typeface="Times New Roman"/>
                <a:cs typeface="Simplified Arabic"/>
              </a:rPr>
              <a:t>المراد به : الإدرار على الشيء بما فيه بقاؤه , أو هي ما يفرض للزوجة على زوجها من مال للطعام والكساء والحضانة ونحوها .</a:t>
            </a:r>
            <a:endParaRPr lang="en-US" sz="1400" b="1" dirty="0">
              <a:solidFill>
                <a:schemeClr val="tx1">
                  <a:lumMod val="95000"/>
                  <a:lumOff val="5000"/>
                </a:schemeClr>
              </a:solidFill>
              <a:ea typeface="Times New Roman"/>
              <a:cs typeface="Arial"/>
            </a:endParaRPr>
          </a:p>
          <a:p>
            <a:pPr algn="justLow" rtl="1">
              <a:lnSpc>
                <a:spcPct val="115000"/>
              </a:lnSpc>
              <a:spcAft>
                <a:spcPts val="0"/>
              </a:spcAft>
            </a:pPr>
            <a:r>
              <a:rPr lang="ar-SA" b="1" dirty="0">
                <a:solidFill>
                  <a:schemeClr val="tx1">
                    <a:lumMod val="95000"/>
                    <a:lumOff val="5000"/>
                  </a:schemeClr>
                </a:solidFill>
                <a:ea typeface="Times New Roman"/>
                <a:cs typeface="Simplified Arabic"/>
              </a:rPr>
              <a:t>ودليل وجوب النفقة قوله تعالى : </a:t>
            </a:r>
            <a:r>
              <a:rPr lang="en-US" b="1" dirty="0">
                <a:solidFill>
                  <a:schemeClr val="tx1">
                    <a:lumMod val="95000"/>
                    <a:lumOff val="5000"/>
                  </a:schemeClr>
                </a:solidFill>
                <a:ea typeface="Times New Roman"/>
                <a:cs typeface="Simplified Arabic"/>
              </a:rPr>
              <a:t>}</a:t>
            </a:r>
            <a:r>
              <a:rPr lang="en-US" sz="2000" b="1" dirty="0">
                <a:solidFill>
                  <a:schemeClr val="tx1">
                    <a:lumMod val="95000"/>
                    <a:lumOff val="5000"/>
                  </a:schemeClr>
                </a:solidFill>
                <a:latin typeface="Traditional Arabic"/>
                <a:ea typeface="Times New Roman"/>
                <a:cs typeface="Arial"/>
              </a:rPr>
              <a:t> </a:t>
            </a:r>
            <a:r>
              <a:rPr lang="ar-SA" sz="2000" b="1" dirty="0">
                <a:solidFill>
                  <a:schemeClr val="tx1">
                    <a:lumMod val="95000"/>
                    <a:lumOff val="5000"/>
                  </a:schemeClr>
                </a:solidFill>
                <a:ea typeface="Times New Roman"/>
                <a:cs typeface="Simplified Arabic"/>
              </a:rPr>
              <a:t>لِيُنفِقْ ذُو سَعَةٍ مِنْ سَعَتِهِ وَمَنْ قُدِرَ عَلَيْهِ رِزْقُهُ فَلْيُنفِقْ مِمَّا آتَاهُ اللَّهُ لا يُكَلِّفُ اللَّهُ نَفْسًا إِلَّا مَا آتَاهَا سَيَجْعَلُ اللَّهُ بَعْدَ عُسْرٍ يُسْرًا</a:t>
            </a:r>
            <a:r>
              <a:rPr lang="ar-SA" b="1" dirty="0">
                <a:solidFill>
                  <a:schemeClr val="tx1">
                    <a:lumMod val="95000"/>
                    <a:lumOff val="5000"/>
                  </a:schemeClr>
                </a:solidFill>
                <a:ea typeface="Times New Roman"/>
                <a:cs typeface="Simplified Arabic"/>
              </a:rPr>
              <a:t> </a:t>
            </a:r>
            <a:r>
              <a:rPr lang="en-US" b="1" dirty="0">
                <a:solidFill>
                  <a:schemeClr val="tx1">
                    <a:lumMod val="95000"/>
                    <a:lumOff val="5000"/>
                  </a:schemeClr>
                </a:solidFill>
                <a:ea typeface="Times New Roman"/>
                <a:cs typeface="Simplified Arabic"/>
              </a:rPr>
              <a:t>{</a:t>
            </a:r>
            <a:r>
              <a:rPr lang="en-US" b="1" dirty="0">
                <a:solidFill>
                  <a:schemeClr val="tx1">
                    <a:lumMod val="95000"/>
                    <a:lumOff val="5000"/>
                  </a:schemeClr>
                </a:solidFill>
                <a:latin typeface="Simplified Arabic"/>
                <a:ea typeface="Times New Roman"/>
                <a:cs typeface="Arial"/>
              </a:rPr>
              <a:t> </a:t>
            </a:r>
            <a:r>
              <a:rPr lang="ar-SA" sz="1050" b="1" dirty="0">
                <a:solidFill>
                  <a:schemeClr val="tx1">
                    <a:lumMod val="95000"/>
                    <a:lumOff val="5000"/>
                  </a:schemeClr>
                </a:solidFill>
                <a:ea typeface="Times New Roman"/>
                <a:cs typeface="Simplified Arabic"/>
              </a:rPr>
              <a:t>الطلاق_7</a:t>
            </a:r>
            <a:endParaRPr lang="en-US" sz="1400" b="1" dirty="0">
              <a:solidFill>
                <a:schemeClr val="tx1">
                  <a:lumMod val="95000"/>
                  <a:lumOff val="5000"/>
                </a:schemeClr>
              </a:solidFill>
              <a:ea typeface="Times New Roman"/>
              <a:cs typeface="Arial"/>
            </a:endParaRPr>
          </a:p>
          <a:p>
            <a:pPr algn="justLow" rtl="1">
              <a:lnSpc>
                <a:spcPct val="115000"/>
              </a:lnSpc>
              <a:spcAft>
                <a:spcPts val="0"/>
              </a:spcAft>
            </a:pPr>
            <a:r>
              <a:rPr lang="ar-SA" dirty="0">
                <a:ea typeface="Times New Roman"/>
                <a:cs typeface="Simplified Arabic"/>
              </a:rPr>
              <a:t> </a:t>
            </a:r>
            <a:endParaRPr lang="en-US" sz="1400" dirty="0">
              <a:ea typeface="Times New Roman"/>
              <a:cs typeface="Arial"/>
            </a:endParaRPr>
          </a:p>
        </p:txBody>
      </p:sp>
    </p:spTree>
    <p:extLst>
      <p:ext uri="{BB962C8B-B14F-4D97-AF65-F5344CB8AC3E}">
        <p14:creationId xmlns:p14="http://schemas.microsoft.com/office/powerpoint/2010/main" val="27193613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305800" cy="3150093"/>
          </a:xfrm>
          <a:prstGeom prst="rect">
            <a:avLst/>
          </a:prstGeom>
        </p:spPr>
        <p:txBody>
          <a:bodyPr wrap="square">
            <a:spAutoFit/>
          </a:bodyPr>
          <a:lstStyle/>
          <a:p>
            <a:pPr algn="justLow" rtl="1">
              <a:lnSpc>
                <a:spcPct val="115000"/>
              </a:lnSpc>
              <a:spcAft>
                <a:spcPts val="0"/>
              </a:spcAft>
            </a:pPr>
            <a:r>
              <a:rPr lang="ar-SA" sz="2000" b="1" u="sng" dirty="0">
                <a:solidFill>
                  <a:srgbClr val="7030A0"/>
                </a:solidFill>
                <a:ea typeface="Times New Roman"/>
                <a:cs typeface="Simplified Arabic"/>
              </a:rPr>
              <a:t>علاج الشريعة للعنف الأسري بطريق الترهيب :</a:t>
            </a:r>
            <a:endParaRPr lang="en-US" sz="1600" dirty="0">
              <a:solidFill>
                <a:srgbClr val="7030A0"/>
              </a:solidFill>
              <a:ea typeface="Times New Roman"/>
              <a:cs typeface="Arial"/>
            </a:endParaRPr>
          </a:p>
          <a:p>
            <a:pPr algn="justLow" rtl="1">
              <a:lnSpc>
                <a:spcPct val="115000"/>
              </a:lnSpc>
              <a:spcAft>
                <a:spcPts val="0"/>
              </a:spcAft>
            </a:pPr>
            <a:r>
              <a:rPr lang="ar-SA" sz="2000" b="1" dirty="0">
                <a:solidFill>
                  <a:srgbClr val="7030A0"/>
                </a:solidFill>
                <a:ea typeface="Times New Roman"/>
                <a:cs typeface="Simplified Arabic"/>
              </a:rPr>
              <a:t>ولها صور عديدة وهي كالتالي :</a:t>
            </a:r>
            <a:endParaRPr lang="en-US" sz="1600" dirty="0">
              <a:solidFill>
                <a:srgbClr val="7030A0"/>
              </a:solidFill>
              <a:ea typeface="Times New Roman"/>
              <a:cs typeface="Arial"/>
            </a:endParaRPr>
          </a:p>
          <a:p>
            <a:pPr algn="justLow" rtl="1">
              <a:lnSpc>
                <a:spcPct val="115000"/>
              </a:lnSpc>
              <a:spcAft>
                <a:spcPts val="0"/>
              </a:spcAft>
            </a:pPr>
            <a:r>
              <a:rPr lang="ar-SA" b="1" dirty="0">
                <a:ea typeface="Times New Roman"/>
                <a:cs typeface="Simplified Arabic"/>
              </a:rPr>
              <a:t> </a:t>
            </a:r>
            <a:endParaRPr lang="en-US" sz="1400" dirty="0">
              <a:ea typeface="Times New Roman"/>
              <a:cs typeface="Arial"/>
            </a:endParaRPr>
          </a:p>
          <a:p>
            <a:pPr algn="justLow" rtl="1">
              <a:lnSpc>
                <a:spcPct val="115000"/>
              </a:lnSpc>
              <a:spcAft>
                <a:spcPts val="0"/>
              </a:spcAft>
            </a:pPr>
            <a:r>
              <a:rPr lang="ar-SA" sz="2000" b="1" u="sng" dirty="0">
                <a:solidFill>
                  <a:schemeClr val="accent5">
                    <a:lumMod val="75000"/>
                  </a:schemeClr>
                </a:solidFill>
                <a:ea typeface="Times New Roman"/>
                <a:cs typeface="Simplified Arabic"/>
              </a:rPr>
              <a:t>الفرع الأول : تحريم عضل النساء والإضرار بهن وأخذ أموالهن بغير حق :</a:t>
            </a:r>
            <a:endParaRPr lang="en-US" sz="1600" b="1" dirty="0">
              <a:solidFill>
                <a:schemeClr val="accent5">
                  <a:lumMod val="75000"/>
                </a:schemeClr>
              </a:solidFill>
              <a:ea typeface="Times New Roman"/>
              <a:cs typeface="Arial"/>
            </a:endParaRPr>
          </a:p>
          <a:p>
            <a:pPr algn="justLow" rtl="1">
              <a:lnSpc>
                <a:spcPct val="115000"/>
              </a:lnSpc>
              <a:spcAft>
                <a:spcPts val="0"/>
              </a:spcAft>
            </a:pPr>
            <a:r>
              <a:rPr lang="ar-SA" sz="2000" dirty="0">
                <a:ea typeface="Times New Roman"/>
                <a:cs typeface="Simplified Arabic"/>
              </a:rPr>
              <a:t> </a:t>
            </a:r>
            <a:endParaRPr lang="en-US" sz="1600" dirty="0">
              <a:ea typeface="Times New Roman"/>
              <a:cs typeface="Arial"/>
            </a:endParaRPr>
          </a:p>
          <a:p>
            <a:pPr algn="justLow" rtl="1">
              <a:lnSpc>
                <a:spcPct val="115000"/>
              </a:lnSpc>
              <a:spcAft>
                <a:spcPts val="0"/>
              </a:spcAft>
            </a:pPr>
            <a:r>
              <a:rPr lang="ar-SA" sz="2000" b="1" dirty="0">
                <a:ea typeface="Times New Roman"/>
                <a:cs typeface="Simplified Arabic"/>
              </a:rPr>
              <a:t>العضل عند الفقهاء أن يمتنع الولي ظلما من تزويج موليته العاقلة البالغة بالكفء الذي رضيته إذا تقدم لها بمهر مثلها .</a:t>
            </a:r>
            <a:endParaRPr lang="en-US" sz="1600" b="1" dirty="0">
              <a:ea typeface="Times New Roman"/>
              <a:cs typeface="Arial"/>
            </a:endParaRPr>
          </a:p>
          <a:p>
            <a:pPr algn="r" rtl="1"/>
            <a:r>
              <a:rPr lang="ar-SA" sz="2000" b="1" dirty="0">
                <a:ea typeface="Times New Roman"/>
                <a:cs typeface="Simplified Arabic"/>
              </a:rPr>
              <a:t>لقد حرّم المولى عز وجل ونهى عنه الأولياء بالألفاظ الصريحة و بأبين العبارات في أكثر من آية من آيات القرآن وفي هذا رحمة بعباده فهو الأعلم بمصالحهم </a:t>
            </a:r>
            <a:endParaRPr lang="ar-EG" sz="2000" b="1" dirty="0"/>
          </a:p>
        </p:txBody>
      </p:sp>
      <p:sp>
        <p:nvSpPr>
          <p:cNvPr id="3" name="Rectangle 2"/>
          <p:cNvSpPr/>
          <p:nvPr/>
        </p:nvSpPr>
        <p:spPr>
          <a:xfrm>
            <a:off x="609600" y="3581400"/>
            <a:ext cx="8131834" cy="2426818"/>
          </a:xfrm>
          <a:prstGeom prst="rect">
            <a:avLst/>
          </a:prstGeom>
        </p:spPr>
        <p:txBody>
          <a:bodyPr wrap="square">
            <a:spAutoFit/>
          </a:bodyPr>
          <a:lstStyle/>
          <a:p>
            <a:pPr algn="justLow" rtl="1">
              <a:lnSpc>
                <a:spcPct val="115000"/>
              </a:lnSpc>
              <a:spcAft>
                <a:spcPts val="0"/>
              </a:spcAft>
            </a:pPr>
            <a:r>
              <a:rPr lang="ar-SA" sz="2000" b="1" u="sng" dirty="0">
                <a:solidFill>
                  <a:schemeClr val="accent5">
                    <a:lumMod val="75000"/>
                  </a:schemeClr>
                </a:solidFill>
                <a:ea typeface="Times New Roman"/>
                <a:cs typeface="Simplified Arabic"/>
              </a:rPr>
              <a:t>النهي عن الطلاق في الحيض وفي الطهر مع المسيس :</a:t>
            </a:r>
            <a:endParaRPr lang="en-US" sz="1600" dirty="0">
              <a:solidFill>
                <a:schemeClr val="accent5">
                  <a:lumMod val="75000"/>
                </a:schemeClr>
              </a:solidFill>
              <a:ea typeface="Times New Roman"/>
              <a:cs typeface="Arial"/>
            </a:endParaRPr>
          </a:p>
          <a:p>
            <a:pPr algn="justLow" rtl="1">
              <a:lnSpc>
                <a:spcPct val="115000"/>
              </a:lnSpc>
              <a:spcAft>
                <a:spcPts val="0"/>
              </a:spcAft>
            </a:pPr>
            <a:r>
              <a:rPr lang="ar-SA" b="1" dirty="0">
                <a:ea typeface="Times New Roman"/>
                <a:cs typeface="Simplified Arabic"/>
              </a:rPr>
              <a:t> </a:t>
            </a:r>
            <a:endParaRPr lang="en-US" sz="1400" dirty="0">
              <a:ea typeface="Times New Roman"/>
              <a:cs typeface="Arial"/>
            </a:endParaRPr>
          </a:p>
          <a:p>
            <a:pPr algn="justLow" rtl="1">
              <a:lnSpc>
                <a:spcPct val="150000"/>
              </a:lnSpc>
              <a:spcAft>
                <a:spcPts val="0"/>
              </a:spcAft>
            </a:pPr>
            <a:r>
              <a:rPr lang="ar-SA" b="1" dirty="0">
                <a:ea typeface="Times New Roman"/>
                <a:cs typeface="Simplified Arabic"/>
              </a:rPr>
              <a:t>وهذا يدل على التأني ومراعاة الظروف النفسية للزوجة في حال العذر الشرعي , فمن المعروف أن الطلاق لا يقع في الإسلام إذا كانت الزوجة حائضاً أو وقع في طهر جامعها فيه , وفي هذا دلالة واضحة على أن الإسلام يعظم أمر الطلاق لأن فيه هدم للبنة الأولى من لبنات المجتمع الإسلامي والتي يحرص الإسلام على تمسكها ليخرج الذرية فيها نافعين لدينهم ومجتمعهم غير جانحين أو مرضى نفسيين .</a:t>
            </a:r>
            <a:endParaRPr lang="en-US" sz="1400" b="1" dirty="0">
              <a:ea typeface="Times New Roman"/>
              <a:cs typeface="Arial"/>
            </a:endParaRPr>
          </a:p>
        </p:txBody>
      </p:sp>
    </p:spTree>
    <p:extLst>
      <p:ext uri="{BB962C8B-B14F-4D97-AF65-F5344CB8AC3E}">
        <p14:creationId xmlns:p14="http://schemas.microsoft.com/office/powerpoint/2010/main" val="23195626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07992"/>
            <a:ext cx="8610600" cy="6286336"/>
          </a:xfrm>
          <a:prstGeom prst="rect">
            <a:avLst/>
          </a:prstGeom>
        </p:spPr>
        <p:txBody>
          <a:bodyPr wrap="square">
            <a:spAutoFit/>
          </a:bodyPr>
          <a:lstStyle/>
          <a:p>
            <a:pPr algn="justLow" rtl="1">
              <a:lnSpc>
                <a:spcPct val="115000"/>
              </a:lnSpc>
              <a:spcAft>
                <a:spcPts val="0"/>
              </a:spcAft>
            </a:pPr>
            <a:r>
              <a:rPr lang="ar-SA" sz="2000" b="1" dirty="0">
                <a:solidFill>
                  <a:srgbClr val="000000"/>
                </a:solidFill>
                <a:latin typeface="Arial"/>
                <a:ea typeface="Times New Roman"/>
                <a:cs typeface="Simplified Arabic"/>
              </a:rPr>
              <a:t>علاج التشريعات المقارنة للعنف الأسري</a:t>
            </a:r>
            <a:r>
              <a:rPr lang="en-US" sz="2000" b="1" dirty="0">
                <a:solidFill>
                  <a:srgbClr val="000000"/>
                </a:solidFill>
                <a:latin typeface="Arial"/>
                <a:ea typeface="Times New Roman"/>
                <a:cs typeface="Simplified Arabic"/>
              </a:rPr>
              <a:t>  </a:t>
            </a:r>
            <a:r>
              <a:rPr lang="ar-SA" sz="2000" b="1" dirty="0">
                <a:solidFill>
                  <a:srgbClr val="000000"/>
                </a:solidFill>
                <a:latin typeface="Arial"/>
                <a:ea typeface="Times New Roman"/>
                <a:cs typeface="Simplified Arabic"/>
              </a:rPr>
              <a:t>.</a:t>
            </a:r>
            <a:endParaRPr lang="en-US" sz="1400" dirty="0">
              <a:ea typeface="Times New Roman"/>
              <a:cs typeface="Arial"/>
            </a:endParaRPr>
          </a:p>
          <a:p>
            <a:pPr algn="justLow" rtl="1">
              <a:lnSpc>
                <a:spcPct val="115000"/>
              </a:lnSpc>
              <a:spcAft>
                <a:spcPts val="0"/>
              </a:spcAft>
            </a:pPr>
            <a:r>
              <a:rPr lang="ar-SA" sz="2000" b="1" dirty="0">
                <a:solidFill>
                  <a:srgbClr val="000000"/>
                </a:solidFill>
                <a:latin typeface="Arial"/>
                <a:ea typeface="Times New Roman"/>
                <a:cs typeface="Simplified Arabic"/>
              </a:rPr>
              <a:t> </a:t>
            </a:r>
            <a:endParaRPr lang="en-US" sz="1400" dirty="0">
              <a:ea typeface="Times New Roman"/>
              <a:cs typeface="Arial"/>
            </a:endParaRPr>
          </a:p>
          <a:p>
            <a:pPr algn="justLow" rtl="1">
              <a:lnSpc>
                <a:spcPct val="115000"/>
              </a:lnSpc>
              <a:spcAft>
                <a:spcPts val="0"/>
              </a:spcAft>
            </a:pPr>
            <a:r>
              <a:rPr lang="ar-SA" sz="2000" b="1" dirty="0">
                <a:solidFill>
                  <a:srgbClr val="000000"/>
                </a:solidFill>
                <a:latin typeface="Arial"/>
                <a:ea typeface="Times New Roman"/>
                <a:cs typeface="Simplified Arabic"/>
              </a:rPr>
              <a:t>المطلب الثاني : مظاهر علاج المنظمات الدولية والإقليمية والمحلية للعنف الأسري</a:t>
            </a:r>
            <a:r>
              <a:rPr lang="ar-SA" sz="2000" b="1" dirty="0">
                <a:solidFill>
                  <a:srgbClr val="000000"/>
                </a:solidFill>
                <a:ea typeface="Times New Roman"/>
              </a:rPr>
              <a:t> </a:t>
            </a:r>
            <a:r>
              <a:rPr lang="ar-SA" sz="2000" b="1" dirty="0">
                <a:ea typeface="Times New Roman"/>
                <a:cs typeface="Simplified Arabic"/>
              </a:rPr>
              <a:t> .</a:t>
            </a:r>
            <a:endParaRPr lang="en-US" sz="1400" dirty="0">
              <a:ea typeface="Times New Roman"/>
              <a:cs typeface="Arial"/>
            </a:endParaRPr>
          </a:p>
          <a:p>
            <a:pPr algn="justLow" rtl="1">
              <a:lnSpc>
                <a:spcPct val="115000"/>
              </a:lnSpc>
              <a:spcAft>
                <a:spcPts val="0"/>
              </a:spcAft>
            </a:pPr>
            <a:r>
              <a:rPr lang="ar-SA" b="1" u="sng" dirty="0">
                <a:solidFill>
                  <a:srgbClr val="000000"/>
                </a:solidFill>
                <a:latin typeface="Arial"/>
                <a:ea typeface="Times New Roman"/>
                <a:cs typeface="Simplified Arabic"/>
              </a:rPr>
              <a:t>المطلب الأول : علاج التشريعات المقارنة للعنف الأسري</a:t>
            </a:r>
            <a:r>
              <a:rPr lang="en-US" b="1" u="sng" dirty="0">
                <a:solidFill>
                  <a:srgbClr val="000000"/>
                </a:solidFill>
                <a:latin typeface="Arial"/>
                <a:ea typeface="Times New Roman"/>
                <a:cs typeface="Simplified Arabic"/>
              </a:rPr>
              <a:t> :</a:t>
            </a:r>
            <a:endParaRPr lang="en-US" sz="1400" dirty="0">
              <a:ea typeface="Times New Roman"/>
              <a:cs typeface="Arial"/>
            </a:endParaRPr>
          </a:p>
          <a:p>
            <a:pPr algn="justLow" rtl="1">
              <a:lnSpc>
                <a:spcPct val="115000"/>
              </a:lnSpc>
              <a:spcAft>
                <a:spcPts val="0"/>
              </a:spcAft>
            </a:pPr>
            <a:r>
              <a:rPr lang="ar-SA" b="1" dirty="0">
                <a:ea typeface="Times New Roman"/>
                <a:cs typeface="Simplified Arabic"/>
              </a:rPr>
              <a:t> </a:t>
            </a:r>
            <a:endParaRPr lang="en-US" sz="1400" dirty="0">
              <a:ea typeface="Times New Roman"/>
              <a:cs typeface="Arial"/>
            </a:endParaRPr>
          </a:p>
          <a:p>
            <a:pPr algn="justLow" rtl="1">
              <a:lnSpc>
                <a:spcPct val="115000"/>
              </a:lnSpc>
              <a:spcAft>
                <a:spcPts val="0"/>
              </a:spcAft>
            </a:pPr>
            <a:r>
              <a:rPr lang="ar-SA" b="1" u="sng" dirty="0">
                <a:solidFill>
                  <a:srgbClr val="C00000"/>
                </a:solidFill>
                <a:ea typeface="Times New Roman"/>
                <a:cs typeface="Simplified Arabic"/>
              </a:rPr>
              <a:t>الفرع الأول :علاج التنظيم الأردني للعنف الأسري ( نظام العنف الأسري ) :</a:t>
            </a:r>
            <a:endParaRPr lang="en-US" sz="1400" dirty="0">
              <a:solidFill>
                <a:srgbClr val="C00000"/>
              </a:solidFill>
              <a:ea typeface="Times New Roman"/>
              <a:cs typeface="Arial"/>
            </a:endParaRPr>
          </a:p>
          <a:p>
            <a:pPr rtl="1">
              <a:lnSpc>
                <a:spcPct val="115000"/>
              </a:lnSpc>
            </a:pPr>
            <a:r>
              <a:rPr lang="ar-SA" b="1" dirty="0">
                <a:ea typeface="Times New Roman"/>
                <a:cs typeface="Simplified Arabic"/>
              </a:rPr>
              <a:t> </a:t>
            </a:r>
            <a:endParaRPr lang="en-US" sz="1400" dirty="0">
              <a:ea typeface="Times New Roman"/>
              <a:cs typeface="Arial"/>
            </a:endParaRPr>
          </a:p>
          <a:p>
            <a:pPr algn="justLow" rtl="1">
              <a:lnSpc>
                <a:spcPct val="115000"/>
              </a:lnSpc>
              <a:spcAft>
                <a:spcPts val="0"/>
              </a:spcAft>
            </a:pPr>
            <a:r>
              <a:rPr lang="ar-EG" sz="2000" b="1" dirty="0">
                <a:solidFill>
                  <a:schemeClr val="tx1">
                    <a:lumMod val="95000"/>
                    <a:lumOff val="5000"/>
                  </a:schemeClr>
                </a:solidFill>
                <a:latin typeface="Tahoma"/>
                <a:ea typeface="Times New Roman"/>
                <a:cs typeface="Simplified Arabic"/>
              </a:rPr>
              <a:t>بعد ارتفاع </a:t>
            </a:r>
            <a:r>
              <a:rPr lang="ar-SA" sz="2000" b="1" dirty="0">
                <a:solidFill>
                  <a:schemeClr val="tx1">
                    <a:lumMod val="95000"/>
                    <a:lumOff val="5000"/>
                  </a:schemeClr>
                </a:solidFill>
                <a:latin typeface="Tahoma"/>
                <a:ea typeface="Times New Roman"/>
                <a:cs typeface="Simplified Arabic"/>
              </a:rPr>
              <a:t>عدد حوادث العنف المنزلي </a:t>
            </a:r>
            <a:r>
              <a:rPr lang="ar-EG" sz="2000" b="1" dirty="0">
                <a:solidFill>
                  <a:schemeClr val="tx1">
                    <a:lumMod val="95000"/>
                    <a:lumOff val="5000"/>
                  </a:schemeClr>
                </a:solidFill>
                <a:latin typeface="Tahoma"/>
                <a:ea typeface="Times New Roman"/>
                <a:cs typeface="Simplified Arabic"/>
              </a:rPr>
              <a:t>في الأردن </a:t>
            </a:r>
            <a:r>
              <a:rPr lang="ar-SA" sz="2000" b="1" dirty="0">
                <a:solidFill>
                  <a:schemeClr val="tx1">
                    <a:lumMod val="95000"/>
                    <a:lumOff val="5000"/>
                  </a:schemeClr>
                </a:solidFill>
                <a:latin typeface="Tahoma"/>
                <a:ea typeface="Times New Roman"/>
                <a:cs typeface="Simplified Arabic"/>
              </a:rPr>
              <a:t> </a:t>
            </a:r>
            <a:r>
              <a:rPr lang="ar-EG" sz="2000" b="1" dirty="0">
                <a:solidFill>
                  <a:schemeClr val="tx1">
                    <a:lumMod val="95000"/>
                    <a:lumOff val="5000"/>
                  </a:schemeClr>
                </a:solidFill>
                <a:latin typeface="Tahoma"/>
                <a:ea typeface="Times New Roman"/>
                <a:cs typeface="Simplified Arabic"/>
              </a:rPr>
              <a:t>و التي وصلت </a:t>
            </a:r>
            <a:r>
              <a:rPr lang="ar-SA" sz="2000" b="1" dirty="0">
                <a:solidFill>
                  <a:schemeClr val="tx1">
                    <a:lumMod val="95000"/>
                    <a:lumOff val="5000"/>
                  </a:schemeClr>
                </a:solidFill>
                <a:latin typeface="Tahoma"/>
                <a:ea typeface="Times New Roman"/>
                <a:cs typeface="Simplified Arabic"/>
              </a:rPr>
              <a:t>إلى </a:t>
            </a:r>
            <a:r>
              <a:rPr lang="ar-EG" sz="2000" b="1" dirty="0">
                <a:solidFill>
                  <a:schemeClr val="tx1">
                    <a:lumMod val="95000"/>
                    <a:lumOff val="5000"/>
                  </a:schemeClr>
                </a:solidFill>
                <a:latin typeface="Tahoma"/>
                <a:ea typeface="Times New Roman"/>
                <a:cs typeface="Simplified Arabic"/>
              </a:rPr>
              <a:t>عدد</a:t>
            </a:r>
            <a:r>
              <a:rPr lang="ar-SA" sz="2000" b="1" dirty="0">
                <a:solidFill>
                  <a:schemeClr val="tx1">
                    <a:lumMod val="95000"/>
                    <a:lumOff val="5000"/>
                  </a:schemeClr>
                </a:solidFill>
                <a:latin typeface="Tahoma"/>
                <a:ea typeface="Times New Roman"/>
                <a:cs typeface="Simplified Arabic"/>
              </a:rPr>
              <a:t> 132 </a:t>
            </a:r>
            <a:r>
              <a:rPr lang="ar-EG" sz="2000" b="1" dirty="0">
                <a:solidFill>
                  <a:schemeClr val="tx1">
                    <a:lumMod val="95000"/>
                    <a:lumOff val="5000"/>
                  </a:schemeClr>
                </a:solidFill>
                <a:latin typeface="Tahoma"/>
                <a:ea typeface="Times New Roman"/>
                <a:cs typeface="Simplified Arabic"/>
              </a:rPr>
              <a:t>حالة </a:t>
            </a:r>
            <a:r>
              <a:rPr lang="ar-SA" sz="2000" b="1" dirty="0">
                <a:solidFill>
                  <a:schemeClr val="tx1">
                    <a:lumMod val="95000"/>
                    <a:lumOff val="5000"/>
                  </a:schemeClr>
                </a:solidFill>
                <a:latin typeface="Tahoma"/>
                <a:ea typeface="Times New Roman"/>
                <a:cs typeface="Simplified Arabic"/>
              </a:rPr>
              <a:t>خلال عامي 2006 و2007 ، </a:t>
            </a:r>
            <a:r>
              <a:rPr lang="ar-EG" sz="2000" b="1" dirty="0">
                <a:solidFill>
                  <a:schemeClr val="tx1">
                    <a:lumMod val="95000"/>
                    <a:lumOff val="5000"/>
                  </a:schemeClr>
                </a:solidFill>
                <a:latin typeface="Tahoma"/>
                <a:ea typeface="Times New Roman"/>
                <a:cs typeface="Simplified Arabic"/>
              </a:rPr>
              <a:t>حسب دراسة</a:t>
            </a:r>
            <a:r>
              <a:rPr lang="ar-SA" sz="2000" b="1" dirty="0">
                <a:solidFill>
                  <a:schemeClr val="tx1">
                    <a:lumMod val="95000"/>
                    <a:lumOff val="5000"/>
                  </a:schemeClr>
                </a:solidFill>
                <a:latin typeface="Tahoma"/>
                <a:ea typeface="Times New Roman"/>
                <a:cs typeface="Simplified Arabic"/>
              </a:rPr>
              <a:t> حديثة </a:t>
            </a:r>
            <a:r>
              <a:rPr lang="ar-EG" sz="2000" b="1" dirty="0">
                <a:solidFill>
                  <a:schemeClr val="tx1">
                    <a:lumMod val="95000"/>
                    <a:lumOff val="5000"/>
                  </a:schemeClr>
                </a:solidFill>
                <a:latin typeface="Tahoma"/>
                <a:ea typeface="Times New Roman"/>
                <a:cs typeface="Simplified Arabic"/>
              </a:rPr>
              <a:t> </a:t>
            </a:r>
            <a:r>
              <a:rPr lang="ar-SA" sz="2000" b="1" dirty="0">
                <a:solidFill>
                  <a:schemeClr val="tx1">
                    <a:lumMod val="95000"/>
                    <a:lumOff val="5000"/>
                  </a:schemeClr>
                </a:solidFill>
                <a:latin typeface="Tahoma"/>
                <a:ea typeface="Times New Roman"/>
                <a:cs typeface="Simplified Arabic"/>
              </a:rPr>
              <a:t>شملت 11 محكمة من محاكم المملكة الأردنية البالغ عددها 62 محكمة ،صادق البرلمان الأردني </a:t>
            </a:r>
            <a:r>
              <a:rPr lang="ar-EG" sz="2000" b="1" dirty="0">
                <a:solidFill>
                  <a:schemeClr val="tx1">
                    <a:lumMod val="95000"/>
                    <a:lumOff val="5000"/>
                  </a:schemeClr>
                </a:solidFill>
                <a:latin typeface="Tahoma"/>
                <a:ea typeface="Times New Roman"/>
                <a:cs typeface="Simplified Arabic"/>
              </a:rPr>
              <a:t>مؤخرا</a:t>
            </a:r>
            <a:r>
              <a:rPr lang="ar-SA" sz="2000" b="1" dirty="0">
                <a:solidFill>
                  <a:schemeClr val="tx1">
                    <a:lumMod val="95000"/>
                    <a:lumOff val="5000"/>
                  </a:schemeClr>
                </a:solidFill>
                <a:latin typeface="Tahoma"/>
                <a:ea typeface="Times New Roman"/>
                <a:cs typeface="Simplified Arabic"/>
              </a:rPr>
              <a:t> على مسودة قانون يهدف إلى مكافحة العنف المنزلي .</a:t>
            </a:r>
            <a:endParaRPr lang="en-US" sz="1600" b="1" dirty="0">
              <a:solidFill>
                <a:schemeClr val="tx1">
                  <a:lumMod val="95000"/>
                  <a:lumOff val="5000"/>
                </a:schemeClr>
              </a:solidFill>
              <a:ea typeface="Times New Roman"/>
              <a:cs typeface="Arial"/>
            </a:endParaRPr>
          </a:p>
          <a:p>
            <a:pPr algn="justLow" rtl="1">
              <a:lnSpc>
                <a:spcPct val="115000"/>
              </a:lnSpc>
              <a:spcAft>
                <a:spcPts val="0"/>
              </a:spcAft>
            </a:pPr>
            <a:r>
              <a:rPr lang="ar-SA" sz="2000" b="1" dirty="0">
                <a:solidFill>
                  <a:schemeClr val="tx1">
                    <a:lumMod val="95000"/>
                    <a:lumOff val="5000"/>
                  </a:schemeClr>
                </a:solidFill>
                <a:latin typeface="Tahoma"/>
                <a:ea typeface="Times New Roman"/>
                <a:cs typeface="Simplified Arabic"/>
              </a:rPr>
              <a:t> يفرض هذا القانون، عقوبات قاسية على المخالفين بدءاً من غرامات كبيرة إلى السجن لمدة قد تصل إلى ستة أشهر. كما يعطي هذا القانون الحق للحكومة في احتجاز مرتكبي العنف المنزلي لمدة 24 ساعة "لحماية الضحية", كما يعطي الحق للمحكمة في منعهم من الاقتراب من دور الحماية التي توضع فيها الضحايا لضمان حمايتها , ويمكن للضحايا في ظل هذا القانون أن يتقدموا بطلب تعويض مادي في حال إصابتهم بضرر جسدي أو إساءة نفسية , </a:t>
            </a:r>
            <a:r>
              <a:rPr lang="ar-EG" sz="2000" b="1" dirty="0">
                <a:solidFill>
                  <a:schemeClr val="tx1">
                    <a:lumMod val="95000"/>
                    <a:lumOff val="5000"/>
                  </a:schemeClr>
                </a:solidFill>
                <a:latin typeface="Tahoma"/>
                <a:ea typeface="Times New Roman"/>
                <a:cs typeface="Simplified Arabic"/>
              </a:rPr>
              <a:t>ذلك و </a:t>
            </a:r>
            <a:r>
              <a:rPr lang="ar-SA" sz="2000" b="1" dirty="0">
                <a:solidFill>
                  <a:schemeClr val="tx1">
                    <a:lumMod val="95000"/>
                    <a:lumOff val="5000"/>
                  </a:schemeClr>
                </a:solidFill>
                <a:latin typeface="Tahoma"/>
                <a:ea typeface="Times New Roman"/>
                <a:cs typeface="Simplified Arabic"/>
              </a:rPr>
              <a:t>يمهِّد القانون الطريق أمام خلق "لجان وفاق أسري" للوساطة بين الضحايا والمعتدين, وتطالب مسودة القانون أعضاء الأسرة الراشدين بالتبليغ عن أي أذى جسدي أو جنسي قد يحصل داخل أسرهم.</a:t>
            </a:r>
            <a:endParaRPr lang="en-US" sz="1600" b="1" dirty="0">
              <a:solidFill>
                <a:schemeClr val="tx1">
                  <a:lumMod val="95000"/>
                  <a:lumOff val="5000"/>
                </a:schemeClr>
              </a:solidFill>
              <a:ea typeface="Times New Roman"/>
              <a:cs typeface="Arial"/>
            </a:endParaRPr>
          </a:p>
          <a:p>
            <a:pPr algn="justLow" rtl="1">
              <a:lnSpc>
                <a:spcPct val="115000"/>
              </a:lnSpc>
              <a:spcAft>
                <a:spcPts val="0"/>
              </a:spcAft>
            </a:pPr>
            <a:r>
              <a:rPr lang="ar-SA" dirty="0">
                <a:ea typeface="Times New Roman"/>
                <a:cs typeface="Simplified Arabic"/>
              </a:rPr>
              <a:t> </a:t>
            </a:r>
            <a:endParaRPr lang="en-US" sz="1400" dirty="0">
              <a:ea typeface="Times New Roman"/>
              <a:cs typeface="Arial"/>
            </a:endParaRPr>
          </a:p>
        </p:txBody>
      </p:sp>
      <p:pic>
        <p:nvPicPr>
          <p:cNvPr id="1026" name="Picture 2" descr="67Y69CAKLK3Q5CAQ4N9CPCA5XCDCSCAXZXN9SCA3OPHZ9CA4TTG81CAD8MXSLCAZ9OLNWCAUC1XY8CA5PKB1YCA0LP9ROCAUVWL3JCAMCDRC8CA222J5FCA839BPSCAIV4YEQCAKVHLVYCA8ZHT7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724400"/>
            <a:ext cx="1981200" cy="99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71499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85800"/>
            <a:ext cx="7772400" cy="2853089"/>
          </a:xfrm>
          <a:prstGeom prst="rect">
            <a:avLst/>
          </a:prstGeom>
        </p:spPr>
        <p:txBody>
          <a:bodyPr wrap="square">
            <a:spAutoFit/>
          </a:bodyPr>
          <a:lstStyle/>
          <a:p>
            <a:pPr algn="justLow" rtl="1">
              <a:lnSpc>
                <a:spcPct val="115000"/>
              </a:lnSpc>
              <a:spcAft>
                <a:spcPts val="0"/>
              </a:spcAft>
            </a:pPr>
            <a:r>
              <a:rPr lang="ar-JO" b="1" u="sng" dirty="0">
                <a:solidFill>
                  <a:srgbClr val="C00000"/>
                </a:solidFill>
                <a:ea typeface="Times New Roman"/>
                <a:cs typeface="Arabic Transparent"/>
              </a:rPr>
              <a:t>الفرع الثاني :علاج التنظيم التركي للعنف الأسري </a:t>
            </a:r>
            <a:r>
              <a:rPr lang="ar-JO" b="1" dirty="0">
                <a:solidFill>
                  <a:srgbClr val="C00000"/>
                </a:solidFill>
                <a:ea typeface="Times New Roman"/>
                <a:cs typeface="Arabic Transparent"/>
              </a:rPr>
              <a:t>: </a:t>
            </a:r>
            <a:r>
              <a:rPr lang="ar-JO" b="1" dirty="0">
                <a:ea typeface="Times New Roman"/>
                <a:cs typeface="Arabic Transparent"/>
              </a:rPr>
              <a:t>                </a:t>
            </a:r>
            <a:endParaRPr lang="en-US" sz="1400" dirty="0">
              <a:ea typeface="Times New Roman"/>
              <a:cs typeface="Arial"/>
            </a:endParaRPr>
          </a:p>
          <a:p>
            <a:pPr algn="justLow" rtl="1">
              <a:lnSpc>
                <a:spcPct val="115000"/>
              </a:lnSpc>
              <a:spcAft>
                <a:spcPts val="0"/>
              </a:spcAft>
            </a:pPr>
            <a:r>
              <a:rPr lang="ar-JO" b="1" dirty="0">
                <a:ea typeface="Times New Roman"/>
                <a:cs typeface="Arabic Transparent"/>
              </a:rPr>
              <a:t> </a:t>
            </a:r>
            <a:endParaRPr lang="en-US" sz="1400" dirty="0">
              <a:ea typeface="Times New Roman"/>
              <a:cs typeface="Arial"/>
            </a:endParaRPr>
          </a:p>
          <a:p>
            <a:pPr algn="justLow" rtl="1">
              <a:lnSpc>
                <a:spcPct val="115000"/>
              </a:lnSpc>
              <a:spcAft>
                <a:spcPts val="0"/>
              </a:spcAft>
            </a:pPr>
            <a:r>
              <a:rPr lang="ar-JO" sz="2400" b="1" dirty="0">
                <a:solidFill>
                  <a:schemeClr val="tx1">
                    <a:lumMod val="95000"/>
                    <a:lumOff val="5000"/>
                  </a:schemeClr>
                </a:solidFill>
                <a:ea typeface="Times New Roman"/>
                <a:cs typeface="Arabic Transparent"/>
              </a:rPr>
              <a:t>جاء</a:t>
            </a:r>
            <a:r>
              <a:rPr lang="ar-JO" sz="2400" b="1" dirty="0">
                <a:solidFill>
                  <a:schemeClr val="tx1">
                    <a:lumMod val="95000"/>
                    <a:lumOff val="5000"/>
                  </a:schemeClr>
                </a:solidFill>
                <a:ea typeface="Times New Roman"/>
                <a:cs typeface="Simplified Arabic"/>
              </a:rPr>
              <a:t> النظام التركي للعنف الأسري محكماً رادعاً حيث ينص على أنه في حال تعرض أحد أفراد العائلة الذين يعيشون تحت سقف واحد إلى اعتداء حسب بلاغ من الضحية أو من النائب العام يحق للقاضي أن يصدر حكما أو أكثر حسب طبيعة كل موضوع معروض عليه </a:t>
            </a:r>
            <a:r>
              <a:rPr lang="ar-SA" sz="2400" b="1" dirty="0">
                <a:solidFill>
                  <a:schemeClr val="tx1">
                    <a:lumMod val="95000"/>
                    <a:lumOff val="5000"/>
                  </a:schemeClr>
                </a:solidFill>
                <a:ea typeface="Times New Roman"/>
                <a:cs typeface="Simplified Arabic"/>
              </a:rPr>
              <a:t>إلى جانب اتخاذ إجراءات أخرى يراها مناسبة، إضافة على ما نصّت عليه مواد القانون المدني التركي.</a:t>
            </a:r>
            <a:r>
              <a:rPr lang="ar-SA" b="1" dirty="0">
                <a:solidFill>
                  <a:schemeClr val="tx1">
                    <a:lumMod val="95000"/>
                    <a:lumOff val="5000"/>
                  </a:schemeClr>
                </a:solidFill>
                <a:ea typeface="Times New Roman"/>
                <a:cs typeface="Simplified Arabic"/>
              </a:rPr>
              <a:t> </a:t>
            </a:r>
            <a:endParaRPr lang="en-US" b="1" dirty="0">
              <a:solidFill>
                <a:schemeClr val="tx1">
                  <a:lumMod val="95000"/>
                  <a:lumOff val="5000"/>
                </a:schemeClr>
              </a:solidFill>
              <a:ea typeface="Times New Roman"/>
              <a:cs typeface="Arial"/>
            </a:endParaRPr>
          </a:p>
        </p:txBody>
      </p:sp>
      <p:pic>
        <p:nvPicPr>
          <p:cNvPr id="2050" name="Picture 2" descr="R141YCAOP5L35CAOTZC4ECA4JIUA4CAQPDT6ACAGBCTY0CA3E62LXCAJDQRN2CAGPCICWCA3DN1EZCAYFCI21CA21GIYKCAEYV78ECATKH7KSCACE1N5ECA02VCWACAXHAW7DCAM4QO63CA7EUZE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224" y="4552494"/>
            <a:ext cx="2593975" cy="170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7149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6858000"/>
            <a:chOff x="0" y="0"/>
            <a:chExt cx="9144000" cy="6858000"/>
          </a:xfrm>
        </p:grpSpPr>
        <p:pic>
          <p:nvPicPr>
            <p:cNvPr id="3" name="Picture 4" descr="عرض تقديمي بوربوينت - خمسا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المقدمة - رحلة معرفية لمكونات الحاسب الآلي"/>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0"/>
              <a:ext cx="2093495" cy="13716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rot="21443064">
              <a:off x="988095" y="1094068"/>
              <a:ext cx="3962998" cy="2031325"/>
            </a:xfrm>
            <a:prstGeom prst="rect">
              <a:avLst/>
            </a:prstGeom>
            <a:solidFill>
              <a:srgbClr val="FFFFFF"/>
            </a:solidFill>
            <a:ln w="25400" cap="flat" cmpd="sng" algn="ctr">
              <a:solidFill>
                <a:srgbClr val="A9A57C"/>
              </a:solidFill>
              <a:prstDash val="solid"/>
            </a:ln>
            <a:effectLst/>
          </p:spPr>
          <p:txBody>
            <a:bodyPr wrap="square">
              <a:spAutoFit/>
            </a:bodyPr>
            <a:lstStyle/>
            <a:p>
              <a:pPr lvl="0" algn="r" rtl="1"/>
              <a:r>
                <a:rPr lang="ar-EG" sz="1400" b="1" kern="0" dirty="0">
                  <a:solidFill>
                    <a:srgbClr val="2F2B20"/>
                  </a:solidFill>
                  <a:ea typeface="Calibri"/>
                </a:rPr>
                <a:t>إن الأسرة هي قوام المجتمع ، وهي اللبنة الأولى في بناء الدولة قديماً وحديثاً ، لا يختلف في ذلك أحد ، لذلك فإنها بقدر ما تكون متماسكة متلائمة بقدر ماينعكس ذلك على ثبات المجتمع واستقراره ، فهي مجتمع مصغر ، أساسه الزوج والزوجة والأبناء ، أشار إلى ذلك القرآن الكريم في العديد من الآيات ، كقوله سبحانه وتعالى: ( ومن آياته أن خلق لكم من أنفسكم أزواجاً لتسكنوا إليها وجعل بينكم مودةً ورحمة إن في ذلك لآيات لقوم يتفكرون) ، ( الروم 21 ) ، ففي كل شيء في هذه الأسرة آية : في الخلق ، والسكن ، والمودة ، والرحمة.</a:t>
              </a:r>
              <a:endParaRPr kumimoji="0" lang="ar-EG" sz="1400" b="1" i="0" u="none" strike="noStrike" kern="0" cap="none" spc="0" normalizeH="0" baseline="0" noProof="0" dirty="0">
                <a:ln>
                  <a:noFill/>
                </a:ln>
                <a:solidFill>
                  <a:srgbClr val="2F2B20"/>
                </a:solidFill>
                <a:effectLst/>
                <a:uLnTx/>
                <a:uFillTx/>
                <a:latin typeface="Calibri"/>
                <a:ea typeface="Calibri"/>
                <a:cs typeface="Arial"/>
              </a:endParaRPr>
            </a:p>
          </p:txBody>
        </p:sp>
      </p:grpSp>
    </p:spTree>
    <p:extLst>
      <p:ext uri="{BB962C8B-B14F-4D97-AF65-F5344CB8AC3E}">
        <p14:creationId xmlns:p14="http://schemas.microsoft.com/office/powerpoint/2010/main" val="72132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457200"/>
            <a:ext cx="7696200" cy="4127284"/>
          </a:xfrm>
          <a:prstGeom prst="rect">
            <a:avLst/>
          </a:prstGeom>
        </p:spPr>
        <p:txBody>
          <a:bodyPr wrap="square">
            <a:spAutoFit/>
          </a:bodyPr>
          <a:lstStyle/>
          <a:p>
            <a:pPr algn="justLow" rtl="1">
              <a:lnSpc>
                <a:spcPct val="115000"/>
              </a:lnSpc>
              <a:spcAft>
                <a:spcPts val="0"/>
              </a:spcAft>
            </a:pPr>
            <a:r>
              <a:rPr lang="ar-SA" sz="2800" b="1" u="sng" dirty="0">
                <a:solidFill>
                  <a:srgbClr val="C00000"/>
                </a:solidFill>
                <a:ea typeface="Times New Roman"/>
                <a:cs typeface="Simplified Arabic"/>
              </a:rPr>
              <a:t>الفرع الثالث : قانون الطفل المصري </a:t>
            </a:r>
            <a:r>
              <a:rPr lang="ar-SA" sz="2800" b="1" dirty="0">
                <a:solidFill>
                  <a:srgbClr val="C00000"/>
                </a:solidFill>
                <a:ea typeface="Times New Roman"/>
                <a:cs typeface="Simplified Arabic"/>
              </a:rPr>
              <a:t>:                          </a:t>
            </a:r>
            <a:endParaRPr lang="en-US" sz="2000" dirty="0">
              <a:solidFill>
                <a:srgbClr val="C00000"/>
              </a:solidFill>
              <a:ea typeface="Times New Roman"/>
              <a:cs typeface="Arial"/>
            </a:endParaRPr>
          </a:p>
          <a:p>
            <a:pPr algn="justLow" rtl="1">
              <a:lnSpc>
                <a:spcPct val="115000"/>
              </a:lnSpc>
              <a:spcAft>
                <a:spcPts val="0"/>
              </a:spcAft>
            </a:pPr>
            <a:r>
              <a:rPr lang="ar-SA" sz="2000" b="1" dirty="0">
                <a:latin typeface="Tahoma"/>
                <a:ea typeface="Times New Roman"/>
                <a:cs typeface="Simplified Arabic"/>
              </a:rPr>
              <a:t>أصدر المجلس القومي للطفولة والأمومة مسودة مشروع تعديل قانون الطفل رقم 12 لسنة 1996 في أكثر من تعديل لأكثر من 60 مادة في قانون الطفل , ولعل أهم مادة تهمنا في هذا النظام هي المادة الثانية والتي تنص على :</a:t>
            </a:r>
            <a:endParaRPr lang="en-US" sz="1600" b="1" dirty="0">
              <a:ea typeface="Times New Roman"/>
              <a:cs typeface="Arial"/>
            </a:endParaRPr>
          </a:p>
          <a:p>
            <a:pPr algn="justLow" rtl="1">
              <a:lnSpc>
                <a:spcPct val="115000"/>
              </a:lnSpc>
              <a:spcAft>
                <a:spcPts val="0"/>
              </a:spcAft>
            </a:pPr>
            <a:r>
              <a:rPr lang="ar-SA" sz="2000" b="1" dirty="0">
                <a:latin typeface="Tahoma"/>
                <a:ea typeface="Times New Roman"/>
                <a:cs typeface="Simplified Arabic"/>
              </a:rPr>
              <a:t>" مع مراعاة أحكام اتفاقية حقوق الطفل وغيرها من المواثيق</a:t>
            </a:r>
            <a:r>
              <a:rPr lang="ar-SA" sz="2000" b="1" dirty="0">
                <a:latin typeface="Arabic Transparent"/>
                <a:ea typeface="Times New Roman"/>
                <a:cs typeface="Tahoma"/>
              </a:rPr>
              <a:t> </a:t>
            </a:r>
            <a:r>
              <a:rPr lang="ar-SA" sz="2000" b="1" dirty="0">
                <a:latin typeface="Tahoma"/>
                <a:ea typeface="Times New Roman"/>
                <a:cs typeface="Simplified Arabic"/>
              </a:rPr>
              <a:t>الدولية يقوم هذا القانون على كفالة المبادئ والحقوق التي تهدف إلى حق الطفل في</a:t>
            </a:r>
            <a:r>
              <a:rPr lang="ar-SA" sz="2000" b="1" dirty="0">
                <a:latin typeface="Arabic Transparent"/>
                <a:ea typeface="Times New Roman"/>
                <a:cs typeface="Tahoma"/>
              </a:rPr>
              <a:t> </a:t>
            </a:r>
            <a:r>
              <a:rPr lang="ar-SA" sz="2000" b="1" dirty="0">
                <a:latin typeface="Tahoma"/>
                <a:ea typeface="Times New Roman"/>
                <a:cs typeface="Simplified Arabic"/>
              </a:rPr>
              <a:t>الرعاية والبقاء في كنف أسرة متماسكة والتمتع بمختلف التدابير التي تحميه من كافة</a:t>
            </a:r>
            <a:r>
              <a:rPr lang="ar-SA" sz="2000" b="1" dirty="0">
                <a:latin typeface="Arabic Transparent"/>
                <a:ea typeface="Times New Roman"/>
                <a:cs typeface="Tahoma"/>
              </a:rPr>
              <a:t> </a:t>
            </a:r>
            <a:r>
              <a:rPr lang="ar-SA" sz="2000" b="1" dirty="0">
                <a:latin typeface="Tahoma"/>
                <a:ea typeface="Times New Roman"/>
                <a:cs typeface="Simplified Arabic"/>
              </a:rPr>
              <a:t>أشكال العنف والإساءة البدنية أو الجنسية أو الإهمال، كما يهدف إلى حمايته من أي</a:t>
            </a:r>
            <a:r>
              <a:rPr lang="ar-SA" sz="2000" b="1" dirty="0">
                <a:latin typeface="Arabic Transparent"/>
                <a:ea typeface="Times New Roman"/>
                <a:cs typeface="Tahoma"/>
              </a:rPr>
              <a:t> </a:t>
            </a:r>
            <a:r>
              <a:rPr lang="ar-SA" sz="2000" b="1" dirty="0">
                <a:latin typeface="Tahoma"/>
                <a:ea typeface="Times New Roman"/>
                <a:cs typeface="Simplified Arabic"/>
              </a:rPr>
              <a:t>نوع من أنواع التمييز، وأن يكون له الحق في الحصول على المعلومات والاستماع إلى</a:t>
            </a:r>
            <a:r>
              <a:rPr lang="ar-SA" sz="2000" b="1" dirty="0">
                <a:latin typeface="Arabic Transparent"/>
                <a:ea typeface="Times New Roman"/>
                <a:cs typeface="Tahoma"/>
              </a:rPr>
              <a:t> </a:t>
            </a:r>
            <a:r>
              <a:rPr lang="ar-SA" sz="2000" b="1" dirty="0">
                <a:latin typeface="Tahoma"/>
                <a:ea typeface="Times New Roman"/>
                <a:cs typeface="Simplified Arabic"/>
              </a:rPr>
              <a:t>رأيه</a:t>
            </a:r>
            <a:r>
              <a:rPr lang="ar-SA" sz="2000" b="1" dirty="0">
                <a:solidFill>
                  <a:srgbClr val="000000"/>
                </a:solidFill>
                <a:ea typeface="Times New Roman"/>
                <a:cs typeface="Simplified Arabic"/>
              </a:rPr>
              <a:t> "</a:t>
            </a:r>
            <a:endParaRPr lang="en-US" sz="1600" b="1" dirty="0">
              <a:ea typeface="Times New Roman"/>
              <a:cs typeface="Arial"/>
            </a:endParaRPr>
          </a:p>
          <a:p>
            <a:pPr algn="justLow" rtl="1">
              <a:lnSpc>
                <a:spcPct val="115000"/>
              </a:lnSpc>
              <a:spcAft>
                <a:spcPts val="0"/>
              </a:spcAft>
            </a:pPr>
            <a:r>
              <a:rPr lang="ar-SA" sz="2000" b="1" dirty="0">
                <a:solidFill>
                  <a:srgbClr val="000000"/>
                </a:solidFill>
                <a:ea typeface="Times New Roman"/>
                <a:cs typeface="Simplified Arabic"/>
              </a:rPr>
              <a:t>فنرى في النظام المصري مادة صريحة تنبذ العنف وتقرر حق الطفل بالعيش بأمان في كنف أسرته </a:t>
            </a:r>
            <a:r>
              <a:rPr lang="ar-SA" sz="2000" b="1" dirty="0" smtClean="0">
                <a:solidFill>
                  <a:srgbClr val="000000"/>
                </a:solidFill>
                <a:ea typeface="Times New Roman"/>
                <a:cs typeface="Simplified Arabic"/>
              </a:rPr>
              <a:t>.</a:t>
            </a:r>
            <a:endParaRPr lang="en-US" sz="1600" b="1" dirty="0">
              <a:ea typeface="Times New Roman"/>
              <a:cs typeface="Arial"/>
            </a:endParaRPr>
          </a:p>
        </p:txBody>
      </p:sp>
      <p:pic>
        <p:nvPicPr>
          <p:cNvPr id="3074" name="Picture 2" descr="163KLCAJVP85GCAF3X9EQCANC8PC2CA3F0B2HCA2D0TXNCA0508CKCA7KRO5RCA3LBZNXCAQIQXX9CA10VJAUCALWZJH6CAO39Z0XCANGL0R6CALUCATWCAVUVF4WCAT9CW4SCAPI4MW0CA452LC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764" y="5074892"/>
            <a:ext cx="2438236" cy="1271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71499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962" y="304800"/>
            <a:ext cx="8839200" cy="6092437"/>
          </a:xfrm>
          <a:prstGeom prst="rect">
            <a:avLst/>
          </a:prstGeom>
        </p:spPr>
        <p:txBody>
          <a:bodyPr wrap="square">
            <a:spAutoFit/>
          </a:bodyPr>
          <a:lstStyle/>
          <a:p>
            <a:pPr algn="justLow" rtl="1">
              <a:lnSpc>
                <a:spcPct val="115000"/>
              </a:lnSpc>
              <a:spcAft>
                <a:spcPts val="0"/>
              </a:spcAft>
            </a:pPr>
            <a:r>
              <a:rPr lang="ar-SA" sz="2800" b="1" u="sng" dirty="0">
                <a:solidFill>
                  <a:srgbClr val="C00000"/>
                </a:solidFill>
                <a:ea typeface="Times New Roman"/>
                <a:cs typeface="Arabic Transparent"/>
              </a:rPr>
              <a:t>الغاية من البرنامج</a:t>
            </a:r>
            <a:r>
              <a:rPr lang="ar-SA" sz="2800" b="1" dirty="0">
                <a:solidFill>
                  <a:srgbClr val="C00000"/>
                </a:solidFill>
                <a:ea typeface="Times New Roman"/>
                <a:cs typeface="Arabic Transparent"/>
              </a:rPr>
              <a:t> :</a:t>
            </a:r>
            <a:endParaRPr lang="en-US" sz="2000" dirty="0">
              <a:solidFill>
                <a:srgbClr val="C00000"/>
              </a:solidFill>
              <a:ea typeface="Times New Roman"/>
              <a:cs typeface="Arial"/>
            </a:endParaRPr>
          </a:p>
          <a:p>
            <a:pPr algn="justLow" rtl="1">
              <a:lnSpc>
                <a:spcPct val="115000"/>
              </a:lnSpc>
              <a:spcAft>
                <a:spcPts val="0"/>
              </a:spcAft>
            </a:pPr>
            <a:r>
              <a:rPr lang="ar-SA" b="1" dirty="0">
                <a:solidFill>
                  <a:srgbClr val="000000"/>
                </a:solidFill>
                <a:ea typeface="Times New Roman"/>
                <a:cs typeface="Simplified Arabic"/>
              </a:rPr>
              <a:t> </a:t>
            </a:r>
            <a:endParaRPr lang="en-US" sz="1400" dirty="0">
              <a:ea typeface="Times New Roman"/>
              <a:cs typeface="Arial"/>
            </a:endParaRPr>
          </a:p>
          <a:p>
            <a:pPr marL="342900" lvl="0" indent="-342900" algn="justLow" rtl="1">
              <a:lnSpc>
                <a:spcPct val="115000"/>
              </a:lnSpc>
              <a:spcAft>
                <a:spcPts val="0"/>
              </a:spcAft>
              <a:buFont typeface="+mj-lt"/>
              <a:buAutoNum type="arabicPeriod"/>
              <a:tabLst>
                <a:tab pos="457200" algn="l"/>
              </a:tabLst>
            </a:pPr>
            <a:r>
              <a:rPr lang="ar-SA" sz="2000" dirty="0">
                <a:solidFill>
                  <a:srgbClr val="000000"/>
                </a:solidFill>
                <a:latin typeface="Tahoma"/>
                <a:ea typeface="Times New Roman"/>
                <a:cs typeface="Simplified Arabic"/>
              </a:rPr>
              <a:t>تعزيز دور المملكة في المجالات الإنسانية بالعمل على إعداد الأنظمة والسياسات الوطنية لمكافحة العنف الأسري و إيذاء الأطفال في المملكة العربية السعودية.</a:t>
            </a:r>
            <a:endParaRPr lang="en-US" sz="1600" dirty="0">
              <a:ea typeface="Times New Roman"/>
              <a:cs typeface="Arial"/>
            </a:endParaRPr>
          </a:p>
          <a:p>
            <a:pPr marL="342900" lvl="0" indent="-342900" algn="justLow" rtl="1">
              <a:lnSpc>
                <a:spcPct val="115000"/>
              </a:lnSpc>
              <a:spcAft>
                <a:spcPts val="0"/>
              </a:spcAft>
              <a:buFont typeface="+mj-lt"/>
              <a:buAutoNum type="arabicPeriod"/>
              <a:tabLst>
                <a:tab pos="457200" algn="l"/>
              </a:tabLst>
            </a:pPr>
            <a:r>
              <a:rPr lang="ar-SA" sz="2000" dirty="0">
                <a:solidFill>
                  <a:srgbClr val="000000"/>
                </a:solidFill>
                <a:latin typeface="Tahoma"/>
                <a:ea typeface="Times New Roman"/>
                <a:cs typeface="Simplified Arabic"/>
              </a:rPr>
              <a:t>إعداد الإستراتيجيات والخطط المستقبلية لمكافحة العنف الأسري وإيذاء الأطفال اعتماداً على قاعدة علمية مستمدة من مسوح اجتماعية ودراسات إحصائية يتم إجراؤها في كافة مناطق المملكة.</a:t>
            </a:r>
            <a:endParaRPr lang="en-US" sz="1600" dirty="0">
              <a:ea typeface="Times New Roman"/>
              <a:cs typeface="Arial"/>
            </a:endParaRPr>
          </a:p>
          <a:p>
            <a:pPr marL="342900" lvl="0" indent="-342900" algn="justLow" rtl="1">
              <a:lnSpc>
                <a:spcPct val="115000"/>
              </a:lnSpc>
              <a:spcAft>
                <a:spcPts val="0"/>
              </a:spcAft>
              <a:buFont typeface="+mj-lt"/>
              <a:buAutoNum type="arabicPeriod"/>
              <a:tabLst>
                <a:tab pos="457200" algn="l"/>
              </a:tabLst>
            </a:pPr>
            <a:r>
              <a:rPr lang="ar-SA" sz="2000" dirty="0">
                <a:solidFill>
                  <a:srgbClr val="000000"/>
                </a:solidFill>
                <a:latin typeface="Tahoma"/>
                <a:ea typeface="Times New Roman"/>
                <a:cs typeface="Simplified Arabic"/>
              </a:rPr>
              <a:t>رفع مستوى الوعي لدى المجتمع أفراداً ومؤسسات بأضرار العنف الأسري وإيذاء الأطفال وتأثيراتها السلبية على المجتمع على المدى البعيد.</a:t>
            </a:r>
            <a:endParaRPr lang="en-US" sz="1600" dirty="0">
              <a:ea typeface="Times New Roman"/>
              <a:cs typeface="Arial"/>
            </a:endParaRPr>
          </a:p>
          <a:p>
            <a:pPr marL="342900" lvl="0" indent="-342900" algn="justLow" rtl="1">
              <a:lnSpc>
                <a:spcPct val="115000"/>
              </a:lnSpc>
              <a:spcAft>
                <a:spcPts val="0"/>
              </a:spcAft>
              <a:buFont typeface="+mj-lt"/>
              <a:buAutoNum type="arabicPeriod"/>
              <a:tabLst>
                <a:tab pos="457200" algn="l"/>
              </a:tabLst>
            </a:pPr>
            <a:r>
              <a:rPr lang="ar-SA" sz="2000" dirty="0">
                <a:solidFill>
                  <a:srgbClr val="000000"/>
                </a:solidFill>
                <a:latin typeface="Tahoma"/>
                <a:ea typeface="Times New Roman"/>
                <a:cs typeface="Simplified Arabic"/>
              </a:rPr>
              <a:t>تعزيز الشراكة والتضامن مع القطاعات الحكومية والجمعيات الأهلية والخيرية المعنية من أجل توحيد الجهود وتنظيم العمل الوطني المشترك، وتجاوز العقبات والازدواجية في الأهداف والأداء.</a:t>
            </a:r>
            <a:endParaRPr lang="en-US" sz="1600" dirty="0">
              <a:ea typeface="Times New Roman"/>
              <a:cs typeface="Arial"/>
            </a:endParaRPr>
          </a:p>
          <a:p>
            <a:pPr marL="342900" lvl="0" indent="-342900" algn="justLow" rtl="1">
              <a:lnSpc>
                <a:spcPct val="115000"/>
              </a:lnSpc>
              <a:spcAft>
                <a:spcPts val="0"/>
              </a:spcAft>
              <a:buFont typeface="+mj-lt"/>
              <a:buAutoNum type="arabicPeriod"/>
              <a:tabLst>
                <a:tab pos="457200" algn="l"/>
              </a:tabLst>
            </a:pPr>
            <a:r>
              <a:rPr lang="ar-SA" sz="2000" dirty="0">
                <a:solidFill>
                  <a:srgbClr val="000000"/>
                </a:solidFill>
                <a:latin typeface="Tahoma"/>
                <a:ea typeface="Times New Roman"/>
                <a:cs typeface="Simplified Arabic"/>
              </a:rPr>
              <a:t>إعداد وتنفيذ البرامج العلاجية والوقائية إضافةً إلى برامج التأهيل الكفيلة بمساعدة ضحايا العنف الأسري وإيذاء الأطفال وحمايتهم من قبل فرق متخصصة تعالج القضية من كافة جوانبها الطبية والنفسية والاجتماعية والأمنية.</a:t>
            </a:r>
            <a:endParaRPr lang="en-US" sz="1600" dirty="0">
              <a:ea typeface="Times New Roman"/>
              <a:cs typeface="Arial"/>
            </a:endParaRPr>
          </a:p>
          <a:p>
            <a:pPr marL="16510" algn="r" rtl="1">
              <a:lnSpc>
                <a:spcPct val="115000"/>
              </a:lnSpc>
              <a:spcAft>
                <a:spcPts val="0"/>
              </a:spcAft>
            </a:pPr>
            <a:r>
              <a:rPr lang="ar-SA" sz="2000" dirty="0">
                <a:solidFill>
                  <a:srgbClr val="000000"/>
                </a:solidFill>
                <a:latin typeface="Tahoma"/>
                <a:ea typeface="Times New Roman"/>
                <a:cs typeface="Simplified Arabic"/>
              </a:rPr>
              <a:t>6_تأهيل وتدريب العاملين لدى مختلف الجهات المعنية للتعامل بالشكل المناسب والفعَال مع حالات العنف الأسري وإيذاء الأطفال.</a:t>
            </a:r>
            <a:r>
              <a:rPr lang="ar-SA" sz="1200" dirty="0">
                <a:solidFill>
                  <a:srgbClr val="6F1400"/>
                </a:solidFill>
                <a:latin typeface="Tahoma"/>
                <a:ea typeface="Times New Roman"/>
                <a:cs typeface="Simplified Arabic"/>
              </a:rPr>
              <a:t> </a:t>
            </a:r>
            <a:endParaRPr lang="en-US" sz="1600" dirty="0">
              <a:ea typeface="Times New Roman"/>
              <a:cs typeface="Arial"/>
            </a:endParaRPr>
          </a:p>
          <a:p>
            <a:pPr algn="r" rtl="1"/>
            <a:r>
              <a:rPr lang="ar-SA" sz="2000" dirty="0">
                <a:ea typeface="Times New Roman"/>
                <a:cs typeface="AL-Mohanad Bold"/>
              </a:rPr>
              <a:t/>
            </a:r>
            <a:br>
              <a:rPr lang="ar-SA" sz="2000" dirty="0">
                <a:ea typeface="Times New Roman"/>
                <a:cs typeface="AL-Mohanad Bold"/>
              </a:rPr>
            </a:br>
            <a:endParaRPr lang="ar-EG" dirty="0"/>
          </a:p>
        </p:txBody>
      </p:sp>
    </p:spTree>
    <p:extLst>
      <p:ext uri="{BB962C8B-B14F-4D97-AF65-F5344CB8AC3E}">
        <p14:creationId xmlns:p14="http://schemas.microsoft.com/office/powerpoint/2010/main" val="30671499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4849" y="228600"/>
            <a:ext cx="7162800" cy="3950312"/>
          </a:xfrm>
          <a:prstGeom prst="rect">
            <a:avLst/>
          </a:prstGeom>
        </p:spPr>
        <p:txBody>
          <a:bodyPr wrap="square">
            <a:spAutoFit/>
          </a:bodyPr>
          <a:lstStyle/>
          <a:p>
            <a:pPr algn="ctr" rtl="1">
              <a:lnSpc>
                <a:spcPct val="115000"/>
              </a:lnSpc>
              <a:spcAft>
                <a:spcPts val="0"/>
              </a:spcAft>
            </a:pPr>
            <a:r>
              <a:rPr lang="ar-SA" sz="3200" b="1" dirty="0">
                <a:solidFill>
                  <a:srgbClr val="C00000"/>
                </a:solidFill>
                <a:ea typeface="Times New Roman"/>
                <a:cs typeface="AL-Mohanad Bold"/>
              </a:rPr>
              <a:t>المراجع والمصادر</a:t>
            </a:r>
            <a:endParaRPr lang="en-US" sz="2000" b="1" dirty="0">
              <a:solidFill>
                <a:srgbClr val="C00000"/>
              </a:solidFill>
              <a:ea typeface="Times New Roman"/>
              <a:cs typeface="Arial"/>
            </a:endParaRPr>
          </a:p>
          <a:p>
            <a:pPr algn="r" rtl="1">
              <a:lnSpc>
                <a:spcPct val="115000"/>
              </a:lnSpc>
              <a:spcAft>
                <a:spcPts val="0"/>
              </a:spcAft>
            </a:pPr>
            <a:r>
              <a:rPr lang="ar-SA" dirty="0">
                <a:ea typeface="Times New Roman"/>
                <a:cs typeface="AL-Mohanad Bold"/>
              </a:rPr>
              <a:t> </a:t>
            </a:r>
            <a:endParaRPr lang="en-US" sz="1600" b="1" dirty="0">
              <a:ea typeface="Times New Roman"/>
              <a:cs typeface="Arial"/>
            </a:endParaRPr>
          </a:p>
          <a:p>
            <a:pPr marL="342900" lvl="0" indent="-342900" algn="r" rtl="1">
              <a:lnSpc>
                <a:spcPct val="115000"/>
              </a:lnSpc>
              <a:spcAft>
                <a:spcPts val="0"/>
              </a:spcAft>
              <a:buFont typeface="+mj-lt"/>
              <a:buAutoNum type="arabicPeriod"/>
            </a:pPr>
            <a:r>
              <a:rPr lang="ar-SA" sz="2400" b="1" dirty="0">
                <a:ea typeface="Times New Roman"/>
                <a:cs typeface="AL-Mohanad Bold"/>
              </a:rPr>
              <a:t>النابلس ، محمد (1988) – العلاج النفسي العائلي ، دار النهضة –بيروت.</a:t>
            </a:r>
            <a:endParaRPr lang="en-US" sz="1600" b="1" dirty="0">
              <a:ea typeface="Times New Roman"/>
              <a:cs typeface="Arial"/>
            </a:endParaRPr>
          </a:p>
          <a:p>
            <a:pPr marL="342900" lvl="0" indent="-342900" algn="r" rtl="1">
              <a:lnSpc>
                <a:spcPct val="115000"/>
              </a:lnSpc>
              <a:spcAft>
                <a:spcPts val="0"/>
              </a:spcAft>
              <a:buFont typeface="+mj-lt"/>
              <a:buAutoNum type="arabicPeriod"/>
            </a:pPr>
            <a:r>
              <a:rPr lang="ar-SA" sz="2400" b="1" dirty="0">
                <a:ea typeface="Times New Roman"/>
                <a:cs typeface="AL-Mohanad Bold"/>
              </a:rPr>
              <a:t>زهران ، حامد (1977) – التوجيه والإرشاد النفسي، عالم الكتب- الاسكندرية.</a:t>
            </a:r>
            <a:endParaRPr lang="en-US" sz="1600" b="1" dirty="0">
              <a:ea typeface="Times New Roman"/>
              <a:cs typeface="Arial"/>
            </a:endParaRPr>
          </a:p>
          <a:p>
            <a:pPr marL="342900" lvl="0" indent="-342900" algn="r" rtl="1">
              <a:lnSpc>
                <a:spcPct val="115000"/>
              </a:lnSpc>
              <a:spcAft>
                <a:spcPts val="0"/>
              </a:spcAft>
              <a:buFont typeface="+mj-lt"/>
              <a:buAutoNum type="arabicPeriod"/>
            </a:pPr>
            <a:r>
              <a:rPr lang="ar-SA" sz="2400" b="1" dirty="0">
                <a:ea typeface="Times New Roman"/>
                <a:cs typeface="AL-Mohanad Bold"/>
              </a:rPr>
              <a:t>زيدان علي (2008) نظريات ونماذج الممارسة المهنية في خدمة الفرد ( جامعة حلوان: مركز نشر وتوزيع الكتاب الجامعي).</a:t>
            </a:r>
            <a:endParaRPr lang="en-US" sz="1600" b="1" dirty="0">
              <a:ea typeface="Times New Roman"/>
              <a:cs typeface="Arial"/>
            </a:endParaRPr>
          </a:p>
          <a:p>
            <a:pPr marL="342900" lvl="0" indent="-342900" algn="r" rtl="1">
              <a:lnSpc>
                <a:spcPct val="115000"/>
              </a:lnSpc>
              <a:spcAft>
                <a:spcPts val="0"/>
              </a:spcAft>
              <a:buFont typeface="+mj-lt"/>
              <a:buAutoNum type="arabicPeriod"/>
            </a:pPr>
            <a:r>
              <a:rPr lang="ar-SA" sz="2400" b="1" dirty="0">
                <a:ea typeface="Times New Roman"/>
                <a:cs typeface="AL-Mohanad Bold"/>
              </a:rPr>
              <a:t>ياسين يونس ، فلسطين (2006) ، الإصلاح الأسري من منظور قرآني.</a:t>
            </a:r>
            <a:endParaRPr lang="en-US" sz="1600" b="1" dirty="0">
              <a:ea typeface="Times New Roman"/>
              <a:cs typeface="Arial"/>
            </a:endParaRPr>
          </a:p>
        </p:txBody>
      </p:sp>
    </p:spTree>
    <p:extLst>
      <p:ext uri="{BB962C8B-B14F-4D97-AF65-F5344CB8AC3E}">
        <p14:creationId xmlns:p14="http://schemas.microsoft.com/office/powerpoint/2010/main" val="30671499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2362200" y="1371600"/>
            <a:ext cx="4061460" cy="1732915"/>
          </a:xfrm>
          <a:prstGeom prst="flowChartMultidocument">
            <a:avLst/>
          </a:prstGeom>
          <a:solidFill>
            <a:srgbClr val="9C5252"/>
          </a:solidFill>
          <a:ln w="50800" cap="flat" cmpd="sng" algn="ctr">
            <a:solidFill>
              <a:sysClr val="window" lastClr="FFFFFF"/>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8000" b="1" i="0" u="none" strike="noStrike" kern="0" cap="none" spc="0" normalizeH="0" baseline="0" noProof="0">
                <a:ln>
                  <a:noFill/>
                </a:ln>
                <a:solidFill>
                  <a:srgbClr val="0D0D0D"/>
                </a:solidFill>
                <a:effectLst/>
                <a:uLnTx/>
                <a:uFillTx/>
                <a:latin typeface="Calibri"/>
                <a:ea typeface="Calibri"/>
                <a:cs typeface="Arial"/>
              </a:rPr>
              <a:t>الخاتمة</a:t>
            </a:r>
            <a:endParaRPr kumimoji="0" lang="en-US" sz="1100" b="0" i="0" u="none" strike="noStrike" kern="0" cap="none" spc="0" normalizeH="0" baseline="0" noProof="0">
              <a:ln>
                <a:noFill/>
              </a:ln>
              <a:solidFill>
                <a:sysClr val="window" lastClr="FFFFFF"/>
              </a:solidFill>
              <a:effectLst/>
              <a:uLnTx/>
              <a:uFillTx/>
              <a:latin typeface="Calibri"/>
              <a:ea typeface="Calibri"/>
              <a:cs typeface="Arial"/>
            </a:endParaRPr>
          </a:p>
        </p:txBody>
      </p:sp>
      <p:sp>
        <p:nvSpPr>
          <p:cNvPr id="3" name="Content Placeholder 2"/>
          <p:cNvSpPr txBox="1">
            <a:spLocks/>
          </p:cNvSpPr>
          <p:nvPr/>
        </p:nvSpPr>
        <p:spPr>
          <a:xfrm>
            <a:off x="1600199" y="3733800"/>
            <a:ext cx="5424257" cy="2149415"/>
          </a:xfrm>
          <a:prstGeom prst="rect">
            <a:avLst/>
          </a:prstGeom>
          <a:solidFill>
            <a:sysClr val="window" lastClr="FFFFFF"/>
          </a:solidFill>
          <a:ln w="12700" cap="flat" cmpd="sng" algn="ctr">
            <a:solidFill>
              <a:sysClr val="windowText" lastClr="000000"/>
            </a:solidFill>
            <a:prstDash val="solid"/>
            <a:miter lim="800000"/>
          </a:ln>
          <a:effectLst/>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شكراً لحضوركم</a:t>
            </a:r>
            <a:endParaRPr kumimoji="0" lang="en-US"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mn-cs"/>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42500534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454879" y="235788"/>
            <a:ext cx="2419350" cy="678612"/>
          </a:xfrm>
          <a:prstGeom prst="roundRect">
            <a:avLst>
              <a:gd name="adj" fmla="val 16667"/>
            </a:avLst>
          </a:prstGeom>
          <a:solidFill>
            <a:srgbClr val="FFFFFF"/>
          </a:solidFill>
          <a:ln w="31750">
            <a:solidFill>
              <a:srgbClr val="ED7D31"/>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smtClean="0">
                <a:ln>
                  <a:noFill/>
                </a:ln>
                <a:solidFill>
                  <a:schemeClr val="tx1"/>
                </a:solidFill>
                <a:effectLst/>
                <a:latin typeface="Calibri" pitchFamily="34" charset="0"/>
                <a:ea typeface="Arial" pitchFamily="34" charset="0"/>
                <a:cs typeface="AL-Mateen" pitchFamily="2" charset="-78"/>
              </a:rPr>
              <a:t>نشاط (1/1)</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438" y="1143539"/>
            <a:ext cx="7275513" cy="108585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p:cNvSpPr>
            <a:spLocks noChangeArrowheads="1"/>
          </p:cNvSpPr>
          <p:nvPr/>
        </p:nvSpPr>
        <p:spPr bwMode="auto">
          <a:xfrm>
            <a:off x="3505200" y="1208596"/>
            <a:ext cx="2419350" cy="696404"/>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bg1"/>
                </a:solidFill>
                <a:effectLst/>
                <a:latin typeface="Calibri" pitchFamily="34" charset="0"/>
                <a:ea typeface="Arial" pitchFamily="34" charset="0"/>
                <a:cs typeface="AL-Mateen" pitchFamily="2" charset="-78"/>
              </a:rPr>
              <a:t>كسر الجليد</a:t>
            </a:r>
            <a:endParaRPr kumimoji="0" lang="ar-EG"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AutoShape 7"/>
          <p:cNvSpPr>
            <a:spLocks noChangeArrowheads="1"/>
          </p:cNvSpPr>
          <p:nvPr/>
        </p:nvSpPr>
        <p:spPr bwMode="auto">
          <a:xfrm>
            <a:off x="1778794" y="2362200"/>
            <a:ext cx="5638800" cy="485775"/>
          </a:xfrm>
          <a:prstGeom prst="roundRect">
            <a:avLst>
              <a:gd name="adj" fmla="val 16667"/>
            </a:avLst>
          </a:prstGeom>
          <a:solidFill>
            <a:srgbClr val="FFFFFF"/>
          </a:solidFill>
          <a:ln w="31750">
            <a:solidFill>
              <a:srgbClr val="70AD47"/>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1600" b="0" i="0" u="none" strike="noStrike" cap="none" normalizeH="0" baseline="0" smtClean="0">
                <a:ln>
                  <a:noFill/>
                </a:ln>
                <a:solidFill>
                  <a:schemeClr val="tx1"/>
                </a:solidFill>
                <a:effectLst/>
                <a:latin typeface="Calibri" pitchFamily="34" charset="0"/>
                <a:ea typeface="Arial" pitchFamily="34" charset="0"/>
                <a:cs typeface="AL-Mohanad Bold" pitchFamily="2" charset="-78"/>
              </a:rPr>
              <a:t>قم عزيزي المشارك بالإجابة عن الأسئلة التالية:</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AutoShape 8"/>
          <p:cNvSpPr>
            <a:spLocks noChangeArrowheads="1"/>
          </p:cNvSpPr>
          <p:nvPr/>
        </p:nvSpPr>
        <p:spPr bwMode="auto">
          <a:xfrm>
            <a:off x="6319837" y="3481268"/>
            <a:ext cx="2390775" cy="60007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1600" b="0" i="0" u="none" strike="noStrike" cap="none" normalizeH="0" baseline="0" smtClean="0">
                <a:ln>
                  <a:noFill/>
                </a:ln>
                <a:solidFill>
                  <a:srgbClr val="FFFFFF"/>
                </a:solidFill>
                <a:effectLst/>
                <a:latin typeface="Calibri" pitchFamily="34" charset="0"/>
                <a:ea typeface="Arial" pitchFamily="34" charset="0"/>
                <a:cs typeface="AL-Mohanad Bold" pitchFamily="2" charset="-78"/>
              </a:rPr>
              <a:t>مفهوم الإصلاح الأسري</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AutoShape 9"/>
          <p:cNvSpPr>
            <a:spLocks noChangeArrowheads="1"/>
          </p:cNvSpPr>
          <p:nvPr/>
        </p:nvSpPr>
        <p:spPr bwMode="auto">
          <a:xfrm>
            <a:off x="937434" y="3100267"/>
            <a:ext cx="4257675" cy="1362075"/>
          </a:xfrm>
          <a:prstGeom prst="roundRect">
            <a:avLst>
              <a:gd name="adj" fmla="val 16667"/>
            </a:avLst>
          </a:prstGeom>
          <a:solidFill>
            <a:srgbClr val="FFFFFF"/>
          </a:solid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Arial" pitchFamily="34" charset="0"/>
                <a:cs typeface="Arial" pitchFamily="34" charset="0"/>
              </a:rPr>
              <a:t>..............................................................................................................................................................................................................................................................................................................................................................................................................................................................................................................................................................................................................................</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AutoShape 10"/>
          <p:cNvSpPr>
            <a:spLocks noChangeArrowheads="1"/>
          </p:cNvSpPr>
          <p:nvPr/>
        </p:nvSpPr>
        <p:spPr bwMode="auto">
          <a:xfrm>
            <a:off x="6316962" y="5179024"/>
            <a:ext cx="2390775" cy="96202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1600" b="0" i="0" u="none" strike="noStrike" cap="none" normalizeH="0" baseline="0" smtClean="0">
                <a:ln>
                  <a:noFill/>
                </a:ln>
                <a:solidFill>
                  <a:srgbClr val="FFFFFF"/>
                </a:solidFill>
                <a:effectLst/>
                <a:latin typeface="Calibri" pitchFamily="34" charset="0"/>
                <a:ea typeface="Arial" pitchFamily="34" charset="0"/>
                <a:cs typeface="AL-Mohanad Bold" pitchFamily="2" charset="-78"/>
              </a:rPr>
              <a:t>دلائل وملامح الإصلاح الأسري في القرآن والسنة</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AutoShape 11"/>
          <p:cNvSpPr>
            <a:spLocks noChangeArrowheads="1"/>
          </p:cNvSpPr>
          <p:nvPr/>
        </p:nvSpPr>
        <p:spPr bwMode="auto">
          <a:xfrm>
            <a:off x="980566" y="4978998"/>
            <a:ext cx="4257675" cy="1362075"/>
          </a:xfrm>
          <a:prstGeom prst="roundRect">
            <a:avLst>
              <a:gd name="adj" fmla="val 16667"/>
            </a:avLst>
          </a:prstGeom>
          <a:solidFill>
            <a:srgbClr val="FFFFFF"/>
          </a:solid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Arial" pitchFamily="34" charset="0"/>
                <a:cs typeface="Arial" pitchFamily="34" charset="0"/>
              </a:rPr>
              <a:t>..............................................................................................................................................................................................................................................................................................................................................................................................................................................................................................................................................................................................................................</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883907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8301"/>
            <a:ext cx="8991600" cy="800219"/>
          </a:xfrm>
          <a:prstGeom prst="rect">
            <a:avLst/>
          </a:prstGeom>
        </p:spPr>
        <p:txBody>
          <a:bodyPr wrap="square">
            <a:spAutoFit/>
          </a:bodyPr>
          <a:lstStyle/>
          <a:p>
            <a:pPr algn="ctr" rtl="1">
              <a:lnSpc>
                <a:spcPct val="115000"/>
              </a:lnSpc>
              <a:spcAft>
                <a:spcPts val="0"/>
              </a:spcAft>
            </a:pPr>
            <a:r>
              <a:rPr lang="ar-SA" sz="4000" b="1" u="wavy" dirty="0">
                <a:solidFill>
                  <a:srgbClr val="76923C"/>
                </a:solidFill>
                <a:ea typeface="Times New Roman"/>
                <a:cs typeface="AL-Mohanad Bold"/>
              </a:rPr>
              <a:t>مفهوم الإصلاح </a:t>
            </a:r>
            <a:r>
              <a:rPr lang="ar-SA" sz="4000" b="1" u="wavy" dirty="0" smtClean="0">
                <a:solidFill>
                  <a:srgbClr val="76923C"/>
                </a:solidFill>
                <a:ea typeface="Times New Roman"/>
                <a:cs typeface="AL-Mohanad Bold"/>
              </a:rPr>
              <a:t>الأسري</a:t>
            </a:r>
            <a:endParaRPr lang="en-US" sz="1200" dirty="0">
              <a:ea typeface="Times New Roman"/>
              <a:cs typeface="Arial"/>
            </a:endParaRPr>
          </a:p>
        </p:txBody>
      </p:sp>
      <p:sp>
        <p:nvSpPr>
          <p:cNvPr id="3" name="Rounded Rectangle 2"/>
          <p:cNvSpPr/>
          <p:nvPr/>
        </p:nvSpPr>
        <p:spPr>
          <a:xfrm>
            <a:off x="457200" y="1143000"/>
            <a:ext cx="8458200" cy="2438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justLow" rtl="1">
              <a:lnSpc>
                <a:spcPct val="115000"/>
              </a:lnSpc>
            </a:pPr>
            <a:r>
              <a:rPr lang="ar-EG" sz="2000" b="1" dirty="0">
                <a:solidFill>
                  <a:srgbClr val="E36C0A"/>
                </a:solidFill>
                <a:ea typeface="Times New Roman"/>
                <a:cs typeface="AL-Mateen"/>
              </a:rPr>
              <a:t>أولاً:الإصلاح الأسري في اللغة والاصطلاح:</a:t>
            </a:r>
            <a:endParaRPr lang="en-US" sz="1400" b="1" dirty="0">
              <a:solidFill>
                <a:prstClr val="black"/>
              </a:solidFill>
              <a:ea typeface="Times New Roman"/>
              <a:cs typeface="Arial"/>
            </a:endParaRPr>
          </a:p>
          <a:p>
            <a:pPr lvl="0" algn="justLow" rtl="1">
              <a:lnSpc>
                <a:spcPct val="115000"/>
              </a:lnSpc>
            </a:pPr>
            <a:r>
              <a:rPr lang="ar-EG" sz="2000" b="1" dirty="0">
                <a:solidFill>
                  <a:prstClr val="black"/>
                </a:solidFill>
                <a:ea typeface="Times New Roman"/>
                <a:cs typeface="AL-Mohanad Bold"/>
              </a:rPr>
              <a:t>-</a:t>
            </a:r>
            <a:r>
              <a:rPr lang="ar-EG" sz="2000" b="1" dirty="0">
                <a:solidFill>
                  <a:srgbClr val="0070C0"/>
                </a:solidFill>
                <a:ea typeface="Times New Roman"/>
                <a:cs typeface="AL-Mohanad Bold"/>
              </a:rPr>
              <a:t>الإصلاح في اللغة:</a:t>
            </a:r>
            <a:endParaRPr lang="en-US" sz="1400" b="1" dirty="0">
              <a:solidFill>
                <a:prstClr val="black"/>
              </a:solidFill>
              <a:ea typeface="Times New Roman"/>
              <a:cs typeface="Arial"/>
            </a:endParaRPr>
          </a:p>
          <a:p>
            <a:pPr lvl="0" algn="justLow" rtl="1">
              <a:lnSpc>
                <a:spcPct val="115000"/>
              </a:lnSpc>
            </a:pPr>
            <a:r>
              <a:rPr lang="ar-EG" sz="2000" b="1" dirty="0">
                <a:solidFill>
                  <a:prstClr val="black"/>
                </a:solidFill>
                <a:ea typeface="Times New Roman"/>
                <a:cs typeface="AL-Mohanad Bold"/>
              </a:rPr>
              <a:t>الإصلاح مأخوذ من الفعل صلح ، وصلح: أصل واحد يدل عل ىخلاف الفساد ، يقال رجل صالح في نفسه ومصلح في أعماله وأموره ، وصلح كصلح : لغتان وصلاحاً وصلوحاً .</a:t>
            </a:r>
            <a:endParaRPr lang="en-US" sz="1400" b="1" dirty="0">
              <a:solidFill>
                <a:prstClr val="black"/>
              </a:solidFill>
              <a:ea typeface="Times New Roman"/>
              <a:cs typeface="Arial"/>
            </a:endParaRPr>
          </a:p>
          <a:p>
            <a:pPr lvl="0" algn="justLow" rtl="1">
              <a:lnSpc>
                <a:spcPct val="115000"/>
              </a:lnSpc>
            </a:pPr>
            <a:r>
              <a:rPr lang="ar-EG" sz="2000" b="1" dirty="0">
                <a:solidFill>
                  <a:prstClr val="black"/>
                </a:solidFill>
                <a:ea typeface="Times New Roman"/>
                <a:cs typeface="AL-Mohanad Bold"/>
              </a:rPr>
              <a:t>والصلاح: هو سلوك طريق الهدى ، وقيل هو استقامة الحال على مايدعو إليه الفعل ، والصلاح لايستعمل في النعوت ، فلا يقال : قول صلاح إنما قول صالح ، والصالح : المستقيم الحال في نفسه ، أو القائم بما عليه من حقوق الله وحقوق العباد.</a:t>
            </a:r>
            <a:endParaRPr lang="en-US" sz="1400" b="1" dirty="0">
              <a:solidFill>
                <a:prstClr val="black"/>
              </a:solidFill>
              <a:ea typeface="Times New Roman"/>
              <a:cs typeface="Arial"/>
            </a:endParaRPr>
          </a:p>
        </p:txBody>
      </p:sp>
      <p:sp>
        <p:nvSpPr>
          <p:cNvPr id="6" name="Rounded Rectangle 5"/>
          <p:cNvSpPr/>
          <p:nvPr/>
        </p:nvSpPr>
        <p:spPr>
          <a:xfrm>
            <a:off x="990600" y="3962400"/>
            <a:ext cx="7162800" cy="1676400"/>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justLow" rtl="1">
              <a:lnSpc>
                <a:spcPct val="115000"/>
              </a:lnSpc>
            </a:pPr>
            <a:r>
              <a:rPr lang="ar-EG" sz="2400" b="1" dirty="0">
                <a:solidFill>
                  <a:srgbClr val="0070C0"/>
                </a:solidFill>
                <a:ea typeface="Times New Roman"/>
                <a:cs typeface="AL-Mohanad Bold"/>
              </a:rPr>
              <a:t>-الإصلاح اصطلاحاً:</a:t>
            </a:r>
            <a:endParaRPr lang="en-US" sz="1600" b="1" dirty="0">
              <a:solidFill>
                <a:prstClr val="black"/>
              </a:solidFill>
              <a:ea typeface="Times New Roman"/>
              <a:cs typeface="Arial"/>
            </a:endParaRPr>
          </a:p>
          <a:p>
            <a:pPr lvl="0" algn="justLow" rtl="1">
              <a:lnSpc>
                <a:spcPct val="115000"/>
              </a:lnSpc>
            </a:pPr>
            <a:r>
              <a:rPr lang="ar-EG" sz="2400" b="1" dirty="0">
                <a:solidFill>
                  <a:prstClr val="black"/>
                </a:solidFill>
                <a:ea typeface="Times New Roman"/>
                <a:cs typeface="AL-Mohanad Bold"/>
              </a:rPr>
              <a:t>لو تفحصنا المعنيين للفظة الإصلاح لوجدنا أن هناك ارتباطاً وثيقاً بين المعنى اللغوي والمعنى الاصطلاحي ، يقول الإمام الزمخشري : والصلاح هو الحصول على الحالة المستقيمة النافعة.</a:t>
            </a:r>
            <a:endParaRPr lang="en-US" sz="1600" b="1" dirty="0">
              <a:solidFill>
                <a:prstClr val="black"/>
              </a:solidFill>
              <a:ea typeface="Times New Roman"/>
              <a:cs typeface="Arial"/>
            </a:endParaRPr>
          </a:p>
        </p:txBody>
      </p:sp>
    </p:spTree>
    <p:extLst>
      <p:ext uri="{BB962C8B-B14F-4D97-AF65-F5344CB8AC3E}">
        <p14:creationId xmlns:p14="http://schemas.microsoft.com/office/powerpoint/2010/main" val="72132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TotalTime>
  <Words>5512</Words>
  <Application>Microsoft Office PowerPoint</Application>
  <PresentationFormat>On-screen Show (4:3)</PresentationFormat>
  <Paragraphs>562</Paragraphs>
  <Slides>73</Slides>
  <Notes>71</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Kimo Store</cp:lastModifiedBy>
  <cp:revision>47</cp:revision>
  <dcterms:created xsi:type="dcterms:W3CDTF">2006-08-16T00:00:00Z</dcterms:created>
  <dcterms:modified xsi:type="dcterms:W3CDTF">2020-11-22T14:29:02Z</dcterms:modified>
</cp:coreProperties>
</file>