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83"/>
  </p:notesMasterIdLst>
  <p:sldIdLst>
    <p:sldId id="256" r:id="rId2"/>
    <p:sldId id="280" r:id="rId3"/>
    <p:sldId id="281" r:id="rId4"/>
    <p:sldId id="282" r:id="rId5"/>
    <p:sldId id="284" r:id="rId6"/>
    <p:sldId id="283" r:id="rId7"/>
    <p:sldId id="277" r:id="rId8"/>
    <p:sldId id="278" r:id="rId9"/>
    <p:sldId id="279" r:id="rId10"/>
    <p:sldId id="285" r:id="rId11"/>
    <p:sldId id="286" r:id="rId12"/>
    <p:sldId id="276" r:id="rId13"/>
    <p:sldId id="275" r:id="rId14"/>
    <p:sldId id="274" r:id="rId15"/>
    <p:sldId id="273" r:id="rId16"/>
    <p:sldId id="287" r:id="rId17"/>
    <p:sldId id="272" r:id="rId18"/>
    <p:sldId id="288" r:id="rId19"/>
    <p:sldId id="289" r:id="rId20"/>
    <p:sldId id="290" r:id="rId21"/>
    <p:sldId id="271" r:id="rId22"/>
    <p:sldId id="291" r:id="rId23"/>
    <p:sldId id="270" r:id="rId24"/>
    <p:sldId id="269" r:id="rId25"/>
    <p:sldId id="292" r:id="rId26"/>
    <p:sldId id="293" r:id="rId27"/>
    <p:sldId id="268" r:id="rId28"/>
    <p:sldId id="267" r:id="rId29"/>
    <p:sldId id="294" r:id="rId30"/>
    <p:sldId id="295" r:id="rId31"/>
    <p:sldId id="266" r:id="rId32"/>
    <p:sldId id="296" r:id="rId33"/>
    <p:sldId id="265" r:id="rId34"/>
    <p:sldId id="264" r:id="rId35"/>
    <p:sldId id="263" r:id="rId36"/>
    <p:sldId id="262" r:id="rId37"/>
    <p:sldId id="261" r:id="rId38"/>
    <p:sldId id="297" r:id="rId39"/>
    <p:sldId id="260" r:id="rId40"/>
    <p:sldId id="259" r:id="rId41"/>
    <p:sldId id="258" r:id="rId42"/>
    <p:sldId id="257" r:id="rId43"/>
    <p:sldId id="312" r:id="rId44"/>
    <p:sldId id="311" r:id="rId45"/>
    <p:sldId id="310" r:id="rId46"/>
    <p:sldId id="309" r:id="rId47"/>
    <p:sldId id="308" r:id="rId48"/>
    <p:sldId id="307" r:id="rId49"/>
    <p:sldId id="306" r:id="rId50"/>
    <p:sldId id="305" r:id="rId51"/>
    <p:sldId id="313" r:id="rId52"/>
    <p:sldId id="304" r:id="rId53"/>
    <p:sldId id="303" r:id="rId54"/>
    <p:sldId id="302" r:id="rId55"/>
    <p:sldId id="301" r:id="rId56"/>
    <p:sldId id="300" r:id="rId57"/>
    <p:sldId id="299" r:id="rId58"/>
    <p:sldId id="298" r:id="rId59"/>
    <p:sldId id="324" r:id="rId60"/>
    <p:sldId id="323" r:id="rId61"/>
    <p:sldId id="322" r:id="rId62"/>
    <p:sldId id="321" r:id="rId63"/>
    <p:sldId id="320" r:id="rId64"/>
    <p:sldId id="319" r:id="rId65"/>
    <p:sldId id="318" r:id="rId66"/>
    <p:sldId id="317" r:id="rId67"/>
    <p:sldId id="314" r:id="rId68"/>
    <p:sldId id="316" r:id="rId69"/>
    <p:sldId id="332" r:id="rId70"/>
    <p:sldId id="315" r:id="rId71"/>
    <p:sldId id="331" r:id="rId72"/>
    <p:sldId id="330" r:id="rId73"/>
    <p:sldId id="329" r:id="rId74"/>
    <p:sldId id="328" r:id="rId75"/>
    <p:sldId id="325" r:id="rId76"/>
    <p:sldId id="327" r:id="rId77"/>
    <p:sldId id="326" r:id="rId78"/>
    <p:sldId id="337" r:id="rId79"/>
    <p:sldId id="338" r:id="rId80"/>
    <p:sldId id="339" r:id="rId81"/>
    <p:sldId id="336" r:id="rId82"/>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102" d="100"/>
          <a:sy n="102" d="100"/>
        </p:scale>
        <p:origin x="-23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heme" Target="theme/theme1.xml"/></Relationships>
</file>

<file path=ppt/diagrams/_rels/data1.xml.rels><?xml version="1.0" encoding="UTF-8" standalone="yes"?>
<Relationships xmlns="http://schemas.openxmlformats.org/package/2006/relationships"><Relationship Id="rId1" Type="http://schemas.openxmlformats.org/officeDocument/2006/relationships/image" Target="../media/image75.png"/></Relationships>
</file>

<file path=ppt/diagrams/_rels/data2.xml.rels><?xml version="1.0" encoding="UTF-8" standalone="yes"?>
<Relationships xmlns="http://schemas.openxmlformats.org/package/2006/relationships"><Relationship Id="rId1" Type="http://schemas.openxmlformats.org/officeDocument/2006/relationships/image" Target="../media/image76.pn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2A4516F-14F5-43D9-A322-89CAAABD865F}" type="doc">
      <dgm:prSet loTypeId="urn:microsoft.com/office/officeart/2005/8/layout/vList3" loCatId="list" qsTypeId="urn:microsoft.com/office/officeart/2005/8/quickstyle/simple2" qsCatId="simple" csTypeId="urn:microsoft.com/office/officeart/2005/8/colors/colorful5" csCatId="colorful" phldr="1"/>
      <dgm:spPr/>
    </dgm:pt>
    <dgm:pt modelId="{7EC9CC68-72AB-4D14-BBC6-B126BF274413}">
      <dgm:prSet phldrT="[Text]" custT="1">
        <dgm:style>
          <a:lnRef idx="3">
            <a:schemeClr val="lt1"/>
          </a:lnRef>
          <a:fillRef idx="1">
            <a:schemeClr val="accent2"/>
          </a:fillRef>
          <a:effectRef idx="1">
            <a:schemeClr val="accent2"/>
          </a:effectRef>
          <a:fontRef idx="minor">
            <a:schemeClr val="lt1"/>
          </a:fontRef>
        </dgm:style>
      </dgm:prSet>
      <dgm:spPr>
        <a:xfrm>
          <a:off x="186666" y="161923"/>
          <a:ext cx="1482185" cy="504827"/>
        </a:xfrm>
        <a:solidFill>
          <a:srgbClr val="C0504D"/>
        </a:solidFill>
        <a:ln w="38100" cap="flat" cmpd="sng" algn="ctr">
          <a:solidFill>
            <a:sysClr val="window" lastClr="FFFFFF"/>
          </a:solidFill>
          <a:prstDash val="solid"/>
          <a:miter lim="800000"/>
        </a:ln>
        <a:effectLst>
          <a:outerShdw blurRad="40000" dist="20000" dir="5400000" rotWithShape="0">
            <a:srgbClr val="000000">
              <a:alpha val="38000"/>
            </a:srgbClr>
          </a:outerShdw>
        </a:effectLst>
      </dgm:spPr>
      <dgm:t>
        <a:bodyPr/>
        <a:lstStyle/>
        <a:p>
          <a:r>
            <a:rPr lang="ar-EG" sz="1800" b="1">
              <a:solidFill>
                <a:sysClr val="window" lastClr="FFFFFF"/>
              </a:solidFill>
              <a:latin typeface="Calibri" panose="020F0502020204030204"/>
              <a:ea typeface="+mn-ea"/>
              <a:cs typeface="Arial"/>
            </a:rPr>
            <a:t>مجموعات</a:t>
          </a:r>
          <a:endParaRPr lang="en-US" sz="1800" b="1">
            <a:solidFill>
              <a:sysClr val="window" lastClr="FFFFFF"/>
            </a:solidFill>
            <a:latin typeface="Calibri" panose="020F0502020204030204"/>
            <a:ea typeface="+mn-ea"/>
            <a:cs typeface="+mn-cs"/>
          </a:endParaRPr>
        </a:p>
      </dgm:t>
    </dgm:pt>
    <dgm:pt modelId="{AF2E0C07-4C05-4F71-859D-867114518A2E}" type="parTrans" cxnId="{BFA484D1-61D1-4E07-AC07-8D0E746CA8DA}">
      <dgm:prSet/>
      <dgm:spPr/>
      <dgm:t>
        <a:bodyPr/>
        <a:lstStyle/>
        <a:p>
          <a:endParaRPr lang="en-US"/>
        </a:p>
      </dgm:t>
    </dgm:pt>
    <dgm:pt modelId="{40598CC8-C264-4532-81C7-90C850482CAF}" type="sibTrans" cxnId="{BFA484D1-61D1-4E07-AC07-8D0E746CA8DA}">
      <dgm:prSet/>
      <dgm:spPr/>
      <dgm:t>
        <a:bodyPr/>
        <a:lstStyle/>
        <a:p>
          <a:endParaRPr lang="en-US"/>
        </a:p>
      </dgm:t>
    </dgm:pt>
    <dgm:pt modelId="{B8CF5077-D659-40EF-9B51-5FF7EA518122}" type="pres">
      <dgm:prSet presAssocID="{A2A4516F-14F5-43D9-A322-89CAAABD865F}" presName="linearFlow" presStyleCnt="0">
        <dgm:presLayoutVars>
          <dgm:dir val="rev"/>
          <dgm:resizeHandles val="exact"/>
        </dgm:presLayoutVars>
      </dgm:prSet>
      <dgm:spPr/>
    </dgm:pt>
    <dgm:pt modelId="{1F4B3028-6953-4CDB-83D5-F8A0FDB7ACF9}" type="pres">
      <dgm:prSet presAssocID="{7EC9CC68-72AB-4D14-BBC6-B126BF274413}" presName="composite" presStyleCnt="0"/>
      <dgm:spPr/>
    </dgm:pt>
    <dgm:pt modelId="{ADC16539-1EAD-46A0-9319-37BDB968970F}" type="pres">
      <dgm:prSet presAssocID="{7EC9CC68-72AB-4D14-BBC6-B126BF274413}" presName="imgShp" presStyleLbl="fgImgPlace1" presStyleIdx="0" presStyleCnt="1"/>
      <dgm:spPr>
        <a:xfrm>
          <a:off x="1295519" y="41005"/>
          <a:ext cx="746664" cy="746664"/>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19050" cap="flat" cmpd="sng" algn="ctr">
          <a:solidFill>
            <a:sysClr val="window" lastClr="FFFFFF">
              <a:hueOff val="0"/>
              <a:satOff val="0"/>
              <a:lumOff val="0"/>
              <a:alphaOff val="0"/>
            </a:sysClr>
          </a:solidFill>
          <a:prstDash val="solid"/>
          <a:miter lim="800000"/>
        </a:ln>
        <a:effectLst/>
      </dgm:spPr>
    </dgm:pt>
    <dgm:pt modelId="{96AFD1C2-1A16-4C5E-82F0-AB2C721F0364}" type="pres">
      <dgm:prSet presAssocID="{7EC9CC68-72AB-4D14-BBC6-B126BF274413}" presName="txShp" presStyleLbl="node1" presStyleIdx="0" presStyleCnt="1" custScaleY="67611">
        <dgm:presLayoutVars>
          <dgm:bulletEnabled val="1"/>
        </dgm:presLayoutVars>
      </dgm:prSet>
      <dgm:spPr>
        <a:prstGeom prst="homePlate">
          <a:avLst/>
        </a:prstGeom>
      </dgm:spPr>
      <dgm:t>
        <a:bodyPr/>
        <a:lstStyle/>
        <a:p>
          <a:pPr rtl="1"/>
          <a:endParaRPr lang="ar-SA"/>
        </a:p>
      </dgm:t>
    </dgm:pt>
  </dgm:ptLst>
  <dgm:cxnLst>
    <dgm:cxn modelId="{BFA484D1-61D1-4E07-AC07-8D0E746CA8DA}" srcId="{A2A4516F-14F5-43D9-A322-89CAAABD865F}" destId="{7EC9CC68-72AB-4D14-BBC6-B126BF274413}" srcOrd="0" destOrd="0" parTransId="{AF2E0C07-4C05-4F71-859D-867114518A2E}" sibTransId="{40598CC8-C264-4532-81C7-90C850482CAF}"/>
    <dgm:cxn modelId="{F526E42E-8B7C-4660-9E56-7D39D9A090FC}" type="presOf" srcId="{A2A4516F-14F5-43D9-A322-89CAAABD865F}" destId="{B8CF5077-D659-40EF-9B51-5FF7EA518122}" srcOrd="0" destOrd="0" presId="urn:microsoft.com/office/officeart/2005/8/layout/vList3"/>
    <dgm:cxn modelId="{57B62970-8B73-462F-9076-FDC9E80295AF}" type="presOf" srcId="{7EC9CC68-72AB-4D14-BBC6-B126BF274413}" destId="{96AFD1C2-1A16-4C5E-82F0-AB2C721F0364}" srcOrd="0" destOrd="0" presId="urn:microsoft.com/office/officeart/2005/8/layout/vList3"/>
    <dgm:cxn modelId="{501B5441-2DAA-4BAF-9EC4-0F8F0875585B}" type="presParOf" srcId="{B8CF5077-D659-40EF-9B51-5FF7EA518122}" destId="{1F4B3028-6953-4CDB-83D5-F8A0FDB7ACF9}" srcOrd="0" destOrd="0" presId="urn:microsoft.com/office/officeart/2005/8/layout/vList3"/>
    <dgm:cxn modelId="{FE498FD6-03C2-41BD-9C2D-730C46944EEE}" type="presParOf" srcId="{1F4B3028-6953-4CDB-83D5-F8A0FDB7ACF9}" destId="{ADC16539-1EAD-46A0-9319-37BDB968970F}" srcOrd="0" destOrd="0" presId="urn:microsoft.com/office/officeart/2005/8/layout/vList3"/>
    <dgm:cxn modelId="{78A68846-DDB4-41AA-9331-41A87C676E90}" type="presParOf" srcId="{1F4B3028-6953-4CDB-83D5-F8A0FDB7ACF9}" destId="{96AFD1C2-1A16-4C5E-82F0-AB2C721F0364}"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2A4516F-14F5-43D9-A322-89CAAABD865F}" type="doc">
      <dgm:prSet loTypeId="urn:microsoft.com/office/officeart/2005/8/layout/vList3" loCatId="list" qsTypeId="urn:microsoft.com/office/officeart/2005/8/quickstyle/simple2" qsCatId="simple" csTypeId="urn:microsoft.com/office/officeart/2005/8/colors/colorful5" csCatId="colorful" phldr="1"/>
      <dgm:spPr/>
    </dgm:pt>
    <dgm:pt modelId="{7EC9CC68-72AB-4D14-BBC6-B126BF274413}">
      <dgm:prSet phldrT="[Text]" custT="1">
        <dgm:style>
          <a:lnRef idx="3">
            <a:schemeClr val="lt1"/>
          </a:lnRef>
          <a:fillRef idx="1">
            <a:schemeClr val="accent5"/>
          </a:fillRef>
          <a:effectRef idx="1">
            <a:schemeClr val="accent5"/>
          </a:effectRef>
          <a:fontRef idx="minor">
            <a:schemeClr val="lt1"/>
          </a:fontRef>
        </dgm:style>
      </dgm:prSet>
      <dgm:spPr>
        <a:xfrm rot="10800000">
          <a:off x="746664" y="295058"/>
          <a:ext cx="1482185" cy="438583"/>
        </a:xfrm>
        <a:solidFill>
          <a:srgbClr val="4BACC6"/>
        </a:solidFill>
        <a:ln w="38100" cap="flat" cmpd="sng" algn="ctr">
          <a:solidFill>
            <a:sysClr val="window" lastClr="FFFFFF"/>
          </a:solidFill>
          <a:prstDash val="solid"/>
          <a:miter lim="800000"/>
        </a:ln>
        <a:effectLst>
          <a:outerShdw blurRad="40000" dist="20000" dir="5400000" rotWithShape="0">
            <a:srgbClr val="000000">
              <a:alpha val="38000"/>
            </a:srgbClr>
          </a:outerShdw>
        </a:effectLst>
      </dgm:spPr>
      <dgm:t>
        <a:bodyPr/>
        <a:lstStyle/>
        <a:p>
          <a:r>
            <a:rPr lang="ar-SA" sz="1800" b="1">
              <a:solidFill>
                <a:sysClr val="window" lastClr="FFFFFF"/>
              </a:solidFill>
              <a:latin typeface="Calibri" panose="020F0502020204030204"/>
              <a:ea typeface="+mn-ea"/>
              <a:cs typeface="Arial"/>
            </a:rPr>
            <a:t>ورشة عمل</a:t>
          </a:r>
          <a:endParaRPr lang="en-US" sz="1800" b="1">
            <a:solidFill>
              <a:sysClr val="window" lastClr="FFFFFF"/>
            </a:solidFill>
            <a:latin typeface="Calibri" panose="020F0502020204030204"/>
            <a:ea typeface="+mn-ea"/>
            <a:cs typeface="+mn-cs"/>
          </a:endParaRPr>
        </a:p>
      </dgm:t>
    </dgm:pt>
    <dgm:pt modelId="{AF2E0C07-4C05-4F71-859D-867114518A2E}" type="parTrans" cxnId="{BFA484D1-61D1-4E07-AC07-8D0E746CA8DA}">
      <dgm:prSet/>
      <dgm:spPr/>
      <dgm:t>
        <a:bodyPr/>
        <a:lstStyle/>
        <a:p>
          <a:endParaRPr lang="en-US"/>
        </a:p>
      </dgm:t>
    </dgm:pt>
    <dgm:pt modelId="{40598CC8-C264-4532-81C7-90C850482CAF}" type="sibTrans" cxnId="{BFA484D1-61D1-4E07-AC07-8D0E746CA8DA}">
      <dgm:prSet/>
      <dgm:spPr/>
      <dgm:t>
        <a:bodyPr/>
        <a:lstStyle/>
        <a:p>
          <a:endParaRPr lang="en-US"/>
        </a:p>
      </dgm:t>
    </dgm:pt>
    <dgm:pt modelId="{B8CF5077-D659-40EF-9B51-5FF7EA518122}" type="pres">
      <dgm:prSet presAssocID="{A2A4516F-14F5-43D9-A322-89CAAABD865F}" presName="linearFlow" presStyleCnt="0">
        <dgm:presLayoutVars>
          <dgm:dir/>
          <dgm:resizeHandles val="exact"/>
        </dgm:presLayoutVars>
      </dgm:prSet>
      <dgm:spPr/>
    </dgm:pt>
    <dgm:pt modelId="{1F4B3028-6953-4CDB-83D5-F8A0FDB7ACF9}" type="pres">
      <dgm:prSet presAssocID="{7EC9CC68-72AB-4D14-BBC6-B126BF274413}" presName="composite" presStyleCnt="0"/>
      <dgm:spPr/>
    </dgm:pt>
    <dgm:pt modelId="{ADC16539-1EAD-46A0-9319-37BDB968970F}" type="pres">
      <dgm:prSet presAssocID="{7EC9CC68-72AB-4D14-BBC6-B126BF274413}" presName="imgShp" presStyleLbl="fgImgPlace1" presStyleIdx="0" presStyleCnt="1"/>
      <dgm:spPr>
        <a:xfrm>
          <a:off x="186666" y="83867"/>
          <a:ext cx="746664" cy="746664"/>
        </a:xfrm>
        <a:prstGeom prst="ellipse">
          <a:avLst/>
        </a:prstGeom>
        <a:blipFill rotWithShape="1">
          <a:blip xmlns:r="http://schemas.openxmlformats.org/officeDocument/2006/relationships" r:embed="rId1"/>
          <a:stretch>
            <a:fillRect/>
          </a:stretch>
        </a:blipFill>
        <a:ln w="19050" cap="flat" cmpd="sng" algn="ctr">
          <a:solidFill>
            <a:sysClr val="window" lastClr="FFFFFF">
              <a:hueOff val="0"/>
              <a:satOff val="0"/>
              <a:lumOff val="0"/>
              <a:alphaOff val="0"/>
            </a:sysClr>
          </a:solidFill>
          <a:prstDash val="solid"/>
          <a:miter lim="800000"/>
        </a:ln>
        <a:effectLst/>
      </dgm:spPr>
    </dgm:pt>
    <dgm:pt modelId="{96AFD1C2-1A16-4C5E-82F0-AB2C721F0364}" type="pres">
      <dgm:prSet presAssocID="{7EC9CC68-72AB-4D14-BBC6-B126BF274413}" presName="txShp" presStyleLbl="node1" presStyleIdx="0" presStyleCnt="1" custScaleY="58739" custLinFactNeighborX="12594" custLinFactNeighborY="7654">
        <dgm:presLayoutVars>
          <dgm:bulletEnabled val="1"/>
        </dgm:presLayoutVars>
      </dgm:prSet>
      <dgm:spPr>
        <a:prstGeom prst="homePlate">
          <a:avLst/>
        </a:prstGeom>
      </dgm:spPr>
      <dgm:t>
        <a:bodyPr/>
        <a:lstStyle/>
        <a:p>
          <a:pPr rtl="1"/>
          <a:endParaRPr lang="ar-SA"/>
        </a:p>
      </dgm:t>
    </dgm:pt>
  </dgm:ptLst>
  <dgm:cxnLst>
    <dgm:cxn modelId="{EFEE84DE-73C4-44A5-8686-4932A74DE473}" type="presOf" srcId="{7EC9CC68-72AB-4D14-BBC6-B126BF274413}" destId="{96AFD1C2-1A16-4C5E-82F0-AB2C721F0364}" srcOrd="0" destOrd="0" presId="urn:microsoft.com/office/officeart/2005/8/layout/vList3"/>
    <dgm:cxn modelId="{BFA484D1-61D1-4E07-AC07-8D0E746CA8DA}" srcId="{A2A4516F-14F5-43D9-A322-89CAAABD865F}" destId="{7EC9CC68-72AB-4D14-BBC6-B126BF274413}" srcOrd="0" destOrd="0" parTransId="{AF2E0C07-4C05-4F71-859D-867114518A2E}" sibTransId="{40598CC8-C264-4532-81C7-90C850482CAF}"/>
    <dgm:cxn modelId="{15BE1723-B13A-4B4B-9043-19649DE7B0F1}" type="presOf" srcId="{A2A4516F-14F5-43D9-A322-89CAAABD865F}" destId="{B8CF5077-D659-40EF-9B51-5FF7EA518122}" srcOrd="0" destOrd="0" presId="urn:microsoft.com/office/officeart/2005/8/layout/vList3"/>
    <dgm:cxn modelId="{719E10D8-665C-4A18-91D0-763C37CC6700}" type="presParOf" srcId="{B8CF5077-D659-40EF-9B51-5FF7EA518122}" destId="{1F4B3028-6953-4CDB-83D5-F8A0FDB7ACF9}" srcOrd="0" destOrd="0" presId="urn:microsoft.com/office/officeart/2005/8/layout/vList3"/>
    <dgm:cxn modelId="{6EC37C0C-1161-4CCA-A144-F53989F050AB}" type="presParOf" srcId="{1F4B3028-6953-4CDB-83D5-F8A0FDB7ACF9}" destId="{ADC16539-1EAD-46A0-9319-37BDB968970F}" srcOrd="0" destOrd="0" presId="urn:microsoft.com/office/officeart/2005/8/layout/vList3"/>
    <dgm:cxn modelId="{75DF8258-1B12-452B-89BF-3339DF592F6D}" type="presParOf" srcId="{1F4B3028-6953-4CDB-83D5-F8A0FDB7ACF9}" destId="{96AFD1C2-1A16-4C5E-82F0-AB2C721F0364}" srcOrd="1" destOrd="0" presId="urn:microsoft.com/office/officeart/2005/8/layout/vLis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EG"/>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6FC593C8-D0A7-468B-BFA5-037B4A5D1B34}" type="datetimeFigureOut">
              <a:rPr lang="ar-EG" smtClean="0"/>
              <a:t>10/06/1442</a:t>
            </a:fld>
            <a:endParaRPr lang="ar-EG"/>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EG"/>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EG"/>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EG"/>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B9193445-7F5E-4864-925D-85CB0F5299FC}" type="slidenum">
              <a:rPr lang="ar-EG" smtClean="0"/>
              <a:t>‹#›</a:t>
            </a:fld>
            <a:endParaRPr lang="ar-EG"/>
          </a:p>
        </p:txBody>
      </p:sp>
    </p:spTree>
    <p:extLst>
      <p:ext uri="{BB962C8B-B14F-4D97-AF65-F5344CB8AC3E}">
        <p14:creationId xmlns:p14="http://schemas.microsoft.com/office/powerpoint/2010/main" val="468078011"/>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txBox="1">
            <a:spLocks noGrp="1"/>
          </p:cNvSpPr>
          <p:nvPr>
            <p:ph type="body" sz="quarter" idx="1"/>
          </p:nvPr>
        </p:nvSpPr>
        <p:spPr/>
        <p:txBody>
          <a:bodyPr/>
          <a:lstStyle/>
          <a:p>
            <a:pPr algn="l" rtl="0"/>
            <a:endParaRPr lang="en-US"/>
          </a:p>
        </p:txBody>
      </p:sp>
      <p:sp>
        <p:nvSpPr>
          <p:cNvPr id="4" name="عنصر نائب لرقم الشريحة 3"/>
          <p:cNvSpPr txBox="1"/>
          <p:nvPr/>
        </p:nvSpPr>
        <p:spPr>
          <a:xfrm>
            <a:off x="1591"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l"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fld id="{F8BDF028-0C12-4D45-9407-BFBA1248A3FD}" type="slidenum">
              <a:t>6</a:t>
            </a:fld>
            <a:endParaRPr lang="ar-SA" sz="1200" b="0" i="0" u="none" strike="noStrike" kern="1200" cap="none" spc="0" baseline="0">
              <a:solidFill>
                <a:srgbClr val="000000"/>
              </a:solidFill>
              <a:uFillTx/>
              <a:latin typeface="Calibri"/>
              <a:cs typeface="Arial" pitchFamily="34"/>
            </a:endParaRPr>
          </a:p>
        </p:txBody>
      </p:sp>
    </p:spTree>
    <p:extLst>
      <p:ext uri="{BB962C8B-B14F-4D97-AF65-F5344CB8AC3E}">
        <p14:creationId xmlns:p14="http://schemas.microsoft.com/office/powerpoint/2010/main" val="34833560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5B06DFFB-AB59-4160-AF8B-D366DD82ED33}" type="slidenum">
              <a:rPr lang="ar-EG" smtClean="0"/>
              <a:t>11</a:t>
            </a:fld>
            <a:endParaRPr lang="ar-EG"/>
          </a:p>
        </p:txBody>
      </p:sp>
    </p:spTree>
    <p:extLst>
      <p:ext uri="{BB962C8B-B14F-4D97-AF65-F5344CB8AC3E}">
        <p14:creationId xmlns:p14="http://schemas.microsoft.com/office/powerpoint/2010/main" val="41756149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5B06DFFB-AB59-4160-AF8B-D366DD82ED33}" type="slidenum">
              <a:rPr lang="ar-EG" smtClean="0"/>
              <a:t>22</a:t>
            </a:fld>
            <a:endParaRPr lang="ar-EG"/>
          </a:p>
        </p:txBody>
      </p:sp>
    </p:spTree>
    <p:extLst>
      <p:ext uri="{BB962C8B-B14F-4D97-AF65-F5344CB8AC3E}">
        <p14:creationId xmlns:p14="http://schemas.microsoft.com/office/powerpoint/2010/main" val="41756149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5B06DFFB-AB59-4160-AF8B-D366DD82ED33}" type="slidenum">
              <a:rPr lang="ar-EG" smtClean="0"/>
              <a:t>25</a:t>
            </a:fld>
            <a:endParaRPr lang="ar-EG"/>
          </a:p>
        </p:txBody>
      </p:sp>
    </p:spTree>
    <p:extLst>
      <p:ext uri="{BB962C8B-B14F-4D97-AF65-F5344CB8AC3E}">
        <p14:creationId xmlns:p14="http://schemas.microsoft.com/office/powerpoint/2010/main" val="41756149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5B06DFFB-AB59-4160-AF8B-D366DD82ED33}" type="slidenum">
              <a:rPr lang="ar-EG" smtClean="0"/>
              <a:t>26</a:t>
            </a:fld>
            <a:endParaRPr lang="ar-EG"/>
          </a:p>
        </p:txBody>
      </p:sp>
    </p:spTree>
    <p:extLst>
      <p:ext uri="{BB962C8B-B14F-4D97-AF65-F5344CB8AC3E}">
        <p14:creationId xmlns:p14="http://schemas.microsoft.com/office/powerpoint/2010/main" val="41756149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a:prstGeom prst="rect">
            <a:avLst/>
          </a:prstGeo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a:xfrm>
            <a:off x="6553200" y="6356350"/>
            <a:ext cx="2133600" cy="365125"/>
          </a:xfrm>
          <a:prstGeom prst="rect">
            <a:avLst/>
          </a:prstGeom>
        </p:spPr>
        <p:txBody>
          <a:bodyPr/>
          <a:lstStyle/>
          <a:p>
            <a:fld id="{1B8ABB09-4A1D-463E-8065-109CC2B7EFAA}" type="datetimeFigureOut">
              <a:rPr lang="ar-SA" smtClean="0"/>
              <a:t>10/06/1442</a:t>
            </a:fld>
            <a:endParaRPr lang="ar-SA"/>
          </a:p>
        </p:txBody>
      </p:sp>
      <p:sp>
        <p:nvSpPr>
          <p:cNvPr id="5" name="عنصر نائب للتذييل 4"/>
          <p:cNvSpPr>
            <a:spLocks noGrp="1"/>
          </p:cNvSpPr>
          <p:nvPr>
            <p:ph type="ftr" sz="quarter" idx="11"/>
          </p:nvPr>
        </p:nvSpPr>
        <p:spPr>
          <a:xfrm>
            <a:off x="3124200" y="6356350"/>
            <a:ext cx="2895600" cy="365125"/>
          </a:xfrm>
          <a:prstGeom prst="rect">
            <a:avLst/>
          </a:prstGeom>
        </p:spPr>
        <p:txBody>
          <a:bodyPr/>
          <a:lstStyle/>
          <a:p>
            <a:endParaRPr lang="ar-SA"/>
          </a:p>
        </p:txBody>
      </p:sp>
      <p:sp>
        <p:nvSpPr>
          <p:cNvPr id="6" name="عنصر نائب لرقم الشريحة 5"/>
          <p:cNvSpPr>
            <a:spLocks noGrp="1"/>
          </p:cNvSpPr>
          <p:nvPr>
            <p:ph type="sldNum" sz="quarter" idx="12"/>
          </p:nvPr>
        </p:nvSpPr>
        <p:spPr>
          <a:xfrm>
            <a:off x="457200" y="6356350"/>
            <a:ext cx="2133600" cy="365125"/>
          </a:xfrm>
          <a:prstGeom prst="rect">
            <a:avLst/>
          </a:prstGeom>
        </p:spPr>
        <p:txBody>
          <a:bodyPr/>
          <a:lstStyle/>
          <a:p>
            <a:fld id="{0B34F065-1154-456A-91E3-76DE8E75E17B}" type="slidenum">
              <a:rPr lang="ar-SA" smtClean="0"/>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1143000"/>
          </a:xfrm>
          <a:prstGeom prst="rect">
            <a:avLst/>
          </a:prstGeom>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1600200"/>
            <a:ext cx="8229600" cy="4525963"/>
          </a:xfrm>
          <a:prstGeom prst="rect">
            <a:avLst/>
          </a:prstGeo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a:xfrm>
            <a:off x="6553200" y="6356350"/>
            <a:ext cx="2133600" cy="365125"/>
          </a:xfrm>
          <a:prstGeom prst="rect">
            <a:avLst/>
          </a:prstGeom>
        </p:spPr>
        <p:txBody>
          <a:bodyPr/>
          <a:lstStyle/>
          <a:p>
            <a:fld id="{1B8ABB09-4A1D-463E-8065-109CC2B7EFAA}" type="datetimeFigureOut">
              <a:rPr lang="ar-SA" smtClean="0"/>
              <a:t>10/06/1442</a:t>
            </a:fld>
            <a:endParaRPr lang="ar-SA"/>
          </a:p>
        </p:txBody>
      </p:sp>
      <p:sp>
        <p:nvSpPr>
          <p:cNvPr id="5" name="عنصر نائب للتذييل 4"/>
          <p:cNvSpPr>
            <a:spLocks noGrp="1"/>
          </p:cNvSpPr>
          <p:nvPr>
            <p:ph type="ftr" sz="quarter" idx="11"/>
          </p:nvPr>
        </p:nvSpPr>
        <p:spPr>
          <a:xfrm>
            <a:off x="3124200" y="6356350"/>
            <a:ext cx="2895600" cy="365125"/>
          </a:xfrm>
          <a:prstGeom prst="rect">
            <a:avLst/>
          </a:prstGeom>
        </p:spPr>
        <p:txBody>
          <a:bodyPr/>
          <a:lstStyle/>
          <a:p>
            <a:endParaRPr lang="ar-SA"/>
          </a:p>
        </p:txBody>
      </p:sp>
      <p:sp>
        <p:nvSpPr>
          <p:cNvPr id="6" name="عنصر نائب لرقم الشريحة 5"/>
          <p:cNvSpPr>
            <a:spLocks noGrp="1"/>
          </p:cNvSpPr>
          <p:nvPr>
            <p:ph type="sldNum" sz="quarter" idx="12"/>
          </p:nvPr>
        </p:nvSpPr>
        <p:spPr>
          <a:xfrm>
            <a:off x="457200" y="6356350"/>
            <a:ext cx="2133600" cy="365125"/>
          </a:xfrm>
          <a:prstGeom prst="rect">
            <a:avLst/>
          </a:prstGeom>
        </p:spPr>
        <p:txBody>
          <a:bodyPr/>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a:prstGeom prst="rect">
            <a:avLst/>
          </a:prstGeo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a:prstGeom prst="rect">
            <a:avLst/>
          </a:prstGeo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a:xfrm>
            <a:off x="6553200" y="6356350"/>
            <a:ext cx="2133600" cy="365125"/>
          </a:xfrm>
          <a:prstGeom prst="rect">
            <a:avLst/>
          </a:prstGeom>
        </p:spPr>
        <p:txBody>
          <a:bodyPr/>
          <a:lstStyle/>
          <a:p>
            <a:fld id="{1B8ABB09-4A1D-463E-8065-109CC2B7EFAA}" type="datetimeFigureOut">
              <a:rPr lang="ar-SA" smtClean="0"/>
              <a:t>10/06/1442</a:t>
            </a:fld>
            <a:endParaRPr lang="ar-SA"/>
          </a:p>
        </p:txBody>
      </p:sp>
      <p:sp>
        <p:nvSpPr>
          <p:cNvPr id="5" name="عنصر نائب للتذييل 4"/>
          <p:cNvSpPr>
            <a:spLocks noGrp="1"/>
          </p:cNvSpPr>
          <p:nvPr>
            <p:ph type="ftr" sz="quarter" idx="11"/>
          </p:nvPr>
        </p:nvSpPr>
        <p:spPr>
          <a:xfrm>
            <a:off x="3124200" y="6356350"/>
            <a:ext cx="2895600" cy="365125"/>
          </a:xfrm>
          <a:prstGeom prst="rect">
            <a:avLst/>
          </a:prstGeom>
        </p:spPr>
        <p:txBody>
          <a:bodyPr/>
          <a:lstStyle/>
          <a:p>
            <a:endParaRPr lang="ar-SA"/>
          </a:p>
        </p:txBody>
      </p:sp>
      <p:sp>
        <p:nvSpPr>
          <p:cNvPr id="6" name="عنصر نائب لرقم الشريحة 5"/>
          <p:cNvSpPr>
            <a:spLocks noGrp="1"/>
          </p:cNvSpPr>
          <p:nvPr>
            <p:ph type="sldNum" sz="quarter" idx="12"/>
          </p:nvPr>
        </p:nvSpPr>
        <p:spPr>
          <a:xfrm>
            <a:off x="457200" y="6356350"/>
            <a:ext cx="2133600" cy="365125"/>
          </a:xfrm>
          <a:prstGeom prst="rect">
            <a:avLst/>
          </a:prstGeom>
        </p:spPr>
        <p:txBody>
          <a:bodyPr/>
          <a:lstStyle/>
          <a:p>
            <a:fld id="{0B34F065-1154-456A-91E3-76DE8E75E17B}"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1143000"/>
          </a:xfrm>
          <a:prstGeom prst="rect">
            <a:avLst/>
          </a:prstGeom>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457200" y="1600200"/>
            <a:ext cx="8229600" cy="4525963"/>
          </a:xfrm>
          <a:prstGeom prst="rect">
            <a:avLst/>
          </a:prstGeo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a:xfrm>
            <a:off x="6553200" y="6356350"/>
            <a:ext cx="2133600" cy="365125"/>
          </a:xfrm>
          <a:prstGeom prst="rect">
            <a:avLst/>
          </a:prstGeom>
        </p:spPr>
        <p:txBody>
          <a:bodyPr/>
          <a:lstStyle/>
          <a:p>
            <a:fld id="{1B8ABB09-4A1D-463E-8065-109CC2B7EFAA}" type="datetimeFigureOut">
              <a:rPr lang="ar-SA" smtClean="0"/>
              <a:t>10/06/1442</a:t>
            </a:fld>
            <a:endParaRPr lang="ar-SA"/>
          </a:p>
        </p:txBody>
      </p:sp>
      <p:sp>
        <p:nvSpPr>
          <p:cNvPr id="5" name="عنصر نائب للتذييل 4"/>
          <p:cNvSpPr>
            <a:spLocks noGrp="1"/>
          </p:cNvSpPr>
          <p:nvPr>
            <p:ph type="ftr" sz="quarter" idx="11"/>
          </p:nvPr>
        </p:nvSpPr>
        <p:spPr>
          <a:xfrm>
            <a:off x="3124200" y="6356350"/>
            <a:ext cx="2895600" cy="365125"/>
          </a:xfrm>
          <a:prstGeom prst="rect">
            <a:avLst/>
          </a:prstGeom>
        </p:spPr>
        <p:txBody>
          <a:bodyPr/>
          <a:lstStyle/>
          <a:p>
            <a:endParaRPr lang="ar-SA"/>
          </a:p>
        </p:txBody>
      </p:sp>
      <p:sp>
        <p:nvSpPr>
          <p:cNvPr id="6" name="عنصر نائب لرقم الشريحة 5"/>
          <p:cNvSpPr>
            <a:spLocks noGrp="1"/>
          </p:cNvSpPr>
          <p:nvPr>
            <p:ph type="sldNum" sz="quarter" idx="12"/>
          </p:nvPr>
        </p:nvSpPr>
        <p:spPr>
          <a:xfrm>
            <a:off x="457200" y="6356350"/>
            <a:ext cx="2133600" cy="365125"/>
          </a:xfrm>
          <a:prstGeom prst="rect">
            <a:avLst/>
          </a:prstGeom>
        </p:spPr>
        <p:txBody>
          <a:bodyPr/>
          <a:lstStyle/>
          <a:p>
            <a:fld id="{0B34F065-1154-456A-91E3-76DE8E75E17B}"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a:prstGeom prst="rect">
            <a:avLst/>
          </a:prstGeo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a:xfrm>
            <a:off x="6553200" y="6356350"/>
            <a:ext cx="2133600" cy="365125"/>
          </a:xfrm>
          <a:prstGeom prst="rect">
            <a:avLst/>
          </a:prstGeom>
        </p:spPr>
        <p:txBody>
          <a:bodyPr/>
          <a:lstStyle/>
          <a:p>
            <a:fld id="{1B8ABB09-4A1D-463E-8065-109CC2B7EFAA}" type="datetimeFigureOut">
              <a:rPr lang="ar-SA" smtClean="0"/>
              <a:t>10/06/1442</a:t>
            </a:fld>
            <a:endParaRPr lang="ar-SA"/>
          </a:p>
        </p:txBody>
      </p:sp>
      <p:sp>
        <p:nvSpPr>
          <p:cNvPr id="5" name="عنصر نائب للتذييل 4"/>
          <p:cNvSpPr>
            <a:spLocks noGrp="1"/>
          </p:cNvSpPr>
          <p:nvPr>
            <p:ph type="ftr" sz="quarter" idx="11"/>
          </p:nvPr>
        </p:nvSpPr>
        <p:spPr>
          <a:xfrm>
            <a:off x="3124200" y="6356350"/>
            <a:ext cx="2895600" cy="365125"/>
          </a:xfrm>
          <a:prstGeom prst="rect">
            <a:avLst/>
          </a:prstGeom>
        </p:spPr>
        <p:txBody>
          <a:bodyPr/>
          <a:lstStyle/>
          <a:p>
            <a:endParaRPr lang="ar-SA"/>
          </a:p>
        </p:txBody>
      </p:sp>
      <p:sp>
        <p:nvSpPr>
          <p:cNvPr id="6" name="عنصر نائب لرقم الشريحة 5"/>
          <p:cNvSpPr>
            <a:spLocks noGrp="1"/>
          </p:cNvSpPr>
          <p:nvPr>
            <p:ph type="sldNum" sz="quarter" idx="12"/>
          </p:nvPr>
        </p:nvSpPr>
        <p:spPr>
          <a:xfrm>
            <a:off x="457200" y="6356350"/>
            <a:ext cx="2133600" cy="365125"/>
          </a:xfrm>
          <a:prstGeom prst="rect">
            <a:avLst/>
          </a:prstGeom>
        </p:spPr>
        <p:txBody>
          <a:bodyPr/>
          <a:lstStyle/>
          <a:p>
            <a:fld id="{0B34F065-1154-456A-91E3-76DE8E75E17B}" type="slidenum">
              <a:rPr lang="ar-SA" smtClean="0"/>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1143000"/>
          </a:xfrm>
          <a:prstGeom prst="rect">
            <a:avLst/>
          </a:prstGeom>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a:xfrm>
            <a:off x="6553200" y="6356350"/>
            <a:ext cx="2133600" cy="365125"/>
          </a:xfrm>
          <a:prstGeom prst="rect">
            <a:avLst/>
          </a:prstGeom>
        </p:spPr>
        <p:txBody>
          <a:bodyPr/>
          <a:lstStyle/>
          <a:p>
            <a:fld id="{1B8ABB09-4A1D-463E-8065-109CC2B7EFAA}" type="datetimeFigureOut">
              <a:rPr lang="ar-SA" smtClean="0"/>
              <a:t>10/06/1442</a:t>
            </a:fld>
            <a:endParaRPr lang="ar-SA"/>
          </a:p>
        </p:txBody>
      </p:sp>
      <p:sp>
        <p:nvSpPr>
          <p:cNvPr id="6" name="عنصر نائب للتذييل 5"/>
          <p:cNvSpPr>
            <a:spLocks noGrp="1"/>
          </p:cNvSpPr>
          <p:nvPr>
            <p:ph type="ftr" sz="quarter" idx="11"/>
          </p:nvPr>
        </p:nvSpPr>
        <p:spPr>
          <a:xfrm>
            <a:off x="3124200" y="6356350"/>
            <a:ext cx="2895600" cy="365125"/>
          </a:xfrm>
          <a:prstGeom prst="rect">
            <a:avLst/>
          </a:prstGeom>
        </p:spPr>
        <p:txBody>
          <a:bodyPr/>
          <a:lstStyle/>
          <a:p>
            <a:endParaRPr lang="ar-SA"/>
          </a:p>
        </p:txBody>
      </p:sp>
      <p:sp>
        <p:nvSpPr>
          <p:cNvPr id="7" name="عنصر نائب لرقم الشريحة 6"/>
          <p:cNvSpPr>
            <a:spLocks noGrp="1"/>
          </p:cNvSpPr>
          <p:nvPr>
            <p:ph type="sldNum" sz="quarter" idx="12"/>
          </p:nvPr>
        </p:nvSpPr>
        <p:spPr>
          <a:xfrm>
            <a:off x="457200" y="6356350"/>
            <a:ext cx="2133600" cy="365125"/>
          </a:xfrm>
          <a:prstGeom prst="rect">
            <a:avLst/>
          </a:prstGeom>
        </p:spPr>
        <p:txBody>
          <a:bodyPr/>
          <a:lstStyle/>
          <a:p>
            <a:fld id="{0B34F065-1154-456A-91E3-76DE8E75E17B}"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1143000"/>
          </a:xfrm>
          <a:prstGeom prst="rect">
            <a:avLst/>
          </a:prstGeom>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a:xfrm>
            <a:off x="6553200" y="6356350"/>
            <a:ext cx="2133600" cy="365125"/>
          </a:xfrm>
          <a:prstGeom prst="rect">
            <a:avLst/>
          </a:prstGeom>
        </p:spPr>
        <p:txBody>
          <a:bodyPr/>
          <a:lstStyle/>
          <a:p>
            <a:fld id="{1B8ABB09-4A1D-463E-8065-109CC2B7EFAA}" type="datetimeFigureOut">
              <a:rPr lang="ar-SA" smtClean="0"/>
              <a:t>10/06/1442</a:t>
            </a:fld>
            <a:endParaRPr lang="ar-SA"/>
          </a:p>
        </p:txBody>
      </p:sp>
      <p:sp>
        <p:nvSpPr>
          <p:cNvPr id="8" name="عنصر نائب للتذييل 7"/>
          <p:cNvSpPr>
            <a:spLocks noGrp="1"/>
          </p:cNvSpPr>
          <p:nvPr>
            <p:ph type="ftr" sz="quarter" idx="11"/>
          </p:nvPr>
        </p:nvSpPr>
        <p:spPr>
          <a:xfrm>
            <a:off x="3124200" y="6356350"/>
            <a:ext cx="2895600" cy="365125"/>
          </a:xfrm>
          <a:prstGeom prst="rect">
            <a:avLst/>
          </a:prstGeom>
        </p:spPr>
        <p:txBody>
          <a:bodyPr/>
          <a:lstStyle/>
          <a:p>
            <a:endParaRPr lang="ar-SA"/>
          </a:p>
        </p:txBody>
      </p:sp>
      <p:sp>
        <p:nvSpPr>
          <p:cNvPr id="9" name="عنصر نائب لرقم الشريحة 8"/>
          <p:cNvSpPr>
            <a:spLocks noGrp="1"/>
          </p:cNvSpPr>
          <p:nvPr>
            <p:ph type="sldNum" sz="quarter" idx="12"/>
          </p:nvPr>
        </p:nvSpPr>
        <p:spPr>
          <a:xfrm>
            <a:off x="457200" y="6356350"/>
            <a:ext cx="2133600" cy="365125"/>
          </a:xfrm>
          <a:prstGeom prst="rect">
            <a:avLst/>
          </a:prstGeom>
        </p:spPr>
        <p:txBody>
          <a:bodyPr/>
          <a:lstStyle/>
          <a:p>
            <a:fld id="{0B34F065-1154-456A-91E3-76DE8E75E17B}"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1143000"/>
          </a:xfrm>
          <a:prstGeom prst="rect">
            <a:avLst/>
          </a:prstGeom>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a:xfrm>
            <a:off x="6553200" y="6356350"/>
            <a:ext cx="2133600" cy="365125"/>
          </a:xfrm>
          <a:prstGeom prst="rect">
            <a:avLst/>
          </a:prstGeom>
        </p:spPr>
        <p:txBody>
          <a:bodyPr/>
          <a:lstStyle/>
          <a:p>
            <a:fld id="{1B8ABB09-4A1D-463E-8065-109CC2B7EFAA}" type="datetimeFigureOut">
              <a:rPr lang="ar-SA" smtClean="0"/>
              <a:t>10/06/1442</a:t>
            </a:fld>
            <a:endParaRPr lang="ar-SA"/>
          </a:p>
        </p:txBody>
      </p:sp>
      <p:sp>
        <p:nvSpPr>
          <p:cNvPr id="4" name="عنصر نائب للتذييل 3"/>
          <p:cNvSpPr>
            <a:spLocks noGrp="1"/>
          </p:cNvSpPr>
          <p:nvPr>
            <p:ph type="ftr" sz="quarter" idx="11"/>
          </p:nvPr>
        </p:nvSpPr>
        <p:spPr>
          <a:xfrm>
            <a:off x="3124200" y="6356350"/>
            <a:ext cx="2895600" cy="365125"/>
          </a:xfrm>
          <a:prstGeom prst="rect">
            <a:avLst/>
          </a:prstGeom>
        </p:spPr>
        <p:txBody>
          <a:bodyPr/>
          <a:lstStyle/>
          <a:p>
            <a:endParaRPr lang="ar-SA"/>
          </a:p>
        </p:txBody>
      </p:sp>
      <p:sp>
        <p:nvSpPr>
          <p:cNvPr id="5" name="عنصر نائب لرقم الشريحة 4"/>
          <p:cNvSpPr>
            <a:spLocks noGrp="1"/>
          </p:cNvSpPr>
          <p:nvPr>
            <p:ph type="sldNum" sz="quarter" idx="12"/>
          </p:nvPr>
        </p:nvSpPr>
        <p:spPr>
          <a:xfrm>
            <a:off x="457200" y="6356350"/>
            <a:ext cx="2133600" cy="365125"/>
          </a:xfrm>
          <a:prstGeom prst="rect">
            <a:avLst/>
          </a:prstGeom>
        </p:spPr>
        <p:txBody>
          <a:bodyPr/>
          <a:lstStyle/>
          <a:p>
            <a:fld id="{0B34F065-1154-456A-91E3-76DE8E75E17B}"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a:xfrm>
            <a:off x="6553200" y="6356350"/>
            <a:ext cx="2133600" cy="365125"/>
          </a:xfrm>
          <a:prstGeom prst="rect">
            <a:avLst/>
          </a:prstGeom>
        </p:spPr>
        <p:txBody>
          <a:bodyPr/>
          <a:lstStyle/>
          <a:p>
            <a:fld id="{1B8ABB09-4A1D-463E-8065-109CC2B7EFAA}" type="datetimeFigureOut">
              <a:rPr lang="ar-SA" smtClean="0"/>
              <a:t>10/06/1442</a:t>
            </a:fld>
            <a:endParaRPr lang="ar-SA"/>
          </a:p>
        </p:txBody>
      </p:sp>
      <p:sp>
        <p:nvSpPr>
          <p:cNvPr id="3" name="عنصر نائب للتذييل 2"/>
          <p:cNvSpPr>
            <a:spLocks noGrp="1"/>
          </p:cNvSpPr>
          <p:nvPr>
            <p:ph type="ftr" sz="quarter" idx="11"/>
          </p:nvPr>
        </p:nvSpPr>
        <p:spPr>
          <a:xfrm>
            <a:off x="3124200" y="6356350"/>
            <a:ext cx="2895600" cy="365125"/>
          </a:xfrm>
          <a:prstGeom prst="rect">
            <a:avLst/>
          </a:prstGeom>
        </p:spPr>
        <p:txBody>
          <a:bodyPr/>
          <a:lstStyle/>
          <a:p>
            <a:endParaRPr lang="ar-SA"/>
          </a:p>
        </p:txBody>
      </p:sp>
      <p:sp>
        <p:nvSpPr>
          <p:cNvPr id="4" name="عنصر نائب لرقم الشريحة 3"/>
          <p:cNvSpPr>
            <a:spLocks noGrp="1"/>
          </p:cNvSpPr>
          <p:nvPr>
            <p:ph type="sldNum" sz="quarter" idx="12"/>
          </p:nvPr>
        </p:nvSpPr>
        <p:spPr>
          <a:xfrm>
            <a:off x="457200" y="6356350"/>
            <a:ext cx="2133600" cy="365125"/>
          </a:xfrm>
          <a:prstGeom prst="rect">
            <a:avLst/>
          </a:prstGeom>
        </p:spPr>
        <p:txBody>
          <a:bodyPr/>
          <a:lstStyle/>
          <a:p>
            <a:fld id="{0B34F065-1154-456A-91E3-76DE8E75E17B}"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a:prstGeom prst="rect">
            <a:avLst/>
          </a:prstGeo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a:xfrm>
            <a:off x="6553200" y="6356350"/>
            <a:ext cx="2133600" cy="365125"/>
          </a:xfrm>
          <a:prstGeom prst="rect">
            <a:avLst/>
          </a:prstGeom>
        </p:spPr>
        <p:txBody>
          <a:bodyPr/>
          <a:lstStyle/>
          <a:p>
            <a:fld id="{1B8ABB09-4A1D-463E-8065-109CC2B7EFAA}" type="datetimeFigureOut">
              <a:rPr lang="ar-SA" smtClean="0"/>
              <a:t>10/06/1442</a:t>
            </a:fld>
            <a:endParaRPr lang="ar-SA"/>
          </a:p>
        </p:txBody>
      </p:sp>
      <p:sp>
        <p:nvSpPr>
          <p:cNvPr id="6" name="عنصر نائب للتذييل 5"/>
          <p:cNvSpPr>
            <a:spLocks noGrp="1"/>
          </p:cNvSpPr>
          <p:nvPr>
            <p:ph type="ftr" sz="quarter" idx="11"/>
          </p:nvPr>
        </p:nvSpPr>
        <p:spPr>
          <a:xfrm>
            <a:off x="3124200" y="6356350"/>
            <a:ext cx="2895600" cy="365125"/>
          </a:xfrm>
          <a:prstGeom prst="rect">
            <a:avLst/>
          </a:prstGeom>
        </p:spPr>
        <p:txBody>
          <a:bodyPr/>
          <a:lstStyle/>
          <a:p>
            <a:endParaRPr lang="ar-SA"/>
          </a:p>
        </p:txBody>
      </p:sp>
      <p:sp>
        <p:nvSpPr>
          <p:cNvPr id="7" name="عنصر نائب لرقم الشريحة 6"/>
          <p:cNvSpPr>
            <a:spLocks noGrp="1"/>
          </p:cNvSpPr>
          <p:nvPr>
            <p:ph type="sldNum" sz="quarter" idx="12"/>
          </p:nvPr>
        </p:nvSpPr>
        <p:spPr>
          <a:xfrm>
            <a:off x="457200" y="6356350"/>
            <a:ext cx="2133600" cy="365125"/>
          </a:xfrm>
          <a:prstGeom prst="rect">
            <a:avLst/>
          </a:prstGeom>
        </p:spPr>
        <p:txBody>
          <a:bodyPr/>
          <a:lstStyle/>
          <a:p>
            <a:fld id="{0B34F065-1154-456A-91E3-76DE8E75E17B}" type="slidenum">
              <a:rPr lang="ar-SA" smtClean="0"/>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a:prstGeom prst="rect">
            <a:avLst/>
          </a:prstGeo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a:xfrm>
            <a:off x="6553200" y="6356350"/>
            <a:ext cx="2133600" cy="365125"/>
          </a:xfrm>
          <a:prstGeom prst="rect">
            <a:avLst/>
          </a:prstGeom>
        </p:spPr>
        <p:txBody>
          <a:bodyPr/>
          <a:lstStyle/>
          <a:p>
            <a:fld id="{1B8ABB09-4A1D-463E-8065-109CC2B7EFAA}" type="datetimeFigureOut">
              <a:rPr lang="ar-SA" smtClean="0"/>
              <a:t>10/06/1442</a:t>
            </a:fld>
            <a:endParaRPr lang="ar-SA"/>
          </a:p>
        </p:txBody>
      </p:sp>
      <p:sp>
        <p:nvSpPr>
          <p:cNvPr id="6" name="عنصر نائب للتذييل 5"/>
          <p:cNvSpPr>
            <a:spLocks noGrp="1"/>
          </p:cNvSpPr>
          <p:nvPr>
            <p:ph type="ftr" sz="quarter" idx="11"/>
          </p:nvPr>
        </p:nvSpPr>
        <p:spPr>
          <a:xfrm>
            <a:off x="3124200" y="6356350"/>
            <a:ext cx="2895600" cy="365125"/>
          </a:xfrm>
          <a:prstGeom prst="rect">
            <a:avLst/>
          </a:prstGeom>
        </p:spPr>
        <p:txBody>
          <a:bodyPr/>
          <a:lstStyle/>
          <a:p>
            <a:endParaRPr lang="ar-SA"/>
          </a:p>
        </p:txBody>
      </p:sp>
      <p:sp>
        <p:nvSpPr>
          <p:cNvPr id="7" name="عنصر نائب لرقم الشريحة 6"/>
          <p:cNvSpPr>
            <a:spLocks noGrp="1"/>
          </p:cNvSpPr>
          <p:nvPr>
            <p:ph type="sldNum" sz="quarter" idx="12"/>
          </p:nvPr>
        </p:nvSpPr>
        <p:spPr>
          <a:xfrm>
            <a:off x="457200" y="6356350"/>
            <a:ext cx="2133600" cy="365125"/>
          </a:xfrm>
          <a:prstGeom prst="rect">
            <a:avLst/>
          </a:prstGeom>
        </p:spPr>
        <p:txBody>
          <a:bodyPr/>
          <a:lstStyle/>
          <a:p>
            <a:fld id="{0B34F065-1154-456A-91E3-76DE8E75E17B}" type="slidenum">
              <a:rPr lang="ar-SA" smtClean="0"/>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scene3d>
            <a:camera prst="orthographicFront">
              <a:rot lat="0" lon="0" rev="0"/>
            </a:camera>
            <a:lightRig rig="chilly" dir="t">
              <a:rot lat="0" lon="0" rev="18480000"/>
            </a:lightRig>
          </a:scene3d>
          <a:sp3d prstMaterial="clear">
            <a:bevelT h="635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7.wmf"/><Relationship Id="rId3" Type="http://schemas.openxmlformats.org/officeDocument/2006/relationships/image" Target="../media/image4.jpeg"/><Relationship Id="rId7" Type="http://schemas.openxmlformats.org/officeDocument/2006/relationships/image" Target="../media/image6.wmf"/><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5.wmf"/><Relationship Id="rId5" Type="http://schemas.openxmlformats.org/officeDocument/2006/relationships/image" Target="../media/image3.wmf"/><Relationship Id="rId4" Type="http://schemas.openxmlformats.org/officeDocument/2006/relationships/oleObject" Target="../embeddings/oleObject1.bin"/></Relationships>
</file>

<file path=ppt/slides/_rels/slide20.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microsoft.com/office/2007/relationships/hdphoto" Target="../media/hdphoto3.wdp"/></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1.png"/><Relationship Id="rId1" Type="http://schemas.openxmlformats.org/officeDocument/2006/relationships/slideLayout" Target="../slideLayouts/slideLayout1.xml"/><Relationship Id="rId4" Type="http://schemas.microsoft.com/office/2007/relationships/hdphoto" Target="../media/hdphoto1.wdp"/></Relationships>
</file>

<file path=ppt/slides/_rels/slide3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hyperlink" Target="https://www.hellooha.com/articles/12-%D8%A7%D9%84%D8%AA%D9%86%D9%85%D8%B1%D8%8C-%D8%A3%D8%B3%D8%A8%D8%A7%D8%A8%D9%87-%D9%88%D8%A3%D9%86%D9%88%D8%A7%D8%B9%D9%87-%D9%88%D8%B7%D8%B1%D9%82-%D8%B9%D9%84%D8%A7%D8%AC%D9%87#!" TargetMode="External"/><Relationship Id="rId2" Type="http://schemas.openxmlformats.org/officeDocument/2006/relationships/image" Target="../media/image21.png"/><Relationship Id="rId1" Type="http://schemas.openxmlformats.org/officeDocument/2006/relationships/slideLayout" Target="../slideLayouts/slideLayout1.xml"/><Relationship Id="rId4" Type="http://schemas.openxmlformats.org/officeDocument/2006/relationships/image" Target="../media/image57.png"/></Relationships>
</file>

<file path=ppt/slides/_rels/slide5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hyperlink" Target="https://www.hellooha.com/articles/622-%D9%83%D9%8A%D9%81-%D8%A3%D8%B9%D8%B1%D9%81-%D8%A3%D9%86-%D8%B7%D9%81%D9%84%D9%8A-%D9%8A%D8%AA%D8%B9%D8%B1%D8%B6-%D9%84%D9%84%D8%AA%D9%86%D9%85%D8%B1" TargetMode="Externa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hyperlink" Target="https://www.hellooha.com/articles/12-%D8%A7%D9%84%D8%AA%D9%86%D9%85%D8%B1%D8%8C-%D8%A3%D8%B3%D8%A8%D8%A7%D8%A8%D9%87-%D9%88%D8%A3%D9%86%D9%88%D8%A7%D8%B9%D9%87-%D9%88%D8%B7%D8%B1%D9%82-%D8%B9%D9%84%D8%A7%D8%AC%D9%87#!" TargetMode="Externa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hyperlink" Target="https://www.hellooha.com/articles/1270-%D8%A7%D9%84%D8%AA%D9%85%D9%8A%D9%8A%D8%B2-%D9%88%D8%A7%D9%84%D8%AA%D9%86%D9%85%D8%B1-%D9%81%D9%8A-%D9%85%D9%83%D8%A7%D9%86-%D8%A7%D9%84%D8%B9%D9%85%D9%84" TargetMode="External"/><Relationship Id="rId2" Type="http://schemas.openxmlformats.org/officeDocument/2006/relationships/hyperlink" Target="https://www.hellooha.com/articles/992-%D8%A7%D9%84%D8%AA%D9%86%D9%85%D8%B1-%D8%B9%D9%86%D8%AF-%D8%A7%D9%84%D8%A3%D8%B7%D9%81%D8%A7%D9%84" TargetMode="External"/><Relationship Id="rId1" Type="http://schemas.openxmlformats.org/officeDocument/2006/relationships/slideLayout" Target="../slideLayouts/slideLayout1.xml"/><Relationship Id="rId5" Type="http://schemas.openxmlformats.org/officeDocument/2006/relationships/image" Target="../media/image60.png"/><Relationship Id="rId4" Type="http://schemas.openxmlformats.org/officeDocument/2006/relationships/hyperlink" Target="https://www.hellooha.com/articles/666-%D8%B9%D9%84%D8%A7%D9%85%D8%A7%D8%AA-%D8%AA%D8%AE%D8%A8%D8%B1%D9%83-%D8%A3%D9%86-%D8%B2%D9%88%D8%AC%D9%83-%D9%8A%D8%AA%D9%86%D9%85%D8%B1-%D8%B9%D9%84%D9%8A%D9%83" TargetMode="External"/></Relationships>
</file>

<file path=ppt/slides/_rels/slide5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hyperlink" Target="https://www.hellooha.com/articles/12-%D8%A7%D9%84%D8%AA%D9%86%D9%85%D8%B1%D8%8C-%D8%A3%D8%B3%D8%A8%D8%A7%D8%A8%D9%87-%D9%88%D8%A3%D9%86%D9%88%D8%A7%D8%B9%D9%87-%D9%88%D8%B7%D8%B1%D9%82-%D8%B9%D9%84%D8%A7%D8%AC%D9%87#!" TargetMode="Externa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hyperlink" Target="https://www.hellooha.com/articles/2191-%D8%A7%D9%84%D8%AA%D9%86%D9%85%D8%B1-%D8%A7%D9%84%D9%85%D8%AF%D8%B1%D8%B3%D9%8A-%D9%88%D8%A7%D9%84%D8%AA%D8%B9%D8%A7%D9%85%D9%84-%D9%85%D8%B9-%D8%B8%D8%A7%D9%87%D8%B1%D8%A9-%D8%A7%D9%84%D8%AA%D9%86%D9%85%D8%B1-%D9%81%D9%8A-%D8%A7%D9%84%D9%85%D8%AF%D8%A7%D8%B1%D8%B3" TargetMode="External"/><Relationship Id="rId2" Type="http://schemas.openxmlformats.org/officeDocument/2006/relationships/hyperlink" Target="https://www.hellooha.com/articles/12-%D8%A7%D9%84%D8%AA%D9%86%D9%85%D8%B1%D8%8C-%D8%A3%D8%B3%D8%A8%D8%A7%D8%A8%D9%87-%D9%88%D8%A3%D9%86%D9%88%D8%A7%D8%B9%D9%87-%D9%88%D8%B7%D8%B1%D9%82-%D8%B9%D9%84%D8%A7%D8%AC%D9%87#!" TargetMode="Externa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hyperlink" Target="https://www.hellooha.com/articles/12-%D8%A7%D9%84%D8%AA%D9%86%D9%85%D8%B1%D8%8C-%D8%A3%D8%B3%D8%A8%D8%A7%D8%A8%D9%87-%D9%88%D8%A3%D9%86%D9%88%D8%A7%D8%B9%D9%87-%D9%88%D8%B7%D8%B1%D9%82-%D8%B9%D9%84%D8%A7%D8%AC%D9%87#!" TargetMode="Externa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hyperlink" Target="https://www.hellooha.com/articles/199-%D8%A7%D9%84%D8%A7%D8%A8%D8%AA%D8%B2%D8%A7%D8%B2-%D8%A7%D9%84%D8%A5%D9%84%D9%83%D8%AA%D8%B1%D9%88%D9%86%D9%8A" TargetMode="External"/><Relationship Id="rId2" Type="http://schemas.openxmlformats.org/officeDocument/2006/relationships/hyperlink" Target="https://www.hellooha.com/articles/12-%D8%A7%D9%84%D8%AA%D9%86%D9%85%D8%B1%D8%8C-%D8%A3%D8%B3%D8%A8%D8%A7%D8%A8%D9%87-%D9%88%D8%A3%D9%86%D9%88%D8%A7%D8%B9%D9%87-%D9%88%D8%B7%D8%B1%D9%82-%D8%B9%D9%84%D8%A7%D8%AC%D9%87#!" TargetMode="Externa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hyperlink" Target="https://www.hellooha.com/articles/289-%D8%A7%D9%84%D8%AA%D8%BA%D9%84%D8%A8-%D8%B9%D9%84%D9%89-%D8%A7%D9%84%D8%AA%D9%86%D9%85%D8%B1" TargetMode="External"/><Relationship Id="rId2" Type="http://schemas.openxmlformats.org/officeDocument/2006/relationships/hyperlink" Target="https://www.hellooha.com/articles/12-%D8%A7%D9%84%D8%AA%D9%86%D9%85%D8%B1%D8%8C-%D8%A3%D8%B3%D8%A8%D8%A7%D8%A8%D9%87-%D9%88%D8%A3%D9%86%D9%88%D8%A7%D8%B9%D9%87-%D9%88%D8%B7%D8%B1%D9%82-%D8%B9%D9%84%D8%A7%D8%AC%D9%87#!" TargetMode="External"/><Relationship Id="rId1" Type="http://schemas.openxmlformats.org/officeDocument/2006/relationships/slideLayout" Target="../slideLayouts/slideLayout1.xml"/><Relationship Id="rId4" Type="http://schemas.openxmlformats.org/officeDocument/2006/relationships/image" Target="../media/image65.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image" Target="../media/image77.png"/><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g"/><Relationship Id="rId1" Type="http://schemas.openxmlformats.org/officeDocument/2006/relationships/slideLayout" Target="../slideLayouts/slideLayout1.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صور ملصقات عن التنمر - فهرس"/>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مربع نص 3"/>
          <p:cNvSpPr txBox="1"/>
          <p:nvPr/>
        </p:nvSpPr>
        <p:spPr>
          <a:xfrm>
            <a:off x="1475656" y="260648"/>
            <a:ext cx="5040560" cy="923330"/>
          </a:xfrm>
          <a:prstGeom prst="rect">
            <a:avLst/>
          </a:prstGeom>
          <a:noFill/>
        </p:spPr>
        <p:txBody>
          <a:bodyPr wrap="square" rtlCol="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حقيبة الحد من التنمر</a:t>
            </a:r>
            <a:endParaRPr lang="ar-EG" sz="5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5" name="مربع نص 4"/>
          <p:cNvSpPr txBox="1"/>
          <p:nvPr/>
        </p:nvSpPr>
        <p:spPr>
          <a:xfrm>
            <a:off x="6676662" y="5924528"/>
            <a:ext cx="2448272" cy="923330"/>
          </a:xfrm>
          <a:prstGeom prst="rect">
            <a:avLst/>
          </a:prstGeom>
          <a:noFill/>
        </p:spPr>
        <p:txBody>
          <a:bodyPr wrap="square" rtlCol="1">
            <a:spAutoFit/>
          </a:bodyPr>
          <a:lstStyle/>
          <a:p>
            <a:r>
              <a:rPr lang="ar-EG" dirty="0" smtClean="0"/>
              <a:t>المدرب :</a:t>
            </a:r>
          </a:p>
          <a:p>
            <a:r>
              <a:rPr lang="ar-EG" dirty="0" smtClean="0"/>
              <a:t>مدة الدورة : 3 ايام </a:t>
            </a:r>
          </a:p>
          <a:p>
            <a:r>
              <a:rPr lang="ar-EG" dirty="0" smtClean="0"/>
              <a:t>عدد الساعات : 15 ساعة</a:t>
            </a:r>
          </a:p>
        </p:txBody>
      </p:sp>
    </p:spTree>
    <p:extLst>
      <p:ext uri="{BB962C8B-B14F-4D97-AF65-F5344CB8AC3E}">
        <p14:creationId xmlns:p14="http://schemas.microsoft.com/office/powerpoint/2010/main" val="28151199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1 Resim" descr="مشجر.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8547" name="WordArt 2"/>
          <p:cNvSpPr>
            <a:spLocks noChangeArrowheads="1" noChangeShapeType="1" noTextEdit="1"/>
          </p:cNvSpPr>
          <p:nvPr/>
        </p:nvSpPr>
        <p:spPr bwMode="auto">
          <a:xfrm>
            <a:off x="714375" y="571500"/>
            <a:ext cx="1712913" cy="765175"/>
          </a:xfrm>
          <a:prstGeom prst="rect">
            <a:avLst/>
          </a:prstGeom>
        </p:spPr>
        <p:txBody>
          <a:bodyPr wrap="none" fromWordArt="1">
            <a:prstTxWarp prst="textPlain">
              <a:avLst>
                <a:gd name="adj" fmla="val 50000"/>
              </a:avLst>
            </a:prstTxWarp>
          </a:bodyPr>
          <a:lstStyle/>
          <a:p>
            <a:pPr algn="ctr" rtl="1"/>
            <a:r>
              <a:rPr lang="ar-EG" sz="4800" b="1" kern="10" dirty="0">
                <a:ln w="9525">
                  <a:solidFill>
                    <a:srgbClr val="000000"/>
                  </a:solidFill>
                  <a:round/>
                  <a:headEnd/>
                  <a:tailEnd/>
                </a:ln>
                <a:solidFill>
                  <a:srgbClr val="800000"/>
                </a:solidFill>
                <a:latin typeface="Arial" pitchFamily="34" charset="0"/>
                <a:cs typeface="Arial" pitchFamily="34" charset="0"/>
              </a:rPr>
              <a:t>الوحدة </a:t>
            </a:r>
            <a:r>
              <a:rPr lang="ar-EG" sz="4800" b="1" kern="10" dirty="0" smtClean="0">
                <a:ln w="9525">
                  <a:solidFill>
                    <a:srgbClr val="000000"/>
                  </a:solidFill>
                  <a:round/>
                  <a:headEnd/>
                  <a:tailEnd/>
                </a:ln>
                <a:solidFill>
                  <a:srgbClr val="800000"/>
                </a:solidFill>
                <a:latin typeface="Arial" pitchFamily="34" charset="0"/>
                <a:cs typeface="Arial" pitchFamily="34" charset="0"/>
              </a:rPr>
              <a:t>الأولي</a:t>
            </a:r>
            <a:endParaRPr lang="ar-EG" sz="4800" b="1" kern="10" dirty="0">
              <a:ln w="9525">
                <a:solidFill>
                  <a:srgbClr val="000000"/>
                </a:solidFill>
                <a:round/>
                <a:headEnd/>
                <a:tailEnd/>
              </a:ln>
              <a:solidFill>
                <a:srgbClr val="800000"/>
              </a:solidFill>
              <a:latin typeface="Arial" pitchFamily="34" charset="0"/>
              <a:cs typeface="Arial" pitchFamily="34" charset="0"/>
            </a:endParaRPr>
          </a:p>
        </p:txBody>
      </p:sp>
      <p:sp>
        <p:nvSpPr>
          <p:cNvPr id="2" name="WordArt 2"/>
          <p:cNvSpPr>
            <a:spLocks noChangeArrowheads="1" noChangeShapeType="1" noTextEdit="1"/>
          </p:cNvSpPr>
          <p:nvPr/>
        </p:nvSpPr>
        <p:spPr bwMode="auto">
          <a:xfrm>
            <a:off x="3851920" y="3964805"/>
            <a:ext cx="4913263" cy="976363"/>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EG" sz="3600" kern="10" spc="0" smtClean="0">
                <a:ln>
                  <a:noFill/>
                </a:ln>
                <a:solidFill>
                  <a:srgbClr val="974706"/>
                </a:solidFill>
                <a:effectLst/>
                <a:latin typeface="AL-Mateen"/>
              </a:rPr>
              <a:t>تعريف التنمر وما هي أنواعه</a:t>
            </a:r>
            <a:endParaRPr lang="ar-EG" sz="3600" kern="10" spc="0">
              <a:ln>
                <a:noFill/>
              </a:ln>
              <a:solidFill>
                <a:srgbClr val="974706"/>
              </a:solidFill>
              <a:effectLst/>
              <a:latin typeface="AL-Mateen"/>
            </a:endParaRPr>
          </a:p>
        </p:txBody>
      </p:sp>
    </p:spTree>
    <p:extLst>
      <p:ext uri="{BB962C8B-B14F-4D97-AF65-F5344CB8AC3E}">
        <p14:creationId xmlns:p14="http://schemas.microsoft.com/office/powerpoint/2010/main" val="554351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a:spLocks noChangeArrowheads="1"/>
          </p:cNvSpPr>
          <p:nvPr/>
        </p:nvSpPr>
        <p:spPr bwMode="auto">
          <a:xfrm>
            <a:off x="3581400" y="457200"/>
            <a:ext cx="1905001" cy="519112"/>
          </a:xfrm>
          <a:prstGeom prst="roundRect">
            <a:avLst>
              <a:gd name="adj" fmla="val 16667"/>
            </a:avLst>
          </a:prstGeom>
          <a:noFill/>
          <a:ln w="31750">
            <a:solidFill>
              <a:srgbClr val="ED7D31"/>
            </a:solidFill>
            <a:round/>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EG" sz="2400" b="0" i="0" u="none" strike="noStrike" cap="none" normalizeH="0" baseline="0" dirty="0" smtClean="0">
                <a:ln>
                  <a:noFill/>
                </a:ln>
                <a:solidFill>
                  <a:schemeClr val="tx1"/>
                </a:solidFill>
                <a:effectLst/>
                <a:latin typeface="Calibri" pitchFamily="34" charset="0"/>
                <a:ea typeface="Arial" pitchFamily="34" charset="0"/>
                <a:cs typeface="AL-Mateen" pitchFamily="2" charset="-78"/>
              </a:rPr>
              <a:t>نشاط (1/1)</a:t>
            </a:r>
          </a:p>
          <a:p>
            <a:pPr marL="0" marR="0" lvl="0" indent="0" algn="r" defTabSz="914400" rtl="1" eaLnBrk="1" fontAlgn="base" latinLnBrk="0" hangingPunct="1">
              <a:lnSpc>
                <a:spcPct val="100000"/>
              </a:lnSpc>
              <a:spcBef>
                <a:spcPct val="0"/>
              </a:spcBef>
              <a:spcAft>
                <a:spcPct val="0"/>
              </a:spcAft>
              <a:buClrTx/>
              <a:buSzTx/>
              <a:buFontTx/>
              <a:buNone/>
              <a:tabLst/>
            </a:pPr>
            <a:endParaRPr kumimoji="0" lang="ar-EG"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Oval 4"/>
          <p:cNvSpPr>
            <a:spLocks noChangeArrowheads="1"/>
          </p:cNvSpPr>
          <p:nvPr/>
        </p:nvSpPr>
        <p:spPr bwMode="auto">
          <a:xfrm>
            <a:off x="7391400" y="1359832"/>
            <a:ext cx="870693" cy="1000125"/>
          </a:xfrm>
          <a:prstGeom prst="ellipse">
            <a:avLst/>
          </a:prstGeom>
          <a:noFill/>
          <a:ln w="31750">
            <a:solidFill>
              <a:srgbClr val="4472C4"/>
            </a:solidFill>
            <a:round/>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1400" b="0" i="0" u="none" strike="noStrike" cap="none" normalizeH="0" baseline="0" smtClean="0">
                <a:ln>
                  <a:noFill/>
                </a:ln>
                <a:solidFill>
                  <a:schemeClr val="tx1"/>
                </a:solidFill>
                <a:effectLst/>
                <a:latin typeface="Calibri" pitchFamily="34" charset="0"/>
                <a:ea typeface="Arial" pitchFamily="34" charset="0"/>
                <a:cs typeface="AL-Mateen" pitchFamily="2" charset="-78"/>
              </a:rPr>
              <a:t>نشاط فردي</a:t>
            </a:r>
            <a:endParaRPr kumimoji="0" lang="ar-EG"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AutoShape 9"/>
          <p:cNvSpPr>
            <a:spLocks noChangeArrowheads="1"/>
          </p:cNvSpPr>
          <p:nvPr/>
        </p:nvSpPr>
        <p:spPr bwMode="auto">
          <a:xfrm>
            <a:off x="1085850" y="1631295"/>
            <a:ext cx="1200150" cy="457200"/>
          </a:xfrm>
          <a:prstGeom prst="roundRect">
            <a:avLst>
              <a:gd name="adj" fmla="val 16667"/>
            </a:avLst>
          </a:prstGeom>
          <a:noFill/>
          <a:ln w="31750">
            <a:solidFill>
              <a:srgbClr val="ED7D31"/>
            </a:solidFill>
            <a:round/>
            <a:headEnd/>
            <a:tailEnd/>
          </a:ln>
          <a:effectLst/>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EG" sz="1400" b="0" i="0" u="none" strike="noStrike" cap="none" normalizeH="0" baseline="0" smtClean="0">
                <a:ln>
                  <a:noFill/>
                </a:ln>
                <a:solidFill>
                  <a:schemeClr val="tx1"/>
                </a:solidFill>
                <a:effectLst/>
                <a:latin typeface="Calibri" pitchFamily="34" charset="0"/>
                <a:ea typeface="Arial" pitchFamily="34" charset="0"/>
                <a:cs typeface="AL-Mateen" pitchFamily="2" charset="-78"/>
              </a:rPr>
              <a:t>الزمن: 15 دقيقه</a:t>
            </a:r>
            <a:endParaRPr kumimoji="0" lang="ar-EG"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AutoShape 14"/>
          <p:cNvSpPr>
            <a:spLocks noChangeArrowheads="1"/>
          </p:cNvSpPr>
          <p:nvPr/>
        </p:nvSpPr>
        <p:spPr bwMode="auto">
          <a:xfrm>
            <a:off x="3551208" y="1437648"/>
            <a:ext cx="2419350" cy="650847"/>
          </a:xfrm>
          <a:prstGeom prst="roundRect">
            <a:avLst>
              <a:gd name="adj" fmla="val 16667"/>
            </a:avLst>
          </a:pr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EG" sz="2400" b="0" i="0" u="none" strike="noStrike" cap="none" normalizeH="0" baseline="0" smtClean="0">
                <a:ln>
                  <a:noFill/>
                </a:ln>
                <a:solidFill>
                  <a:schemeClr val="tx1"/>
                </a:solidFill>
                <a:effectLst/>
                <a:latin typeface="Calibri" pitchFamily="34" charset="0"/>
                <a:ea typeface="Arial" pitchFamily="34" charset="0"/>
                <a:cs typeface="AL-Mateen" pitchFamily="2" charset="-78"/>
              </a:rPr>
              <a:t>كسر الجليد</a:t>
            </a:r>
            <a:endParaRPr kumimoji="0" lang="ar-EG" sz="1800" b="0" i="0" u="none" strike="noStrike" cap="none" normalizeH="0" baseline="0" smtClean="0">
              <a:ln>
                <a:noFill/>
              </a:ln>
              <a:solidFill>
                <a:schemeClr val="tx1"/>
              </a:solidFill>
              <a:effectLst/>
              <a:latin typeface="Arial" pitchFamily="34" charset="0"/>
              <a:cs typeface="Arial" pitchFamily="34" charset="0"/>
            </a:endParaRPr>
          </a:p>
        </p:txBody>
      </p:sp>
      <p:pic>
        <p:nvPicPr>
          <p:cNvPr id="8208" name="Picture 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1295400"/>
            <a:ext cx="1019175" cy="1019175"/>
          </a:xfrm>
          <a:prstGeom prst="rect">
            <a:avLst/>
          </a:prstGeom>
          <a:noFill/>
          <a:extLst>
            <a:ext uri="{909E8E84-426E-40DD-AFC4-6F175D3DCCD1}">
              <a14:hiddenFill xmlns:a14="http://schemas.microsoft.com/office/drawing/2010/main">
                <a:solidFill>
                  <a:srgbClr val="FFFFFF"/>
                </a:solidFill>
              </a14:hiddenFill>
            </a:ext>
          </a:extLst>
        </p:spPr>
      </p:pic>
      <p:pic>
        <p:nvPicPr>
          <p:cNvPr id="8209" name="Picture 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05550" y="1331257"/>
            <a:ext cx="1085850" cy="1028700"/>
          </a:xfrm>
          <a:prstGeom prst="rect">
            <a:avLst/>
          </a:prstGeom>
          <a:noFill/>
          <a:extLst>
            <a:ext uri="{909E8E84-426E-40DD-AFC4-6F175D3DCCD1}">
              <a14:hiddenFill xmlns:a14="http://schemas.microsoft.com/office/drawing/2010/main">
                <a:solidFill>
                  <a:srgbClr val="FFFFFF"/>
                </a:solidFill>
              </a14:hiddenFill>
            </a:ext>
          </a:extLst>
        </p:spPr>
      </p:pic>
      <p:sp>
        <p:nvSpPr>
          <p:cNvPr id="15" name="AutoShape 18"/>
          <p:cNvSpPr>
            <a:spLocks noChangeArrowheads="1"/>
          </p:cNvSpPr>
          <p:nvPr/>
        </p:nvSpPr>
        <p:spPr bwMode="auto">
          <a:xfrm>
            <a:off x="2321689" y="2494413"/>
            <a:ext cx="4878388" cy="485775"/>
          </a:xfrm>
          <a:prstGeom prst="roundRect">
            <a:avLst>
              <a:gd name="adj" fmla="val 16667"/>
            </a:avLst>
          </a:prstGeom>
          <a:noFill/>
          <a:ln w="31750">
            <a:solidFill>
              <a:srgbClr val="70AD47"/>
            </a:solidFill>
            <a:round/>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EG" sz="2000" b="1" i="0" u="none" strike="noStrike" cap="none" normalizeH="0" baseline="0" dirty="0" smtClean="0">
                <a:ln>
                  <a:noFill/>
                </a:ln>
                <a:solidFill>
                  <a:schemeClr val="tx1"/>
                </a:solidFill>
                <a:effectLst/>
                <a:latin typeface="Calibri" pitchFamily="34" charset="0"/>
                <a:ea typeface="Arial" pitchFamily="34" charset="0"/>
                <a:cs typeface="AL-Mohanad Bold" pitchFamily="2" charset="-78"/>
              </a:rPr>
              <a:t>قم عزيزي المشارك بالإجابة عن الأسئلة التالية:</a:t>
            </a:r>
            <a:endParaRPr kumimoji="0" lang="ar-EG"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16" name="AutoShape 19"/>
          <p:cNvSpPr>
            <a:spLocks noChangeArrowheads="1"/>
          </p:cNvSpPr>
          <p:nvPr/>
        </p:nvSpPr>
        <p:spPr bwMode="auto">
          <a:xfrm>
            <a:off x="6324600" y="3418157"/>
            <a:ext cx="2390775" cy="600075"/>
          </a:xfrm>
          <a:prstGeom prst="roundRect">
            <a:avLst>
              <a:gd name="adj" fmla="val 16667"/>
            </a:avLst>
          </a:prstGeom>
          <a:solidFill>
            <a:srgbClr val="FF33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lang="ar-EG" sz="1600" dirty="0">
                <a:solidFill>
                  <a:srgbClr val="FFFFFF"/>
                </a:solidFill>
                <a:latin typeface="Calibri" pitchFamily="34" charset="0"/>
                <a:ea typeface="Arial" pitchFamily="34" charset="0"/>
                <a:cs typeface="AL-Mohanad Bold" pitchFamily="2" charset="-78"/>
              </a:rPr>
              <a:t>ما معني كلمة التنمر </a:t>
            </a:r>
            <a:endParaRPr kumimoji="0" lang="ar-EG"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7" name="AutoShape 20"/>
          <p:cNvSpPr>
            <a:spLocks noChangeArrowheads="1"/>
          </p:cNvSpPr>
          <p:nvPr/>
        </p:nvSpPr>
        <p:spPr bwMode="auto">
          <a:xfrm>
            <a:off x="1712883" y="3352800"/>
            <a:ext cx="4257675" cy="817832"/>
          </a:xfrm>
          <a:prstGeom prst="roundRect">
            <a:avLst>
              <a:gd name="adj" fmla="val 16667"/>
            </a:avLst>
          </a:prstGeom>
          <a:noFill/>
          <a:ln w="28575">
            <a:solidFill>
              <a:srgbClr val="002060"/>
            </a:solidFill>
            <a:round/>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dirty="0" smtClean="0">
                <a:ln>
                  <a:noFill/>
                </a:ln>
                <a:solidFill>
                  <a:schemeClr val="tx1"/>
                </a:solidFill>
                <a:effectLst/>
                <a:latin typeface="Arial" pitchFamily="34" charset="0"/>
                <a:ea typeface="Arial" pitchFamily="34" charset="0"/>
                <a:cs typeface="Arial" pitchFamily="34" charset="0"/>
              </a:rPr>
              <a:t>.</a:t>
            </a:r>
            <a:r>
              <a:rPr kumimoji="0" lang="en-US" sz="1200" b="1" i="0" u="none" strike="noStrike" cap="none" normalizeH="0" baseline="0" dirty="0" smtClean="0">
                <a:ln>
                  <a:noFill/>
                </a:ln>
                <a:solidFill>
                  <a:schemeClr val="tx1"/>
                </a:solidFill>
                <a:effectLst/>
                <a:latin typeface="Arial" pitchFamily="34" charset="0"/>
                <a:ea typeface="Arial" pitchFamily="34" charset="0"/>
                <a:cs typeface="Arial" pitchFamily="34" charset="0"/>
              </a:rPr>
              <a:t>......................................................................................................................................................................................................................................................................................</a:t>
            </a:r>
            <a:endParaRPr kumimoji="0" lang="ar-EG" sz="2000" b="1" i="0" u="none" strike="noStrike" cap="none" normalizeH="0" baseline="0" dirty="0" smtClean="0">
              <a:ln>
                <a:noFill/>
              </a:ln>
              <a:solidFill>
                <a:schemeClr val="tx1"/>
              </a:solidFill>
              <a:effectLst/>
              <a:latin typeface="Arial" pitchFamily="34" charset="0"/>
              <a:cs typeface="Arial" pitchFamily="34" charset="0"/>
            </a:endParaRPr>
          </a:p>
        </p:txBody>
      </p:sp>
      <p:sp>
        <p:nvSpPr>
          <p:cNvPr id="18" name="AutoShape 21"/>
          <p:cNvSpPr>
            <a:spLocks noChangeArrowheads="1"/>
          </p:cNvSpPr>
          <p:nvPr/>
        </p:nvSpPr>
        <p:spPr bwMode="auto">
          <a:xfrm>
            <a:off x="6372225" y="4572000"/>
            <a:ext cx="2390775" cy="962025"/>
          </a:xfrm>
          <a:prstGeom prst="roundRect">
            <a:avLst>
              <a:gd name="adj" fmla="val 16667"/>
            </a:avLst>
          </a:prstGeom>
          <a:solidFill>
            <a:srgbClr val="FF33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endParaRPr kumimoji="0" lang="en-US" sz="100" b="0" i="0" u="none" strike="noStrike" cap="none" normalizeH="0" baseline="0" dirty="0" smtClean="0">
              <a:ln>
                <a:noFill/>
              </a:ln>
              <a:solidFill>
                <a:srgbClr val="FFFFFF"/>
              </a:solidFill>
              <a:effectLst/>
              <a:latin typeface="Calibri" pitchFamily="34" charset="0"/>
              <a:ea typeface="Arial" pitchFamily="34" charset="0"/>
              <a:cs typeface="AL-Mohanad Bold" pitchFamily="2" charset="-78"/>
            </a:endParaRPr>
          </a:p>
          <a:p>
            <a:pPr lvl="0" algn="ctr" fontAlgn="base">
              <a:spcBef>
                <a:spcPct val="0"/>
              </a:spcBef>
              <a:spcAft>
                <a:spcPts val="1000"/>
              </a:spcAft>
            </a:pPr>
            <a:r>
              <a:rPr lang="ar-EG" sz="1600" dirty="0">
                <a:solidFill>
                  <a:srgbClr val="FFFFFF"/>
                </a:solidFill>
                <a:latin typeface="Calibri" pitchFamily="34" charset="0"/>
                <a:ea typeface="Arial" pitchFamily="34" charset="0"/>
                <a:cs typeface="AL-Mohanad Bold" pitchFamily="2" charset="-78"/>
              </a:rPr>
              <a:t>ما هي أنواع التنمر</a:t>
            </a:r>
            <a:endParaRPr kumimoji="0" lang="ar-EG"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3" name="AutoShape 20"/>
          <p:cNvSpPr>
            <a:spLocks noChangeArrowheads="1"/>
          </p:cNvSpPr>
          <p:nvPr/>
        </p:nvSpPr>
        <p:spPr bwMode="auto">
          <a:xfrm>
            <a:off x="1722947" y="4691721"/>
            <a:ext cx="4257675" cy="817832"/>
          </a:xfrm>
          <a:prstGeom prst="roundRect">
            <a:avLst>
              <a:gd name="adj" fmla="val 16667"/>
            </a:avLst>
          </a:prstGeom>
          <a:noFill/>
          <a:ln w="28575">
            <a:solidFill>
              <a:srgbClr val="002060"/>
            </a:solidFill>
            <a:round/>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dirty="0" smtClean="0">
                <a:ln>
                  <a:noFill/>
                </a:ln>
                <a:solidFill>
                  <a:schemeClr val="tx1"/>
                </a:solidFill>
                <a:effectLst/>
                <a:latin typeface="Arial" pitchFamily="34" charset="0"/>
                <a:ea typeface="Arial" pitchFamily="34" charset="0"/>
                <a:cs typeface="Arial" pitchFamily="34" charset="0"/>
              </a:rPr>
              <a:t>.</a:t>
            </a:r>
            <a:r>
              <a:rPr kumimoji="0" lang="en-US" sz="1200" b="1" i="0" u="none" strike="noStrike" cap="none" normalizeH="0" baseline="0" dirty="0" smtClean="0">
                <a:ln>
                  <a:noFill/>
                </a:ln>
                <a:solidFill>
                  <a:schemeClr val="tx1"/>
                </a:solidFill>
                <a:effectLst/>
                <a:latin typeface="Arial" pitchFamily="34" charset="0"/>
                <a:ea typeface="Arial" pitchFamily="34" charset="0"/>
                <a:cs typeface="Arial" pitchFamily="34" charset="0"/>
              </a:rPr>
              <a:t>......................................................................................................................................................................................................................................................................................</a:t>
            </a:r>
            <a:endParaRPr kumimoji="0" lang="ar-EG" sz="2000" b="1"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7151135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4800600" y="85726"/>
            <a:ext cx="4038600" cy="1460196"/>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11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fontAlgn="base">
                <a:spcBef>
                  <a:spcPct val="0"/>
                </a:spcBef>
                <a:spcAft>
                  <a:spcPct val="0"/>
                </a:spcAft>
              </a:pPr>
              <a:r>
                <a:rPr lang="ar-EG" sz="3200" kern="0" dirty="0">
                  <a:solidFill>
                    <a:sysClr val="windowText" lastClr="000000"/>
                  </a:solidFill>
                  <a:latin typeface="Calibri" pitchFamily="34" charset="0"/>
                  <a:ea typeface="Arial" pitchFamily="34" charset="0"/>
                  <a:cs typeface="AL-Mateen" pitchFamily="2" charset="-78"/>
                </a:rPr>
                <a:t>ما معنى كلمة التنمر</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p:txBody>
        </p:sp>
      </p:grpSp>
      <p:sp>
        <p:nvSpPr>
          <p:cNvPr id="5" name="Rectangle 3"/>
          <p:cNvSpPr>
            <a:spLocks noChangeArrowheads="1"/>
          </p:cNvSpPr>
          <p:nvPr/>
        </p:nvSpPr>
        <p:spPr bwMode="auto">
          <a:xfrm>
            <a:off x="1464074" y="1676400"/>
            <a:ext cx="7296150" cy="1608584"/>
          </a:xfrm>
          <a:prstGeom prst="rect">
            <a:avLst/>
          </a:prstGeom>
          <a:noFill/>
          <a:ln w="19050">
            <a:solidFill>
              <a:srgbClr val="002060"/>
            </a:solidFill>
            <a:prstDash val="sysDot"/>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ct val="0"/>
              </a:spcAft>
            </a:pPr>
            <a:r>
              <a:rPr lang="ar-EG" sz="2000" b="1" kern="0" dirty="0">
                <a:solidFill>
                  <a:srgbClr val="C00000"/>
                </a:solidFill>
                <a:latin typeface="Calibri" pitchFamily="34" charset="0"/>
                <a:ea typeface="Arial" pitchFamily="34" charset="0"/>
                <a:cs typeface="AL-Mohanad Bold" pitchFamily="2" charset="-78"/>
              </a:rPr>
              <a:t>معنى التنمّر لغةً </a:t>
            </a:r>
          </a:p>
          <a:p>
            <a:pPr lvl="0" fontAlgn="base">
              <a:spcBef>
                <a:spcPct val="0"/>
              </a:spcBef>
              <a:spcAft>
                <a:spcPct val="0"/>
              </a:spcAft>
            </a:pPr>
            <a:r>
              <a:rPr lang="ar-EG" sz="2000" b="1" kern="0" dirty="0">
                <a:solidFill>
                  <a:schemeClr val="tx1">
                    <a:lumMod val="95000"/>
                    <a:lumOff val="5000"/>
                  </a:schemeClr>
                </a:solidFill>
                <a:latin typeface="Calibri" pitchFamily="34" charset="0"/>
                <a:ea typeface="Arial" pitchFamily="34" charset="0"/>
                <a:cs typeface="AL-Mohanad Bold" pitchFamily="2" charset="-78"/>
              </a:rPr>
              <a:t>تَنَمُّر (اسم) هي مصدر نَمَّرَ، وأظهر تَنَمُّرًا يعني تَشَبٌّهًا بالنَّمِرِ، والفعل تَنَمَّرَ؛ فهو مُتنمِّر، والمفعول مُتنمَّر له، وتنمَّر الشخص أي: نمِر؛ غضِب وساء خلقُه، وصار كالنَّمِر الغاضب، وتَنَمَّر أي تشبَّه بالنّمر في لونه أو طبعه، وتنمَّر لفلانٍ أي تنكَّر له وأوعده، وتَنَمَّر أي مدَّد في صوته عند الوعيد.</a:t>
            </a:r>
          </a:p>
        </p:txBody>
      </p:sp>
      <p:sp>
        <p:nvSpPr>
          <p:cNvPr id="6" name="Rectangle 6"/>
          <p:cNvSpPr>
            <a:spLocks noChangeArrowheads="1"/>
          </p:cNvSpPr>
          <p:nvPr/>
        </p:nvSpPr>
        <p:spPr bwMode="auto">
          <a:xfrm>
            <a:off x="304800" y="3835294"/>
            <a:ext cx="7284648" cy="1346306"/>
          </a:xfrm>
          <a:prstGeom prst="rect">
            <a:avLst/>
          </a:prstGeom>
          <a:noFill/>
          <a:ln w="38100">
            <a:solidFill>
              <a:srgbClr val="2E74B5"/>
            </a:solidFill>
            <a:prstDash val="sysDot"/>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ct val="0"/>
              </a:spcAft>
            </a:pPr>
            <a:r>
              <a:rPr lang="ar-EG" sz="2000" b="1" kern="0" dirty="0">
                <a:solidFill>
                  <a:sysClr val="windowText" lastClr="000000"/>
                </a:solidFill>
                <a:latin typeface="Calibri" pitchFamily="34" charset="0"/>
                <a:ea typeface="Arial" pitchFamily="34" charset="0"/>
                <a:cs typeface="AL-Mohanad Bold" pitchFamily="2" charset="-78"/>
              </a:rPr>
              <a:t> </a:t>
            </a:r>
            <a:r>
              <a:rPr lang="ar-EG" sz="2000" b="1" kern="0" dirty="0">
                <a:solidFill>
                  <a:srgbClr val="C00000"/>
                </a:solidFill>
                <a:latin typeface="Calibri" pitchFamily="34" charset="0"/>
                <a:ea typeface="Arial" pitchFamily="34" charset="0"/>
                <a:cs typeface="AL-Mohanad Bold" pitchFamily="2" charset="-78"/>
              </a:rPr>
              <a:t> معنى التنمّر اصطلاحاً </a:t>
            </a:r>
          </a:p>
          <a:p>
            <a:pPr lvl="0" fontAlgn="base">
              <a:spcBef>
                <a:spcPct val="0"/>
              </a:spcBef>
              <a:spcAft>
                <a:spcPct val="0"/>
              </a:spcAft>
            </a:pPr>
            <a:r>
              <a:rPr lang="ar-EG" sz="2000" b="1" kern="0" dirty="0">
                <a:solidFill>
                  <a:schemeClr val="tx1">
                    <a:lumMod val="95000"/>
                    <a:lumOff val="5000"/>
                  </a:schemeClr>
                </a:solidFill>
                <a:latin typeface="Calibri" pitchFamily="34" charset="0"/>
                <a:ea typeface="Arial" pitchFamily="34" charset="0"/>
                <a:cs typeface="AL-Mohanad Bold" pitchFamily="2" charset="-78"/>
              </a:rPr>
              <a:t>يُعدّ التنمر أحد </a:t>
            </a:r>
            <a:r>
              <a:rPr lang="ar-EG" sz="2000" b="1" kern="0" dirty="0" smtClean="0">
                <a:solidFill>
                  <a:schemeClr val="tx1">
                    <a:lumMod val="95000"/>
                    <a:lumOff val="5000"/>
                  </a:schemeClr>
                </a:solidFill>
                <a:latin typeface="Calibri" pitchFamily="34" charset="0"/>
                <a:ea typeface="Arial" pitchFamily="34" charset="0"/>
                <a:cs typeface="AL-Mohanad Bold" pitchFamily="2" charset="-78"/>
              </a:rPr>
              <a:t>السلوكيات </a:t>
            </a:r>
            <a:r>
              <a:rPr lang="ar-EG" sz="2000" b="1" kern="0" dirty="0">
                <a:solidFill>
                  <a:schemeClr val="tx1">
                    <a:lumMod val="95000"/>
                    <a:lumOff val="5000"/>
                  </a:schemeClr>
                </a:solidFill>
                <a:latin typeface="Calibri" pitchFamily="34" charset="0"/>
                <a:ea typeface="Arial" pitchFamily="34" charset="0"/>
                <a:cs typeface="AL-Mohanad Bold" pitchFamily="2" charset="-78"/>
              </a:rPr>
              <a:t>العدوانية غير المرغوب فيها، ويقع بين الأطفال في سن المدرسة، ويستخدم فيه الطفل قوّته البدنية أو ما يملكه من معلومات مُحرجة عن الطرف الآخر للسيطرة عليه أو إلحاق الأذى به</a:t>
            </a: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710" y="2309812"/>
            <a:ext cx="1769435" cy="1476375"/>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57729" y="4869160"/>
            <a:ext cx="1702495" cy="1190626"/>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306575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47800" y="980728"/>
            <a:ext cx="7391400" cy="1509644"/>
          </a:xfrm>
          <a:prstGeom prst="rect">
            <a:avLst/>
          </a:prstGeom>
          <a:ln w="28575">
            <a:solidFill>
              <a:srgbClr val="00B050"/>
            </a:solidFill>
            <a:prstDash val="lgDashDotDot"/>
          </a:ln>
        </p:spPr>
        <p:txBody>
          <a:bodyPr wrap="square">
            <a:spAutoFit/>
          </a:bodyPr>
          <a:lstStyle/>
          <a:p>
            <a:pPr>
              <a:lnSpc>
                <a:spcPct val="115000"/>
              </a:lnSpc>
              <a:spcAft>
                <a:spcPts val="1000"/>
              </a:spcAft>
            </a:pPr>
            <a:r>
              <a:rPr lang="ar-SA" sz="2000" b="1" dirty="0" smtClean="0">
                <a:solidFill>
                  <a:srgbClr val="C00000"/>
                </a:solidFill>
                <a:ea typeface="Calibri"/>
              </a:rPr>
              <a:t>التنمّر </a:t>
            </a:r>
            <a:r>
              <a:rPr lang="ar-SA" sz="2000" b="1" dirty="0">
                <a:solidFill>
                  <a:srgbClr val="C00000"/>
                </a:solidFill>
                <a:ea typeface="Calibri"/>
              </a:rPr>
              <a:t>المرتبط بالعنف </a:t>
            </a:r>
          </a:p>
          <a:p>
            <a:pPr>
              <a:lnSpc>
                <a:spcPct val="115000"/>
              </a:lnSpc>
              <a:spcAft>
                <a:spcPts val="1000"/>
              </a:spcAft>
            </a:pPr>
            <a:r>
              <a:rPr lang="ar-SA" b="1" dirty="0">
                <a:solidFill>
                  <a:schemeClr val="tx1">
                    <a:lumMod val="95000"/>
                    <a:lumOff val="5000"/>
                  </a:schemeClr>
                </a:solidFill>
                <a:ea typeface="Calibri"/>
              </a:rPr>
              <a:t>ينشأ المتنمّرون في غالب الأحيان نتيجة تعرّضهم للتخويف والعنف، والذي غالباً ما يكون مصدره سوء معاملة العائلة لهم، وبهذا فإنّهم يُحاولون إلحاق الأذى بالأشخاص الأكثر ضعفاً منهم لاستعادة الشعور بالقوة والسيطرة</a:t>
            </a:r>
            <a:endParaRPr lang="en-US" sz="1000" b="1" dirty="0">
              <a:solidFill>
                <a:schemeClr val="tx1">
                  <a:lumMod val="95000"/>
                  <a:lumOff val="5000"/>
                </a:schemeClr>
              </a:solidFill>
              <a:ea typeface="Calibri"/>
              <a:cs typeface="Arial"/>
            </a:endParaRPr>
          </a:p>
        </p:txBody>
      </p:sp>
      <p:sp>
        <p:nvSpPr>
          <p:cNvPr id="3" name="Rectangle 2"/>
          <p:cNvSpPr/>
          <p:nvPr/>
        </p:nvSpPr>
        <p:spPr>
          <a:xfrm>
            <a:off x="457200" y="3429000"/>
            <a:ext cx="7239000" cy="1545038"/>
          </a:xfrm>
          <a:prstGeom prst="rect">
            <a:avLst/>
          </a:prstGeom>
          <a:ln w="19050">
            <a:solidFill>
              <a:srgbClr val="7030A0"/>
            </a:solidFill>
            <a:prstDash val="dash"/>
          </a:ln>
        </p:spPr>
        <p:txBody>
          <a:bodyPr wrap="square">
            <a:spAutoFit/>
          </a:bodyPr>
          <a:lstStyle/>
          <a:p>
            <a:pPr>
              <a:lnSpc>
                <a:spcPct val="115000"/>
              </a:lnSpc>
              <a:spcAft>
                <a:spcPts val="1000"/>
              </a:spcAft>
            </a:pPr>
            <a:r>
              <a:rPr lang="en-US" dirty="0">
                <a:solidFill>
                  <a:srgbClr val="0D0D0D"/>
                </a:solidFill>
                <a:latin typeface="Arial"/>
                <a:ea typeface="Calibri"/>
                <a:cs typeface="Arial"/>
              </a:rPr>
              <a:t> </a:t>
            </a:r>
            <a:r>
              <a:rPr lang="ar-SA" sz="2000" b="1" dirty="0">
                <a:solidFill>
                  <a:srgbClr val="C00000"/>
                </a:solidFill>
                <a:ea typeface="Calibri"/>
              </a:rPr>
              <a:t>التنمّر المرتبط بالعلاقات</a:t>
            </a:r>
          </a:p>
          <a:p>
            <a:pPr>
              <a:lnSpc>
                <a:spcPct val="115000"/>
              </a:lnSpc>
              <a:spcAft>
                <a:spcPts val="1000"/>
              </a:spcAft>
            </a:pPr>
            <a:r>
              <a:rPr lang="ar-SA" sz="2000" b="1" dirty="0">
                <a:solidFill>
                  <a:srgbClr val="C00000"/>
                </a:solidFill>
                <a:ea typeface="Calibri"/>
              </a:rPr>
              <a:t> </a:t>
            </a:r>
            <a:r>
              <a:rPr lang="ar-SA" b="1" dirty="0">
                <a:solidFill>
                  <a:schemeClr val="tx1">
                    <a:lumMod val="95000"/>
                    <a:lumOff val="5000"/>
                  </a:schemeClr>
                </a:solidFill>
                <a:ea typeface="Calibri"/>
              </a:rPr>
              <a:t>ينجم التنمّر المرتبط بالعلاقات عادةً عن الطلاب الذين يحظون بشعبية إلى حدّ ما في المدرسة، ويمتلكون رأياً في تحديد الطلّاب الذين يتمّ قبولهم فيما بينهم والطلّاب المنبوذين، ويُمارس هذا النوع من التنمّر عن طريق نبذ أحدهم أو الابتعاد عنه</a:t>
            </a:r>
            <a:endParaRPr lang="en-US" sz="1050" b="1" dirty="0">
              <a:solidFill>
                <a:schemeClr val="tx1">
                  <a:lumMod val="95000"/>
                  <a:lumOff val="5000"/>
                </a:schemeClr>
              </a:solidFill>
              <a:ea typeface="Calibri"/>
              <a:cs typeface="Arial"/>
            </a:endParaRPr>
          </a:p>
        </p:txBody>
      </p:sp>
      <p:sp>
        <p:nvSpPr>
          <p:cNvPr id="5" name="مستطيل 4"/>
          <p:cNvSpPr/>
          <p:nvPr/>
        </p:nvSpPr>
        <p:spPr>
          <a:xfrm>
            <a:off x="5852585" y="260648"/>
            <a:ext cx="2712602" cy="523220"/>
          </a:xfrm>
          <a:prstGeom prst="rect">
            <a:avLst/>
          </a:prstGeom>
        </p:spPr>
        <p:txBody>
          <a:bodyPr wrap="none">
            <a:spAutoFit/>
          </a:bodyPr>
          <a:lstStyle/>
          <a:p>
            <a:pPr marL="342900" indent="-342900">
              <a:buFont typeface="Wingdings" pitchFamily="2" charset="2"/>
              <a:buChar char="v"/>
            </a:pPr>
            <a:r>
              <a:rPr lang="ar-SA" sz="2800" b="1" dirty="0">
                <a:solidFill>
                  <a:srgbClr val="C00000"/>
                </a:solidFill>
                <a:ea typeface="Calibri"/>
              </a:rPr>
              <a:t>بعض أنواع التنمّر </a:t>
            </a:r>
            <a:endParaRPr lang="ar-EG" sz="2400"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96200" y="3391894"/>
            <a:ext cx="1414462" cy="1619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80728"/>
            <a:ext cx="1403648" cy="15096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306575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4800600" y="85726"/>
            <a:ext cx="4038600" cy="1460196"/>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11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fontAlgn="base">
                <a:spcBef>
                  <a:spcPct val="0"/>
                </a:spcBef>
                <a:spcAft>
                  <a:spcPct val="0"/>
                </a:spcAft>
              </a:pPr>
              <a:r>
                <a:rPr lang="ar-EG" sz="3200" kern="0" dirty="0">
                  <a:solidFill>
                    <a:sysClr val="windowText" lastClr="000000"/>
                  </a:solidFill>
                  <a:latin typeface="Calibri" pitchFamily="34" charset="0"/>
                  <a:ea typeface="Arial" pitchFamily="34" charset="0"/>
                  <a:cs typeface="AL-Mateen" pitchFamily="2" charset="-78"/>
                </a:rPr>
                <a:t>ماهي ظاهرة التنمر</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p:txBody>
        </p:sp>
      </p:grpSp>
      <p:sp>
        <p:nvSpPr>
          <p:cNvPr id="5" name="Rectangle 4"/>
          <p:cNvSpPr/>
          <p:nvPr/>
        </p:nvSpPr>
        <p:spPr>
          <a:xfrm>
            <a:off x="860485" y="2276872"/>
            <a:ext cx="7880230" cy="1908215"/>
          </a:xfrm>
          <a:prstGeom prst="rect">
            <a:avLst/>
          </a:prstGeom>
          <a:ln w="28575">
            <a:solidFill>
              <a:srgbClr val="FF0000"/>
            </a:solidFill>
            <a:prstDash val="sysDash"/>
          </a:ln>
        </p:spPr>
        <p:txBody>
          <a:bodyPr wrap="square">
            <a:spAutoFit/>
          </a:bodyPr>
          <a:lstStyle/>
          <a:p>
            <a:r>
              <a:rPr lang="ar-SA" sz="2400" b="1" dirty="0">
                <a:solidFill>
                  <a:srgbClr val="FF0000"/>
                </a:solidFill>
                <a:ea typeface="Calibri"/>
              </a:rPr>
              <a:t>التنمر</a:t>
            </a:r>
          </a:p>
          <a:p>
            <a:r>
              <a:rPr lang="ar-SA" b="1" dirty="0">
                <a:solidFill>
                  <a:srgbClr val="0D0D0D"/>
                </a:solidFill>
                <a:ea typeface="Calibri"/>
              </a:rPr>
              <a:t> يُعرَّف التنمُّر بأنّه: شكل من أشكال العُنف، والإساءة، والإيذاء، الذي يكون مُوجَّهاً من شخص، أو مجموعة من الأشخاص، إلى شخص آخر، أو مجموعة من الأشخاص الأقلّ قوّة، سواء بدنيّاً، أو نفسيّاً، حيث قد يكون عن طريق الاعتداء البدنيّ، والتحرُّش الفِعليّ، وغيرها من الأساليب العنيفة، ويتَّبع الأشخاص المُتنمِّرين سياسة التخويف، والترهيب، والتهديد، وقد يُمارَس التنمُّر في أكثر من مكان، كالمدرسة، أو العمل، أو غيرها من الأماكن المختلفة. </a:t>
            </a: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3933056"/>
            <a:ext cx="3168352" cy="2342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3065758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0"/>
          <p:cNvGrpSpPr/>
          <p:nvPr/>
        </p:nvGrpSpPr>
        <p:grpSpPr>
          <a:xfrm>
            <a:off x="0" y="304800"/>
            <a:ext cx="9139808" cy="6501246"/>
            <a:chOff x="0" y="304800"/>
            <a:chExt cx="9139808" cy="6501246"/>
          </a:xfrm>
        </p:grpSpPr>
        <p:sp>
          <p:nvSpPr>
            <p:cNvPr id="3" name="AutoShape 2"/>
            <p:cNvSpPr>
              <a:spLocks noChangeArrowheads="1"/>
            </p:cNvSpPr>
            <p:nvPr/>
          </p:nvSpPr>
          <p:spPr bwMode="auto">
            <a:xfrm>
              <a:off x="5181600" y="304800"/>
              <a:ext cx="3200400" cy="514350"/>
            </a:xfrm>
            <a:prstGeom prst="roundRect">
              <a:avLst>
                <a:gd name="adj" fmla="val 16667"/>
              </a:avLst>
            </a:prstGeom>
            <a:ln>
              <a:noFill/>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lang="ar-EG" sz="2000" b="1" dirty="0">
                  <a:latin typeface="Calibri" pitchFamily="34" charset="0"/>
                  <a:ea typeface="Arial" pitchFamily="34" charset="0"/>
                  <a:cs typeface="AL-Mateen" pitchFamily="2" charset="-78"/>
                </a:rPr>
                <a:t>أنواع التنمُّر </a:t>
              </a:r>
              <a:endParaRPr kumimoji="0" lang="ar-EG" sz="2000" b="1" i="0" u="none" strike="noStrike" cap="none" normalizeH="0" baseline="0" dirty="0" smtClean="0">
                <a:ln>
                  <a:noFill/>
                </a:ln>
                <a:solidFill>
                  <a:schemeClr val="tx1"/>
                </a:solidFill>
                <a:effectLst/>
                <a:latin typeface="Arial" pitchFamily="34" charset="0"/>
                <a:cs typeface="Arial" pitchFamily="34" charset="0"/>
              </a:endParaRPr>
            </a:p>
          </p:txBody>
        </p:sp>
        <p:sp>
          <p:nvSpPr>
            <p:cNvPr id="4" name="Rectangle 2"/>
            <p:cNvSpPr/>
            <p:nvPr/>
          </p:nvSpPr>
          <p:spPr>
            <a:xfrm>
              <a:off x="256998" y="1185813"/>
              <a:ext cx="8534400" cy="390363"/>
            </a:xfrm>
            <a:prstGeom prst="rect">
              <a:avLst/>
            </a:prstGeom>
          </p:spPr>
          <p:txBody>
            <a:bodyPr wrap="square">
              <a:spAutoFit/>
            </a:bodyPr>
            <a:lstStyle/>
            <a:p>
              <a:pPr>
                <a:lnSpc>
                  <a:spcPct val="115000"/>
                </a:lnSpc>
                <a:spcAft>
                  <a:spcPts val="1000"/>
                </a:spcAft>
              </a:pPr>
              <a:r>
                <a:rPr lang="ar-EG" dirty="0">
                  <a:solidFill>
                    <a:srgbClr val="0D0D0D"/>
                  </a:solidFill>
                  <a:ea typeface="Calibri"/>
                </a:rPr>
                <a:t>يُقسَم التنمُّر الى عدّة أنواع، منها:</a:t>
              </a:r>
              <a:endParaRPr lang="en-US" sz="1050" dirty="0">
                <a:ea typeface="Calibri"/>
                <a:cs typeface="Arial"/>
              </a:endParaRPr>
            </a:p>
          </p:txBody>
        </p:sp>
        <p:pic>
          <p:nvPicPr>
            <p:cNvPr id="5" name="Picture 2" descr="رجل التوضيح ، رسومات قابلة للتحجيم أيقونات الكمبيوتر Infographic ..."/>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76200" y="2038579"/>
              <a:ext cx="8991600" cy="474322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4"/>
            <p:cNvSpPr/>
            <p:nvPr/>
          </p:nvSpPr>
          <p:spPr>
            <a:xfrm>
              <a:off x="6168603" y="2197853"/>
              <a:ext cx="2967487" cy="1047979"/>
            </a:xfrm>
            <a:prstGeom prst="rect">
              <a:avLst/>
            </a:prstGeom>
          </p:spPr>
          <p:txBody>
            <a:bodyPr wrap="square">
              <a:spAutoFit/>
            </a:bodyPr>
            <a:lstStyle/>
            <a:p>
              <a:pPr>
                <a:lnSpc>
                  <a:spcPct val="115000"/>
                </a:lnSpc>
                <a:spcAft>
                  <a:spcPts val="1000"/>
                </a:spcAft>
              </a:pPr>
              <a:r>
                <a:rPr lang="ar-EG" b="1" dirty="0">
                  <a:solidFill>
                    <a:srgbClr val="660066"/>
                  </a:solidFill>
                  <a:ea typeface="Calibri"/>
                </a:rPr>
                <a:t>التنمُّر الجنسيّ: </a:t>
              </a:r>
              <a:r>
                <a:rPr lang="ar-EG" b="1" dirty="0">
                  <a:solidFill>
                    <a:schemeClr val="tx1">
                      <a:lumMod val="95000"/>
                      <a:lumOff val="5000"/>
                    </a:schemeClr>
                  </a:solidFill>
                  <a:ea typeface="Calibri"/>
                </a:rPr>
                <a:t>وهو إيذاء الشخص باستخدام الألفاظ، والمُلامَسات غير اللائقة. </a:t>
              </a:r>
              <a:endParaRPr lang="ar-EG" sz="1600" dirty="0">
                <a:solidFill>
                  <a:schemeClr val="tx1">
                    <a:lumMod val="95000"/>
                    <a:lumOff val="5000"/>
                  </a:schemeClr>
                </a:solidFill>
              </a:endParaRPr>
            </a:p>
          </p:txBody>
        </p:sp>
        <p:sp>
          <p:nvSpPr>
            <p:cNvPr id="7" name="Rectangle 5"/>
            <p:cNvSpPr/>
            <p:nvPr/>
          </p:nvSpPr>
          <p:spPr>
            <a:xfrm>
              <a:off x="0" y="2038579"/>
              <a:ext cx="3048000" cy="1366528"/>
            </a:xfrm>
            <a:prstGeom prst="rect">
              <a:avLst/>
            </a:prstGeom>
          </p:spPr>
          <p:txBody>
            <a:bodyPr wrap="square">
              <a:spAutoFit/>
            </a:bodyPr>
            <a:lstStyle/>
            <a:p>
              <a:pPr>
                <a:lnSpc>
                  <a:spcPct val="115000"/>
                </a:lnSpc>
                <a:spcAft>
                  <a:spcPts val="1000"/>
                </a:spcAft>
              </a:pPr>
              <a:r>
                <a:rPr lang="ar-EG" b="1" dirty="0">
                  <a:solidFill>
                    <a:srgbClr val="00B050"/>
                  </a:solidFill>
                  <a:ea typeface="Calibri"/>
                </a:rPr>
                <a:t>التنمُّر اللفظيّ: </a:t>
              </a:r>
              <a:r>
                <a:rPr lang="ar-EG" b="1" dirty="0">
                  <a:solidFill>
                    <a:schemeClr val="tx1">
                      <a:lumMod val="95000"/>
                      <a:lumOff val="5000"/>
                    </a:schemeClr>
                  </a:solidFill>
                  <a:ea typeface="Calibri"/>
                </a:rPr>
                <a:t>كالتلفُّظ بألفاظ مُهينة للشخص الآخر، أو مناداته بأسماء سيّئة لا يُحبّذُها الشخص ولا يحبُّها، و السخرية منه، و تهديده </a:t>
              </a:r>
              <a:r>
                <a:rPr lang="ar-EG" b="1" dirty="0">
                  <a:solidFill>
                    <a:srgbClr val="00B050"/>
                  </a:solidFill>
                  <a:ea typeface="Calibri"/>
                </a:rPr>
                <a:t>. </a:t>
              </a:r>
              <a:endParaRPr lang="ar-EG" sz="1600" dirty="0"/>
            </a:p>
          </p:txBody>
        </p:sp>
        <p:sp>
          <p:nvSpPr>
            <p:cNvPr id="8" name="Rectangle 6"/>
            <p:cNvSpPr/>
            <p:nvPr/>
          </p:nvSpPr>
          <p:spPr>
            <a:xfrm>
              <a:off x="6096000" y="3657600"/>
              <a:ext cx="2971800" cy="1339469"/>
            </a:xfrm>
            <a:prstGeom prst="rect">
              <a:avLst/>
            </a:prstGeom>
          </p:spPr>
          <p:txBody>
            <a:bodyPr wrap="square">
              <a:spAutoFit/>
            </a:bodyPr>
            <a:lstStyle/>
            <a:p>
              <a:pPr>
                <a:lnSpc>
                  <a:spcPct val="115000"/>
                </a:lnSpc>
                <a:spcAft>
                  <a:spcPts val="1000"/>
                </a:spcAft>
              </a:pPr>
              <a:r>
                <a:rPr lang="ar-EG" b="1" dirty="0">
                  <a:solidFill>
                    <a:srgbClr val="660066"/>
                  </a:solidFill>
                  <a:ea typeface="Calibri"/>
                </a:rPr>
                <a:t>التنمُّر في العلاقة الشخصيّة، والعاطفيّة: </a:t>
              </a:r>
              <a:r>
                <a:rPr lang="ar-EG" b="1" dirty="0">
                  <a:solidFill>
                    <a:schemeClr val="tx1">
                      <a:lumMod val="95000"/>
                      <a:lumOff val="5000"/>
                    </a:schemeClr>
                  </a:solidFill>
                  <a:ea typeface="Calibri"/>
                </a:rPr>
                <a:t>وهو إيذاء الشخص بنَشْر الأكاذيب، والإشاعات التي تُسيء إليه، وإبعاده، والصدّ عنه</a:t>
              </a:r>
              <a:r>
                <a:rPr lang="ar-EG" b="1" dirty="0">
                  <a:solidFill>
                    <a:srgbClr val="660066"/>
                  </a:solidFill>
                  <a:ea typeface="Calibri"/>
                </a:rPr>
                <a:t>. </a:t>
              </a:r>
              <a:endParaRPr lang="ar-EG" sz="1600" dirty="0"/>
            </a:p>
          </p:txBody>
        </p:sp>
        <p:sp>
          <p:nvSpPr>
            <p:cNvPr id="9" name="Rectangle 7"/>
            <p:cNvSpPr/>
            <p:nvPr/>
          </p:nvSpPr>
          <p:spPr>
            <a:xfrm>
              <a:off x="228600" y="3657600"/>
              <a:ext cx="2743200" cy="1339469"/>
            </a:xfrm>
            <a:prstGeom prst="rect">
              <a:avLst/>
            </a:prstGeom>
          </p:spPr>
          <p:txBody>
            <a:bodyPr wrap="square">
              <a:spAutoFit/>
            </a:bodyPr>
            <a:lstStyle/>
            <a:p>
              <a:pPr>
                <a:lnSpc>
                  <a:spcPct val="115000"/>
                </a:lnSpc>
                <a:spcAft>
                  <a:spcPts val="1000"/>
                </a:spcAft>
              </a:pPr>
              <a:r>
                <a:rPr lang="ar-EG" b="1" dirty="0">
                  <a:solidFill>
                    <a:srgbClr val="660066"/>
                  </a:solidFill>
                  <a:ea typeface="Calibri"/>
                </a:rPr>
                <a:t>التنمُّر الجسديّ: </a:t>
              </a:r>
              <a:r>
                <a:rPr lang="ar-EG" b="1" dirty="0">
                  <a:solidFill>
                    <a:schemeClr val="tx1">
                      <a:lumMod val="95000"/>
                      <a:lumOff val="5000"/>
                    </a:schemeClr>
                  </a:solidFill>
                  <a:ea typeface="Calibri"/>
                </a:rPr>
                <a:t>وهو إيذاء الشخص، عن طريق ضَرْبه، وإهانته، وايذائه في جسده، ودفعه بقوّة. </a:t>
              </a:r>
              <a:endParaRPr lang="ar-EG" sz="1600" dirty="0">
                <a:solidFill>
                  <a:schemeClr val="tx1">
                    <a:lumMod val="95000"/>
                    <a:lumOff val="5000"/>
                  </a:schemeClr>
                </a:solidFill>
              </a:endParaRPr>
            </a:p>
          </p:txBody>
        </p:sp>
        <p:sp>
          <p:nvSpPr>
            <p:cNvPr id="10" name="Rectangle 8"/>
            <p:cNvSpPr/>
            <p:nvPr/>
          </p:nvSpPr>
          <p:spPr>
            <a:xfrm>
              <a:off x="6012160" y="5379685"/>
              <a:ext cx="3127648" cy="1295739"/>
            </a:xfrm>
            <a:prstGeom prst="rect">
              <a:avLst/>
            </a:prstGeom>
          </p:spPr>
          <p:txBody>
            <a:bodyPr wrap="square">
              <a:spAutoFit/>
            </a:bodyPr>
            <a:lstStyle/>
            <a:p>
              <a:pPr>
                <a:lnSpc>
                  <a:spcPct val="115000"/>
                </a:lnSpc>
                <a:spcAft>
                  <a:spcPts val="1000"/>
                </a:spcAft>
              </a:pPr>
              <a:r>
                <a:rPr lang="ar-EG" sz="2000" b="1" dirty="0">
                  <a:solidFill>
                    <a:srgbClr val="00B050"/>
                  </a:solidFill>
                  <a:ea typeface="Calibri"/>
                </a:rPr>
                <a:t>التنمُّر الإلكتروني: </a:t>
              </a:r>
              <a:r>
                <a:rPr lang="ar-EG" sz="1600" b="1" dirty="0">
                  <a:solidFill>
                    <a:schemeClr val="tx1">
                      <a:lumMod val="95000"/>
                      <a:lumOff val="5000"/>
                    </a:schemeClr>
                  </a:solidFill>
                  <a:ea typeface="Calibri"/>
                </a:rPr>
                <a:t>وهو التنمُّر الذي يتمّ عن طريق استخدام المعلومات، ووسائل وتقنيات </a:t>
              </a:r>
              <a:r>
                <a:rPr lang="ar-EG" sz="1600" b="1" dirty="0" smtClean="0">
                  <a:solidFill>
                    <a:schemeClr val="tx1">
                      <a:lumMod val="95000"/>
                      <a:lumOff val="5000"/>
                    </a:schemeClr>
                  </a:solidFill>
                  <a:ea typeface="Calibri"/>
                </a:rPr>
                <a:t>الاتّصالات، </a:t>
              </a:r>
              <a:r>
                <a:rPr lang="ar-EG" sz="1600" b="1" dirty="0">
                  <a:solidFill>
                    <a:schemeClr val="tx1">
                      <a:lumMod val="95000"/>
                      <a:lumOff val="5000"/>
                    </a:schemeClr>
                  </a:solidFill>
                  <a:ea typeface="Calibri"/>
                </a:rPr>
                <a:t>عن طريق تنفيذ تصرُّف عدائيّ يكون الهدف منه إيذاء الآخرين</a:t>
              </a:r>
              <a:endParaRPr lang="ar-EG" sz="1400" dirty="0">
                <a:solidFill>
                  <a:schemeClr val="tx1">
                    <a:lumMod val="95000"/>
                    <a:lumOff val="5000"/>
                  </a:schemeClr>
                </a:solidFill>
              </a:endParaRPr>
            </a:p>
          </p:txBody>
        </p:sp>
        <p:sp>
          <p:nvSpPr>
            <p:cNvPr id="11" name="Rectangle 9"/>
            <p:cNvSpPr/>
            <p:nvPr/>
          </p:nvSpPr>
          <p:spPr>
            <a:xfrm>
              <a:off x="125082" y="5368729"/>
              <a:ext cx="2846717" cy="1437317"/>
            </a:xfrm>
            <a:prstGeom prst="rect">
              <a:avLst/>
            </a:prstGeom>
          </p:spPr>
          <p:txBody>
            <a:bodyPr wrap="square">
              <a:spAutoFit/>
            </a:bodyPr>
            <a:lstStyle/>
            <a:p>
              <a:pPr>
                <a:lnSpc>
                  <a:spcPct val="115000"/>
                </a:lnSpc>
                <a:spcAft>
                  <a:spcPts val="1000"/>
                </a:spcAft>
              </a:pPr>
              <a:r>
                <a:rPr lang="ar-EG" sz="2000" b="1" dirty="0">
                  <a:solidFill>
                    <a:srgbClr val="00B050"/>
                  </a:solidFill>
                  <a:ea typeface="Calibri"/>
                </a:rPr>
                <a:t>التنمُّر الاجتماعيّ: </a:t>
              </a:r>
              <a:r>
                <a:rPr lang="ar-EG" b="1" dirty="0">
                  <a:solidFill>
                    <a:schemeClr val="tx1">
                      <a:lumMod val="95000"/>
                      <a:lumOff val="5000"/>
                    </a:schemeClr>
                  </a:solidFill>
                  <a:ea typeface="Calibri"/>
                </a:rPr>
                <a:t>وهو إيذاء الشخص معنويّاً، كتَرْكه وحيداً، ودَفْع الآخرين إلى تَرك صحبته، وإخبارهم بعدم مصادقته، أو التعرُّف إليه</a:t>
              </a:r>
              <a:r>
                <a:rPr lang="ar-EG" sz="2000" b="1" dirty="0">
                  <a:solidFill>
                    <a:srgbClr val="00B050"/>
                  </a:solidFill>
                  <a:ea typeface="Calibri"/>
                </a:rPr>
                <a:t>. </a:t>
              </a:r>
              <a:endParaRPr lang="ar-EG" dirty="0"/>
            </a:p>
          </p:txBody>
        </p:sp>
      </p:grpSp>
    </p:spTree>
    <p:extLst>
      <p:ext uri="{BB962C8B-B14F-4D97-AF65-F5344CB8AC3E}">
        <p14:creationId xmlns:p14="http://schemas.microsoft.com/office/powerpoint/2010/main" val="5495403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a:spLocks noChangeArrowheads="1"/>
          </p:cNvSpPr>
          <p:nvPr/>
        </p:nvSpPr>
        <p:spPr bwMode="auto">
          <a:xfrm>
            <a:off x="5796136" y="457200"/>
            <a:ext cx="3136875" cy="533401"/>
          </a:xfrm>
          <a:prstGeom prst="roundRect">
            <a:avLst>
              <a:gd name="adj" fmla="val 16667"/>
            </a:avLst>
          </a:prstGeom>
          <a:ln>
            <a:headEnd/>
            <a:tailEn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fontAlgn="base">
              <a:spcBef>
                <a:spcPct val="0"/>
              </a:spcBef>
              <a:spcAft>
                <a:spcPct val="0"/>
              </a:spcAft>
            </a:pPr>
            <a:r>
              <a:rPr lang="ar-EG" sz="2000" b="1" kern="0" dirty="0">
                <a:solidFill>
                  <a:sysClr val="windowText" lastClr="000000"/>
                </a:solidFill>
                <a:latin typeface="Calibri" pitchFamily="34" charset="0"/>
                <a:ea typeface="Arial" pitchFamily="34" charset="0"/>
                <a:cs typeface="AL-Mateen" pitchFamily="2" charset="-78"/>
              </a:rPr>
              <a:t>أقسام التنمر </a:t>
            </a:r>
            <a:endParaRPr kumimoji="0" lang="ar-EG" sz="2400" b="1"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p:txBody>
      </p:sp>
      <p:sp>
        <p:nvSpPr>
          <p:cNvPr id="3" name="Rounded Rectangle 2"/>
          <p:cNvSpPr/>
          <p:nvPr/>
        </p:nvSpPr>
        <p:spPr>
          <a:xfrm>
            <a:off x="5181600" y="2564904"/>
            <a:ext cx="3206824" cy="1930896"/>
          </a:xfrm>
          <a:prstGeom prst="roundRect">
            <a:avLst/>
          </a:prstGeom>
        </p:spPr>
        <p:style>
          <a:lnRef idx="1">
            <a:schemeClr val="accent5"/>
          </a:lnRef>
          <a:fillRef idx="2">
            <a:schemeClr val="accent5"/>
          </a:fillRef>
          <a:effectRef idx="1">
            <a:schemeClr val="accent5"/>
          </a:effectRef>
          <a:fontRef idx="minor">
            <a:schemeClr val="dk1"/>
          </a:fontRef>
        </p:style>
        <p:txBody>
          <a:bodyPr rtlCol="1" anchor="ctr"/>
          <a:lstStyle/>
          <a:p>
            <a:pPr algn="ctr"/>
            <a:r>
              <a:rPr lang="ar-EG" b="1" dirty="0">
                <a:solidFill>
                  <a:srgbClr val="C00000"/>
                </a:solidFill>
              </a:rPr>
              <a:t>التنمُّر المباشر</a:t>
            </a:r>
            <a:r>
              <a:rPr lang="ar-EG" b="1" dirty="0"/>
              <a:t>؛ حيث يتضمَّن الضَّرْب، والدَّفْع، وشَدّ الشَّعر، والطَّعْن، والصَّفْع، والعَضّ، والخَدْش، وغيرها من الأفعال التي تدلُّ على الاعتداء الجسديّ. </a:t>
            </a:r>
          </a:p>
        </p:txBody>
      </p:sp>
      <p:sp>
        <p:nvSpPr>
          <p:cNvPr id="4" name="Rounded Rectangle 3"/>
          <p:cNvSpPr/>
          <p:nvPr/>
        </p:nvSpPr>
        <p:spPr>
          <a:xfrm>
            <a:off x="1143000" y="2564904"/>
            <a:ext cx="3284984" cy="1930896"/>
          </a:xfrm>
          <a:prstGeom prst="roundRect">
            <a:avLst/>
          </a:prstGeom>
        </p:spPr>
        <p:style>
          <a:lnRef idx="1">
            <a:schemeClr val="accent3"/>
          </a:lnRef>
          <a:fillRef idx="2">
            <a:schemeClr val="accent3"/>
          </a:fillRef>
          <a:effectRef idx="1">
            <a:schemeClr val="accent3"/>
          </a:effectRef>
          <a:fontRef idx="minor">
            <a:schemeClr val="dk1"/>
          </a:fontRef>
        </p:style>
        <p:txBody>
          <a:bodyPr rtlCol="1" anchor="ctr"/>
          <a:lstStyle/>
          <a:p>
            <a:pPr algn="ctr"/>
            <a:r>
              <a:rPr lang="ar-EG" b="1" dirty="0">
                <a:solidFill>
                  <a:srgbClr val="C00000"/>
                </a:solidFill>
              </a:rPr>
              <a:t>غير المباشر</a:t>
            </a:r>
            <a:r>
              <a:rPr lang="ar-EG" b="1" dirty="0">
                <a:solidFill>
                  <a:srgbClr val="002060"/>
                </a:solidFill>
              </a:rPr>
              <a:t>؛ حيث يتضمَّن تهديد الضحيّة بالعَزْل الاجتماعيّ الذي يتحقَّق بعدّة طُرُق، مثل: التهديد بنَشْر الإشاعات، ورَفْض الاختلاط مع الضحيّة، ومُمارَسة التنمُّر على الأشخاص الذين يختلطون مع </a:t>
            </a:r>
            <a:r>
              <a:rPr lang="ar-EG" b="1" dirty="0" smtClean="0">
                <a:solidFill>
                  <a:srgbClr val="002060"/>
                </a:solidFill>
              </a:rPr>
              <a:t>الضحيّة، </a:t>
            </a:r>
            <a:r>
              <a:rPr lang="ar-EG" b="1" dirty="0">
                <a:solidFill>
                  <a:srgbClr val="002060"/>
                </a:solidFill>
              </a:rPr>
              <a:t>وغيرها. </a:t>
            </a:r>
          </a:p>
        </p:txBody>
      </p:sp>
      <p:sp>
        <p:nvSpPr>
          <p:cNvPr id="5" name="Rectangle 4"/>
          <p:cNvSpPr/>
          <p:nvPr/>
        </p:nvSpPr>
        <p:spPr>
          <a:xfrm>
            <a:off x="1143000" y="1447800"/>
            <a:ext cx="7391400" cy="489749"/>
          </a:xfrm>
          <a:prstGeom prst="rect">
            <a:avLst/>
          </a:prstGeom>
        </p:spPr>
        <p:txBody>
          <a:bodyPr wrap="square">
            <a:spAutoFit/>
          </a:bodyPr>
          <a:lstStyle/>
          <a:p>
            <a:pPr>
              <a:lnSpc>
                <a:spcPct val="115000"/>
              </a:lnSpc>
              <a:spcAft>
                <a:spcPts val="1000"/>
              </a:spcAft>
            </a:pPr>
            <a:r>
              <a:rPr lang="ar-EG" sz="2400" b="1" dirty="0">
                <a:solidFill>
                  <a:srgbClr val="0D0D0D"/>
                </a:solidFill>
                <a:ea typeface="Calibri"/>
              </a:rPr>
              <a:t>يُقسَم التنمُّر إلى قسمَين، هما: </a:t>
            </a:r>
            <a:endParaRPr lang="en-US" sz="1200" b="1" dirty="0">
              <a:ea typeface="Calibri"/>
              <a:cs typeface="Arial"/>
            </a:endParaRP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696" y="4581128"/>
            <a:ext cx="1368152" cy="130358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chemeClr val="accent1"/>
                </a:solidFill>
              </a14:hiddenFill>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0152" y="4581128"/>
            <a:ext cx="1337122" cy="130358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66191148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a:spLocks noChangeArrowheads="1"/>
          </p:cNvSpPr>
          <p:nvPr/>
        </p:nvSpPr>
        <p:spPr bwMode="auto">
          <a:xfrm>
            <a:off x="5257800" y="304800"/>
            <a:ext cx="3619500" cy="514350"/>
          </a:xfrm>
          <a:prstGeom prst="roundRect">
            <a:avLst>
              <a:gd name="adj" fmla="val 16667"/>
            </a:avLst>
          </a:prstGeom>
          <a:solidFill>
            <a:srgbClr val="660066"/>
          </a:solidFill>
          <a:ln w="38100">
            <a:solidFill>
              <a:srgbClr val="F2F2F2"/>
            </a:solidFill>
            <a:round/>
            <a:headEnd/>
            <a:tailEnd/>
          </a:ln>
          <a:effectLst>
            <a:outerShdw dist="28398" dir="3806097" algn="ctr" rotWithShape="0">
              <a:srgbClr val="375623">
                <a:alpha val="50000"/>
              </a:srgbClr>
            </a:outerShdw>
          </a:effectLst>
        </p:spPr>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lang="ar-EG" sz="2000" b="1" dirty="0">
                <a:solidFill>
                  <a:schemeClr val="bg1"/>
                </a:solidFill>
                <a:latin typeface="Calibri" pitchFamily="34" charset="0"/>
                <a:ea typeface="Arial" pitchFamily="34" charset="0"/>
                <a:cs typeface="AL-Mateen" pitchFamily="2" charset="-78"/>
              </a:rPr>
              <a:t>التنمُّر في المدارس </a:t>
            </a:r>
            <a:endParaRPr kumimoji="0" lang="ar-EG" sz="2000" b="1" i="0" u="none" strike="noStrike" cap="none" normalizeH="0" baseline="0" dirty="0" smtClean="0">
              <a:ln>
                <a:noFill/>
              </a:ln>
              <a:solidFill>
                <a:schemeClr val="bg1"/>
              </a:solidFill>
              <a:effectLst/>
              <a:latin typeface="Arial" pitchFamily="34" charset="0"/>
              <a:cs typeface="Arial" pitchFamily="34" charset="0"/>
            </a:endParaRPr>
          </a:p>
        </p:txBody>
      </p:sp>
      <p:sp>
        <p:nvSpPr>
          <p:cNvPr id="3" name="مستطيل 2"/>
          <p:cNvSpPr/>
          <p:nvPr/>
        </p:nvSpPr>
        <p:spPr>
          <a:xfrm>
            <a:off x="467544" y="1124744"/>
            <a:ext cx="8280920" cy="4247317"/>
          </a:xfrm>
          <a:prstGeom prst="rect">
            <a:avLst/>
          </a:prstGeom>
        </p:spPr>
        <p:txBody>
          <a:bodyPr wrap="square">
            <a:spAutoFit/>
          </a:bodyPr>
          <a:lstStyle/>
          <a:p>
            <a:pPr>
              <a:lnSpc>
                <a:spcPct val="150000"/>
              </a:lnSpc>
            </a:pPr>
            <a:r>
              <a:rPr lang="ar-EG" sz="2000" b="1" dirty="0"/>
              <a:t>عرّف دان ألويس النرويجيّ (</a:t>
            </a:r>
            <a:r>
              <a:rPr lang="en-US" sz="2000" b="1" dirty="0"/>
              <a:t>Dan </a:t>
            </a:r>
            <a:r>
              <a:rPr lang="en-US" sz="2000" b="1" dirty="0" err="1"/>
              <a:t>Olweus</a:t>
            </a:r>
            <a:r>
              <a:rPr lang="en-US" sz="2000" b="1" dirty="0"/>
              <a:t>) -</a:t>
            </a:r>
            <a:r>
              <a:rPr lang="ar-EG" sz="2000" b="1" dirty="0"/>
              <a:t>المُؤسِّس للأبحاث حول التنمُّر في المدارس- التنمُّر بأنّه: أفعال سلبيّة مُتعمَّدة من قِبَل تلميذ، أو أكثر، وهي تتمّ عن طريق إلحاق الأذى بتلميذ آخر، بصورة مُتكرِّرة طوال الوقت، ويمكن أن تكون هذه الأفعال السلبيّة بالكلمات، مثل: التهديد، والتوبيخ، والإغاظة، والشتائم، ويمكن أن تكون بالاحتكاك الجسديّ، كالضَّرب، والدَّفْع، والرَّكْل، كما يمكن أن تكون كذلك دون استخدام الكلمات، أو الإيذاء الجسدي، مثل: التكشير في معالم الوجه، أو الإشارات غير اللائقة بقَصْد، أو تعمُّد عَزْله عن المجموعة، أو رَفْض الاستجابة لرغبته.</a:t>
            </a:r>
          </a:p>
          <a:p>
            <a:pPr>
              <a:lnSpc>
                <a:spcPct val="150000"/>
              </a:lnSpc>
            </a:pPr>
            <a:r>
              <a:rPr lang="ar-EG" sz="2000" b="1" dirty="0"/>
              <a:t> وقد عرَّف علي موسى، و محمد فرحان التنمُّر بأنّه: الطفل الذي يُضايق، أو يخيفُ، أو يُهدِّد، أو يُؤذي الآخرين الذين لا يتمتَّعون بدرجة القوّة نفسها التي يتمتَّع بها هو، وهو يُخيف غيره من الأطفال في المدرسة، ويُجبرهم على فِعل ما يريدُ بنبرته الصوتيّة العالية، واستخدام التهديد.</a:t>
            </a:r>
          </a:p>
        </p:txBody>
      </p:sp>
    </p:spTree>
    <p:extLst>
      <p:ext uri="{BB962C8B-B14F-4D97-AF65-F5344CB8AC3E}">
        <p14:creationId xmlns:p14="http://schemas.microsoft.com/office/powerpoint/2010/main" val="54954036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3808564" y="76200"/>
            <a:ext cx="5107555" cy="1600200"/>
            <a:chOff x="7035" y="555"/>
            <a:chExt cx="4260" cy="3555"/>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35" y="555"/>
              <a:ext cx="4260" cy="3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AutoShape 4"/>
            <p:cNvSpPr>
              <a:spLocks noChangeArrowheads="1"/>
            </p:cNvSpPr>
            <p:nvPr/>
          </p:nvSpPr>
          <p:spPr bwMode="auto">
            <a:xfrm>
              <a:off x="7308" y="1898"/>
              <a:ext cx="3615" cy="870"/>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lang="ar-EG" b="1" dirty="0">
                  <a:solidFill>
                    <a:srgbClr val="C00000"/>
                  </a:solidFill>
                  <a:latin typeface="Calibri" pitchFamily="34" charset="0"/>
                  <a:ea typeface="Arial" pitchFamily="34" charset="0"/>
                  <a:cs typeface="AL-Mateen" pitchFamily="2" charset="-78"/>
                </a:rPr>
                <a:t> آثار التنمُّر </a:t>
              </a:r>
            </a:p>
            <a:p>
              <a:pPr lvl="0" algn="ctr" fontAlgn="base">
                <a:spcBef>
                  <a:spcPct val="0"/>
                </a:spcBef>
                <a:spcAft>
                  <a:spcPts val="1000"/>
                </a:spcAft>
              </a:pPr>
              <a:r>
                <a:rPr lang="ar-EG" dirty="0">
                  <a:solidFill>
                    <a:srgbClr val="C00000"/>
                  </a:solidFill>
                  <a:latin typeface="Calibri" pitchFamily="34" charset="0"/>
                  <a:ea typeface="Arial" pitchFamily="34" charset="0"/>
                  <a:cs typeface="AL-Mateen" pitchFamily="2" charset="-78"/>
                </a:rPr>
                <a:t>من الآثار السيّئة التي يُخلِّفها التنمُّر، ما يأتي: </a:t>
              </a:r>
            </a:p>
          </p:txBody>
        </p:sp>
      </p:grpSp>
      <p:sp>
        <p:nvSpPr>
          <p:cNvPr id="5" name="Oval 4"/>
          <p:cNvSpPr/>
          <p:nvPr/>
        </p:nvSpPr>
        <p:spPr>
          <a:xfrm>
            <a:off x="6630119" y="1676400"/>
            <a:ext cx="1829519" cy="1752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6" name="Oval 5"/>
          <p:cNvSpPr/>
          <p:nvPr/>
        </p:nvSpPr>
        <p:spPr>
          <a:xfrm>
            <a:off x="5791200" y="3276600"/>
            <a:ext cx="1829519" cy="17526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600" dirty="0" smtClean="0">
                <a:solidFill>
                  <a:srgbClr val="0D0D0D"/>
                </a:solidFill>
                <a:ea typeface="Calibri"/>
              </a:rPr>
              <a:t>قد </a:t>
            </a:r>
            <a:r>
              <a:rPr lang="ar-SA" sz="1600" dirty="0">
                <a:solidFill>
                  <a:srgbClr val="0D0D0D"/>
                </a:solidFill>
                <a:ea typeface="Calibri"/>
              </a:rPr>
              <a:t>يعاني الشخص من فُقدان الشهيّة، أو زيادتها</a:t>
            </a:r>
            <a:endParaRPr lang="ar-EG" sz="1600" dirty="0"/>
          </a:p>
        </p:txBody>
      </p:sp>
      <p:sp>
        <p:nvSpPr>
          <p:cNvPr id="7" name="Oval 6"/>
          <p:cNvSpPr/>
          <p:nvPr/>
        </p:nvSpPr>
        <p:spPr>
          <a:xfrm>
            <a:off x="1119996" y="1676400"/>
            <a:ext cx="1829519" cy="175260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dirty="0" smtClean="0">
                <a:solidFill>
                  <a:srgbClr val="0D0D0D"/>
                </a:solidFill>
                <a:ea typeface="Calibri"/>
              </a:rPr>
              <a:t>قد </a:t>
            </a:r>
            <a:r>
              <a:rPr lang="ar-SA" dirty="0">
                <a:solidFill>
                  <a:srgbClr val="0D0D0D"/>
                </a:solidFill>
                <a:ea typeface="Calibri"/>
              </a:rPr>
              <a:t>يُعاني الشخص من العصبيّة الحادّة، والغضب</a:t>
            </a:r>
            <a:endParaRPr lang="ar-EG" dirty="0"/>
          </a:p>
        </p:txBody>
      </p:sp>
      <p:sp>
        <p:nvSpPr>
          <p:cNvPr id="8" name="Oval 7"/>
          <p:cNvSpPr/>
          <p:nvPr/>
        </p:nvSpPr>
        <p:spPr>
          <a:xfrm>
            <a:off x="2966768" y="1713781"/>
            <a:ext cx="1829519" cy="1752600"/>
          </a:xfrm>
          <a:prstGeom prst="ellipse">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dirty="0" smtClean="0">
                <a:solidFill>
                  <a:srgbClr val="0D0D0D"/>
                </a:solidFill>
                <a:ea typeface="Calibri"/>
              </a:rPr>
              <a:t>قد </a:t>
            </a:r>
            <a:r>
              <a:rPr lang="ar-SA" dirty="0">
                <a:solidFill>
                  <a:srgbClr val="0D0D0D"/>
                </a:solidFill>
                <a:ea typeface="Calibri"/>
              </a:rPr>
              <a:t>يُعاني الشخص من حالة نفسيّة مُتغيِّرة</a:t>
            </a:r>
            <a:endParaRPr lang="ar-EG" dirty="0"/>
          </a:p>
        </p:txBody>
      </p:sp>
      <p:sp>
        <p:nvSpPr>
          <p:cNvPr id="9" name="Oval 8"/>
          <p:cNvSpPr/>
          <p:nvPr/>
        </p:nvSpPr>
        <p:spPr>
          <a:xfrm>
            <a:off x="4800600" y="1752600"/>
            <a:ext cx="1829519" cy="1752600"/>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10" name="Oval 9"/>
          <p:cNvSpPr/>
          <p:nvPr/>
        </p:nvSpPr>
        <p:spPr>
          <a:xfrm>
            <a:off x="3878654" y="3276600"/>
            <a:ext cx="1829519" cy="1752600"/>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600" dirty="0" smtClean="0">
                <a:solidFill>
                  <a:srgbClr val="0D0D0D"/>
                </a:solidFill>
                <a:ea typeface="Calibri"/>
              </a:rPr>
              <a:t>قد </a:t>
            </a:r>
            <a:r>
              <a:rPr lang="ar-SA" sz="1600" dirty="0">
                <a:solidFill>
                  <a:srgbClr val="0D0D0D"/>
                </a:solidFill>
                <a:ea typeface="Calibri"/>
              </a:rPr>
              <a:t>يُعاني الشخص من ظهور علامات القلق، والاضطراب، والخوف على ملامح وجهه</a:t>
            </a:r>
            <a:endParaRPr lang="ar-EG" sz="1600" dirty="0"/>
          </a:p>
        </p:txBody>
      </p:sp>
      <p:sp>
        <p:nvSpPr>
          <p:cNvPr id="11" name="Oval 10"/>
          <p:cNvSpPr/>
          <p:nvPr/>
        </p:nvSpPr>
        <p:spPr>
          <a:xfrm>
            <a:off x="1979045" y="3278038"/>
            <a:ext cx="1829519" cy="1752600"/>
          </a:xfrm>
          <a:prstGeom prst="ellipse">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dirty="0" smtClean="0">
                <a:solidFill>
                  <a:srgbClr val="0D0D0D"/>
                </a:solidFill>
                <a:ea typeface="Calibri"/>
              </a:rPr>
              <a:t>قد </a:t>
            </a:r>
            <a:r>
              <a:rPr lang="ar-SA" dirty="0">
                <a:solidFill>
                  <a:srgbClr val="0D0D0D"/>
                </a:solidFill>
                <a:ea typeface="Calibri"/>
              </a:rPr>
              <a:t>يعاني الشخص من الآثار السلوكيّة، والنفسيّة، والعاطفيّة</a:t>
            </a:r>
            <a:endParaRPr lang="ar-EG" dirty="0"/>
          </a:p>
        </p:txBody>
      </p:sp>
      <p:sp>
        <p:nvSpPr>
          <p:cNvPr id="12" name="Oval 11"/>
          <p:cNvSpPr/>
          <p:nvPr/>
        </p:nvSpPr>
        <p:spPr>
          <a:xfrm>
            <a:off x="4800600" y="4869611"/>
            <a:ext cx="1829519" cy="1752600"/>
          </a:xfrm>
          <a:prstGeom prst="ellipse">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600" dirty="0" smtClean="0">
                <a:solidFill>
                  <a:srgbClr val="0D0D0D"/>
                </a:solidFill>
                <a:ea typeface="Calibri"/>
              </a:rPr>
              <a:t>قد </a:t>
            </a:r>
            <a:r>
              <a:rPr lang="ar-SA" sz="1600" dirty="0">
                <a:solidFill>
                  <a:srgbClr val="0D0D0D"/>
                </a:solidFill>
                <a:ea typeface="Calibri"/>
              </a:rPr>
              <a:t>يميلُ الشخص إلى الاكتئاب، والإحساس بالوحدة، والانعزال عن المجتمع</a:t>
            </a:r>
            <a:endParaRPr lang="ar-EG" sz="1600" dirty="0"/>
          </a:p>
        </p:txBody>
      </p:sp>
      <p:sp>
        <p:nvSpPr>
          <p:cNvPr id="13" name="Oval 12"/>
          <p:cNvSpPr/>
          <p:nvPr/>
        </p:nvSpPr>
        <p:spPr>
          <a:xfrm>
            <a:off x="2949515" y="4879675"/>
            <a:ext cx="1829519" cy="17526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600" dirty="0" smtClean="0">
                <a:solidFill>
                  <a:srgbClr val="0D0D0D"/>
                </a:solidFill>
                <a:ea typeface="Calibri"/>
              </a:rPr>
              <a:t>قد </a:t>
            </a:r>
            <a:r>
              <a:rPr lang="ar-SA" sz="1600" dirty="0">
                <a:solidFill>
                  <a:srgbClr val="0D0D0D"/>
                </a:solidFill>
                <a:ea typeface="Calibri"/>
              </a:rPr>
              <a:t>يُفكِّر الشخص في الانتحار؛ إذ إنّ هنالك علاقة قويّة بين التنمُّر، والانتحار</a:t>
            </a:r>
            <a:endParaRPr lang="ar-EG" sz="1600" dirty="0"/>
          </a:p>
        </p:txBody>
      </p:sp>
      <p:sp>
        <p:nvSpPr>
          <p:cNvPr id="14" name="Rectangle 13"/>
          <p:cNvSpPr/>
          <p:nvPr/>
        </p:nvSpPr>
        <p:spPr>
          <a:xfrm>
            <a:off x="6631632" y="1889537"/>
            <a:ext cx="1828800" cy="1323439"/>
          </a:xfrm>
          <a:prstGeom prst="rect">
            <a:avLst/>
          </a:prstGeom>
        </p:spPr>
        <p:txBody>
          <a:bodyPr wrap="square">
            <a:spAutoFit/>
          </a:bodyPr>
          <a:lstStyle/>
          <a:p>
            <a:pPr algn="ctr"/>
            <a:r>
              <a:rPr lang="ar-SA" sz="1600" dirty="0" smtClean="0">
                <a:solidFill>
                  <a:srgbClr val="0D0D0D"/>
                </a:solidFill>
                <a:ea typeface="Calibri"/>
              </a:rPr>
              <a:t>قد </a:t>
            </a:r>
            <a:r>
              <a:rPr lang="ar-SA" sz="1600" dirty="0">
                <a:solidFill>
                  <a:srgbClr val="0D0D0D"/>
                </a:solidFill>
                <a:ea typeface="Calibri"/>
              </a:rPr>
              <a:t>يلجأ الشخص إلى العنف، ومن الممكن أن تتحوَّل طبيعة الشخص الودودة، والطيّبة، فتصبح مائلةً إلى العدوانيّة</a:t>
            </a:r>
            <a:endParaRPr lang="ar-EG" sz="1600" dirty="0"/>
          </a:p>
        </p:txBody>
      </p:sp>
      <p:sp>
        <p:nvSpPr>
          <p:cNvPr id="15" name="Rectangle 14"/>
          <p:cNvSpPr/>
          <p:nvPr/>
        </p:nvSpPr>
        <p:spPr>
          <a:xfrm>
            <a:off x="4881473" y="2167235"/>
            <a:ext cx="1667771" cy="923330"/>
          </a:xfrm>
          <a:prstGeom prst="rect">
            <a:avLst/>
          </a:prstGeom>
        </p:spPr>
        <p:txBody>
          <a:bodyPr wrap="square">
            <a:spAutoFit/>
          </a:bodyPr>
          <a:lstStyle/>
          <a:p>
            <a:pPr algn="ctr"/>
            <a:r>
              <a:rPr lang="ar-SA" dirty="0" smtClean="0">
                <a:solidFill>
                  <a:srgbClr val="0D0D0D"/>
                </a:solidFill>
                <a:ea typeface="Calibri"/>
              </a:rPr>
              <a:t>قد </a:t>
            </a:r>
            <a:r>
              <a:rPr lang="ar-SA" dirty="0">
                <a:solidFill>
                  <a:srgbClr val="0D0D0D"/>
                </a:solidFill>
                <a:ea typeface="Calibri"/>
              </a:rPr>
              <a:t>يلجأ الشخص إلى النوم الزائد عن حَدّه، أو قِلّة النوم</a:t>
            </a:r>
            <a:endParaRPr lang="ar-EG" dirty="0"/>
          </a:p>
        </p:txBody>
      </p:sp>
    </p:spTree>
    <p:extLst>
      <p:ext uri="{BB962C8B-B14F-4D97-AF65-F5344CB8AC3E}">
        <p14:creationId xmlns:p14="http://schemas.microsoft.com/office/powerpoint/2010/main" val="24926606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76200" y="908720"/>
            <a:ext cx="8915400" cy="5873080"/>
            <a:chOff x="76200" y="908720"/>
            <a:chExt cx="8915400" cy="5873080"/>
          </a:xfrm>
        </p:grpSpPr>
        <p:sp>
          <p:nvSpPr>
            <p:cNvPr id="2" name="Rectangle 1"/>
            <p:cNvSpPr/>
            <p:nvPr/>
          </p:nvSpPr>
          <p:spPr>
            <a:xfrm>
              <a:off x="990600" y="908720"/>
              <a:ext cx="7924800" cy="390363"/>
            </a:xfrm>
            <a:prstGeom prst="rect">
              <a:avLst/>
            </a:prstGeom>
          </p:spPr>
          <p:txBody>
            <a:bodyPr wrap="square">
              <a:spAutoFit/>
            </a:bodyPr>
            <a:lstStyle/>
            <a:p>
              <a:pPr>
                <a:lnSpc>
                  <a:spcPct val="115000"/>
                </a:lnSpc>
                <a:spcAft>
                  <a:spcPts val="1000"/>
                </a:spcAft>
              </a:pPr>
              <a:r>
                <a:rPr lang="ar-SA" b="1" dirty="0" smtClean="0">
                  <a:solidFill>
                    <a:srgbClr val="31849B"/>
                  </a:solidFill>
                  <a:ea typeface="Calibri"/>
                </a:rPr>
                <a:t>يمكننا </a:t>
              </a:r>
              <a:r>
                <a:rPr lang="ar-SA" b="1" dirty="0">
                  <a:solidFill>
                    <a:srgbClr val="31849B"/>
                  </a:solidFill>
                  <a:ea typeface="Calibri"/>
                </a:rPr>
                <a:t>معالجة التنمُّر، وذلك عن طريق العديد من الوسائل والإجراءات، ومنها ما يأتي:</a:t>
              </a:r>
              <a:endParaRPr lang="en-US" sz="1050" b="1" dirty="0">
                <a:ea typeface="Calibri"/>
                <a:cs typeface="Arial"/>
              </a:endParaRPr>
            </a:p>
          </p:txBody>
        </p:sp>
        <p:grpSp>
          <p:nvGrpSpPr>
            <p:cNvPr id="3" name="Group 2"/>
            <p:cNvGrpSpPr/>
            <p:nvPr/>
          </p:nvGrpSpPr>
          <p:grpSpPr>
            <a:xfrm>
              <a:off x="76200" y="1943524"/>
              <a:ext cx="8915400" cy="4838276"/>
              <a:chOff x="76200" y="1943524"/>
              <a:chExt cx="8915400" cy="4838276"/>
            </a:xfrm>
          </p:grpSpPr>
          <p:pic>
            <p:nvPicPr>
              <p:cNvPr id="5" name="Picture 4" descr="Infographic PNG - Infographic Elements, #1340106 - PNG Images - PNGio"/>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76200" y="1943524"/>
                <a:ext cx="8915400" cy="4838276"/>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4953000" y="2273588"/>
                <a:ext cx="2209800" cy="338554"/>
              </a:xfrm>
              <a:prstGeom prst="rect">
                <a:avLst/>
              </a:prstGeom>
            </p:spPr>
            <p:txBody>
              <a:bodyPr wrap="square">
                <a:spAutoFit/>
              </a:bodyPr>
              <a:lstStyle/>
              <a:p>
                <a:pPr algn="ctr"/>
                <a:r>
                  <a:rPr lang="ar-SA" sz="1600" b="1" dirty="0" smtClean="0">
                    <a:solidFill>
                      <a:srgbClr val="1F1F1F"/>
                    </a:solidFill>
                    <a:latin typeface="Times New Roman"/>
                    <a:ea typeface="Times New Roman"/>
                    <a:cs typeface="AL-Mohanad Bold"/>
                  </a:rPr>
                  <a:t>تعزيز </a:t>
                </a:r>
                <a:r>
                  <a:rPr lang="ar-SA" sz="1600" b="1" dirty="0">
                    <a:solidFill>
                      <a:srgbClr val="1F1F1F"/>
                    </a:solidFill>
                    <a:latin typeface="Times New Roman"/>
                    <a:ea typeface="Times New Roman"/>
                    <a:cs typeface="AL-Mohanad Bold"/>
                  </a:rPr>
                  <a:t>ثقة الطفل بنفسه</a:t>
                </a:r>
                <a:endParaRPr lang="ar-EG" sz="1600" b="1" dirty="0"/>
              </a:p>
            </p:txBody>
          </p:sp>
          <p:sp>
            <p:nvSpPr>
              <p:cNvPr id="7" name="Rectangle 6"/>
              <p:cNvSpPr/>
              <p:nvPr/>
            </p:nvSpPr>
            <p:spPr>
              <a:xfrm>
                <a:off x="1828800" y="2119699"/>
                <a:ext cx="2324100" cy="646331"/>
              </a:xfrm>
              <a:prstGeom prst="rect">
                <a:avLst/>
              </a:prstGeom>
            </p:spPr>
            <p:txBody>
              <a:bodyPr wrap="square">
                <a:spAutoFit/>
              </a:bodyPr>
              <a:lstStyle/>
              <a:p>
                <a:pPr algn="ctr"/>
                <a:r>
                  <a:rPr lang="ar-SA" b="1" dirty="0" smtClean="0">
                    <a:solidFill>
                      <a:srgbClr val="1F1F1F"/>
                    </a:solidFill>
                    <a:latin typeface="Times New Roman"/>
                    <a:ea typeface="Times New Roman"/>
                    <a:cs typeface="AL-Mohanad Bold"/>
                  </a:rPr>
                  <a:t>تربية </a:t>
                </a:r>
                <a:r>
                  <a:rPr lang="ar-SA" b="1" dirty="0">
                    <a:solidFill>
                      <a:srgbClr val="1F1F1F"/>
                    </a:solidFill>
                    <a:latin typeface="Times New Roman"/>
                    <a:ea typeface="Times New Roman"/>
                    <a:cs typeface="AL-Mohanad Bold"/>
                  </a:rPr>
                  <a:t>الأطفال تربيةً سليمة بعيدة عن العُنف</a:t>
                </a:r>
                <a:endParaRPr lang="ar-EG" b="1" dirty="0"/>
              </a:p>
            </p:txBody>
          </p:sp>
          <p:sp>
            <p:nvSpPr>
              <p:cNvPr id="8" name="Rectangle 7"/>
              <p:cNvSpPr/>
              <p:nvPr/>
            </p:nvSpPr>
            <p:spPr>
              <a:xfrm>
                <a:off x="3276600" y="3400455"/>
                <a:ext cx="2514600" cy="523220"/>
              </a:xfrm>
              <a:prstGeom prst="rect">
                <a:avLst/>
              </a:prstGeom>
            </p:spPr>
            <p:txBody>
              <a:bodyPr wrap="square">
                <a:spAutoFit/>
              </a:bodyPr>
              <a:lstStyle/>
              <a:p>
                <a:pPr algn="ctr"/>
                <a:r>
                  <a:rPr lang="ar-SA" sz="1600" b="1" dirty="0">
                    <a:solidFill>
                      <a:srgbClr val="1F1F1F"/>
                    </a:solidFill>
                    <a:latin typeface="Times New Roman"/>
                    <a:ea typeface="Times New Roman"/>
                    <a:cs typeface="AL-Mohanad Bold"/>
                  </a:rPr>
                  <a:t> </a:t>
                </a:r>
                <a:r>
                  <a:rPr lang="ar-SA" sz="2800" b="1" dirty="0">
                    <a:solidFill>
                      <a:srgbClr val="C00000"/>
                    </a:solidFill>
                    <a:latin typeface="Times New Roman"/>
                    <a:ea typeface="Times New Roman"/>
                    <a:cs typeface="AL-Mohanad Bold"/>
                  </a:rPr>
                  <a:t>معالجة التنمر </a:t>
                </a:r>
                <a:endParaRPr lang="ar-EG" sz="1600" b="1" dirty="0">
                  <a:solidFill>
                    <a:srgbClr val="C00000"/>
                  </a:solidFill>
                </a:endParaRPr>
              </a:p>
            </p:txBody>
          </p:sp>
          <p:sp>
            <p:nvSpPr>
              <p:cNvPr id="9" name="Rectangle 8"/>
              <p:cNvSpPr/>
              <p:nvPr/>
            </p:nvSpPr>
            <p:spPr>
              <a:xfrm>
                <a:off x="251520" y="3338408"/>
                <a:ext cx="2304256" cy="738664"/>
              </a:xfrm>
              <a:prstGeom prst="rect">
                <a:avLst/>
              </a:prstGeom>
            </p:spPr>
            <p:txBody>
              <a:bodyPr wrap="square">
                <a:spAutoFit/>
              </a:bodyPr>
              <a:lstStyle/>
              <a:p>
                <a:pPr algn="ctr"/>
                <a:r>
                  <a:rPr lang="ar-SA" sz="1400" b="1" dirty="0">
                    <a:solidFill>
                      <a:srgbClr val="1F1F1F"/>
                    </a:solidFill>
                    <a:latin typeface="Times New Roman"/>
                    <a:ea typeface="Times New Roman"/>
                    <a:cs typeface="AL-Mohanad Bold"/>
                  </a:rPr>
                  <a:t>إخضاع كلٍّ من المُتنمِّر، والمُتعرِّض للتنمُّر للعلاج النفسيّ، ومساعدتهما على تقوية ثقتهما بنفسيهما</a:t>
                </a:r>
                <a:endParaRPr lang="ar-EG" sz="1400" b="1" dirty="0"/>
              </a:p>
            </p:txBody>
          </p:sp>
          <p:sp>
            <p:nvSpPr>
              <p:cNvPr id="10" name="Rectangle 9"/>
              <p:cNvSpPr/>
              <p:nvPr/>
            </p:nvSpPr>
            <p:spPr>
              <a:xfrm>
                <a:off x="1752600" y="4542219"/>
                <a:ext cx="2514600" cy="830997"/>
              </a:xfrm>
              <a:prstGeom prst="rect">
                <a:avLst/>
              </a:prstGeom>
            </p:spPr>
            <p:txBody>
              <a:bodyPr wrap="square">
                <a:spAutoFit/>
              </a:bodyPr>
              <a:lstStyle/>
              <a:p>
                <a:pPr algn="ctr"/>
                <a:r>
                  <a:rPr lang="ar-SA" sz="1600" b="1" dirty="0" smtClean="0">
                    <a:solidFill>
                      <a:srgbClr val="1F1F1F"/>
                    </a:solidFill>
                    <a:latin typeface="Times New Roman"/>
                    <a:ea typeface="Times New Roman"/>
                    <a:cs typeface="AL-Mohanad Bold"/>
                  </a:rPr>
                  <a:t>وضع </a:t>
                </a:r>
                <a:r>
                  <a:rPr lang="ar-SA" sz="1600" b="1" dirty="0">
                    <a:solidFill>
                      <a:srgbClr val="1F1F1F"/>
                    </a:solidFill>
                    <a:latin typeface="Times New Roman"/>
                    <a:ea typeface="Times New Roman"/>
                    <a:cs typeface="AL-Mohanad Bold"/>
                  </a:rPr>
                  <a:t>حلول لمُعالجة التنمُّر والقضاء عليه من قِبَل المدرسة، ومُعاقَبة كلّ من يسلك هذا التصرُّف</a:t>
                </a:r>
                <a:endParaRPr lang="ar-EG" sz="1600" b="1" dirty="0"/>
              </a:p>
            </p:txBody>
          </p:sp>
          <p:sp>
            <p:nvSpPr>
              <p:cNvPr id="11" name="Rectangle 10"/>
              <p:cNvSpPr/>
              <p:nvPr/>
            </p:nvSpPr>
            <p:spPr>
              <a:xfrm>
                <a:off x="6499517" y="3400455"/>
                <a:ext cx="2286000" cy="646331"/>
              </a:xfrm>
              <a:prstGeom prst="rect">
                <a:avLst/>
              </a:prstGeom>
            </p:spPr>
            <p:txBody>
              <a:bodyPr wrap="square">
                <a:spAutoFit/>
              </a:bodyPr>
              <a:lstStyle/>
              <a:p>
                <a:pPr algn="ctr"/>
                <a:r>
                  <a:rPr lang="ar-SA" b="1" dirty="0" smtClean="0">
                    <a:solidFill>
                      <a:srgbClr val="1F1F1F"/>
                    </a:solidFill>
                    <a:latin typeface="Times New Roman"/>
                    <a:ea typeface="Times New Roman"/>
                    <a:cs typeface="AL-Mohanad Bold"/>
                  </a:rPr>
                  <a:t>مُراقبة </a:t>
                </a:r>
                <a:r>
                  <a:rPr lang="ar-SA" b="1" dirty="0">
                    <a:solidFill>
                      <a:srgbClr val="1F1F1F"/>
                    </a:solidFill>
                    <a:latin typeface="Times New Roman"/>
                    <a:ea typeface="Times New Roman"/>
                    <a:cs typeface="AL-Mohanad Bold"/>
                  </a:rPr>
                  <a:t>الأبناء، وسلوكيّاتهم منذ الصِّغر</a:t>
                </a:r>
                <a:endParaRPr lang="ar-EG" b="1" dirty="0"/>
              </a:p>
            </p:txBody>
          </p:sp>
          <p:sp>
            <p:nvSpPr>
              <p:cNvPr id="12" name="Rectangle 11"/>
              <p:cNvSpPr/>
              <p:nvPr/>
            </p:nvSpPr>
            <p:spPr>
              <a:xfrm>
                <a:off x="4860032" y="4521894"/>
                <a:ext cx="2376264" cy="923330"/>
              </a:xfrm>
              <a:prstGeom prst="rect">
                <a:avLst/>
              </a:prstGeom>
            </p:spPr>
            <p:txBody>
              <a:bodyPr wrap="square">
                <a:spAutoFit/>
              </a:bodyPr>
              <a:lstStyle/>
              <a:p>
                <a:pPr algn="ctr"/>
                <a:r>
                  <a:rPr lang="ar-SA" b="1" dirty="0" smtClean="0">
                    <a:solidFill>
                      <a:srgbClr val="1F1F1F"/>
                    </a:solidFill>
                    <a:latin typeface="Times New Roman"/>
                    <a:ea typeface="Times New Roman"/>
                    <a:cs typeface="AL-Mohanad Bold"/>
                  </a:rPr>
                  <a:t>بناء </a:t>
                </a:r>
                <a:r>
                  <a:rPr lang="ar-SA" b="1" dirty="0">
                    <a:solidFill>
                      <a:srgbClr val="1F1F1F"/>
                    </a:solidFill>
                    <a:latin typeface="Times New Roman"/>
                    <a:ea typeface="Times New Roman"/>
                    <a:cs typeface="AL-Mohanad Bold"/>
                  </a:rPr>
                  <a:t>علاقة صداقة بين الأبناء، وآبائهم، وإيجاد جوّ عائليّ دافئ يجمع بينهم</a:t>
                </a:r>
                <a:endParaRPr lang="ar-EG" b="1" dirty="0"/>
              </a:p>
            </p:txBody>
          </p:sp>
        </p:grpSp>
      </p:grpSp>
    </p:spTree>
    <p:extLst>
      <p:ext uri="{BB962C8B-B14F-4D97-AF65-F5344CB8AC3E}">
        <p14:creationId xmlns:p14="http://schemas.microsoft.com/office/powerpoint/2010/main" val="8171051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مستدير الزوايا 16"/>
          <p:cNvSpPr/>
          <p:nvPr/>
        </p:nvSpPr>
        <p:spPr>
          <a:xfrm>
            <a:off x="-1149" y="28164"/>
            <a:ext cx="9142850" cy="1296143"/>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ln/>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anchor="ctr" anchorCtr="1" compatLnSpc="1"/>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6000" b="1" i="0" u="none" strike="noStrike" kern="1200" cap="none" spc="0" baseline="0">
                <a:solidFill>
                  <a:schemeClr val="bg1">
                    <a:lumMod val="95000"/>
                  </a:schemeClr>
                </a:solidFill>
                <a:uFillTx/>
                <a:latin typeface="Sakkal Majalla" panose="02000000000000000000" pitchFamily="2" charset="-78"/>
                <a:cs typeface="Sakkal Majalla" panose="02000000000000000000" pitchFamily="2" charset="-78"/>
              </a:rPr>
              <a:t>قواعد عامة قبل البدء بالدورة</a:t>
            </a:r>
          </a:p>
        </p:txBody>
      </p:sp>
      <p:pic>
        <p:nvPicPr>
          <p:cNvPr id="6" name="Picture 20" descr="http://thumb1.shutterstock.com/photos/thumb_large/739834/174129590.jpg"/>
          <p:cNvPicPr>
            <a:picLocks noChangeAspect="1"/>
          </p:cNvPicPr>
          <p:nvPr/>
        </p:nvPicPr>
        <p:blipFill>
          <a:blip r:embed="rId3"/>
          <a:srcRect r="9386"/>
          <a:stretch>
            <a:fillRect/>
          </a:stretch>
        </p:blipFill>
        <p:spPr>
          <a:xfrm>
            <a:off x="3947495" y="1613816"/>
            <a:ext cx="1512170" cy="1224134"/>
          </a:xfrm>
          <a:prstGeom prst="rect">
            <a:avLst/>
          </a:prstGeom>
          <a:noFill/>
          <a:ln>
            <a:noFill/>
          </a:ln>
        </p:spPr>
      </p:pic>
      <p:grpSp>
        <p:nvGrpSpPr>
          <p:cNvPr id="7" name="Group 2"/>
          <p:cNvGrpSpPr/>
          <p:nvPr/>
        </p:nvGrpSpPr>
        <p:grpSpPr>
          <a:xfrm>
            <a:off x="6605983" y="1499008"/>
            <a:ext cx="1741986" cy="1269104"/>
            <a:chOff x="7020269" y="1412775"/>
            <a:chExt cx="1741986" cy="1269104"/>
          </a:xfrm>
        </p:grpSpPr>
        <p:graphicFrame>
          <p:nvGraphicFramePr>
            <p:cNvPr id="8" name="Object 3"/>
            <p:cNvGraphicFramePr/>
            <p:nvPr/>
          </p:nvGraphicFramePr>
          <p:xfrm>
            <a:off x="7163647" y="1412775"/>
            <a:ext cx="1555595" cy="1196492"/>
          </p:xfrm>
          <a:graphic>
            <a:graphicData uri="http://schemas.openxmlformats.org/presentationml/2006/ole">
              <mc:AlternateContent xmlns:mc="http://schemas.openxmlformats.org/markup-compatibility/2006">
                <mc:Choice xmlns:v="urn:schemas-microsoft-com:vml" Requires="v">
                  <p:oleObj spid="_x0000_s4145" r:id="rId4" imgW="2461034" imgH="3289426" progId="">
                    <p:embed/>
                  </p:oleObj>
                </mc:Choice>
                <mc:Fallback>
                  <p:oleObj r:id="rId4" imgW="2461034" imgH="3289426" progId="">
                    <p:embed/>
                    <p:pic>
                      <p:nvPicPr>
                        <p:cNvPr id="0" name=""/>
                        <p:cNvPicPr/>
                        <p:nvPr/>
                      </p:nvPicPr>
                      <p:blipFill>
                        <a:blip r:embed="rId5"/>
                        <a:stretch>
                          <a:fillRect/>
                        </a:stretch>
                      </p:blipFill>
                      <p:spPr>
                        <a:xfrm>
                          <a:off x="7163647" y="1412775"/>
                          <a:ext cx="1555595" cy="1196492"/>
                        </a:xfrm>
                        <a:prstGeom prst="rect">
                          <a:avLst/>
                        </a:prstGeom>
                        <a:noFill/>
                        <a:ln>
                          <a:noFill/>
                        </a:ln>
                      </p:spPr>
                    </p:pic>
                  </p:oleObj>
                </mc:Fallback>
              </mc:AlternateContent>
            </a:graphicData>
          </a:graphic>
        </p:graphicFrame>
        <p:sp>
          <p:nvSpPr>
            <p:cNvPr id="9" name="Freeform 4"/>
            <p:cNvSpPr/>
            <p:nvPr/>
          </p:nvSpPr>
          <p:spPr>
            <a:xfrm>
              <a:off x="7020269" y="1678298"/>
              <a:ext cx="1741986" cy="1003581"/>
            </a:xfrm>
            <a:custGeom>
              <a:avLst/>
              <a:gdLst>
                <a:gd name="f0" fmla="val 10800000"/>
                <a:gd name="f1" fmla="val 5400000"/>
                <a:gd name="f2" fmla="val 180"/>
                <a:gd name="f3" fmla="val w"/>
                <a:gd name="f4" fmla="val h"/>
                <a:gd name="f5" fmla="val 0"/>
                <a:gd name="f6" fmla="val 1140"/>
                <a:gd name="f7" fmla="val 575"/>
                <a:gd name="f8" fmla="val 98"/>
                <a:gd name="f9" fmla="val 623"/>
                <a:gd name="f10" fmla="val 100"/>
                <a:gd name="f11" fmla="val 671"/>
                <a:gd name="f12" fmla="val 107"/>
                <a:gd name="f13" fmla="val 716"/>
                <a:gd name="f14" fmla="val 120"/>
                <a:gd name="f15" fmla="val 759"/>
                <a:gd name="f16" fmla="val 135"/>
                <a:gd name="f17" fmla="val 801"/>
                <a:gd name="f18" fmla="val 155"/>
                <a:gd name="f19" fmla="val 840"/>
                <a:gd name="f20" fmla="val 179"/>
                <a:gd name="f21" fmla="val 877"/>
                <a:gd name="f22" fmla="val 206"/>
                <a:gd name="f23" fmla="val 910"/>
                <a:gd name="f24" fmla="val 237"/>
                <a:gd name="f25" fmla="val 941"/>
                <a:gd name="f26" fmla="val 271"/>
                <a:gd name="f27" fmla="val 967"/>
                <a:gd name="f28" fmla="val 307"/>
                <a:gd name="f29" fmla="val 992"/>
                <a:gd name="f30" fmla="val 347"/>
                <a:gd name="f31" fmla="val 1012"/>
                <a:gd name="f32" fmla="val 389"/>
                <a:gd name="f33" fmla="val 1027"/>
                <a:gd name="f34" fmla="val 433"/>
                <a:gd name="f35" fmla="val 1040"/>
                <a:gd name="f36" fmla="val 477"/>
                <a:gd name="f37" fmla="val 1047"/>
                <a:gd name="f38" fmla="val 526"/>
                <a:gd name="f39" fmla="val 1049"/>
                <a:gd name="f40" fmla="val 574"/>
                <a:gd name="f41" fmla="val 622"/>
                <a:gd name="f42" fmla="val 670"/>
                <a:gd name="f43" fmla="val 714"/>
                <a:gd name="f44" fmla="val 758"/>
                <a:gd name="f45" fmla="val 799"/>
                <a:gd name="f46" fmla="val 839"/>
                <a:gd name="f47" fmla="val 875"/>
                <a:gd name="f48" fmla="val 909"/>
                <a:gd name="f49" fmla="val 940"/>
                <a:gd name="f50" fmla="val 966"/>
                <a:gd name="f51" fmla="val 990"/>
                <a:gd name="f52" fmla="val 1011"/>
                <a:gd name="f53" fmla="val 1026"/>
                <a:gd name="f54" fmla="val 1039"/>
                <a:gd name="f55" fmla="val 1046"/>
                <a:gd name="f56" fmla="val 1048"/>
                <a:gd name="f57" fmla="val 527"/>
                <a:gd name="f58" fmla="val 479"/>
                <a:gd name="f59" fmla="val 434"/>
                <a:gd name="f60" fmla="val 390"/>
                <a:gd name="f61" fmla="val 349"/>
                <a:gd name="f62" fmla="val 308"/>
                <a:gd name="f63" fmla="val 273"/>
                <a:gd name="f64" fmla="val 238"/>
                <a:gd name="f65" fmla="val 207"/>
                <a:gd name="f66" fmla="val 181"/>
                <a:gd name="f67" fmla="val 156"/>
                <a:gd name="f68" fmla="val 136"/>
                <a:gd name="f69" fmla="val 121"/>
                <a:gd name="f70" fmla="val 108"/>
                <a:gd name="f71" fmla="val 101"/>
                <a:gd name="f72" fmla="val 99"/>
                <a:gd name="f73" fmla="val 571"/>
                <a:gd name="f74" fmla="val 512"/>
                <a:gd name="f75" fmla="val 3"/>
                <a:gd name="f76" fmla="val 456"/>
                <a:gd name="f77" fmla="val 12"/>
                <a:gd name="f78" fmla="val 400"/>
                <a:gd name="f79" fmla="val 25"/>
                <a:gd name="f80" fmla="val 45"/>
                <a:gd name="f81" fmla="val 299"/>
                <a:gd name="f82" fmla="val 69"/>
                <a:gd name="f83" fmla="val 252"/>
                <a:gd name="f84" fmla="val 130"/>
                <a:gd name="f85" fmla="val 167"/>
                <a:gd name="f86" fmla="val 629"/>
                <a:gd name="f87" fmla="val 686"/>
                <a:gd name="f88" fmla="val 740"/>
                <a:gd name="f89" fmla="val 793"/>
                <a:gd name="f90" fmla="val 842"/>
                <a:gd name="f91" fmla="val 889"/>
                <a:gd name="f92" fmla="val 933"/>
                <a:gd name="f93" fmla="val 973"/>
                <a:gd name="f94" fmla="val 1010"/>
                <a:gd name="f95" fmla="val 1042"/>
                <a:gd name="f96" fmla="val 1071"/>
                <a:gd name="f97" fmla="val 1095"/>
                <a:gd name="f98" fmla="val 1115"/>
                <a:gd name="f99" fmla="val 1128"/>
                <a:gd name="f100" fmla="val 1137"/>
                <a:gd name="f101" fmla="+- 0 0 -90"/>
                <a:gd name="f102" fmla="*/ f3 1 1140"/>
                <a:gd name="f103" fmla="*/ f4 1 1140"/>
                <a:gd name="f104" fmla="+- f6 0 f5"/>
                <a:gd name="f105" fmla="*/ f101 f0 1"/>
                <a:gd name="f106" fmla="*/ f104 1 1140"/>
                <a:gd name="f107" fmla="*/ 355 f104 1"/>
                <a:gd name="f108" fmla="*/ 47 f104 1"/>
                <a:gd name="f109" fmla="*/ 423 f104 1"/>
                <a:gd name="f110" fmla="*/ 67 f104 1"/>
                <a:gd name="f111" fmla="*/ 481 f104 1"/>
                <a:gd name="f112" fmla="*/ 104 f104 1"/>
                <a:gd name="f113" fmla="*/ 524 f104 1"/>
                <a:gd name="f114" fmla="*/ 151 f104 1"/>
                <a:gd name="f115" fmla="*/ 550 f104 1"/>
                <a:gd name="f116" fmla="*/ 207 f104 1"/>
                <a:gd name="f117" fmla="*/ 553 f104 1"/>
                <a:gd name="f118" fmla="*/ 270 f104 1"/>
                <a:gd name="f119" fmla="*/ 535 f104 1"/>
                <a:gd name="f120" fmla="*/ 330 f104 1"/>
                <a:gd name="f121" fmla="*/ 497 f104 1"/>
                <a:gd name="f122" fmla="*/ 381 f104 1"/>
                <a:gd name="f123" fmla="*/ 443 f104 1"/>
                <a:gd name="f124" fmla="*/ 421 f104 1"/>
                <a:gd name="f125" fmla="*/ 378 f104 1"/>
                <a:gd name="f126" fmla="*/ 447 f104 1"/>
                <a:gd name="f127" fmla="*/ 304 f104 1"/>
                <a:gd name="f128" fmla="*/ 456 f104 1"/>
                <a:gd name="f129" fmla="*/ 229 f104 1"/>
                <a:gd name="f130" fmla="*/ 163 f104 1"/>
                <a:gd name="f131" fmla="*/ 109 f104 1"/>
                <a:gd name="f132" fmla="*/ 72 f104 1"/>
                <a:gd name="f133" fmla="*/ 53 f104 1"/>
                <a:gd name="f134" fmla="*/ 57 f104 1"/>
                <a:gd name="f135" fmla="*/ 82 f104 1"/>
                <a:gd name="f136" fmla="*/ 126 f104 1"/>
                <a:gd name="f137" fmla="*/ 185 f104 1"/>
                <a:gd name="f138" fmla="*/ 253 f104 1"/>
                <a:gd name="f139" fmla="*/ 302 f104 1"/>
                <a:gd name="f140" fmla="*/ 0 f104 1"/>
                <a:gd name="f141" fmla="*/ 211 f104 1"/>
                <a:gd name="f142" fmla="*/ 11 f104 1"/>
                <a:gd name="f143" fmla="*/ 133 f104 1"/>
                <a:gd name="f144" fmla="*/ 43 f104 1"/>
                <a:gd name="f145" fmla="*/ 69 f104 1"/>
                <a:gd name="f146" fmla="*/ 89 f104 1"/>
                <a:gd name="f147" fmla="*/ 23 f104 1"/>
                <a:gd name="f148" fmla="*/ 152 f104 1"/>
                <a:gd name="f149" fmla="*/ 3 f104 1"/>
                <a:gd name="f150" fmla="*/ 223 f104 1"/>
                <a:gd name="f151" fmla="*/ 7 f104 1"/>
                <a:gd name="f152" fmla="*/ 298 f104 1"/>
                <a:gd name="f153" fmla="*/ 37 f104 1"/>
                <a:gd name="f154" fmla="*/ 367 f104 1"/>
                <a:gd name="f155" fmla="*/ 88 f104 1"/>
                <a:gd name="f156" fmla="*/ 158 f104 1"/>
                <a:gd name="f157" fmla="*/ 466 f104 1"/>
                <a:gd name="f158" fmla="*/ 241 f104 1"/>
                <a:gd name="f159" fmla="*/ 491 f104 1"/>
                <a:gd name="f160" fmla="*/ 333 f104 1"/>
                <a:gd name="f161" fmla="*/ 495 f104 1"/>
                <a:gd name="f162" fmla="*/ 419 f104 1"/>
                <a:gd name="f163" fmla="*/ 476 f104 1"/>
                <a:gd name="f164" fmla="*/ 494 f104 1"/>
                <a:gd name="f165" fmla="*/ 439 f104 1"/>
                <a:gd name="f166" fmla="*/ 387 f104 1"/>
                <a:gd name="f167" fmla="*/ 589 f104 1"/>
                <a:gd name="f168" fmla="*/ 322 f104 1"/>
                <a:gd name="f169" fmla="*/ 603 f104 1"/>
                <a:gd name="f170" fmla="*/ 249 f104 1"/>
                <a:gd name="f171" fmla="*/ 174 f104 1"/>
                <a:gd name="f172" fmla="*/ 110 f104 1"/>
                <a:gd name="f173" fmla="*/ 19 f104 1"/>
                <a:gd name="f174" fmla="*/ 2 f104 1"/>
                <a:gd name="f175" fmla="*/ 1140 f104 1"/>
                <a:gd name="f176" fmla="*/ f105 1 f2"/>
                <a:gd name="f177" fmla="*/ f107 1 1140"/>
                <a:gd name="f178" fmla="*/ f108 1 1140"/>
                <a:gd name="f179" fmla="*/ f109 1 1140"/>
                <a:gd name="f180" fmla="*/ f110 1 1140"/>
                <a:gd name="f181" fmla="*/ f111 1 1140"/>
                <a:gd name="f182" fmla="*/ f112 1 1140"/>
                <a:gd name="f183" fmla="*/ f113 1 1140"/>
                <a:gd name="f184" fmla="*/ f114 1 1140"/>
                <a:gd name="f185" fmla="*/ f115 1 1140"/>
                <a:gd name="f186" fmla="*/ f116 1 1140"/>
                <a:gd name="f187" fmla="*/ f117 1 1140"/>
                <a:gd name="f188" fmla="*/ f118 1 1140"/>
                <a:gd name="f189" fmla="*/ f119 1 1140"/>
                <a:gd name="f190" fmla="*/ f120 1 1140"/>
                <a:gd name="f191" fmla="*/ f121 1 1140"/>
                <a:gd name="f192" fmla="*/ f122 1 1140"/>
                <a:gd name="f193" fmla="*/ f123 1 1140"/>
                <a:gd name="f194" fmla="*/ f124 1 1140"/>
                <a:gd name="f195" fmla="*/ f125 1 1140"/>
                <a:gd name="f196" fmla="*/ f126 1 1140"/>
                <a:gd name="f197" fmla="*/ f127 1 1140"/>
                <a:gd name="f198" fmla="*/ f128 1 1140"/>
                <a:gd name="f199" fmla="*/ f129 1 1140"/>
                <a:gd name="f200" fmla="*/ f130 1 1140"/>
                <a:gd name="f201" fmla="*/ f131 1 1140"/>
                <a:gd name="f202" fmla="*/ f132 1 1140"/>
                <a:gd name="f203" fmla="*/ f133 1 1140"/>
                <a:gd name="f204" fmla="*/ f134 1 1140"/>
                <a:gd name="f205" fmla="*/ f135 1 1140"/>
                <a:gd name="f206" fmla="*/ f136 1 1140"/>
                <a:gd name="f207" fmla="*/ f137 1 1140"/>
                <a:gd name="f208" fmla="*/ f138 1 1140"/>
                <a:gd name="f209" fmla="*/ f139 1 1140"/>
                <a:gd name="f210" fmla="*/ f140 1 1140"/>
                <a:gd name="f211" fmla="*/ f141 1 1140"/>
                <a:gd name="f212" fmla="*/ f142 1 1140"/>
                <a:gd name="f213" fmla="*/ f143 1 1140"/>
                <a:gd name="f214" fmla="*/ f144 1 1140"/>
                <a:gd name="f215" fmla="*/ f145 1 1140"/>
                <a:gd name="f216" fmla="*/ f146 1 1140"/>
                <a:gd name="f217" fmla="*/ f147 1 1140"/>
                <a:gd name="f218" fmla="*/ f148 1 1140"/>
                <a:gd name="f219" fmla="*/ f149 1 1140"/>
                <a:gd name="f220" fmla="*/ f150 1 1140"/>
                <a:gd name="f221" fmla="*/ f151 1 1140"/>
                <a:gd name="f222" fmla="*/ f152 1 1140"/>
                <a:gd name="f223" fmla="*/ f153 1 1140"/>
                <a:gd name="f224" fmla="*/ f154 1 1140"/>
                <a:gd name="f225" fmla="*/ f155 1 1140"/>
                <a:gd name="f226" fmla="*/ f156 1 1140"/>
                <a:gd name="f227" fmla="*/ f157 1 1140"/>
                <a:gd name="f228" fmla="*/ f158 1 1140"/>
                <a:gd name="f229" fmla="*/ f159 1 1140"/>
                <a:gd name="f230" fmla="*/ f160 1 1140"/>
                <a:gd name="f231" fmla="*/ f161 1 1140"/>
                <a:gd name="f232" fmla="*/ f162 1 1140"/>
                <a:gd name="f233" fmla="*/ f163 1 1140"/>
                <a:gd name="f234" fmla="*/ f164 1 1140"/>
                <a:gd name="f235" fmla="*/ f165 1 1140"/>
                <a:gd name="f236" fmla="*/ f166 1 1140"/>
                <a:gd name="f237" fmla="*/ f167 1 1140"/>
                <a:gd name="f238" fmla="*/ f168 1 1140"/>
                <a:gd name="f239" fmla="*/ f169 1 1140"/>
                <a:gd name="f240" fmla="*/ f170 1 1140"/>
                <a:gd name="f241" fmla="*/ f171 1 1140"/>
                <a:gd name="f242" fmla="*/ f172 1 1140"/>
                <a:gd name="f243" fmla="*/ f173 1 1140"/>
                <a:gd name="f244" fmla="*/ f174 1 1140"/>
                <a:gd name="f245" fmla="*/ f175 1 1140"/>
                <a:gd name="f246" fmla="+- f176 0 f1"/>
                <a:gd name="f247" fmla="*/ f177 1 f106"/>
                <a:gd name="f248" fmla="*/ f178 1 f106"/>
                <a:gd name="f249" fmla="*/ f179 1 f106"/>
                <a:gd name="f250" fmla="*/ f180 1 f106"/>
                <a:gd name="f251" fmla="*/ f181 1 f106"/>
                <a:gd name="f252" fmla="*/ f182 1 f106"/>
                <a:gd name="f253" fmla="*/ f183 1 f106"/>
                <a:gd name="f254" fmla="*/ f184 1 f106"/>
                <a:gd name="f255" fmla="*/ f185 1 f106"/>
                <a:gd name="f256" fmla="*/ f186 1 f106"/>
                <a:gd name="f257" fmla="*/ f187 1 f106"/>
                <a:gd name="f258" fmla="*/ f188 1 f106"/>
                <a:gd name="f259" fmla="*/ f189 1 f106"/>
                <a:gd name="f260" fmla="*/ f190 1 f106"/>
                <a:gd name="f261" fmla="*/ f191 1 f106"/>
                <a:gd name="f262" fmla="*/ f192 1 f106"/>
                <a:gd name="f263" fmla="*/ f193 1 f106"/>
                <a:gd name="f264" fmla="*/ f194 1 f106"/>
                <a:gd name="f265" fmla="*/ f195 1 f106"/>
                <a:gd name="f266" fmla="*/ f196 1 f106"/>
                <a:gd name="f267" fmla="*/ f197 1 f106"/>
                <a:gd name="f268" fmla="*/ f198 1 f106"/>
                <a:gd name="f269" fmla="*/ f199 1 f106"/>
                <a:gd name="f270" fmla="*/ f200 1 f106"/>
                <a:gd name="f271" fmla="*/ f201 1 f106"/>
                <a:gd name="f272" fmla="*/ f202 1 f106"/>
                <a:gd name="f273" fmla="*/ f203 1 f106"/>
                <a:gd name="f274" fmla="*/ f204 1 f106"/>
                <a:gd name="f275" fmla="*/ f205 1 f106"/>
                <a:gd name="f276" fmla="*/ f206 1 f106"/>
                <a:gd name="f277" fmla="*/ f207 1 f106"/>
                <a:gd name="f278" fmla="*/ f208 1 f106"/>
                <a:gd name="f279" fmla="*/ f209 1 f106"/>
                <a:gd name="f280" fmla="*/ f210 1 f106"/>
                <a:gd name="f281" fmla="*/ f211 1 f106"/>
                <a:gd name="f282" fmla="*/ f212 1 f106"/>
                <a:gd name="f283" fmla="*/ f213 1 f106"/>
                <a:gd name="f284" fmla="*/ f214 1 f106"/>
                <a:gd name="f285" fmla="*/ f215 1 f106"/>
                <a:gd name="f286" fmla="*/ f216 1 f106"/>
                <a:gd name="f287" fmla="*/ f217 1 f106"/>
                <a:gd name="f288" fmla="*/ f218 1 f106"/>
                <a:gd name="f289" fmla="*/ f219 1 f106"/>
                <a:gd name="f290" fmla="*/ f220 1 f106"/>
                <a:gd name="f291" fmla="*/ f221 1 f106"/>
                <a:gd name="f292" fmla="*/ f222 1 f106"/>
                <a:gd name="f293" fmla="*/ f223 1 f106"/>
                <a:gd name="f294" fmla="*/ f224 1 f106"/>
                <a:gd name="f295" fmla="*/ f225 1 f106"/>
                <a:gd name="f296" fmla="*/ f226 1 f106"/>
                <a:gd name="f297" fmla="*/ f227 1 f106"/>
                <a:gd name="f298" fmla="*/ f228 1 f106"/>
                <a:gd name="f299" fmla="*/ f229 1 f106"/>
                <a:gd name="f300" fmla="*/ f230 1 f106"/>
                <a:gd name="f301" fmla="*/ f231 1 f106"/>
                <a:gd name="f302" fmla="*/ f232 1 f106"/>
                <a:gd name="f303" fmla="*/ f233 1 f106"/>
                <a:gd name="f304" fmla="*/ f234 1 f106"/>
                <a:gd name="f305" fmla="*/ f235 1 f106"/>
                <a:gd name="f306" fmla="*/ f236 1 f106"/>
                <a:gd name="f307" fmla="*/ f237 1 f106"/>
                <a:gd name="f308" fmla="*/ f238 1 f106"/>
                <a:gd name="f309" fmla="*/ f239 1 f106"/>
                <a:gd name="f310" fmla="*/ f240 1 f106"/>
                <a:gd name="f311" fmla="*/ f241 1 f106"/>
                <a:gd name="f312" fmla="*/ f242 1 f106"/>
                <a:gd name="f313" fmla="*/ f243 1 f106"/>
                <a:gd name="f314" fmla="*/ f244 1 f106"/>
                <a:gd name="f315" fmla="*/ f245 1 f106"/>
                <a:gd name="f316" fmla="*/ f280 f102 1"/>
                <a:gd name="f317" fmla="*/ f315 f102 1"/>
                <a:gd name="f318" fmla="*/ f315 f103 1"/>
                <a:gd name="f319" fmla="*/ f280 f103 1"/>
                <a:gd name="f320" fmla="*/ f247 f102 1"/>
                <a:gd name="f321" fmla="*/ f248 f103 1"/>
                <a:gd name="f322" fmla="*/ f249 f102 1"/>
                <a:gd name="f323" fmla="*/ f250 f103 1"/>
                <a:gd name="f324" fmla="*/ f251 f102 1"/>
                <a:gd name="f325" fmla="*/ f252 f103 1"/>
                <a:gd name="f326" fmla="*/ f253 f102 1"/>
                <a:gd name="f327" fmla="*/ f254 f103 1"/>
                <a:gd name="f328" fmla="*/ f255 f102 1"/>
                <a:gd name="f329" fmla="*/ f256 f103 1"/>
                <a:gd name="f330" fmla="*/ f257 f102 1"/>
                <a:gd name="f331" fmla="*/ f258 f103 1"/>
                <a:gd name="f332" fmla="*/ f259 f102 1"/>
                <a:gd name="f333" fmla="*/ f260 f103 1"/>
                <a:gd name="f334" fmla="*/ f261 f102 1"/>
                <a:gd name="f335" fmla="*/ f262 f103 1"/>
                <a:gd name="f336" fmla="*/ f263 f102 1"/>
                <a:gd name="f337" fmla="*/ f264 f103 1"/>
                <a:gd name="f338" fmla="*/ f265 f102 1"/>
                <a:gd name="f339" fmla="*/ f266 f103 1"/>
                <a:gd name="f340" fmla="*/ f267 f102 1"/>
                <a:gd name="f341" fmla="*/ f268 f103 1"/>
                <a:gd name="f342" fmla="*/ f269 f102 1"/>
                <a:gd name="f343" fmla="*/ f270 f102 1"/>
                <a:gd name="f344" fmla="*/ f271 f102 1"/>
                <a:gd name="f345" fmla="*/ f272 f102 1"/>
                <a:gd name="f346" fmla="*/ f273 f102 1"/>
                <a:gd name="f347" fmla="*/ f274 f102 1"/>
                <a:gd name="f348" fmla="*/ f275 f102 1"/>
                <a:gd name="f349" fmla="*/ f276 f102 1"/>
                <a:gd name="f350" fmla="*/ f277 f102 1"/>
                <a:gd name="f351" fmla="*/ f278 f102 1"/>
                <a:gd name="f352" fmla="*/ f279 f102 1"/>
                <a:gd name="f353" fmla="*/ f281 f102 1"/>
                <a:gd name="f354" fmla="*/ f282 f103 1"/>
                <a:gd name="f355" fmla="*/ f283 f102 1"/>
                <a:gd name="f356" fmla="*/ f284 f103 1"/>
                <a:gd name="f357" fmla="*/ f285 f102 1"/>
                <a:gd name="f358" fmla="*/ f286 f103 1"/>
                <a:gd name="f359" fmla="*/ f287 f102 1"/>
                <a:gd name="f360" fmla="*/ f288 f103 1"/>
                <a:gd name="f361" fmla="*/ f289 f102 1"/>
                <a:gd name="f362" fmla="*/ f290 f103 1"/>
                <a:gd name="f363" fmla="*/ f291 f102 1"/>
                <a:gd name="f364" fmla="*/ f292 f103 1"/>
                <a:gd name="f365" fmla="*/ f293 f102 1"/>
                <a:gd name="f366" fmla="*/ f294 f103 1"/>
                <a:gd name="f367" fmla="*/ f295 f102 1"/>
                <a:gd name="f368" fmla="*/ f249 f103 1"/>
                <a:gd name="f369" fmla="*/ f296 f102 1"/>
                <a:gd name="f370" fmla="*/ f297 f103 1"/>
                <a:gd name="f371" fmla="*/ f298 f102 1"/>
                <a:gd name="f372" fmla="*/ f299 f103 1"/>
                <a:gd name="f373" fmla="*/ f300 f102 1"/>
                <a:gd name="f374" fmla="*/ f301 f103 1"/>
                <a:gd name="f375" fmla="*/ f302 f102 1"/>
                <a:gd name="f376" fmla="*/ f303 f103 1"/>
                <a:gd name="f377" fmla="*/ f304 f102 1"/>
                <a:gd name="f378" fmla="*/ f305 f103 1"/>
                <a:gd name="f379" fmla="*/ f306 f103 1"/>
                <a:gd name="f380" fmla="*/ f307 f102 1"/>
                <a:gd name="f381" fmla="*/ f308 f103 1"/>
                <a:gd name="f382" fmla="*/ f309 f102 1"/>
                <a:gd name="f383" fmla="*/ f310 f103 1"/>
                <a:gd name="f384" fmla="*/ f311 f103 1"/>
                <a:gd name="f385" fmla="*/ f312 f103 1"/>
                <a:gd name="f386" fmla="*/ f274 f103 1"/>
                <a:gd name="f387" fmla="*/ f313 f103 1"/>
                <a:gd name="f388" fmla="*/ f314 f103 1"/>
              </a:gdLst>
              <a:ahLst/>
              <a:cxnLst>
                <a:cxn ang="3cd4">
                  <a:pos x="hc" y="t"/>
                </a:cxn>
                <a:cxn ang="0">
                  <a:pos x="r" y="vc"/>
                </a:cxn>
                <a:cxn ang="cd4">
                  <a:pos x="hc" y="b"/>
                </a:cxn>
                <a:cxn ang="cd2">
                  <a:pos x="l" y="vc"/>
                </a:cxn>
                <a:cxn ang="f246">
                  <a:pos x="f320" y="f321"/>
                </a:cxn>
                <a:cxn ang="f246">
                  <a:pos x="f322" y="f323"/>
                </a:cxn>
                <a:cxn ang="f246">
                  <a:pos x="f324" y="f325"/>
                </a:cxn>
                <a:cxn ang="f246">
                  <a:pos x="f326" y="f327"/>
                </a:cxn>
                <a:cxn ang="f246">
                  <a:pos x="f328" y="f329"/>
                </a:cxn>
                <a:cxn ang="f246">
                  <a:pos x="f330" y="f331"/>
                </a:cxn>
                <a:cxn ang="f246">
                  <a:pos x="f332" y="f333"/>
                </a:cxn>
                <a:cxn ang="f246">
                  <a:pos x="f334" y="f335"/>
                </a:cxn>
                <a:cxn ang="f246">
                  <a:pos x="f336" y="f337"/>
                </a:cxn>
                <a:cxn ang="f246">
                  <a:pos x="f338" y="f339"/>
                </a:cxn>
                <a:cxn ang="f246">
                  <a:pos x="f340" y="f341"/>
                </a:cxn>
                <a:cxn ang="f246">
                  <a:pos x="f342" y="f339"/>
                </a:cxn>
                <a:cxn ang="f246">
                  <a:pos x="f343" y="f337"/>
                </a:cxn>
                <a:cxn ang="f246">
                  <a:pos x="f344" y="f335"/>
                </a:cxn>
                <a:cxn ang="f246">
                  <a:pos x="f345" y="f333"/>
                </a:cxn>
                <a:cxn ang="f246">
                  <a:pos x="f346" y="f331"/>
                </a:cxn>
                <a:cxn ang="f246">
                  <a:pos x="f347" y="f329"/>
                </a:cxn>
                <a:cxn ang="f246">
                  <a:pos x="f348" y="f327"/>
                </a:cxn>
                <a:cxn ang="f246">
                  <a:pos x="f349" y="f325"/>
                </a:cxn>
                <a:cxn ang="f246">
                  <a:pos x="f350" y="f323"/>
                </a:cxn>
                <a:cxn ang="f246">
                  <a:pos x="f351" y="f321"/>
                </a:cxn>
                <a:cxn ang="f246">
                  <a:pos x="f352" y="f319"/>
                </a:cxn>
                <a:cxn ang="f246">
                  <a:pos x="f353" y="f354"/>
                </a:cxn>
                <a:cxn ang="f246">
                  <a:pos x="f355" y="f356"/>
                </a:cxn>
                <a:cxn ang="f246">
                  <a:pos x="f357" y="f358"/>
                </a:cxn>
                <a:cxn ang="f246">
                  <a:pos x="f359" y="f360"/>
                </a:cxn>
                <a:cxn ang="f246">
                  <a:pos x="f361" y="f362"/>
                </a:cxn>
                <a:cxn ang="f246">
                  <a:pos x="f363" y="f364"/>
                </a:cxn>
                <a:cxn ang="f246">
                  <a:pos x="f365" y="f366"/>
                </a:cxn>
                <a:cxn ang="f246">
                  <a:pos x="f367" y="f368"/>
                </a:cxn>
                <a:cxn ang="f246">
                  <a:pos x="f369" y="f370"/>
                </a:cxn>
                <a:cxn ang="f246">
                  <a:pos x="f371" y="f372"/>
                </a:cxn>
                <a:cxn ang="f246">
                  <a:pos x="f373" y="f374"/>
                </a:cxn>
                <a:cxn ang="f246">
                  <a:pos x="f375" y="f376"/>
                </a:cxn>
                <a:cxn ang="f246">
                  <a:pos x="f377" y="f378"/>
                </a:cxn>
                <a:cxn ang="f246">
                  <a:pos x="f328" y="f379"/>
                </a:cxn>
                <a:cxn ang="f246">
                  <a:pos x="f380" y="f381"/>
                </a:cxn>
                <a:cxn ang="f246">
                  <a:pos x="f382" y="f383"/>
                </a:cxn>
                <a:cxn ang="f246">
                  <a:pos x="f380" y="f384"/>
                </a:cxn>
                <a:cxn ang="f246">
                  <a:pos x="f328" y="f385"/>
                </a:cxn>
                <a:cxn ang="f246">
                  <a:pos x="f377" y="f386"/>
                </a:cxn>
                <a:cxn ang="f246">
                  <a:pos x="f375" y="f387"/>
                </a:cxn>
                <a:cxn ang="f246">
                  <a:pos x="f373" y="f388"/>
                </a:cxn>
              </a:cxnLst>
              <a:rect l="f316" t="f319" r="f317" b="f318"/>
              <a:pathLst>
                <a:path w="1140" h="1140">
                  <a:moveTo>
                    <a:pt x="f7" y="f8"/>
                  </a:move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37" y="f41"/>
                  </a:lnTo>
                  <a:lnTo>
                    <a:pt x="f35" y="f42"/>
                  </a:lnTo>
                  <a:lnTo>
                    <a:pt x="f33" y="f43"/>
                  </a:lnTo>
                  <a:lnTo>
                    <a:pt x="f31" y="f44"/>
                  </a:lnTo>
                  <a:lnTo>
                    <a:pt x="f29" y="f45"/>
                  </a:lnTo>
                  <a:lnTo>
                    <a:pt x="f27" y="f46"/>
                  </a:lnTo>
                  <a:lnTo>
                    <a:pt x="f25" y="f47"/>
                  </a:lnTo>
                  <a:lnTo>
                    <a:pt x="f23" y="f48"/>
                  </a:lnTo>
                  <a:lnTo>
                    <a:pt x="f21" y="f49"/>
                  </a:lnTo>
                  <a:lnTo>
                    <a:pt x="f19" y="f50"/>
                  </a:lnTo>
                  <a:lnTo>
                    <a:pt x="f17" y="f51"/>
                  </a:lnTo>
                  <a:lnTo>
                    <a:pt x="f15" y="f52"/>
                  </a:lnTo>
                  <a:lnTo>
                    <a:pt x="f13" y="f53"/>
                  </a:lnTo>
                  <a:lnTo>
                    <a:pt x="f11" y="f54"/>
                  </a:lnTo>
                  <a:lnTo>
                    <a:pt x="f9" y="f55"/>
                  </a:lnTo>
                  <a:lnTo>
                    <a:pt x="f7" y="f56"/>
                  </a:lnTo>
                  <a:lnTo>
                    <a:pt x="f57" y="f55"/>
                  </a:lnTo>
                  <a:lnTo>
                    <a:pt x="f58" y="f54"/>
                  </a:lnTo>
                  <a:lnTo>
                    <a:pt x="f59" y="f53"/>
                  </a:lnTo>
                  <a:lnTo>
                    <a:pt x="f60" y="f52"/>
                  </a:lnTo>
                  <a:lnTo>
                    <a:pt x="f61" y="f51"/>
                  </a:lnTo>
                  <a:lnTo>
                    <a:pt x="f62" y="f50"/>
                  </a:lnTo>
                  <a:lnTo>
                    <a:pt x="f63" y="f49"/>
                  </a:lnTo>
                  <a:lnTo>
                    <a:pt x="f64" y="f48"/>
                  </a:lnTo>
                  <a:lnTo>
                    <a:pt x="f65" y="f47"/>
                  </a:lnTo>
                  <a:lnTo>
                    <a:pt x="f66" y="f46"/>
                  </a:lnTo>
                  <a:lnTo>
                    <a:pt x="f67" y="f45"/>
                  </a:lnTo>
                  <a:lnTo>
                    <a:pt x="f68" y="f44"/>
                  </a:lnTo>
                  <a:lnTo>
                    <a:pt x="f69" y="f43"/>
                  </a:lnTo>
                  <a:lnTo>
                    <a:pt x="f70" y="f42"/>
                  </a:lnTo>
                  <a:lnTo>
                    <a:pt x="f71" y="f41"/>
                  </a:lnTo>
                  <a:lnTo>
                    <a:pt x="f72" y="f40"/>
                  </a:lnTo>
                  <a:lnTo>
                    <a:pt x="f71" y="f38"/>
                  </a:lnTo>
                  <a:lnTo>
                    <a:pt x="f70" y="f36"/>
                  </a:lnTo>
                  <a:lnTo>
                    <a:pt x="f69" y="f34"/>
                  </a:lnTo>
                  <a:lnTo>
                    <a:pt x="f68" y="f32"/>
                  </a:lnTo>
                  <a:lnTo>
                    <a:pt x="f67" y="f30"/>
                  </a:lnTo>
                  <a:lnTo>
                    <a:pt x="f66" y="f28"/>
                  </a:lnTo>
                  <a:lnTo>
                    <a:pt x="f65" y="f26"/>
                  </a:lnTo>
                  <a:lnTo>
                    <a:pt x="f64" y="f24"/>
                  </a:lnTo>
                  <a:lnTo>
                    <a:pt x="f63" y="f22"/>
                  </a:lnTo>
                  <a:lnTo>
                    <a:pt x="f62" y="f20"/>
                  </a:lnTo>
                  <a:lnTo>
                    <a:pt x="f61" y="f18"/>
                  </a:lnTo>
                  <a:lnTo>
                    <a:pt x="f60" y="f16"/>
                  </a:lnTo>
                  <a:lnTo>
                    <a:pt x="f59" y="f14"/>
                  </a:lnTo>
                  <a:lnTo>
                    <a:pt x="f58" y="f12"/>
                  </a:lnTo>
                  <a:lnTo>
                    <a:pt x="f57" y="f10"/>
                  </a:lnTo>
                  <a:lnTo>
                    <a:pt x="f7" y="f8"/>
                  </a:lnTo>
                  <a:lnTo>
                    <a:pt x="f73" y="f5"/>
                  </a:lnTo>
                  <a:lnTo>
                    <a:pt x="f74" y="f75"/>
                  </a:lnTo>
                  <a:lnTo>
                    <a:pt x="f76" y="f77"/>
                  </a:lnTo>
                  <a:lnTo>
                    <a:pt x="f78" y="f79"/>
                  </a:lnTo>
                  <a:lnTo>
                    <a:pt x="f61" y="f80"/>
                  </a:lnTo>
                  <a:lnTo>
                    <a:pt x="f81" y="f82"/>
                  </a:lnTo>
                  <a:lnTo>
                    <a:pt x="f83" y="f8"/>
                  </a:lnTo>
                  <a:lnTo>
                    <a:pt x="f65" y="f84"/>
                  </a:lnTo>
                  <a:lnTo>
                    <a:pt x="f85" y="f85"/>
                  </a:lnTo>
                  <a:lnTo>
                    <a:pt x="f84" y="f65"/>
                  </a:lnTo>
                  <a:lnTo>
                    <a:pt x="f8" y="f83"/>
                  </a:lnTo>
                  <a:lnTo>
                    <a:pt x="f82" y="f81"/>
                  </a:lnTo>
                  <a:lnTo>
                    <a:pt x="f80" y="f61"/>
                  </a:lnTo>
                  <a:lnTo>
                    <a:pt x="f79" y="f78"/>
                  </a:lnTo>
                  <a:lnTo>
                    <a:pt x="f77" y="f76"/>
                  </a:lnTo>
                  <a:lnTo>
                    <a:pt x="f75" y="f74"/>
                  </a:lnTo>
                  <a:lnTo>
                    <a:pt x="f5" y="f73"/>
                  </a:lnTo>
                  <a:lnTo>
                    <a:pt x="f75" y="f86"/>
                  </a:lnTo>
                  <a:lnTo>
                    <a:pt x="f77" y="f87"/>
                  </a:lnTo>
                  <a:lnTo>
                    <a:pt x="f79" y="f88"/>
                  </a:lnTo>
                  <a:lnTo>
                    <a:pt x="f80" y="f89"/>
                  </a:lnTo>
                  <a:lnTo>
                    <a:pt x="f82" y="f90"/>
                  </a:lnTo>
                  <a:lnTo>
                    <a:pt x="f8" y="f91"/>
                  </a:lnTo>
                  <a:lnTo>
                    <a:pt x="f84" y="f92"/>
                  </a:lnTo>
                  <a:lnTo>
                    <a:pt x="f85" y="f93"/>
                  </a:lnTo>
                  <a:lnTo>
                    <a:pt x="f65" y="f94"/>
                  </a:lnTo>
                  <a:lnTo>
                    <a:pt x="f83" y="f95"/>
                  </a:lnTo>
                  <a:lnTo>
                    <a:pt x="f81" y="f96"/>
                  </a:lnTo>
                  <a:lnTo>
                    <a:pt x="f61" y="f97"/>
                  </a:lnTo>
                  <a:lnTo>
                    <a:pt x="f78" y="f98"/>
                  </a:lnTo>
                  <a:lnTo>
                    <a:pt x="f76" y="f99"/>
                  </a:lnTo>
                  <a:lnTo>
                    <a:pt x="f74" y="f100"/>
                  </a:lnTo>
                  <a:lnTo>
                    <a:pt x="f73" y="f6"/>
                  </a:lnTo>
                  <a:lnTo>
                    <a:pt x="f86" y="f100"/>
                  </a:lnTo>
                  <a:lnTo>
                    <a:pt x="f87" y="f99"/>
                  </a:lnTo>
                  <a:lnTo>
                    <a:pt x="f88" y="f98"/>
                  </a:lnTo>
                  <a:lnTo>
                    <a:pt x="f89" y="f97"/>
                  </a:lnTo>
                  <a:lnTo>
                    <a:pt x="f90" y="f96"/>
                  </a:lnTo>
                  <a:lnTo>
                    <a:pt x="f91" y="f95"/>
                  </a:lnTo>
                  <a:lnTo>
                    <a:pt x="f92" y="f94"/>
                  </a:lnTo>
                  <a:lnTo>
                    <a:pt x="f93" y="f93"/>
                  </a:lnTo>
                  <a:lnTo>
                    <a:pt x="f94" y="f92"/>
                  </a:lnTo>
                  <a:lnTo>
                    <a:pt x="f95" y="f91"/>
                  </a:lnTo>
                  <a:lnTo>
                    <a:pt x="f96" y="f90"/>
                  </a:lnTo>
                  <a:lnTo>
                    <a:pt x="f97" y="f89"/>
                  </a:lnTo>
                  <a:lnTo>
                    <a:pt x="f98" y="f88"/>
                  </a:lnTo>
                  <a:lnTo>
                    <a:pt x="f99" y="f87"/>
                  </a:lnTo>
                  <a:lnTo>
                    <a:pt x="f100" y="f86"/>
                  </a:lnTo>
                  <a:lnTo>
                    <a:pt x="f6" y="f73"/>
                  </a:lnTo>
                  <a:lnTo>
                    <a:pt x="f100" y="f74"/>
                  </a:lnTo>
                  <a:lnTo>
                    <a:pt x="f99" y="f76"/>
                  </a:lnTo>
                  <a:lnTo>
                    <a:pt x="f98" y="f78"/>
                  </a:lnTo>
                  <a:lnTo>
                    <a:pt x="f97" y="f61"/>
                  </a:lnTo>
                  <a:lnTo>
                    <a:pt x="f96" y="f81"/>
                  </a:lnTo>
                  <a:lnTo>
                    <a:pt x="f95" y="f83"/>
                  </a:lnTo>
                  <a:lnTo>
                    <a:pt x="f94" y="f65"/>
                  </a:lnTo>
                  <a:lnTo>
                    <a:pt x="f93" y="f85"/>
                  </a:lnTo>
                  <a:lnTo>
                    <a:pt x="f92" y="f84"/>
                  </a:lnTo>
                  <a:lnTo>
                    <a:pt x="f91" y="f8"/>
                  </a:lnTo>
                  <a:lnTo>
                    <a:pt x="f90" y="f82"/>
                  </a:lnTo>
                  <a:lnTo>
                    <a:pt x="f89" y="f80"/>
                  </a:lnTo>
                  <a:lnTo>
                    <a:pt x="f88" y="f79"/>
                  </a:lnTo>
                  <a:lnTo>
                    <a:pt x="f87" y="f77"/>
                  </a:lnTo>
                  <a:lnTo>
                    <a:pt x="f86" y="f75"/>
                  </a:lnTo>
                  <a:lnTo>
                    <a:pt x="f73" y="f5"/>
                  </a:lnTo>
                  <a:lnTo>
                    <a:pt x="f7" y="f8"/>
                  </a:lnTo>
                  <a:close/>
                </a:path>
              </a:pathLst>
            </a:custGeom>
            <a:solidFill>
              <a:srgbClr val="FF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0" name="Freeform 5"/>
            <p:cNvSpPr/>
            <p:nvPr/>
          </p:nvSpPr>
          <p:spPr>
            <a:xfrm>
              <a:off x="7496991" y="1770424"/>
              <a:ext cx="835148" cy="819338"/>
            </a:xfrm>
            <a:custGeom>
              <a:avLst/>
              <a:gdLst>
                <a:gd name="f0" fmla="val 10800000"/>
                <a:gd name="f1" fmla="val 5400000"/>
                <a:gd name="f2" fmla="val 180"/>
                <a:gd name="f3" fmla="val w"/>
                <a:gd name="f4" fmla="val h"/>
                <a:gd name="f5" fmla="val 0"/>
                <a:gd name="f6" fmla="val 546"/>
                <a:gd name="f7" fmla="val 930"/>
                <a:gd name="f8" fmla="val 888"/>
                <a:gd name="f9" fmla="val 66"/>
                <a:gd name="f10" fmla="val 36"/>
                <a:gd name="f11" fmla="val 478"/>
                <a:gd name="f12" fmla="+- 0 0 -90"/>
                <a:gd name="f13" fmla="*/ f3 1 546"/>
                <a:gd name="f14" fmla="*/ f4 1 930"/>
                <a:gd name="f15" fmla="+- f7 0 f5"/>
                <a:gd name="f16" fmla="+- f6 0 f5"/>
                <a:gd name="f17" fmla="*/ f12 f0 1"/>
                <a:gd name="f18" fmla="*/ f16 1 546"/>
                <a:gd name="f19" fmla="*/ f15 1 930"/>
                <a:gd name="f20" fmla="*/ 290 f16 1"/>
                <a:gd name="f21" fmla="*/ 388 f15 1"/>
                <a:gd name="f22" fmla="*/ 35 f16 1"/>
                <a:gd name="f23" fmla="*/ 0 f15 1"/>
                <a:gd name="f24" fmla="*/ 0 f16 1"/>
                <a:gd name="f25" fmla="*/ 16 f15 1"/>
                <a:gd name="f26" fmla="*/ 253 f16 1"/>
                <a:gd name="f27" fmla="*/ 406 f15 1"/>
                <a:gd name="f28" fmla="*/ 546 f16 1"/>
                <a:gd name="f29" fmla="*/ 930 f15 1"/>
                <a:gd name="f30" fmla="*/ f17 1 f2"/>
                <a:gd name="f31" fmla="*/ f20 1 546"/>
                <a:gd name="f32" fmla="*/ f21 1 930"/>
                <a:gd name="f33" fmla="*/ f22 1 546"/>
                <a:gd name="f34" fmla="*/ f23 1 930"/>
                <a:gd name="f35" fmla="*/ f24 1 546"/>
                <a:gd name="f36" fmla="*/ f25 1 930"/>
                <a:gd name="f37" fmla="*/ f26 1 546"/>
                <a:gd name="f38" fmla="*/ f27 1 930"/>
                <a:gd name="f39" fmla="*/ f28 1 546"/>
                <a:gd name="f40" fmla="*/ f29 1 930"/>
                <a:gd name="f41" fmla="+- f30 0 f1"/>
                <a:gd name="f42" fmla="*/ f31 1 f18"/>
                <a:gd name="f43" fmla="*/ f32 1 f19"/>
                <a:gd name="f44" fmla="*/ f33 1 f18"/>
                <a:gd name="f45" fmla="*/ f34 1 f19"/>
                <a:gd name="f46" fmla="*/ f35 1 f18"/>
                <a:gd name="f47" fmla="*/ f36 1 f19"/>
                <a:gd name="f48" fmla="*/ f37 1 f18"/>
                <a:gd name="f49" fmla="*/ f38 1 f19"/>
                <a:gd name="f50" fmla="*/ f39 1 f18"/>
                <a:gd name="f51" fmla="*/ f40 1 f19"/>
                <a:gd name="f52" fmla="*/ f46 f13 1"/>
                <a:gd name="f53" fmla="*/ f50 f13 1"/>
                <a:gd name="f54" fmla="*/ f51 f14 1"/>
                <a:gd name="f55" fmla="*/ f45 f14 1"/>
                <a:gd name="f56" fmla="*/ f42 f13 1"/>
                <a:gd name="f57" fmla="*/ f43 f14 1"/>
                <a:gd name="f58" fmla="*/ f44 f13 1"/>
                <a:gd name="f59" fmla="*/ f47 f14 1"/>
                <a:gd name="f60" fmla="*/ f48 f13 1"/>
                <a:gd name="f61" fmla="*/ f49 f14 1"/>
              </a:gdLst>
              <a:ahLst/>
              <a:cxnLst>
                <a:cxn ang="3cd4">
                  <a:pos x="hc" y="t"/>
                </a:cxn>
                <a:cxn ang="0">
                  <a:pos x="r" y="vc"/>
                </a:cxn>
                <a:cxn ang="cd4">
                  <a:pos x="hc" y="b"/>
                </a:cxn>
                <a:cxn ang="cd2">
                  <a:pos x="l" y="vc"/>
                </a:cxn>
                <a:cxn ang="f41">
                  <a:pos x="f56" y="f57"/>
                </a:cxn>
                <a:cxn ang="f41">
                  <a:pos x="f58" y="f55"/>
                </a:cxn>
                <a:cxn ang="f41">
                  <a:pos x="f52" y="f59"/>
                </a:cxn>
                <a:cxn ang="f41">
                  <a:pos x="f60" y="f61"/>
                </a:cxn>
                <a:cxn ang="f41">
                  <a:pos x="f56" y="f57"/>
                </a:cxn>
              </a:cxnLst>
              <a:rect l="f52" t="f55" r="f53" b="f54"/>
              <a:pathLst>
                <a:path w="546" h="930">
                  <a:moveTo>
                    <a:pt x="f6" y="f8"/>
                  </a:moveTo>
                  <a:lnTo>
                    <a:pt x="f9" y="f5"/>
                  </a:lnTo>
                  <a:lnTo>
                    <a:pt x="f5" y="f10"/>
                  </a:lnTo>
                  <a:lnTo>
                    <a:pt x="f11" y="f7"/>
                  </a:lnTo>
                  <a:lnTo>
                    <a:pt x="f6" y="f8"/>
                  </a:lnTo>
                  <a:close/>
                </a:path>
              </a:pathLst>
            </a:custGeom>
            <a:solidFill>
              <a:srgbClr val="FF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grpSp>
      <p:sp>
        <p:nvSpPr>
          <p:cNvPr id="11" name="مستطيل مستدير الزوايا 17"/>
          <p:cNvSpPr/>
          <p:nvPr/>
        </p:nvSpPr>
        <p:spPr>
          <a:xfrm>
            <a:off x="6751880" y="3073015"/>
            <a:ext cx="1606545" cy="522286"/>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000000"/>
          </a:solidFill>
          <a:ln w="25402">
            <a:solidFill>
              <a:srgbClr val="385D8A"/>
            </a:solidFill>
            <a:prstDash val="solid"/>
            <a:miter/>
          </a:ln>
        </p:spPr>
        <p:txBody>
          <a:bodyPr vert="horz" wrap="square" lIns="68580" tIns="34290" rIns="68580" bIns="34290" anchor="ctr" anchorCtr="1" compatLnSpc="1"/>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1800" b="1" i="0" u="none" strike="noStrike" kern="1200" cap="none" spc="0" baseline="0">
                <a:solidFill>
                  <a:srgbClr val="FFFFFF"/>
                </a:solidFill>
                <a:uFillTx/>
                <a:latin typeface="Calibri"/>
                <a:cs typeface="Arial" pitchFamily="34"/>
              </a:rPr>
              <a:t>اغلاق الهاتف المحمول</a:t>
            </a:r>
          </a:p>
        </p:txBody>
      </p:sp>
      <p:sp>
        <p:nvSpPr>
          <p:cNvPr id="13" name="مستطيل مستدير الزوايا 69"/>
          <p:cNvSpPr/>
          <p:nvPr/>
        </p:nvSpPr>
        <p:spPr>
          <a:xfrm>
            <a:off x="4044258" y="3041940"/>
            <a:ext cx="1606545" cy="520695"/>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000000"/>
          </a:solidFill>
          <a:ln w="25402">
            <a:solidFill>
              <a:srgbClr val="385D8A"/>
            </a:solidFill>
            <a:prstDash val="solid"/>
            <a:miter/>
          </a:ln>
        </p:spPr>
        <p:txBody>
          <a:bodyPr vert="horz" wrap="square" lIns="68580" tIns="34290" rIns="68580" bIns="34290" anchor="ctr" anchorCtr="1" compatLnSpc="1"/>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1800" b="1" i="0" u="none" strike="noStrike" kern="1200" cap="none" spc="0" baseline="0">
                <a:solidFill>
                  <a:srgbClr val="FFFFFF"/>
                </a:solidFill>
                <a:uFillTx/>
                <a:latin typeface="Calibri"/>
                <a:cs typeface="Arial" pitchFamily="34"/>
              </a:rPr>
              <a:t>عدم التحدث الا بعد الاستئذان</a:t>
            </a:r>
          </a:p>
        </p:txBody>
      </p:sp>
      <p:grpSp>
        <p:nvGrpSpPr>
          <p:cNvPr id="14" name="Group 10"/>
          <p:cNvGrpSpPr/>
          <p:nvPr/>
        </p:nvGrpSpPr>
        <p:grpSpPr>
          <a:xfrm>
            <a:off x="1644983" y="1592677"/>
            <a:ext cx="1012816" cy="1225552"/>
            <a:chOff x="7524332" y="3645026"/>
            <a:chExt cx="1012816" cy="1225552"/>
          </a:xfrm>
        </p:grpSpPr>
        <p:grpSp>
          <p:nvGrpSpPr>
            <p:cNvPr id="15" name="Group 11"/>
            <p:cNvGrpSpPr/>
            <p:nvPr/>
          </p:nvGrpSpPr>
          <p:grpSpPr>
            <a:xfrm>
              <a:off x="8132024" y="4019894"/>
              <a:ext cx="405124" cy="847794"/>
              <a:chOff x="8132024" y="4019894"/>
              <a:chExt cx="405124" cy="847794"/>
            </a:xfrm>
          </p:grpSpPr>
          <p:sp>
            <p:nvSpPr>
              <p:cNvPr id="40" name="Freeform 12"/>
              <p:cNvSpPr/>
              <p:nvPr/>
            </p:nvSpPr>
            <p:spPr>
              <a:xfrm flipH="1">
                <a:off x="8165683" y="4198778"/>
                <a:ext cx="364498" cy="605058"/>
              </a:xfrm>
              <a:custGeom>
                <a:avLst/>
                <a:gdLst>
                  <a:gd name="f0" fmla="val 10800000"/>
                  <a:gd name="f1" fmla="val 5400000"/>
                  <a:gd name="f2" fmla="val 180"/>
                  <a:gd name="f3" fmla="val w"/>
                  <a:gd name="f4" fmla="val h"/>
                  <a:gd name="f5" fmla="val 0"/>
                  <a:gd name="f6" fmla="val 1775"/>
                  <a:gd name="f7" fmla="val 2389"/>
                  <a:gd name="f8" fmla="val 730"/>
                  <a:gd name="f9" fmla="val 532"/>
                  <a:gd name="f10" fmla="val 164"/>
                  <a:gd name="f11" fmla="val 317"/>
                  <a:gd name="f12" fmla="val 380"/>
                  <a:gd name="f13" fmla="val 167"/>
                  <a:gd name="f14" fmla="val 643"/>
                  <a:gd name="f15" fmla="val 74"/>
                  <a:gd name="f16" fmla="val 922"/>
                  <a:gd name="f17" fmla="val 1089"/>
                  <a:gd name="f18" fmla="val 384"/>
                  <a:gd name="f19" fmla="val 1298"/>
                  <a:gd name="f20" fmla="val 506"/>
                  <a:gd name="f21" fmla="val 1511"/>
                  <a:gd name="f22" fmla="val 587"/>
                  <a:gd name="f23" fmla="val 1599"/>
                  <a:gd name="f24" fmla="val 372"/>
                  <a:gd name="f25" fmla="val 1703"/>
                  <a:gd name="f26" fmla="val 123"/>
                  <a:gd name="f27" fmla="val 1941"/>
                  <a:gd name="f28" fmla="val 2222"/>
                  <a:gd name="f29" fmla="val 95"/>
                  <a:gd name="f30" fmla="val 327"/>
                  <a:gd name="f31" fmla="val 2178"/>
                  <a:gd name="f32" fmla="val 648"/>
                  <a:gd name="f33" fmla="val 1996"/>
                  <a:gd name="f34" fmla="val 1051"/>
                  <a:gd name="f35" fmla="val 1891"/>
                  <a:gd name="f36" fmla="val 1715"/>
                  <a:gd name="f37" fmla="val 1100"/>
                  <a:gd name="f38" fmla="val 1532"/>
                  <a:gd name="f39" fmla="val 1095"/>
                  <a:gd name="f40" fmla="val 1361"/>
                  <a:gd name="f41" fmla="val 1234"/>
                  <a:gd name="f42" fmla="val 1277"/>
                  <a:gd name="f43" fmla="val 1350"/>
                  <a:gd name="f44" fmla="val 1177"/>
                  <a:gd name="f45" fmla="val 1479"/>
                  <a:gd name="f46" fmla="val 1354"/>
                  <a:gd name="f47" fmla="val 1625"/>
                  <a:gd name="f48" fmla="val 1477"/>
                  <a:gd name="f49" fmla="val 1692"/>
                  <a:gd name="f50" fmla="val 1344"/>
                  <a:gd name="f51" fmla="val 1642"/>
                  <a:gd name="f52" fmla="val 1072"/>
                  <a:gd name="f53" fmla="val 1509"/>
                  <a:gd name="f54" fmla="val 696"/>
                  <a:gd name="f55" fmla="val 1410"/>
                  <a:gd name="f56" fmla="val 707"/>
                  <a:gd name="f57" fmla="val 1559"/>
                  <a:gd name="f58" fmla="val 513"/>
                  <a:gd name="f59" fmla="val 1680"/>
                  <a:gd name="f60" fmla="val 302"/>
                  <a:gd name="f61" fmla="val 1671"/>
                  <a:gd name="f62" fmla="val 179"/>
                  <a:gd name="f63" fmla="val 1538"/>
                  <a:gd name="f64" fmla="val 281"/>
                  <a:gd name="f65" fmla="val 1367"/>
                  <a:gd name="f66" fmla="val 359"/>
                  <a:gd name="f67" fmla="val 1262"/>
                  <a:gd name="f68" fmla="val 171"/>
                  <a:gd name="f69" fmla="+- 0 0 -90"/>
                  <a:gd name="f70" fmla="*/ f3 1 1775"/>
                  <a:gd name="f71" fmla="*/ f4 1 2389"/>
                  <a:gd name="f72" fmla="+- f7 0 f5"/>
                  <a:gd name="f73" fmla="+- f6 0 f5"/>
                  <a:gd name="f74" fmla="*/ f69 f0 1"/>
                  <a:gd name="f75" fmla="*/ f73 1 1775"/>
                  <a:gd name="f76" fmla="*/ f72 1 2389"/>
                  <a:gd name="f77" fmla="*/ 46 f73 1"/>
                  <a:gd name="f78" fmla="*/ 0 f72 1"/>
                  <a:gd name="f79" fmla="*/ 34 f73 1"/>
                  <a:gd name="f80" fmla="*/ 10 f72 1"/>
                  <a:gd name="f81" fmla="*/ 20 f73 1"/>
                  <a:gd name="f82" fmla="*/ 23 f72 1"/>
                  <a:gd name="f83" fmla="*/ 11 f73 1"/>
                  <a:gd name="f84" fmla="*/ 40 f72 1"/>
                  <a:gd name="f85" fmla="*/ 5 f73 1"/>
                  <a:gd name="f86" fmla="*/ 57 f72 1"/>
                  <a:gd name="f87" fmla="*/ 68 f72 1"/>
                  <a:gd name="f88" fmla="*/ 24 f73 1"/>
                  <a:gd name="f89" fmla="*/ 81 f72 1"/>
                  <a:gd name="f90" fmla="*/ 32 f73 1"/>
                  <a:gd name="f91" fmla="*/ 94 f72 1"/>
                  <a:gd name="f92" fmla="*/ 37 f73 1"/>
                  <a:gd name="f93" fmla="*/ 99 f72 1"/>
                  <a:gd name="f94" fmla="*/ 106 f72 1"/>
                  <a:gd name="f95" fmla="*/ 8 f73 1"/>
                  <a:gd name="f96" fmla="*/ 121 f72 1"/>
                  <a:gd name="f97" fmla="*/ 0 f73 1"/>
                  <a:gd name="f98" fmla="*/ 138 f72 1"/>
                  <a:gd name="f99" fmla="*/ 6 f73 1"/>
                  <a:gd name="f100" fmla="*/ 149 f72 1"/>
                  <a:gd name="f101" fmla="*/ 21 f73 1"/>
                  <a:gd name="f102" fmla="*/ 136 f72 1"/>
                  <a:gd name="f103" fmla="*/ 41 f73 1"/>
                  <a:gd name="f104" fmla="*/ 124 f72 1"/>
                  <a:gd name="f105" fmla="*/ 66 f73 1"/>
                  <a:gd name="f106" fmla="*/ 118 f72 1"/>
                  <a:gd name="f107" fmla="*/ 69 f73 1"/>
                  <a:gd name="f108" fmla="*/ 107 f72 1"/>
                  <a:gd name="f109" fmla="*/ 95 f72 1"/>
                  <a:gd name="f110" fmla="*/ 85 f72 1"/>
                  <a:gd name="f111" fmla="*/ 78 f73 1"/>
                  <a:gd name="f112" fmla="*/ 79 f72 1"/>
                  <a:gd name="f113" fmla="*/ 85 f73 1"/>
                  <a:gd name="f114" fmla="*/ 73 f72 1"/>
                  <a:gd name="f115" fmla="*/ 93 f73 1"/>
                  <a:gd name="f116" fmla="*/ 84 f72 1"/>
                  <a:gd name="f117" fmla="*/ 102 f73 1"/>
                  <a:gd name="f118" fmla="*/ 92 f72 1"/>
                  <a:gd name="f119" fmla="*/ 106 f73 1"/>
                  <a:gd name="f120" fmla="*/ 111 f73 1"/>
                  <a:gd name="f121" fmla="*/ 103 f73 1"/>
                  <a:gd name="f122" fmla="*/ 67 f72 1"/>
                  <a:gd name="f123" fmla="*/ 95 f73 1"/>
                  <a:gd name="f124" fmla="*/ 43 f72 1"/>
                  <a:gd name="f125" fmla="*/ 89 f73 1"/>
                  <a:gd name="f126" fmla="*/ 44 f72 1"/>
                  <a:gd name="f127" fmla="*/ 98 f73 1"/>
                  <a:gd name="f128" fmla="*/ 32 f72 1"/>
                  <a:gd name="f129" fmla="*/ 105 f73 1"/>
                  <a:gd name="f130" fmla="*/ 18 f72 1"/>
                  <a:gd name="f131" fmla="*/ 11 f72 1"/>
                  <a:gd name="f132" fmla="*/ 97 f73 1"/>
                  <a:gd name="f133" fmla="*/ 17 f72 1"/>
                  <a:gd name="f134" fmla="*/ 86 f73 1"/>
                  <a:gd name="f135" fmla="*/ 22 f72 1"/>
                  <a:gd name="f136" fmla="*/ 79 f73 1"/>
                  <a:gd name="f137" fmla="*/ 1775 f73 1"/>
                  <a:gd name="f138" fmla="*/ 2389 f72 1"/>
                  <a:gd name="f139" fmla="*/ f74 1 f2"/>
                  <a:gd name="f140" fmla="*/ f77 1 1775"/>
                  <a:gd name="f141" fmla="*/ f78 1 2389"/>
                  <a:gd name="f142" fmla="*/ f79 1 1775"/>
                  <a:gd name="f143" fmla="*/ f80 1 2389"/>
                  <a:gd name="f144" fmla="*/ f81 1 1775"/>
                  <a:gd name="f145" fmla="*/ f82 1 2389"/>
                  <a:gd name="f146" fmla="*/ f83 1 1775"/>
                  <a:gd name="f147" fmla="*/ f84 1 2389"/>
                  <a:gd name="f148" fmla="*/ f85 1 1775"/>
                  <a:gd name="f149" fmla="*/ f86 1 2389"/>
                  <a:gd name="f150" fmla="*/ f87 1 2389"/>
                  <a:gd name="f151" fmla="*/ f88 1 1775"/>
                  <a:gd name="f152" fmla="*/ f89 1 2389"/>
                  <a:gd name="f153" fmla="*/ f90 1 1775"/>
                  <a:gd name="f154" fmla="*/ f91 1 2389"/>
                  <a:gd name="f155" fmla="*/ f92 1 1775"/>
                  <a:gd name="f156" fmla="*/ f93 1 2389"/>
                  <a:gd name="f157" fmla="*/ f94 1 2389"/>
                  <a:gd name="f158" fmla="*/ f95 1 1775"/>
                  <a:gd name="f159" fmla="*/ f96 1 2389"/>
                  <a:gd name="f160" fmla="*/ f97 1 1775"/>
                  <a:gd name="f161" fmla="*/ f98 1 2389"/>
                  <a:gd name="f162" fmla="*/ f99 1 1775"/>
                  <a:gd name="f163" fmla="*/ f100 1 2389"/>
                  <a:gd name="f164" fmla="*/ f101 1 1775"/>
                  <a:gd name="f165" fmla="*/ f102 1 2389"/>
                  <a:gd name="f166" fmla="*/ f103 1 1775"/>
                  <a:gd name="f167" fmla="*/ f104 1 2389"/>
                  <a:gd name="f168" fmla="*/ f105 1 1775"/>
                  <a:gd name="f169" fmla="*/ f106 1 2389"/>
                  <a:gd name="f170" fmla="*/ f107 1 1775"/>
                  <a:gd name="f171" fmla="*/ f108 1 2389"/>
                  <a:gd name="f172" fmla="*/ f109 1 2389"/>
                  <a:gd name="f173" fmla="*/ f110 1 2389"/>
                  <a:gd name="f174" fmla="*/ f111 1 1775"/>
                  <a:gd name="f175" fmla="*/ f112 1 2389"/>
                  <a:gd name="f176" fmla="*/ f113 1 1775"/>
                  <a:gd name="f177" fmla="*/ f114 1 2389"/>
                  <a:gd name="f178" fmla="*/ f115 1 1775"/>
                  <a:gd name="f179" fmla="*/ f116 1 2389"/>
                  <a:gd name="f180" fmla="*/ f117 1 1775"/>
                  <a:gd name="f181" fmla="*/ f118 1 2389"/>
                  <a:gd name="f182" fmla="*/ f119 1 1775"/>
                  <a:gd name="f183" fmla="*/ f120 1 1775"/>
                  <a:gd name="f184" fmla="*/ f121 1 1775"/>
                  <a:gd name="f185" fmla="*/ f122 1 2389"/>
                  <a:gd name="f186" fmla="*/ f123 1 1775"/>
                  <a:gd name="f187" fmla="*/ f124 1 2389"/>
                  <a:gd name="f188" fmla="*/ f125 1 1775"/>
                  <a:gd name="f189" fmla="*/ f126 1 2389"/>
                  <a:gd name="f190" fmla="*/ f127 1 1775"/>
                  <a:gd name="f191" fmla="*/ f128 1 2389"/>
                  <a:gd name="f192" fmla="*/ f129 1 1775"/>
                  <a:gd name="f193" fmla="*/ f130 1 2389"/>
                  <a:gd name="f194" fmla="*/ f131 1 2389"/>
                  <a:gd name="f195" fmla="*/ f132 1 1775"/>
                  <a:gd name="f196" fmla="*/ f133 1 2389"/>
                  <a:gd name="f197" fmla="*/ f134 1 1775"/>
                  <a:gd name="f198" fmla="*/ f135 1 2389"/>
                  <a:gd name="f199" fmla="*/ f136 1 1775"/>
                  <a:gd name="f200" fmla="*/ f137 1 1775"/>
                  <a:gd name="f201" fmla="*/ f138 1 2389"/>
                  <a:gd name="f202" fmla="+- f139 0 f1"/>
                  <a:gd name="f203" fmla="*/ f140 1 f75"/>
                  <a:gd name="f204" fmla="*/ f141 1 f76"/>
                  <a:gd name="f205" fmla="*/ f142 1 f75"/>
                  <a:gd name="f206" fmla="*/ f143 1 f76"/>
                  <a:gd name="f207" fmla="*/ f144 1 f75"/>
                  <a:gd name="f208" fmla="*/ f145 1 f76"/>
                  <a:gd name="f209" fmla="*/ f146 1 f75"/>
                  <a:gd name="f210" fmla="*/ f147 1 f76"/>
                  <a:gd name="f211" fmla="*/ f148 1 f75"/>
                  <a:gd name="f212" fmla="*/ f149 1 f76"/>
                  <a:gd name="f213" fmla="*/ f150 1 f76"/>
                  <a:gd name="f214" fmla="*/ f151 1 f75"/>
                  <a:gd name="f215" fmla="*/ f152 1 f76"/>
                  <a:gd name="f216" fmla="*/ f153 1 f75"/>
                  <a:gd name="f217" fmla="*/ f154 1 f76"/>
                  <a:gd name="f218" fmla="*/ f155 1 f75"/>
                  <a:gd name="f219" fmla="*/ f156 1 f76"/>
                  <a:gd name="f220" fmla="*/ f157 1 f76"/>
                  <a:gd name="f221" fmla="*/ f158 1 f75"/>
                  <a:gd name="f222" fmla="*/ f159 1 f76"/>
                  <a:gd name="f223" fmla="*/ f160 1 f75"/>
                  <a:gd name="f224" fmla="*/ f161 1 f76"/>
                  <a:gd name="f225" fmla="*/ f162 1 f75"/>
                  <a:gd name="f226" fmla="*/ f163 1 f76"/>
                  <a:gd name="f227" fmla="*/ f164 1 f75"/>
                  <a:gd name="f228" fmla="*/ f165 1 f76"/>
                  <a:gd name="f229" fmla="*/ f166 1 f75"/>
                  <a:gd name="f230" fmla="*/ f167 1 f76"/>
                  <a:gd name="f231" fmla="*/ f168 1 f75"/>
                  <a:gd name="f232" fmla="*/ f169 1 f76"/>
                  <a:gd name="f233" fmla="*/ f170 1 f75"/>
                  <a:gd name="f234" fmla="*/ f171 1 f76"/>
                  <a:gd name="f235" fmla="*/ f172 1 f76"/>
                  <a:gd name="f236" fmla="*/ f173 1 f76"/>
                  <a:gd name="f237" fmla="*/ f174 1 f75"/>
                  <a:gd name="f238" fmla="*/ f175 1 f76"/>
                  <a:gd name="f239" fmla="*/ f176 1 f75"/>
                  <a:gd name="f240" fmla="*/ f177 1 f76"/>
                  <a:gd name="f241" fmla="*/ f178 1 f75"/>
                  <a:gd name="f242" fmla="*/ f179 1 f76"/>
                  <a:gd name="f243" fmla="*/ f180 1 f75"/>
                  <a:gd name="f244" fmla="*/ f181 1 f76"/>
                  <a:gd name="f245" fmla="*/ f182 1 f75"/>
                  <a:gd name="f246" fmla="*/ f183 1 f75"/>
                  <a:gd name="f247" fmla="*/ f184 1 f75"/>
                  <a:gd name="f248" fmla="*/ f185 1 f76"/>
                  <a:gd name="f249" fmla="*/ f186 1 f75"/>
                  <a:gd name="f250" fmla="*/ f187 1 f76"/>
                  <a:gd name="f251" fmla="*/ f188 1 f75"/>
                  <a:gd name="f252" fmla="*/ f189 1 f76"/>
                  <a:gd name="f253" fmla="*/ f190 1 f75"/>
                  <a:gd name="f254" fmla="*/ f191 1 f76"/>
                  <a:gd name="f255" fmla="*/ f192 1 f75"/>
                  <a:gd name="f256" fmla="*/ f193 1 f76"/>
                  <a:gd name="f257" fmla="*/ f194 1 f76"/>
                  <a:gd name="f258" fmla="*/ f195 1 f75"/>
                  <a:gd name="f259" fmla="*/ f196 1 f76"/>
                  <a:gd name="f260" fmla="*/ f197 1 f75"/>
                  <a:gd name="f261" fmla="*/ f198 1 f76"/>
                  <a:gd name="f262" fmla="*/ f199 1 f75"/>
                  <a:gd name="f263" fmla="*/ f200 1 f75"/>
                  <a:gd name="f264" fmla="*/ f201 1 f76"/>
                  <a:gd name="f265" fmla="*/ f223 f70 1"/>
                  <a:gd name="f266" fmla="*/ f263 f70 1"/>
                  <a:gd name="f267" fmla="*/ f264 f71 1"/>
                  <a:gd name="f268" fmla="*/ f204 f71 1"/>
                  <a:gd name="f269" fmla="*/ f203 f70 1"/>
                  <a:gd name="f270" fmla="*/ f205 f70 1"/>
                  <a:gd name="f271" fmla="*/ f206 f71 1"/>
                  <a:gd name="f272" fmla="*/ f207 f70 1"/>
                  <a:gd name="f273" fmla="*/ f208 f71 1"/>
                  <a:gd name="f274" fmla="*/ f209 f70 1"/>
                  <a:gd name="f275" fmla="*/ f210 f71 1"/>
                  <a:gd name="f276" fmla="*/ f211 f70 1"/>
                  <a:gd name="f277" fmla="*/ f212 f71 1"/>
                  <a:gd name="f278" fmla="*/ f213 f71 1"/>
                  <a:gd name="f279" fmla="*/ f214 f70 1"/>
                  <a:gd name="f280" fmla="*/ f215 f71 1"/>
                  <a:gd name="f281" fmla="*/ f216 f70 1"/>
                  <a:gd name="f282" fmla="*/ f217 f71 1"/>
                  <a:gd name="f283" fmla="*/ f218 f70 1"/>
                  <a:gd name="f284" fmla="*/ f219 f71 1"/>
                  <a:gd name="f285" fmla="*/ f220 f71 1"/>
                  <a:gd name="f286" fmla="*/ f221 f70 1"/>
                  <a:gd name="f287" fmla="*/ f222 f71 1"/>
                  <a:gd name="f288" fmla="*/ f224 f71 1"/>
                  <a:gd name="f289" fmla="*/ f225 f70 1"/>
                  <a:gd name="f290" fmla="*/ f226 f71 1"/>
                  <a:gd name="f291" fmla="*/ f227 f70 1"/>
                  <a:gd name="f292" fmla="*/ f228 f71 1"/>
                  <a:gd name="f293" fmla="*/ f229 f70 1"/>
                  <a:gd name="f294" fmla="*/ f230 f71 1"/>
                  <a:gd name="f295" fmla="*/ f231 f70 1"/>
                  <a:gd name="f296" fmla="*/ f232 f71 1"/>
                  <a:gd name="f297" fmla="*/ f233 f70 1"/>
                  <a:gd name="f298" fmla="*/ f234 f71 1"/>
                  <a:gd name="f299" fmla="*/ f235 f71 1"/>
                  <a:gd name="f300" fmla="*/ f236 f71 1"/>
                  <a:gd name="f301" fmla="*/ f237 f70 1"/>
                  <a:gd name="f302" fmla="*/ f238 f71 1"/>
                  <a:gd name="f303" fmla="*/ f239 f70 1"/>
                  <a:gd name="f304" fmla="*/ f240 f71 1"/>
                  <a:gd name="f305" fmla="*/ f241 f70 1"/>
                  <a:gd name="f306" fmla="*/ f242 f71 1"/>
                  <a:gd name="f307" fmla="*/ f243 f70 1"/>
                  <a:gd name="f308" fmla="*/ f244 f71 1"/>
                  <a:gd name="f309" fmla="*/ f245 f70 1"/>
                  <a:gd name="f310" fmla="*/ f246 f70 1"/>
                  <a:gd name="f311" fmla="*/ f247 f70 1"/>
                  <a:gd name="f312" fmla="*/ f248 f71 1"/>
                  <a:gd name="f313" fmla="*/ f249 f70 1"/>
                  <a:gd name="f314" fmla="*/ f250 f71 1"/>
                  <a:gd name="f315" fmla="*/ f251 f70 1"/>
                  <a:gd name="f316" fmla="*/ f252 f71 1"/>
                  <a:gd name="f317" fmla="*/ f253 f70 1"/>
                  <a:gd name="f318" fmla="*/ f254 f71 1"/>
                  <a:gd name="f319" fmla="*/ f255 f70 1"/>
                  <a:gd name="f320" fmla="*/ f256 f71 1"/>
                  <a:gd name="f321" fmla="*/ f257 f71 1"/>
                  <a:gd name="f322" fmla="*/ f258 f70 1"/>
                  <a:gd name="f323" fmla="*/ f259 f71 1"/>
                  <a:gd name="f324" fmla="*/ f260 f70 1"/>
                  <a:gd name="f325" fmla="*/ f261 f71 1"/>
                  <a:gd name="f326" fmla="*/ f262 f70 1"/>
                </a:gdLst>
                <a:ahLst/>
                <a:cxnLst>
                  <a:cxn ang="3cd4">
                    <a:pos x="hc" y="t"/>
                  </a:cxn>
                  <a:cxn ang="0">
                    <a:pos x="r" y="vc"/>
                  </a:cxn>
                  <a:cxn ang="cd4">
                    <a:pos x="hc" y="b"/>
                  </a:cxn>
                  <a:cxn ang="cd2">
                    <a:pos x="l" y="vc"/>
                  </a:cxn>
                  <a:cxn ang="f202">
                    <a:pos x="f269" y="f268"/>
                  </a:cxn>
                  <a:cxn ang="f202">
                    <a:pos x="f270" y="f271"/>
                  </a:cxn>
                  <a:cxn ang="f202">
                    <a:pos x="f272" y="f273"/>
                  </a:cxn>
                  <a:cxn ang="f202">
                    <a:pos x="f274" y="f275"/>
                  </a:cxn>
                  <a:cxn ang="f202">
                    <a:pos x="f276" y="f277"/>
                  </a:cxn>
                  <a:cxn ang="f202">
                    <a:pos x="f272" y="f278"/>
                  </a:cxn>
                  <a:cxn ang="f202">
                    <a:pos x="f279" y="f280"/>
                  </a:cxn>
                  <a:cxn ang="f202">
                    <a:pos x="f281" y="f282"/>
                  </a:cxn>
                  <a:cxn ang="f202">
                    <a:pos x="f283" y="f284"/>
                  </a:cxn>
                  <a:cxn ang="f202">
                    <a:pos x="f279" y="f285"/>
                  </a:cxn>
                  <a:cxn ang="f202">
                    <a:pos x="f286" y="f287"/>
                  </a:cxn>
                  <a:cxn ang="f202">
                    <a:pos x="f265" y="f288"/>
                  </a:cxn>
                  <a:cxn ang="f202">
                    <a:pos x="f289" y="f290"/>
                  </a:cxn>
                  <a:cxn ang="f202">
                    <a:pos x="f291" y="f292"/>
                  </a:cxn>
                  <a:cxn ang="f202">
                    <a:pos x="f293" y="f294"/>
                  </a:cxn>
                  <a:cxn ang="f202">
                    <a:pos x="f295" y="f296"/>
                  </a:cxn>
                  <a:cxn ang="f202">
                    <a:pos x="f297" y="f298"/>
                  </a:cxn>
                  <a:cxn ang="f202">
                    <a:pos x="f297" y="f299"/>
                  </a:cxn>
                  <a:cxn ang="f202">
                    <a:pos x="f297" y="f300"/>
                  </a:cxn>
                  <a:cxn ang="f202">
                    <a:pos x="f301" y="f302"/>
                  </a:cxn>
                  <a:cxn ang="f202">
                    <a:pos x="f303" y="f304"/>
                  </a:cxn>
                  <a:cxn ang="f202">
                    <a:pos x="f305" y="f306"/>
                  </a:cxn>
                  <a:cxn ang="f202">
                    <a:pos x="f307" y="f308"/>
                  </a:cxn>
                  <a:cxn ang="f202">
                    <a:pos x="f309" y="f282"/>
                  </a:cxn>
                  <a:cxn ang="f202">
                    <a:pos x="f310" y="f306"/>
                  </a:cxn>
                  <a:cxn ang="f202">
                    <a:pos x="f311" y="f312"/>
                  </a:cxn>
                  <a:cxn ang="f202">
                    <a:pos x="f313" y="f314"/>
                  </a:cxn>
                  <a:cxn ang="f202">
                    <a:pos x="f315" y="f316"/>
                  </a:cxn>
                  <a:cxn ang="f202">
                    <a:pos x="f317" y="f318"/>
                  </a:cxn>
                  <a:cxn ang="f202">
                    <a:pos x="f319" y="f320"/>
                  </a:cxn>
                  <a:cxn ang="f202">
                    <a:pos x="f319" y="f321"/>
                  </a:cxn>
                  <a:cxn ang="f202">
                    <a:pos x="f322" y="f323"/>
                  </a:cxn>
                  <a:cxn ang="f202">
                    <a:pos x="f324" y="f325"/>
                  </a:cxn>
                  <a:cxn ang="f202">
                    <a:pos x="f326" y="f271"/>
                  </a:cxn>
                  <a:cxn ang="f202">
                    <a:pos x="f269" y="f268"/>
                  </a:cxn>
                  <a:cxn ang="f202">
                    <a:pos x="f269" y="f268"/>
                  </a:cxn>
                </a:cxnLst>
                <a:rect l="f265" t="f268" r="f266" b="f267"/>
                <a:pathLst>
                  <a:path w="1775" h="2389">
                    <a:moveTo>
                      <a:pt x="f8" y="f5"/>
                    </a:moveTo>
                    <a:lnTo>
                      <a:pt x="f9" y="f10"/>
                    </a:lnTo>
                    <a:lnTo>
                      <a:pt x="f11" y="f12"/>
                    </a:lnTo>
                    <a:lnTo>
                      <a:pt x="f13" y="f14"/>
                    </a:lnTo>
                    <a:lnTo>
                      <a:pt x="f15" y="f16"/>
                    </a:lnTo>
                    <a:lnTo>
                      <a:pt x="f11" y="f17"/>
                    </a:lnTo>
                    <a:lnTo>
                      <a:pt x="f18" y="f19"/>
                    </a:lnTo>
                    <a:lnTo>
                      <a:pt x="f20" y="f21"/>
                    </a:lnTo>
                    <a:lnTo>
                      <a:pt x="f22" y="f23"/>
                    </a:lnTo>
                    <a:lnTo>
                      <a:pt x="f24" y="f25"/>
                    </a:lnTo>
                    <a:lnTo>
                      <a:pt x="f26" y="f27"/>
                    </a:lnTo>
                    <a:lnTo>
                      <a:pt x="f5" y="f28"/>
                    </a:lnTo>
                    <a:lnTo>
                      <a:pt x="f29" y="f7"/>
                    </a:lnTo>
                    <a:lnTo>
                      <a:pt x="f30" y="f31"/>
                    </a:lnTo>
                    <a:lnTo>
                      <a:pt x="f32" y="f33"/>
                    </a:lnTo>
                    <a:lnTo>
                      <a:pt x="f34" y="f35"/>
                    </a:lnTo>
                    <a:lnTo>
                      <a:pt x="f17" y="f36"/>
                    </a:lnTo>
                    <a:lnTo>
                      <a:pt x="f37" y="f38"/>
                    </a:lnTo>
                    <a:lnTo>
                      <a:pt x="f39" y="f40"/>
                    </a:lnTo>
                    <a:lnTo>
                      <a:pt x="f41" y="f42"/>
                    </a:lnTo>
                    <a:lnTo>
                      <a:pt x="f43" y="f44"/>
                    </a:lnTo>
                    <a:lnTo>
                      <a:pt x="f45" y="f46"/>
                    </a:lnTo>
                    <a:lnTo>
                      <a:pt x="f47" y="f48"/>
                    </a:lnTo>
                    <a:lnTo>
                      <a:pt x="f49" y="f21"/>
                    </a:lnTo>
                    <a:lnTo>
                      <a:pt x="f6" y="f50"/>
                    </a:lnTo>
                    <a:lnTo>
                      <a:pt x="f51" y="f52"/>
                    </a:lnTo>
                    <a:lnTo>
                      <a:pt x="f53" y="f54"/>
                    </a:lnTo>
                    <a:lnTo>
                      <a:pt x="f55" y="f56"/>
                    </a:lnTo>
                    <a:lnTo>
                      <a:pt x="f57" y="f58"/>
                    </a:lnTo>
                    <a:lnTo>
                      <a:pt x="f59" y="f60"/>
                    </a:lnTo>
                    <a:lnTo>
                      <a:pt x="f61" y="f62"/>
                    </a:lnTo>
                    <a:lnTo>
                      <a:pt x="f63" y="f64"/>
                    </a:lnTo>
                    <a:lnTo>
                      <a:pt x="f65" y="f66"/>
                    </a:lnTo>
                    <a:lnTo>
                      <a:pt x="f67" y="f68"/>
                    </a:lnTo>
                    <a:lnTo>
                      <a:pt x="f8" y="f5"/>
                    </a:lnTo>
                    <a:close/>
                  </a:path>
                </a:pathLst>
              </a:custGeom>
              <a:solidFill>
                <a:srgbClr val="6666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41" name="Freeform 13"/>
              <p:cNvSpPr/>
              <p:nvPr/>
            </p:nvSpPr>
            <p:spPr>
              <a:xfrm flipH="1">
                <a:off x="8280202" y="4169892"/>
                <a:ext cx="98096" cy="198644"/>
              </a:xfrm>
              <a:custGeom>
                <a:avLst/>
                <a:gdLst>
                  <a:gd name="f0" fmla="val 10800000"/>
                  <a:gd name="f1" fmla="val 5400000"/>
                  <a:gd name="f2" fmla="val 180"/>
                  <a:gd name="f3" fmla="val w"/>
                  <a:gd name="f4" fmla="val h"/>
                  <a:gd name="f5" fmla="val 0"/>
                  <a:gd name="f6" fmla="val 477"/>
                  <a:gd name="f7" fmla="val 785"/>
                  <a:gd name="f8" fmla="val 65"/>
                  <a:gd name="f9" fmla="val 114"/>
                  <a:gd name="f10" fmla="val 430"/>
                  <a:gd name="f11" fmla="val 126"/>
                  <a:gd name="f12" fmla="val 476"/>
                  <a:gd name="f13" fmla="val 205"/>
                  <a:gd name="f14" fmla="val 439"/>
                  <a:gd name="f15" fmla="val 337"/>
                  <a:gd name="f16" fmla="val 473"/>
                  <a:gd name="f17" fmla="val 453"/>
                  <a:gd name="f18" fmla="val 639"/>
                  <a:gd name="f19" fmla="val 407"/>
                  <a:gd name="f20" fmla="val 149"/>
                  <a:gd name="f21" fmla="val 510"/>
                  <a:gd name="f22" fmla="val 151"/>
                  <a:gd name="f23" fmla="val 314"/>
                  <a:gd name="f24" fmla="val 36"/>
                  <a:gd name="f25" fmla="val 304"/>
                  <a:gd name="f26" fmla="+- 0 0 -90"/>
                  <a:gd name="f27" fmla="*/ f3 1 477"/>
                  <a:gd name="f28" fmla="*/ f4 1 785"/>
                  <a:gd name="f29" fmla="+- f7 0 f5"/>
                  <a:gd name="f30" fmla="+- f6 0 f5"/>
                  <a:gd name="f31" fmla="*/ f26 f0 1"/>
                  <a:gd name="f32" fmla="*/ f30 1 477"/>
                  <a:gd name="f33" fmla="*/ f29 1 785"/>
                  <a:gd name="f34" fmla="*/ 0 f30 1"/>
                  <a:gd name="f35" fmla="*/ 4 f29 1"/>
                  <a:gd name="f36" fmla="*/ 8 f30 1"/>
                  <a:gd name="f37" fmla="*/ 0 f29 1"/>
                  <a:gd name="f38" fmla="*/ 27 f30 1"/>
                  <a:gd name="f39" fmla="*/ 7 f29 1"/>
                  <a:gd name="f40" fmla="*/ 30 f30 1"/>
                  <a:gd name="f41" fmla="*/ 12 f29 1"/>
                  <a:gd name="f42" fmla="*/ 28 f30 1"/>
                  <a:gd name="f43" fmla="*/ 21 f29 1"/>
                  <a:gd name="f44" fmla="*/ 29 f29 1"/>
                  <a:gd name="f45" fmla="*/ 29 f30 1"/>
                  <a:gd name="f46" fmla="*/ 39 f29 1"/>
                  <a:gd name="f47" fmla="*/ 26 f30 1"/>
                  <a:gd name="f48" fmla="*/ 49 f29 1"/>
                  <a:gd name="f49" fmla="*/ 10 f30 1"/>
                  <a:gd name="f50" fmla="*/ 31 f29 1"/>
                  <a:gd name="f51" fmla="*/ 19 f29 1"/>
                  <a:gd name="f52" fmla="*/ 3 f30 1"/>
                  <a:gd name="f53" fmla="*/ 477 f30 1"/>
                  <a:gd name="f54" fmla="*/ 785 f29 1"/>
                  <a:gd name="f55" fmla="*/ f31 1 f2"/>
                  <a:gd name="f56" fmla="*/ f34 1 477"/>
                  <a:gd name="f57" fmla="*/ f35 1 785"/>
                  <a:gd name="f58" fmla="*/ f36 1 477"/>
                  <a:gd name="f59" fmla="*/ f37 1 785"/>
                  <a:gd name="f60" fmla="*/ f38 1 477"/>
                  <a:gd name="f61" fmla="*/ f39 1 785"/>
                  <a:gd name="f62" fmla="*/ f40 1 477"/>
                  <a:gd name="f63" fmla="*/ f41 1 785"/>
                  <a:gd name="f64" fmla="*/ f42 1 477"/>
                  <a:gd name="f65" fmla="*/ f43 1 785"/>
                  <a:gd name="f66" fmla="*/ f44 1 785"/>
                  <a:gd name="f67" fmla="*/ f45 1 477"/>
                  <a:gd name="f68" fmla="*/ f46 1 785"/>
                  <a:gd name="f69" fmla="*/ f47 1 477"/>
                  <a:gd name="f70" fmla="*/ f48 1 785"/>
                  <a:gd name="f71" fmla="*/ f49 1 477"/>
                  <a:gd name="f72" fmla="*/ f50 1 785"/>
                  <a:gd name="f73" fmla="*/ f51 1 785"/>
                  <a:gd name="f74" fmla="*/ f52 1 477"/>
                  <a:gd name="f75" fmla="*/ f53 1 477"/>
                  <a:gd name="f76" fmla="*/ f54 1 785"/>
                  <a:gd name="f77" fmla="+- f55 0 f1"/>
                  <a:gd name="f78" fmla="*/ f56 1 f32"/>
                  <a:gd name="f79" fmla="*/ f57 1 f33"/>
                  <a:gd name="f80" fmla="*/ f58 1 f32"/>
                  <a:gd name="f81" fmla="*/ f59 1 f33"/>
                  <a:gd name="f82" fmla="*/ f60 1 f32"/>
                  <a:gd name="f83" fmla="*/ f61 1 f33"/>
                  <a:gd name="f84" fmla="*/ f62 1 f32"/>
                  <a:gd name="f85" fmla="*/ f63 1 f33"/>
                  <a:gd name="f86" fmla="*/ f64 1 f32"/>
                  <a:gd name="f87" fmla="*/ f65 1 f33"/>
                  <a:gd name="f88" fmla="*/ f66 1 f33"/>
                  <a:gd name="f89" fmla="*/ f67 1 f32"/>
                  <a:gd name="f90" fmla="*/ f68 1 f33"/>
                  <a:gd name="f91" fmla="*/ f69 1 f32"/>
                  <a:gd name="f92" fmla="*/ f70 1 f33"/>
                  <a:gd name="f93" fmla="*/ f71 1 f32"/>
                  <a:gd name="f94" fmla="*/ f72 1 f33"/>
                  <a:gd name="f95" fmla="*/ f73 1 f33"/>
                  <a:gd name="f96" fmla="*/ f74 1 f32"/>
                  <a:gd name="f97" fmla="*/ f75 1 f32"/>
                  <a:gd name="f98" fmla="*/ f76 1 f33"/>
                  <a:gd name="f99" fmla="*/ f78 f27 1"/>
                  <a:gd name="f100" fmla="*/ f97 f27 1"/>
                  <a:gd name="f101" fmla="*/ f98 f28 1"/>
                  <a:gd name="f102" fmla="*/ f81 f28 1"/>
                  <a:gd name="f103" fmla="*/ f79 f28 1"/>
                  <a:gd name="f104" fmla="*/ f80 f27 1"/>
                  <a:gd name="f105" fmla="*/ f82 f27 1"/>
                  <a:gd name="f106" fmla="*/ f83 f28 1"/>
                  <a:gd name="f107" fmla="*/ f84 f27 1"/>
                  <a:gd name="f108" fmla="*/ f85 f28 1"/>
                  <a:gd name="f109" fmla="*/ f86 f27 1"/>
                  <a:gd name="f110" fmla="*/ f87 f28 1"/>
                  <a:gd name="f111" fmla="*/ f88 f28 1"/>
                  <a:gd name="f112" fmla="*/ f89 f27 1"/>
                  <a:gd name="f113" fmla="*/ f90 f28 1"/>
                  <a:gd name="f114" fmla="*/ f91 f27 1"/>
                  <a:gd name="f115" fmla="*/ f92 f28 1"/>
                  <a:gd name="f116" fmla="*/ f93 f27 1"/>
                  <a:gd name="f117" fmla="*/ f94 f28 1"/>
                  <a:gd name="f118" fmla="*/ f95 f28 1"/>
                  <a:gd name="f119" fmla="*/ f96 f27 1"/>
                </a:gdLst>
                <a:ahLst/>
                <a:cxnLst>
                  <a:cxn ang="3cd4">
                    <a:pos x="hc" y="t"/>
                  </a:cxn>
                  <a:cxn ang="0">
                    <a:pos x="r" y="vc"/>
                  </a:cxn>
                  <a:cxn ang="cd4">
                    <a:pos x="hc" y="b"/>
                  </a:cxn>
                  <a:cxn ang="cd2">
                    <a:pos x="l" y="vc"/>
                  </a:cxn>
                  <a:cxn ang="f77">
                    <a:pos x="f99" y="f103"/>
                  </a:cxn>
                  <a:cxn ang="f77">
                    <a:pos x="f104" y="f102"/>
                  </a:cxn>
                  <a:cxn ang="f77">
                    <a:pos x="f105" y="f106"/>
                  </a:cxn>
                  <a:cxn ang="f77">
                    <a:pos x="f107" y="f108"/>
                  </a:cxn>
                  <a:cxn ang="f77">
                    <a:pos x="f109" y="f110"/>
                  </a:cxn>
                  <a:cxn ang="f77">
                    <a:pos x="f107" y="f111"/>
                  </a:cxn>
                  <a:cxn ang="f77">
                    <a:pos x="f112" y="f113"/>
                  </a:cxn>
                  <a:cxn ang="f77">
                    <a:pos x="f114" y="f115"/>
                  </a:cxn>
                  <a:cxn ang="f77">
                    <a:pos x="f116" y="f117"/>
                  </a:cxn>
                  <a:cxn ang="f77">
                    <a:pos x="f116" y="f118"/>
                  </a:cxn>
                  <a:cxn ang="f77">
                    <a:pos x="f119" y="f118"/>
                  </a:cxn>
                  <a:cxn ang="f77">
                    <a:pos x="f99" y="f103"/>
                  </a:cxn>
                  <a:cxn ang="f77">
                    <a:pos x="f99" y="f103"/>
                  </a:cxn>
                </a:cxnLst>
                <a:rect l="f99" t="f102" r="f100" b="f101"/>
                <a:pathLst>
                  <a:path w="477" h="785">
                    <a:moveTo>
                      <a:pt x="f5" y="f8"/>
                    </a:moveTo>
                    <a:lnTo>
                      <a:pt x="f9" y="f5"/>
                    </a:lnTo>
                    <a:lnTo>
                      <a:pt x="f10" y="f11"/>
                    </a:lnTo>
                    <a:lnTo>
                      <a:pt x="f12" y="f13"/>
                    </a:lnTo>
                    <a:lnTo>
                      <a:pt x="f14" y="f15"/>
                    </a:lnTo>
                    <a:lnTo>
                      <a:pt x="f6" y="f16"/>
                    </a:lnTo>
                    <a:lnTo>
                      <a:pt x="f17" y="f18"/>
                    </a:lnTo>
                    <a:lnTo>
                      <a:pt x="f19" y="f7"/>
                    </a:lnTo>
                    <a:lnTo>
                      <a:pt x="f20" y="f21"/>
                    </a:lnTo>
                    <a:lnTo>
                      <a:pt x="f22" y="f23"/>
                    </a:lnTo>
                    <a:lnTo>
                      <a:pt x="f24" y="f25"/>
                    </a:lnTo>
                    <a:lnTo>
                      <a:pt x="f5" y="f8"/>
                    </a:lnTo>
                    <a:close/>
                  </a:path>
                </a:pathLst>
              </a:custGeom>
              <a:solidFill>
                <a:srgbClr val="FFFFCC"/>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42" name="Freeform 14"/>
              <p:cNvSpPr/>
              <p:nvPr/>
            </p:nvSpPr>
            <p:spPr>
              <a:xfrm flipH="1">
                <a:off x="8263368" y="4034597"/>
                <a:ext cx="100565" cy="173306"/>
              </a:xfrm>
              <a:custGeom>
                <a:avLst/>
                <a:gdLst>
                  <a:gd name="f0" fmla="val 10800000"/>
                  <a:gd name="f1" fmla="val 5400000"/>
                  <a:gd name="f2" fmla="val 180"/>
                  <a:gd name="f3" fmla="val w"/>
                  <a:gd name="f4" fmla="val h"/>
                  <a:gd name="f5" fmla="val 0"/>
                  <a:gd name="f6" fmla="val 488"/>
                  <a:gd name="f7" fmla="val 684"/>
                  <a:gd name="f8" fmla="val 232"/>
                  <a:gd name="f9" fmla="val 254"/>
                  <a:gd name="f10" fmla="val 680"/>
                  <a:gd name="f11" fmla="val 279"/>
                  <a:gd name="f12" fmla="val 677"/>
                  <a:gd name="f13" fmla="val 302"/>
                  <a:gd name="f14" fmla="val 667"/>
                  <a:gd name="f15" fmla="val 325"/>
                  <a:gd name="f16" fmla="val 660"/>
                  <a:gd name="f17" fmla="val 346"/>
                  <a:gd name="f18" fmla="val 646"/>
                  <a:gd name="f19" fmla="val 367"/>
                  <a:gd name="f20" fmla="val 629"/>
                  <a:gd name="f21" fmla="val 387"/>
                  <a:gd name="f22" fmla="val 610"/>
                  <a:gd name="f23" fmla="val 406"/>
                  <a:gd name="f24" fmla="val 589"/>
                  <a:gd name="f25" fmla="val 422"/>
                  <a:gd name="f26" fmla="val 566"/>
                  <a:gd name="f27" fmla="val 437"/>
                  <a:gd name="f28" fmla="val 542"/>
                  <a:gd name="f29" fmla="val 450"/>
                  <a:gd name="f30" fmla="val 513"/>
                  <a:gd name="f31" fmla="val 462"/>
                  <a:gd name="f32" fmla="val 485"/>
                  <a:gd name="f33" fmla="val 471"/>
                  <a:gd name="f34" fmla="val 451"/>
                  <a:gd name="f35" fmla="val 479"/>
                  <a:gd name="f36" fmla="val 420"/>
                  <a:gd name="f37" fmla="val 482"/>
                  <a:gd name="f38" fmla="val 386"/>
                  <a:gd name="f39" fmla="val 354"/>
                  <a:gd name="f40" fmla="val 486"/>
                  <a:gd name="f41" fmla="val 317"/>
                  <a:gd name="f42" fmla="val 484"/>
                  <a:gd name="f43" fmla="val 283"/>
                  <a:gd name="f44" fmla="val 481"/>
                  <a:gd name="f45" fmla="val 249"/>
                  <a:gd name="f46" fmla="val 475"/>
                  <a:gd name="f47" fmla="val 219"/>
                  <a:gd name="f48" fmla="val 463"/>
                  <a:gd name="f49" fmla="val 186"/>
                  <a:gd name="f50" fmla="val 454"/>
                  <a:gd name="f51" fmla="val 158"/>
                  <a:gd name="f52" fmla="val 441"/>
                  <a:gd name="f53" fmla="val 131"/>
                  <a:gd name="f54" fmla="val 427"/>
                  <a:gd name="f55" fmla="val 108"/>
                  <a:gd name="f56" fmla="val 408"/>
                  <a:gd name="f57" fmla="val 84"/>
                  <a:gd name="f58" fmla="val 391"/>
                  <a:gd name="f59" fmla="val 63"/>
                  <a:gd name="f60" fmla="val 372"/>
                  <a:gd name="f61" fmla="val 46"/>
                  <a:gd name="f62" fmla="val 351"/>
                  <a:gd name="f63" fmla="val 30"/>
                  <a:gd name="f64" fmla="val 330"/>
                  <a:gd name="f65" fmla="val 17"/>
                  <a:gd name="f66" fmla="val 308"/>
                  <a:gd name="f67" fmla="val 10"/>
                  <a:gd name="f68" fmla="val 4"/>
                  <a:gd name="f69" fmla="val 260"/>
                  <a:gd name="f70" fmla="val 2"/>
                  <a:gd name="f71" fmla="val 233"/>
                  <a:gd name="f72" fmla="val 209"/>
                  <a:gd name="f73" fmla="val 6"/>
                  <a:gd name="f74" fmla="val 11"/>
                  <a:gd name="f75" fmla="val 163"/>
                  <a:gd name="f76" fmla="val 23"/>
                  <a:gd name="f77" fmla="val 140"/>
                  <a:gd name="f78" fmla="val 34"/>
                  <a:gd name="f79" fmla="val 119"/>
                  <a:gd name="f80" fmla="val 53"/>
                  <a:gd name="f81" fmla="val 100"/>
                  <a:gd name="f82" fmla="val 70"/>
                  <a:gd name="f83" fmla="val 81"/>
                  <a:gd name="f84" fmla="val 93"/>
                  <a:gd name="f85" fmla="val 64"/>
                  <a:gd name="f86" fmla="val 116"/>
                  <a:gd name="f87" fmla="val 49"/>
                  <a:gd name="f88" fmla="val 141"/>
                  <a:gd name="f89" fmla="val 36"/>
                  <a:gd name="f90" fmla="val 167"/>
                  <a:gd name="f91" fmla="val 26"/>
                  <a:gd name="f92" fmla="val 200"/>
                  <a:gd name="f93" fmla="val 15"/>
                  <a:gd name="f94" fmla="val 228"/>
                  <a:gd name="f95" fmla="val 7"/>
                  <a:gd name="f96" fmla="val 262"/>
                  <a:gd name="f97" fmla="val 297"/>
                  <a:gd name="f98" fmla="val 333"/>
                  <a:gd name="f99" fmla="val 365"/>
                  <a:gd name="f100" fmla="val 399"/>
                  <a:gd name="f101" fmla="val 5"/>
                  <a:gd name="f102" fmla="val 432"/>
                  <a:gd name="f103" fmla="val 13"/>
                  <a:gd name="f104" fmla="val 464"/>
                  <a:gd name="f105" fmla="val 22"/>
                  <a:gd name="f106" fmla="val 494"/>
                  <a:gd name="f107" fmla="val 523"/>
                  <a:gd name="f108" fmla="val 47"/>
                  <a:gd name="f109" fmla="val 549"/>
                  <a:gd name="f110" fmla="val 62"/>
                  <a:gd name="f111" fmla="val 576"/>
                  <a:gd name="f112" fmla="val 78"/>
                  <a:gd name="f113" fmla="val 597"/>
                  <a:gd name="f114" fmla="val 97"/>
                  <a:gd name="f115" fmla="val 618"/>
                  <a:gd name="f116" fmla="val 635"/>
                  <a:gd name="f117" fmla="val 137"/>
                  <a:gd name="f118" fmla="val 652"/>
                  <a:gd name="f119" fmla="val 159"/>
                  <a:gd name="f120" fmla="val 663"/>
                  <a:gd name="f121" fmla="val 182"/>
                  <a:gd name="f122" fmla="val 673"/>
                  <a:gd name="f123" fmla="val 205"/>
                  <a:gd name="f124" fmla="+- 0 0 -90"/>
                  <a:gd name="f125" fmla="*/ f3 1 488"/>
                  <a:gd name="f126" fmla="*/ f4 1 684"/>
                  <a:gd name="f127" fmla="+- f7 0 f5"/>
                  <a:gd name="f128" fmla="+- f6 0 f5"/>
                  <a:gd name="f129" fmla="*/ f124 f0 1"/>
                  <a:gd name="f130" fmla="*/ f128 1 488"/>
                  <a:gd name="f131" fmla="*/ f127 1 684"/>
                  <a:gd name="f132" fmla="*/ 16 f128 1"/>
                  <a:gd name="f133" fmla="*/ 43 f127 1"/>
                  <a:gd name="f134" fmla="*/ 19 f128 1"/>
                  <a:gd name="f135" fmla="*/ 42 f127 1"/>
                  <a:gd name="f136" fmla="*/ 22 f128 1"/>
                  <a:gd name="f137" fmla="*/ 41 f127 1"/>
                  <a:gd name="f138" fmla="*/ 25 f128 1"/>
                  <a:gd name="f139" fmla="*/ 39 f127 1"/>
                  <a:gd name="f140" fmla="*/ 27 f128 1"/>
                  <a:gd name="f141" fmla="*/ 36 f127 1"/>
                  <a:gd name="f142" fmla="*/ 29 f128 1"/>
                  <a:gd name="f143" fmla="*/ 33 f127 1"/>
                  <a:gd name="f144" fmla="*/ 30 f128 1"/>
                  <a:gd name="f145" fmla="*/ 28 f127 1"/>
                  <a:gd name="f146" fmla="*/ 31 f128 1"/>
                  <a:gd name="f147" fmla="*/ 24 f127 1"/>
                  <a:gd name="f148" fmla="*/ 20 f127 1"/>
                  <a:gd name="f149" fmla="*/ 15 f127 1"/>
                  <a:gd name="f150" fmla="*/ 11 f127 1"/>
                  <a:gd name="f151" fmla="*/ 28 f128 1"/>
                  <a:gd name="f152" fmla="*/ 9 f127 1"/>
                  <a:gd name="f153" fmla="*/ 26 f128 1"/>
                  <a:gd name="f154" fmla="*/ 5 f127 1"/>
                  <a:gd name="f155" fmla="*/ 24 f128 1"/>
                  <a:gd name="f156" fmla="*/ 3 f127 1"/>
                  <a:gd name="f157" fmla="*/ 21 f128 1"/>
                  <a:gd name="f158" fmla="*/ 1 f127 1"/>
                  <a:gd name="f159" fmla="*/ 18 f128 1"/>
                  <a:gd name="f160" fmla="*/ 15 f128 1"/>
                  <a:gd name="f161" fmla="*/ 0 f127 1"/>
                  <a:gd name="f162" fmla="*/ 12 f128 1"/>
                  <a:gd name="f163" fmla="*/ 9 f128 1"/>
                  <a:gd name="f164" fmla="*/ 7 f128 1"/>
                  <a:gd name="f165" fmla="*/ 4 f128 1"/>
                  <a:gd name="f166" fmla="*/ 7 f127 1"/>
                  <a:gd name="f167" fmla="*/ 3 f128 1"/>
                  <a:gd name="f168" fmla="*/ 1 f128 1"/>
                  <a:gd name="f169" fmla="*/ 14 f127 1"/>
                  <a:gd name="f170" fmla="*/ 19 f127 1"/>
                  <a:gd name="f171" fmla="*/ 0 f128 1"/>
                  <a:gd name="f172" fmla="*/ 22 f127 1"/>
                  <a:gd name="f173" fmla="*/ 27 f127 1"/>
                  <a:gd name="f174" fmla="*/ 2 f128 1"/>
                  <a:gd name="f175" fmla="*/ 30 f127 1"/>
                  <a:gd name="f176" fmla="*/ 35 f127 1"/>
                  <a:gd name="f177" fmla="*/ 5 f128 1"/>
                  <a:gd name="f178" fmla="*/ 38 f127 1"/>
                  <a:gd name="f179" fmla="*/ 8 f128 1"/>
                  <a:gd name="f180" fmla="*/ 40 f127 1"/>
                  <a:gd name="f181" fmla="*/ 10 f128 1"/>
                  <a:gd name="f182" fmla="*/ 13 f128 1"/>
                  <a:gd name="f183" fmla="*/ 488 f128 1"/>
                  <a:gd name="f184" fmla="*/ 684 f127 1"/>
                  <a:gd name="f185" fmla="*/ f129 1 f2"/>
                  <a:gd name="f186" fmla="*/ f132 1 488"/>
                  <a:gd name="f187" fmla="*/ f133 1 684"/>
                  <a:gd name="f188" fmla="*/ f134 1 488"/>
                  <a:gd name="f189" fmla="*/ f135 1 684"/>
                  <a:gd name="f190" fmla="*/ f136 1 488"/>
                  <a:gd name="f191" fmla="*/ f137 1 684"/>
                  <a:gd name="f192" fmla="*/ f138 1 488"/>
                  <a:gd name="f193" fmla="*/ f139 1 684"/>
                  <a:gd name="f194" fmla="*/ f140 1 488"/>
                  <a:gd name="f195" fmla="*/ f141 1 684"/>
                  <a:gd name="f196" fmla="*/ f142 1 488"/>
                  <a:gd name="f197" fmla="*/ f143 1 684"/>
                  <a:gd name="f198" fmla="*/ f144 1 488"/>
                  <a:gd name="f199" fmla="*/ f145 1 684"/>
                  <a:gd name="f200" fmla="*/ f146 1 488"/>
                  <a:gd name="f201" fmla="*/ f147 1 684"/>
                  <a:gd name="f202" fmla="*/ f148 1 684"/>
                  <a:gd name="f203" fmla="*/ f149 1 684"/>
                  <a:gd name="f204" fmla="*/ f150 1 684"/>
                  <a:gd name="f205" fmla="*/ f151 1 488"/>
                  <a:gd name="f206" fmla="*/ f152 1 684"/>
                  <a:gd name="f207" fmla="*/ f153 1 488"/>
                  <a:gd name="f208" fmla="*/ f154 1 684"/>
                  <a:gd name="f209" fmla="*/ f155 1 488"/>
                  <a:gd name="f210" fmla="*/ f156 1 684"/>
                  <a:gd name="f211" fmla="*/ f157 1 488"/>
                  <a:gd name="f212" fmla="*/ f158 1 684"/>
                  <a:gd name="f213" fmla="*/ f159 1 488"/>
                  <a:gd name="f214" fmla="*/ f160 1 488"/>
                  <a:gd name="f215" fmla="*/ f161 1 684"/>
                  <a:gd name="f216" fmla="*/ f162 1 488"/>
                  <a:gd name="f217" fmla="*/ f163 1 488"/>
                  <a:gd name="f218" fmla="*/ f164 1 488"/>
                  <a:gd name="f219" fmla="*/ f165 1 488"/>
                  <a:gd name="f220" fmla="*/ f166 1 684"/>
                  <a:gd name="f221" fmla="*/ f167 1 488"/>
                  <a:gd name="f222" fmla="*/ f168 1 488"/>
                  <a:gd name="f223" fmla="*/ f169 1 684"/>
                  <a:gd name="f224" fmla="*/ f170 1 684"/>
                  <a:gd name="f225" fmla="*/ f171 1 488"/>
                  <a:gd name="f226" fmla="*/ f172 1 684"/>
                  <a:gd name="f227" fmla="*/ f173 1 684"/>
                  <a:gd name="f228" fmla="*/ f174 1 488"/>
                  <a:gd name="f229" fmla="*/ f175 1 684"/>
                  <a:gd name="f230" fmla="*/ f176 1 684"/>
                  <a:gd name="f231" fmla="*/ f177 1 488"/>
                  <a:gd name="f232" fmla="*/ f178 1 684"/>
                  <a:gd name="f233" fmla="*/ f179 1 488"/>
                  <a:gd name="f234" fmla="*/ f180 1 684"/>
                  <a:gd name="f235" fmla="*/ f181 1 488"/>
                  <a:gd name="f236" fmla="*/ f182 1 488"/>
                  <a:gd name="f237" fmla="*/ f183 1 488"/>
                  <a:gd name="f238" fmla="*/ f184 1 684"/>
                  <a:gd name="f239" fmla="+- f185 0 f1"/>
                  <a:gd name="f240" fmla="*/ f186 1 f130"/>
                  <a:gd name="f241" fmla="*/ f187 1 f131"/>
                  <a:gd name="f242" fmla="*/ f188 1 f130"/>
                  <a:gd name="f243" fmla="*/ f189 1 f131"/>
                  <a:gd name="f244" fmla="*/ f190 1 f130"/>
                  <a:gd name="f245" fmla="*/ f191 1 f131"/>
                  <a:gd name="f246" fmla="*/ f192 1 f130"/>
                  <a:gd name="f247" fmla="*/ f193 1 f131"/>
                  <a:gd name="f248" fmla="*/ f194 1 f130"/>
                  <a:gd name="f249" fmla="*/ f195 1 f131"/>
                  <a:gd name="f250" fmla="*/ f196 1 f130"/>
                  <a:gd name="f251" fmla="*/ f197 1 f131"/>
                  <a:gd name="f252" fmla="*/ f198 1 f130"/>
                  <a:gd name="f253" fmla="*/ f199 1 f131"/>
                  <a:gd name="f254" fmla="*/ f200 1 f130"/>
                  <a:gd name="f255" fmla="*/ f201 1 f131"/>
                  <a:gd name="f256" fmla="*/ f202 1 f131"/>
                  <a:gd name="f257" fmla="*/ f203 1 f131"/>
                  <a:gd name="f258" fmla="*/ f204 1 f131"/>
                  <a:gd name="f259" fmla="*/ f205 1 f130"/>
                  <a:gd name="f260" fmla="*/ f206 1 f131"/>
                  <a:gd name="f261" fmla="*/ f207 1 f130"/>
                  <a:gd name="f262" fmla="*/ f208 1 f131"/>
                  <a:gd name="f263" fmla="*/ f209 1 f130"/>
                  <a:gd name="f264" fmla="*/ f210 1 f131"/>
                  <a:gd name="f265" fmla="*/ f211 1 f130"/>
                  <a:gd name="f266" fmla="*/ f212 1 f131"/>
                  <a:gd name="f267" fmla="*/ f213 1 f130"/>
                  <a:gd name="f268" fmla="*/ f214 1 f130"/>
                  <a:gd name="f269" fmla="*/ f215 1 f131"/>
                  <a:gd name="f270" fmla="*/ f216 1 f130"/>
                  <a:gd name="f271" fmla="*/ f217 1 f130"/>
                  <a:gd name="f272" fmla="*/ f218 1 f130"/>
                  <a:gd name="f273" fmla="*/ f219 1 f130"/>
                  <a:gd name="f274" fmla="*/ f220 1 f131"/>
                  <a:gd name="f275" fmla="*/ f221 1 f130"/>
                  <a:gd name="f276" fmla="*/ f222 1 f130"/>
                  <a:gd name="f277" fmla="*/ f223 1 f131"/>
                  <a:gd name="f278" fmla="*/ f224 1 f131"/>
                  <a:gd name="f279" fmla="*/ f225 1 f130"/>
                  <a:gd name="f280" fmla="*/ f226 1 f131"/>
                  <a:gd name="f281" fmla="*/ f227 1 f131"/>
                  <a:gd name="f282" fmla="*/ f228 1 f130"/>
                  <a:gd name="f283" fmla="*/ f229 1 f131"/>
                  <a:gd name="f284" fmla="*/ f230 1 f131"/>
                  <a:gd name="f285" fmla="*/ f231 1 f130"/>
                  <a:gd name="f286" fmla="*/ f232 1 f131"/>
                  <a:gd name="f287" fmla="*/ f233 1 f130"/>
                  <a:gd name="f288" fmla="*/ f234 1 f131"/>
                  <a:gd name="f289" fmla="*/ f235 1 f130"/>
                  <a:gd name="f290" fmla="*/ f236 1 f130"/>
                  <a:gd name="f291" fmla="*/ f237 1 f130"/>
                  <a:gd name="f292" fmla="*/ f238 1 f131"/>
                  <a:gd name="f293" fmla="*/ f279 f125 1"/>
                  <a:gd name="f294" fmla="*/ f291 f125 1"/>
                  <a:gd name="f295" fmla="*/ f292 f126 1"/>
                  <a:gd name="f296" fmla="*/ f269 f126 1"/>
                  <a:gd name="f297" fmla="*/ f240 f125 1"/>
                  <a:gd name="f298" fmla="*/ f241 f126 1"/>
                  <a:gd name="f299" fmla="*/ f242 f125 1"/>
                  <a:gd name="f300" fmla="*/ f243 f126 1"/>
                  <a:gd name="f301" fmla="*/ f244 f125 1"/>
                  <a:gd name="f302" fmla="*/ f245 f126 1"/>
                  <a:gd name="f303" fmla="*/ f246 f125 1"/>
                  <a:gd name="f304" fmla="*/ f247 f126 1"/>
                  <a:gd name="f305" fmla="*/ f248 f125 1"/>
                  <a:gd name="f306" fmla="*/ f249 f126 1"/>
                  <a:gd name="f307" fmla="*/ f250 f125 1"/>
                  <a:gd name="f308" fmla="*/ f251 f126 1"/>
                  <a:gd name="f309" fmla="*/ f252 f125 1"/>
                  <a:gd name="f310" fmla="*/ f253 f126 1"/>
                  <a:gd name="f311" fmla="*/ f254 f125 1"/>
                  <a:gd name="f312" fmla="*/ f255 f126 1"/>
                  <a:gd name="f313" fmla="*/ f256 f126 1"/>
                  <a:gd name="f314" fmla="*/ f257 f126 1"/>
                  <a:gd name="f315" fmla="*/ f258 f126 1"/>
                  <a:gd name="f316" fmla="*/ f259 f125 1"/>
                  <a:gd name="f317" fmla="*/ f260 f126 1"/>
                  <a:gd name="f318" fmla="*/ f261 f125 1"/>
                  <a:gd name="f319" fmla="*/ f262 f126 1"/>
                  <a:gd name="f320" fmla="*/ f263 f125 1"/>
                  <a:gd name="f321" fmla="*/ f264 f126 1"/>
                  <a:gd name="f322" fmla="*/ f265 f125 1"/>
                  <a:gd name="f323" fmla="*/ f266 f126 1"/>
                  <a:gd name="f324" fmla="*/ f267 f125 1"/>
                  <a:gd name="f325" fmla="*/ f268 f125 1"/>
                  <a:gd name="f326" fmla="*/ f270 f125 1"/>
                  <a:gd name="f327" fmla="*/ f271 f125 1"/>
                  <a:gd name="f328" fmla="*/ f272 f125 1"/>
                  <a:gd name="f329" fmla="*/ f273 f125 1"/>
                  <a:gd name="f330" fmla="*/ f274 f126 1"/>
                  <a:gd name="f331" fmla="*/ f275 f125 1"/>
                  <a:gd name="f332" fmla="*/ f276 f125 1"/>
                  <a:gd name="f333" fmla="*/ f277 f126 1"/>
                  <a:gd name="f334" fmla="*/ f278 f126 1"/>
                  <a:gd name="f335" fmla="*/ f280 f126 1"/>
                  <a:gd name="f336" fmla="*/ f281 f126 1"/>
                  <a:gd name="f337" fmla="*/ f282 f125 1"/>
                  <a:gd name="f338" fmla="*/ f283 f126 1"/>
                  <a:gd name="f339" fmla="*/ f284 f126 1"/>
                  <a:gd name="f340" fmla="*/ f285 f125 1"/>
                  <a:gd name="f341" fmla="*/ f286 f126 1"/>
                  <a:gd name="f342" fmla="*/ f287 f125 1"/>
                  <a:gd name="f343" fmla="*/ f288 f126 1"/>
                  <a:gd name="f344" fmla="*/ f289 f125 1"/>
                  <a:gd name="f345" fmla="*/ f290 f125 1"/>
                </a:gdLst>
                <a:ahLst/>
                <a:cxnLst>
                  <a:cxn ang="3cd4">
                    <a:pos x="hc" y="t"/>
                  </a:cxn>
                  <a:cxn ang="0">
                    <a:pos x="r" y="vc"/>
                  </a:cxn>
                  <a:cxn ang="cd4">
                    <a:pos x="hc" y="b"/>
                  </a:cxn>
                  <a:cxn ang="cd2">
                    <a:pos x="l" y="vc"/>
                  </a:cxn>
                  <a:cxn ang="f239">
                    <a:pos x="f297" y="f298"/>
                  </a:cxn>
                  <a:cxn ang="f239">
                    <a:pos x="f299" y="f300"/>
                  </a:cxn>
                  <a:cxn ang="f239">
                    <a:pos x="f301" y="f302"/>
                  </a:cxn>
                  <a:cxn ang="f239">
                    <a:pos x="f303" y="f304"/>
                  </a:cxn>
                  <a:cxn ang="f239">
                    <a:pos x="f305" y="f306"/>
                  </a:cxn>
                  <a:cxn ang="f239">
                    <a:pos x="f307" y="f308"/>
                  </a:cxn>
                  <a:cxn ang="f239">
                    <a:pos x="f309" y="f310"/>
                  </a:cxn>
                  <a:cxn ang="f239">
                    <a:pos x="f311" y="f312"/>
                  </a:cxn>
                  <a:cxn ang="f239">
                    <a:pos x="f311" y="f313"/>
                  </a:cxn>
                  <a:cxn ang="f239">
                    <a:pos x="f311" y="f314"/>
                  </a:cxn>
                  <a:cxn ang="f239">
                    <a:pos x="f307" y="f315"/>
                  </a:cxn>
                  <a:cxn ang="f239">
                    <a:pos x="f316" y="f317"/>
                  </a:cxn>
                  <a:cxn ang="f239">
                    <a:pos x="f318" y="f319"/>
                  </a:cxn>
                  <a:cxn ang="f239">
                    <a:pos x="f320" y="f321"/>
                  </a:cxn>
                  <a:cxn ang="f239">
                    <a:pos x="f322" y="f323"/>
                  </a:cxn>
                  <a:cxn ang="f239">
                    <a:pos x="f324" y="f323"/>
                  </a:cxn>
                  <a:cxn ang="f239">
                    <a:pos x="f325" y="f296"/>
                  </a:cxn>
                  <a:cxn ang="f239">
                    <a:pos x="f326" y="f323"/>
                  </a:cxn>
                  <a:cxn ang="f239">
                    <a:pos x="f327" y="f321"/>
                  </a:cxn>
                  <a:cxn ang="f239">
                    <a:pos x="f328" y="f319"/>
                  </a:cxn>
                  <a:cxn ang="f239">
                    <a:pos x="f329" y="f330"/>
                  </a:cxn>
                  <a:cxn ang="f239">
                    <a:pos x="f331" y="f315"/>
                  </a:cxn>
                  <a:cxn ang="f239">
                    <a:pos x="f332" y="f333"/>
                  </a:cxn>
                  <a:cxn ang="f239">
                    <a:pos x="f332" y="f334"/>
                  </a:cxn>
                  <a:cxn ang="f239">
                    <a:pos x="f293" y="f335"/>
                  </a:cxn>
                  <a:cxn ang="f239">
                    <a:pos x="f332" y="f336"/>
                  </a:cxn>
                  <a:cxn ang="f239">
                    <a:pos x="f337" y="f338"/>
                  </a:cxn>
                  <a:cxn ang="f239">
                    <a:pos x="f331" y="f339"/>
                  </a:cxn>
                  <a:cxn ang="f239">
                    <a:pos x="f340" y="f341"/>
                  </a:cxn>
                  <a:cxn ang="f239">
                    <a:pos x="f342" y="f343"/>
                  </a:cxn>
                  <a:cxn ang="f239">
                    <a:pos x="f344" y="f300"/>
                  </a:cxn>
                  <a:cxn ang="f239">
                    <a:pos x="f345" y="f298"/>
                  </a:cxn>
                  <a:cxn ang="f239">
                    <a:pos x="f325" y="f298"/>
                  </a:cxn>
                </a:cxnLst>
                <a:rect l="f293" t="f296" r="f294" b="f295"/>
                <a:pathLst>
                  <a:path w="488" h="684">
                    <a:moveTo>
                      <a:pt x="f8" y="f7"/>
                    </a:move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6" y="f39"/>
                    </a:lnTo>
                    <a:lnTo>
                      <a:pt x="f40" y="f41"/>
                    </a:lnTo>
                    <a:lnTo>
                      <a:pt x="f42" y="f43"/>
                    </a:lnTo>
                    <a:lnTo>
                      <a:pt x="f44" y="f45"/>
                    </a:lnTo>
                    <a:lnTo>
                      <a:pt x="f46" y="f47"/>
                    </a:lnTo>
                    <a:lnTo>
                      <a:pt x="f48" y="f49"/>
                    </a:lnTo>
                    <a:lnTo>
                      <a:pt x="f50" y="f51"/>
                    </a:lnTo>
                    <a:lnTo>
                      <a:pt x="f52" y="f53"/>
                    </a:lnTo>
                    <a:lnTo>
                      <a:pt x="f54" y="f55"/>
                    </a:lnTo>
                    <a:lnTo>
                      <a:pt x="f56" y="f57"/>
                    </a:lnTo>
                    <a:lnTo>
                      <a:pt x="f58" y="f59"/>
                    </a:lnTo>
                    <a:lnTo>
                      <a:pt x="f60" y="f61"/>
                    </a:lnTo>
                    <a:lnTo>
                      <a:pt x="f62" y="f63"/>
                    </a:lnTo>
                    <a:lnTo>
                      <a:pt x="f64" y="f65"/>
                    </a:lnTo>
                    <a:lnTo>
                      <a:pt x="f66" y="f67"/>
                    </a:lnTo>
                    <a:lnTo>
                      <a:pt x="f43" y="f68"/>
                    </a:lnTo>
                    <a:lnTo>
                      <a:pt x="f69" y="f70"/>
                    </a:lnTo>
                    <a:lnTo>
                      <a:pt x="f71" y="f5"/>
                    </a:lnTo>
                    <a:lnTo>
                      <a:pt x="f72" y="f73"/>
                    </a:lnTo>
                    <a:lnTo>
                      <a:pt x="f49" y="f74"/>
                    </a:lnTo>
                    <a:lnTo>
                      <a:pt x="f75" y="f76"/>
                    </a:lnTo>
                    <a:lnTo>
                      <a:pt x="f77" y="f78"/>
                    </a:lnTo>
                    <a:lnTo>
                      <a:pt x="f79" y="f80"/>
                    </a:lnTo>
                    <a:lnTo>
                      <a:pt x="f81" y="f82"/>
                    </a:lnTo>
                    <a:lnTo>
                      <a:pt x="f83" y="f84"/>
                    </a:lnTo>
                    <a:lnTo>
                      <a:pt x="f85" y="f86"/>
                    </a:lnTo>
                    <a:lnTo>
                      <a:pt x="f87" y="f88"/>
                    </a:lnTo>
                    <a:lnTo>
                      <a:pt x="f89" y="f90"/>
                    </a:lnTo>
                    <a:lnTo>
                      <a:pt x="f91" y="f92"/>
                    </a:lnTo>
                    <a:lnTo>
                      <a:pt x="f93" y="f94"/>
                    </a:lnTo>
                    <a:lnTo>
                      <a:pt x="f95" y="f96"/>
                    </a:lnTo>
                    <a:lnTo>
                      <a:pt x="f70" y="f97"/>
                    </a:lnTo>
                    <a:lnTo>
                      <a:pt x="f5" y="f98"/>
                    </a:lnTo>
                    <a:lnTo>
                      <a:pt x="f5" y="f99"/>
                    </a:lnTo>
                    <a:lnTo>
                      <a:pt x="f70" y="f100"/>
                    </a:lnTo>
                    <a:lnTo>
                      <a:pt x="f101" y="f102"/>
                    </a:lnTo>
                    <a:lnTo>
                      <a:pt x="f103" y="f104"/>
                    </a:lnTo>
                    <a:lnTo>
                      <a:pt x="f105" y="f106"/>
                    </a:lnTo>
                    <a:lnTo>
                      <a:pt x="f78" y="f107"/>
                    </a:lnTo>
                    <a:lnTo>
                      <a:pt x="f108" y="f109"/>
                    </a:lnTo>
                    <a:lnTo>
                      <a:pt x="f110" y="f111"/>
                    </a:lnTo>
                    <a:lnTo>
                      <a:pt x="f112" y="f113"/>
                    </a:lnTo>
                    <a:lnTo>
                      <a:pt x="f114" y="f115"/>
                    </a:lnTo>
                    <a:lnTo>
                      <a:pt x="f86" y="f116"/>
                    </a:lnTo>
                    <a:lnTo>
                      <a:pt x="f117" y="f118"/>
                    </a:lnTo>
                    <a:lnTo>
                      <a:pt x="f119" y="f120"/>
                    </a:lnTo>
                    <a:lnTo>
                      <a:pt x="f121" y="f122"/>
                    </a:lnTo>
                    <a:lnTo>
                      <a:pt x="f123" y="f10"/>
                    </a:lnTo>
                    <a:lnTo>
                      <a:pt x="f8" y="f7"/>
                    </a:lnTo>
                    <a:close/>
                  </a:path>
                </a:pathLst>
              </a:custGeom>
              <a:solidFill>
                <a:srgbClr val="D68484"/>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43" name="Freeform 15"/>
              <p:cNvSpPr/>
              <p:nvPr/>
            </p:nvSpPr>
            <p:spPr>
              <a:xfrm flipH="1">
                <a:off x="8265426" y="4057906"/>
                <a:ext cx="83731" cy="148983"/>
              </a:xfrm>
              <a:custGeom>
                <a:avLst/>
                <a:gdLst>
                  <a:gd name="f0" fmla="val 10800000"/>
                  <a:gd name="f1" fmla="val 5400000"/>
                  <a:gd name="f2" fmla="val 180"/>
                  <a:gd name="f3" fmla="val w"/>
                  <a:gd name="f4" fmla="val h"/>
                  <a:gd name="f5" fmla="val 0"/>
                  <a:gd name="f6" fmla="val 409"/>
                  <a:gd name="f7" fmla="val 587"/>
                  <a:gd name="f8" fmla="val 373"/>
                  <a:gd name="f9" fmla="val 76"/>
                  <a:gd name="f10" fmla="val 369"/>
                  <a:gd name="f11" fmla="val 72"/>
                  <a:gd name="f12" fmla="val 365"/>
                  <a:gd name="f13" fmla="val 70"/>
                  <a:gd name="f14" fmla="val 359"/>
                  <a:gd name="f15" fmla="val 65"/>
                  <a:gd name="f16" fmla="val 352"/>
                  <a:gd name="f17" fmla="val 59"/>
                  <a:gd name="f18" fmla="val 342"/>
                  <a:gd name="f19" fmla="val 51"/>
                  <a:gd name="f20" fmla="val 331"/>
                  <a:gd name="f21" fmla="val 44"/>
                  <a:gd name="f22" fmla="val 317"/>
                  <a:gd name="f23" fmla="val 34"/>
                  <a:gd name="f24" fmla="val 304"/>
                  <a:gd name="f25" fmla="val 27"/>
                  <a:gd name="f26" fmla="val 289"/>
                  <a:gd name="f27" fmla="val 17"/>
                  <a:gd name="f28" fmla="val 272"/>
                  <a:gd name="f29" fmla="val 12"/>
                  <a:gd name="f30" fmla="val 255"/>
                  <a:gd name="f31" fmla="val 6"/>
                  <a:gd name="f32" fmla="val 236"/>
                  <a:gd name="f33" fmla="val 2"/>
                  <a:gd name="f34" fmla="val 217"/>
                  <a:gd name="f35" fmla="val 198"/>
                  <a:gd name="f36" fmla="val 179"/>
                  <a:gd name="f37" fmla="val 162"/>
                  <a:gd name="f38" fmla="val 141"/>
                  <a:gd name="f39" fmla="val 19"/>
                  <a:gd name="f40" fmla="val 124"/>
                  <a:gd name="f41" fmla="val 31"/>
                  <a:gd name="f42" fmla="val 108"/>
                  <a:gd name="f43" fmla="val 38"/>
                  <a:gd name="f44" fmla="val 95"/>
                  <a:gd name="f45" fmla="val 82"/>
                  <a:gd name="f46" fmla="val 63"/>
                  <a:gd name="f47" fmla="val 68"/>
                  <a:gd name="f48" fmla="val 90"/>
                  <a:gd name="f49" fmla="val 49"/>
                  <a:gd name="f50" fmla="val 105"/>
                  <a:gd name="f51" fmla="val 40"/>
                  <a:gd name="f52" fmla="val 118"/>
                  <a:gd name="f53" fmla="val 32"/>
                  <a:gd name="f54" fmla="val 135"/>
                  <a:gd name="f55" fmla="val 25"/>
                  <a:gd name="f56" fmla="val 148"/>
                  <a:gd name="f57" fmla="val 166"/>
                  <a:gd name="f58" fmla="val 15"/>
                  <a:gd name="f59" fmla="val 183"/>
                  <a:gd name="f60" fmla="val 11"/>
                  <a:gd name="f61" fmla="val 8"/>
                  <a:gd name="f62" fmla="val 234"/>
                  <a:gd name="f63" fmla="val 251"/>
                  <a:gd name="f64" fmla="val 268"/>
                  <a:gd name="f65" fmla="val 287"/>
                  <a:gd name="f66" fmla="val 308"/>
                  <a:gd name="f67" fmla="val 327"/>
                  <a:gd name="f68" fmla="val 4"/>
                  <a:gd name="f69" fmla="val 348"/>
                  <a:gd name="f70" fmla="val 367"/>
                  <a:gd name="f71" fmla="val 10"/>
                  <a:gd name="f72" fmla="val 388"/>
                  <a:gd name="f73" fmla="val 407"/>
                  <a:gd name="f74" fmla="val 426"/>
                  <a:gd name="f75" fmla="val 21"/>
                  <a:gd name="f76" fmla="val 443"/>
                  <a:gd name="f77" fmla="val 29"/>
                  <a:gd name="f78" fmla="val 462"/>
                  <a:gd name="f79" fmla="val 477"/>
                  <a:gd name="f80" fmla="val 42"/>
                  <a:gd name="f81" fmla="val 494"/>
                  <a:gd name="f82" fmla="val 508"/>
                  <a:gd name="f83" fmla="val 61"/>
                  <a:gd name="f84" fmla="val 523"/>
                  <a:gd name="f85" fmla="val 532"/>
                  <a:gd name="f86" fmla="val 80"/>
                  <a:gd name="f87" fmla="val 544"/>
                  <a:gd name="f88" fmla="val 89"/>
                  <a:gd name="f89" fmla="val 553"/>
                  <a:gd name="f90" fmla="val 103"/>
                  <a:gd name="f91" fmla="val 563"/>
                  <a:gd name="f92" fmla="val 110"/>
                  <a:gd name="f93" fmla="val 568"/>
                  <a:gd name="f94" fmla="val 576"/>
                  <a:gd name="f95" fmla="val 580"/>
                  <a:gd name="f96" fmla="val 586"/>
                  <a:gd name="f97" fmla="val 160"/>
                  <a:gd name="f98" fmla="val 173"/>
                  <a:gd name="f99" fmla="val 186"/>
                  <a:gd name="f100" fmla="val 201"/>
                  <a:gd name="f101" fmla="val 584"/>
                  <a:gd name="f102" fmla="val 578"/>
                  <a:gd name="f103" fmla="val 572"/>
                  <a:gd name="f104" fmla="val 247"/>
                  <a:gd name="f105" fmla="val 565"/>
                  <a:gd name="f106" fmla="val 266"/>
                  <a:gd name="f107" fmla="val 555"/>
                  <a:gd name="f108" fmla="val 333"/>
                  <a:gd name="f109" fmla="val 498"/>
                  <a:gd name="f110" fmla="val 344"/>
                  <a:gd name="f111" fmla="+- 0 0 -90"/>
                  <a:gd name="f112" fmla="*/ f3 1 409"/>
                  <a:gd name="f113" fmla="*/ f4 1 587"/>
                  <a:gd name="f114" fmla="+- f7 0 f5"/>
                  <a:gd name="f115" fmla="+- f6 0 f5"/>
                  <a:gd name="f116" fmla="*/ f111 f0 1"/>
                  <a:gd name="f117" fmla="*/ f115 1 409"/>
                  <a:gd name="f118" fmla="*/ f114 1 587"/>
                  <a:gd name="f119" fmla="*/ 23 f115 1"/>
                  <a:gd name="f120" fmla="*/ 5 f114 1"/>
                  <a:gd name="f121" fmla="*/ 22 f115 1"/>
                  <a:gd name="f122" fmla="*/ 21 f115 1"/>
                  <a:gd name="f123" fmla="*/ 4 f114 1"/>
                  <a:gd name="f124" fmla="*/ 19 f115 1"/>
                  <a:gd name="f125" fmla="*/ 3 f114 1"/>
                  <a:gd name="f126" fmla="*/ 18 f115 1"/>
                  <a:gd name="f127" fmla="*/ 2 f114 1"/>
                  <a:gd name="f128" fmla="*/ 15 f115 1"/>
                  <a:gd name="f129" fmla="*/ 1 f114 1"/>
                  <a:gd name="f130" fmla="*/ 13 f115 1"/>
                  <a:gd name="f131" fmla="*/ 0 f114 1"/>
                  <a:gd name="f132" fmla="*/ 11 f115 1"/>
                  <a:gd name="f133" fmla="*/ 8 f115 1"/>
                  <a:gd name="f134" fmla="*/ 6 f115 1"/>
                  <a:gd name="f135" fmla="*/ 5 f115 1"/>
                  <a:gd name="f136" fmla="*/ 3 f115 1"/>
                  <a:gd name="f137" fmla="*/ 6 f114 1"/>
                  <a:gd name="f138" fmla="*/ 2 f115 1"/>
                  <a:gd name="f139" fmla="*/ 8 f114 1"/>
                  <a:gd name="f140" fmla="*/ 1 f115 1"/>
                  <a:gd name="f141" fmla="*/ 10 f114 1"/>
                  <a:gd name="f142" fmla="*/ 0 f115 1"/>
                  <a:gd name="f143" fmla="*/ 12 f114 1"/>
                  <a:gd name="f144" fmla="*/ 14 f114 1"/>
                  <a:gd name="f145" fmla="*/ 16 f114 1"/>
                  <a:gd name="f146" fmla="*/ 18 f114 1"/>
                  <a:gd name="f147" fmla="*/ 21 f114 1"/>
                  <a:gd name="f148" fmla="*/ 23 f114 1"/>
                  <a:gd name="f149" fmla="*/ 26 f114 1"/>
                  <a:gd name="f150" fmla="*/ 28 f114 1"/>
                  <a:gd name="f151" fmla="*/ 30 f114 1"/>
                  <a:gd name="f152" fmla="*/ 32 f114 1"/>
                  <a:gd name="f153" fmla="*/ 4 f115 1"/>
                  <a:gd name="f154" fmla="*/ 34 f114 1"/>
                  <a:gd name="f155" fmla="*/ 35 f114 1"/>
                  <a:gd name="f156" fmla="*/ 36 f114 1"/>
                  <a:gd name="f157" fmla="*/ 37 f114 1"/>
                  <a:gd name="f158" fmla="*/ 10 f115 1"/>
                  <a:gd name="f159" fmla="*/ 20 f115 1"/>
                  <a:gd name="f160" fmla="*/ 25 f115 1"/>
                  <a:gd name="f161" fmla="*/ 13 f114 1"/>
                  <a:gd name="f162" fmla="*/ 409 f115 1"/>
                  <a:gd name="f163" fmla="*/ 587 f114 1"/>
                  <a:gd name="f164" fmla="*/ f116 1 f2"/>
                  <a:gd name="f165" fmla="*/ f119 1 409"/>
                  <a:gd name="f166" fmla="*/ f120 1 587"/>
                  <a:gd name="f167" fmla="*/ f121 1 409"/>
                  <a:gd name="f168" fmla="*/ f122 1 409"/>
                  <a:gd name="f169" fmla="*/ f123 1 587"/>
                  <a:gd name="f170" fmla="*/ f124 1 409"/>
                  <a:gd name="f171" fmla="*/ f125 1 587"/>
                  <a:gd name="f172" fmla="*/ f126 1 409"/>
                  <a:gd name="f173" fmla="*/ f127 1 587"/>
                  <a:gd name="f174" fmla="*/ f128 1 409"/>
                  <a:gd name="f175" fmla="*/ f129 1 587"/>
                  <a:gd name="f176" fmla="*/ f130 1 409"/>
                  <a:gd name="f177" fmla="*/ f131 1 587"/>
                  <a:gd name="f178" fmla="*/ f132 1 409"/>
                  <a:gd name="f179" fmla="*/ f133 1 409"/>
                  <a:gd name="f180" fmla="*/ f134 1 409"/>
                  <a:gd name="f181" fmla="*/ f135 1 409"/>
                  <a:gd name="f182" fmla="*/ f136 1 409"/>
                  <a:gd name="f183" fmla="*/ f137 1 587"/>
                  <a:gd name="f184" fmla="*/ f138 1 409"/>
                  <a:gd name="f185" fmla="*/ f139 1 587"/>
                  <a:gd name="f186" fmla="*/ f140 1 409"/>
                  <a:gd name="f187" fmla="*/ f141 1 587"/>
                  <a:gd name="f188" fmla="*/ f142 1 409"/>
                  <a:gd name="f189" fmla="*/ f143 1 587"/>
                  <a:gd name="f190" fmla="*/ f144 1 587"/>
                  <a:gd name="f191" fmla="*/ f145 1 587"/>
                  <a:gd name="f192" fmla="*/ f146 1 587"/>
                  <a:gd name="f193" fmla="*/ f147 1 587"/>
                  <a:gd name="f194" fmla="*/ f148 1 587"/>
                  <a:gd name="f195" fmla="*/ f149 1 587"/>
                  <a:gd name="f196" fmla="*/ f150 1 587"/>
                  <a:gd name="f197" fmla="*/ f151 1 587"/>
                  <a:gd name="f198" fmla="*/ f152 1 587"/>
                  <a:gd name="f199" fmla="*/ f153 1 409"/>
                  <a:gd name="f200" fmla="*/ f154 1 587"/>
                  <a:gd name="f201" fmla="*/ f155 1 587"/>
                  <a:gd name="f202" fmla="*/ f156 1 587"/>
                  <a:gd name="f203" fmla="*/ f157 1 587"/>
                  <a:gd name="f204" fmla="*/ f158 1 409"/>
                  <a:gd name="f205" fmla="*/ f159 1 409"/>
                  <a:gd name="f206" fmla="*/ f160 1 409"/>
                  <a:gd name="f207" fmla="*/ f161 1 587"/>
                  <a:gd name="f208" fmla="*/ f162 1 409"/>
                  <a:gd name="f209" fmla="*/ f163 1 587"/>
                  <a:gd name="f210" fmla="+- f164 0 f1"/>
                  <a:gd name="f211" fmla="*/ f165 1 f117"/>
                  <a:gd name="f212" fmla="*/ f166 1 f118"/>
                  <a:gd name="f213" fmla="*/ f167 1 f117"/>
                  <a:gd name="f214" fmla="*/ f168 1 f117"/>
                  <a:gd name="f215" fmla="*/ f169 1 f118"/>
                  <a:gd name="f216" fmla="*/ f170 1 f117"/>
                  <a:gd name="f217" fmla="*/ f171 1 f118"/>
                  <a:gd name="f218" fmla="*/ f172 1 f117"/>
                  <a:gd name="f219" fmla="*/ f173 1 f118"/>
                  <a:gd name="f220" fmla="*/ f174 1 f117"/>
                  <a:gd name="f221" fmla="*/ f175 1 f118"/>
                  <a:gd name="f222" fmla="*/ f176 1 f117"/>
                  <a:gd name="f223" fmla="*/ f177 1 f118"/>
                  <a:gd name="f224" fmla="*/ f178 1 f117"/>
                  <a:gd name="f225" fmla="*/ f179 1 f117"/>
                  <a:gd name="f226" fmla="*/ f180 1 f117"/>
                  <a:gd name="f227" fmla="*/ f181 1 f117"/>
                  <a:gd name="f228" fmla="*/ f182 1 f117"/>
                  <a:gd name="f229" fmla="*/ f183 1 f118"/>
                  <a:gd name="f230" fmla="*/ f184 1 f117"/>
                  <a:gd name="f231" fmla="*/ f185 1 f118"/>
                  <a:gd name="f232" fmla="*/ f186 1 f117"/>
                  <a:gd name="f233" fmla="*/ f187 1 f118"/>
                  <a:gd name="f234" fmla="*/ f188 1 f117"/>
                  <a:gd name="f235" fmla="*/ f189 1 f118"/>
                  <a:gd name="f236" fmla="*/ f190 1 f118"/>
                  <a:gd name="f237" fmla="*/ f191 1 f118"/>
                  <a:gd name="f238" fmla="*/ f192 1 f118"/>
                  <a:gd name="f239" fmla="*/ f193 1 f118"/>
                  <a:gd name="f240" fmla="*/ f194 1 f118"/>
                  <a:gd name="f241" fmla="*/ f195 1 f118"/>
                  <a:gd name="f242" fmla="*/ f196 1 f118"/>
                  <a:gd name="f243" fmla="*/ f197 1 f118"/>
                  <a:gd name="f244" fmla="*/ f198 1 f118"/>
                  <a:gd name="f245" fmla="*/ f199 1 f117"/>
                  <a:gd name="f246" fmla="*/ f200 1 f118"/>
                  <a:gd name="f247" fmla="*/ f201 1 f118"/>
                  <a:gd name="f248" fmla="*/ f202 1 f118"/>
                  <a:gd name="f249" fmla="*/ f203 1 f118"/>
                  <a:gd name="f250" fmla="*/ f204 1 f117"/>
                  <a:gd name="f251" fmla="*/ f205 1 f117"/>
                  <a:gd name="f252" fmla="*/ f206 1 f117"/>
                  <a:gd name="f253" fmla="*/ f207 1 f118"/>
                  <a:gd name="f254" fmla="*/ f208 1 f117"/>
                  <a:gd name="f255" fmla="*/ f209 1 f118"/>
                  <a:gd name="f256" fmla="*/ f234 f112 1"/>
                  <a:gd name="f257" fmla="*/ f254 f112 1"/>
                  <a:gd name="f258" fmla="*/ f255 f113 1"/>
                  <a:gd name="f259" fmla="*/ f223 f113 1"/>
                  <a:gd name="f260" fmla="*/ f211 f112 1"/>
                  <a:gd name="f261" fmla="*/ f212 f113 1"/>
                  <a:gd name="f262" fmla="*/ f213 f112 1"/>
                  <a:gd name="f263" fmla="*/ f214 f112 1"/>
                  <a:gd name="f264" fmla="*/ f215 f113 1"/>
                  <a:gd name="f265" fmla="*/ f216 f112 1"/>
                  <a:gd name="f266" fmla="*/ f217 f113 1"/>
                  <a:gd name="f267" fmla="*/ f218 f112 1"/>
                  <a:gd name="f268" fmla="*/ f219 f113 1"/>
                  <a:gd name="f269" fmla="*/ f220 f112 1"/>
                  <a:gd name="f270" fmla="*/ f221 f113 1"/>
                  <a:gd name="f271" fmla="*/ f222 f112 1"/>
                  <a:gd name="f272" fmla="*/ f224 f112 1"/>
                  <a:gd name="f273" fmla="*/ f225 f112 1"/>
                  <a:gd name="f274" fmla="*/ f226 f112 1"/>
                  <a:gd name="f275" fmla="*/ f227 f112 1"/>
                  <a:gd name="f276" fmla="*/ f228 f112 1"/>
                  <a:gd name="f277" fmla="*/ f229 f113 1"/>
                  <a:gd name="f278" fmla="*/ f230 f112 1"/>
                  <a:gd name="f279" fmla="*/ f231 f113 1"/>
                  <a:gd name="f280" fmla="*/ f232 f112 1"/>
                  <a:gd name="f281" fmla="*/ f233 f113 1"/>
                  <a:gd name="f282" fmla="*/ f235 f113 1"/>
                  <a:gd name="f283" fmla="*/ f236 f113 1"/>
                  <a:gd name="f284" fmla="*/ f237 f113 1"/>
                  <a:gd name="f285" fmla="*/ f238 f113 1"/>
                  <a:gd name="f286" fmla="*/ f239 f113 1"/>
                  <a:gd name="f287" fmla="*/ f240 f113 1"/>
                  <a:gd name="f288" fmla="*/ f241 f113 1"/>
                  <a:gd name="f289" fmla="*/ f242 f113 1"/>
                  <a:gd name="f290" fmla="*/ f243 f113 1"/>
                  <a:gd name="f291" fmla="*/ f244 f113 1"/>
                  <a:gd name="f292" fmla="*/ f245 f112 1"/>
                  <a:gd name="f293" fmla="*/ f246 f113 1"/>
                  <a:gd name="f294" fmla="*/ f247 f113 1"/>
                  <a:gd name="f295" fmla="*/ f248 f113 1"/>
                  <a:gd name="f296" fmla="*/ f249 f113 1"/>
                  <a:gd name="f297" fmla="*/ f250 f112 1"/>
                  <a:gd name="f298" fmla="*/ f251 f112 1"/>
                  <a:gd name="f299" fmla="*/ f252 f112 1"/>
                  <a:gd name="f300" fmla="*/ f253 f113 1"/>
                </a:gdLst>
                <a:ahLst/>
                <a:cxnLst>
                  <a:cxn ang="3cd4">
                    <a:pos x="hc" y="t"/>
                  </a:cxn>
                  <a:cxn ang="0">
                    <a:pos x="r" y="vc"/>
                  </a:cxn>
                  <a:cxn ang="cd4">
                    <a:pos x="hc" y="b"/>
                  </a:cxn>
                  <a:cxn ang="cd2">
                    <a:pos x="l" y="vc"/>
                  </a:cxn>
                  <a:cxn ang="f210">
                    <a:pos x="f260" y="f261"/>
                  </a:cxn>
                  <a:cxn ang="f210">
                    <a:pos x="f262" y="f261"/>
                  </a:cxn>
                  <a:cxn ang="f210">
                    <a:pos x="f263" y="f264"/>
                  </a:cxn>
                  <a:cxn ang="f210">
                    <a:pos x="f265" y="f266"/>
                  </a:cxn>
                  <a:cxn ang="f210">
                    <a:pos x="f267" y="f268"/>
                  </a:cxn>
                  <a:cxn ang="f210">
                    <a:pos x="f269" y="f270"/>
                  </a:cxn>
                  <a:cxn ang="f210">
                    <a:pos x="f271" y="f259"/>
                  </a:cxn>
                  <a:cxn ang="f210">
                    <a:pos x="f272" y="f270"/>
                  </a:cxn>
                  <a:cxn ang="f210">
                    <a:pos x="f273" y="f268"/>
                  </a:cxn>
                  <a:cxn ang="f210">
                    <a:pos x="f274" y="f266"/>
                  </a:cxn>
                  <a:cxn ang="f210">
                    <a:pos x="f275" y="f264"/>
                  </a:cxn>
                  <a:cxn ang="f210">
                    <a:pos x="f276" y="f277"/>
                  </a:cxn>
                  <a:cxn ang="f210">
                    <a:pos x="f278" y="f279"/>
                  </a:cxn>
                  <a:cxn ang="f210">
                    <a:pos x="f280" y="f281"/>
                  </a:cxn>
                  <a:cxn ang="f210">
                    <a:pos x="f256" y="f282"/>
                  </a:cxn>
                  <a:cxn ang="f210">
                    <a:pos x="f256" y="f283"/>
                  </a:cxn>
                  <a:cxn ang="f210">
                    <a:pos x="f256" y="f284"/>
                  </a:cxn>
                  <a:cxn ang="f210">
                    <a:pos x="f256" y="f285"/>
                  </a:cxn>
                  <a:cxn ang="f210">
                    <a:pos x="f256" y="f286"/>
                  </a:cxn>
                  <a:cxn ang="f210">
                    <a:pos x="f256" y="f287"/>
                  </a:cxn>
                  <a:cxn ang="f210">
                    <a:pos x="f256" y="f288"/>
                  </a:cxn>
                  <a:cxn ang="f210">
                    <a:pos x="f280" y="f289"/>
                  </a:cxn>
                  <a:cxn ang="f210">
                    <a:pos x="f278" y="f290"/>
                  </a:cxn>
                  <a:cxn ang="f210">
                    <a:pos x="f276" y="f291"/>
                  </a:cxn>
                  <a:cxn ang="f210">
                    <a:pos x="f292" y="f293"/>
                  </a:cxn>
                  <a:cxn ang="f210">
                    <a:pos x="f275" y="f294"/>
                  </a:cxn>
                  <a:cxn ang="f210">
                    <a:pos x="f274" y="f295"/>
                  </a:cxn>
                  <a:cxn ang="f210">
                    <a:pos x="f273" y="f296"/>
                  </a:cxn>
                  <a:cxn ang="f210">
                    <a:pos x="f297" y="f296"/>
                  </a:cxn>
                  <a:cxn ang="f210">
                    <a:pos x="f272" y="f296"/>
                  </a:cxn>
                  <a:cxn ang="f210">
                    <a:pos x="f271" y="f296"/>
                  </a:cxn>
                  <a:cxn ang="f210">
                    <a:pos x="f269" y="f295"/>
                  </a:cxn>
                  <a:cxn ang="f210">
                    <a:pos x="f298" y="f291"/>
                  </a:cxn>
                  <a:cxn ang="f210">
                    <a:pos x="f299" y="f300"/>
                  </a:cxn>
                  <a:cxn ang="f210">
                    <a:pos x="f260" y="f261"/>
                  </a:cxn>
                </a:cxnLst>
                <a:rect l="f256" t="f259" r="f257" b="f258"/>
                <a:pathLst>
                  <a:path w="409" h="587">
                    <a:moveTo>
                      <a:pt x="f8" y="f9"/>
                    </a:moveTo>
                    <a:lnTo>
                      <a:pt x="f10" y="f11"/>
                    </a:lnTo>
                    <a:lnTo>
                      <a:pt x="f12" y="f13"/>
                    </a:lnTo>
                    <a:lnTo>
                      <a:pt x="f14" y="f15"/>
                    </a:lnTo>
                    <a:lnTo>
                      <a:pt x="f16" y="f17"/>
                    </a:lnTo>
                    <a:lnTo>
                      <a:pt x="f18" y="f19"/>
                    </a:lnTo>
                    <a:lnTo>
                      <a:pt x="f20" y="f21"/>
                    </a:lnTo>
                    <a:lnTo>
                      <a:pt x="f22" y="f23"/>
                    </a:lnTo>
                    <a:lnTo>
                      <a:pt x="f24" y="f25"/>
                    </a:lnTo>
                    <a:lnTo>
                      <a:pt x="f26" y="f27"/>
                    </a:lnTo>
                    <a:lnTo>
                      <a:pt x="f28" y="f29"/>
                    </a:lnTo>
                    <a:lnTo>
                      <a:pt x="f30" y="f31"/>
                    </a:lnTo>
                    <a:lnTo>
                      <a:pt x="f32" y="f33"/>
                    </a:lnTo>
                    <a:lnTo>
                      <a:pt x="f34" y="f5"/>
                    </a:lnTo>
                    <a:lnTo>
                      <a:pt x="f35" y="f5"/>
                    </a:lnTo>
                    <a:lnTo>
                      <a:pt x="f36" y="f33"/>
                    </a:lnTo>
                    <a:lnTo>
                      <a:pt x="f37" y="f29"/>
                    </a:lnTo>
                    <a:lnTo>
                      <a:pt x="f38" y="f39"/>
                    </a:lnTo>
                    <a:lnTo>
                      <a:pt x="f40" y="f41"/>
                    </a:lnTo>
                    <a:lnTo>
                      <a:pt x="f42" y="f43"/>
                    </a:lnTo>
                    <a:lnTo>
                      <a:pt x="f44" y="f19"/>
                    </a:lnTo>
                    <a:lnTo>
                      <a:pt x="f45" y="f46"/>
                    </a:lnTo>
                    <a:lnTo>
                      <a:pt x="f47" y="f9"/>
                    </a:lnTo>
                    <a:lnTo>
                      <a:pt x="f17" y="f48"/>
                    </a:lnTo>
                    <a:lnTo>
                      <a:pt x="f49" y="f50"/>
                    </a:lnTo>
                    <a:lnTo>
                      <a:pt x="f51" y="f52"/>
                    </a:lnTo>
                    <a:lnTo>
                      <a:pt x="f53" y="f54"/>
                    </a:lnTo>
                    <a:lnTo>
                      <a:pt x="f55" y="f56"/>
                    </a:lnTo>
                    <a:lnTo>
                      <a:pt x="f39" y="f57"/>
                    </a:lnTo>
                    <a:lnTo>
                      <a:pt x="f58" y="f59"/>
                    </a:lnTo>
                    <a:lnTo>
                      <a:pt x="f60" y="f35"/>
                    </a:lnTo>
                    <a:lnTo>
                      <a:pt x="f61" y="f34"/>
                    </a:lnTo>
                    <a:lnTo>
                      <a:pt x="f31" y="f62"/>
                    </a:lnTo>
                    <a:lnTo>
                      <a:pt x="f33" y="f63"/>
                    </a:lnTo>
                    <a:lnTo>
                      <a:pt x="f5" y="f64"/>
                    </a:lnTo>
                    <a:lnTo>
                      <a:pt x="f5" y="f65"/>
                    </a:lnTo>
                    <a:lnTo>
                      <a:pt x="f5" y="f66"/>
                    </a:lnTo>
                    <a:lnTo>
                      <a:pt x="f5" y="f67"/>
                    </a:lnTo>
                    <a:lnTo>
                      <a:pt x="f68" y="f69"/>
                    </a:lnTo>
                    <a:lnTo>
                      <a:pt x="f31" y="f70"/>
                    </a:lnTo>
                    <a:lnTo>
                      <a:pt x="f71" y="f72"/>
                    </a:lnTo>
                    <a:lnTo>
                      <a:pt x="f60" y="f73"/>
                    </a:lnTo>
                    <a:lnTo>
                      <a:pt x="f27" y="f74"/>
                    </a:lnTo>
                    <a:lnTo>
                      <a:pt x="f75" y="f76"/>
                    </a:lnTo>
                    <a:lnTo>
                      <a:pt x="f77" y="f78"/>
                    </a:lnTo>
                    <a:lnTo>
                      <a:pt x="f53" y="f79"/>
                    </a:lnTo>
                    <a:lnTo>
                      <a:pt x="f80" y="f81"/>
                    </a:lnTo>
                    <a:lnTo>
                      <a:pt x="f19" y="f82"/>
                    </a:lnTo>
                    <a:lnTo>
                      <a:pt x="f83" y="f84"/>
                    </a:lnTo>
                    <a:lnTo>
                      <a:pt x="f13" y="f85"/>
                    </a:lnTo>
                    <a:lnTo>
                      <a:pt x="f86" y="f87"/>
                    </a:lnTo>
                    <a:lnTo>
                      <a:pt x="f88" y="f89"/>
                    </a:lnTo>
                    <a:lnTo>
                      <a:pt x="f90" y="f91"/>
                    </a:lnTo>
                    <a:lnTo>
                      <a:pt x="f92" y="f93"/>
                    </a:lnTo>
                    <a:lnTo>
                      <a:pt x="f40" y="f94"/>
                    </a:lnTo>
                    <a:lnTo>
                      <a:pt x="f54" y="f95"/>
                    </a:lnTo>
                    <a:lnTo>
                      <a:pt x="f56" y="f96"/>
                    </a:lnTo>
                    <a:lnTo>
                      <a:pt x="f97" y="f96"/>
                    </a:lnTo>
                    <a:lnTo>
                      <a:pt x="f98" y="f7"/>
                    </a:lnTo>
                    <a:lnTo>
                      <a:pt x="f99" y="f96"/>
                    </a:lnTo>
                    <a:lnTo>
                      <a:pt x="f100" y="f101"/>
                    </a:lnTo>
                    <a:lnTo>
                      <a:pt x="f34" y="f102"/>
                    </a:lnTo>
                    <a:lnTo>
                      <a:pt x="f62" y="f103"/>
                    </a:lnTo>
                    <a:lnTo>
                      <a:pt x="f104" y="f105"/>
                    </a:lnTo>
                    <a:lnTo>
                      <a:pt x="f106" y="f107"/>
                    </a:lnTo>
                    <a:lnTo>
                      <a:pt x="f108" y="f109"/>
                    </a:lnTo>
                    <a:lnTo>
                      <a:pt x="f72" y="f110"/>
                    </a:lnTo>
                    <a:lnTo>
                      <a:pt x="f6" y="f35"/>
                    </a:lnTo>
                    <a:lnTo>
                      <a:pt x="f8" y="f9"/>
                    </a:lnTo>
                    <a:close/>
                  </a:path>
                </a:pathLst>
              </a:custGeom>
              <a:solidFill>
                <a:srgbClr val="E6B3B3"/>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44" name="Freeform 16"/>
              <p:cNvSpPr/>
              <p:nvPr/>
            </p:nvSpPr>
            <p:spPr>
              <a:xfrm flipH="1">
                <a:off x="8376662" y="4199793"/>
                <a:ext cx="136273" cy="245269"/>
              </a:xfrm>
              <a:custGeom>
                <a:avLst/>
                <a:gdLst>
                  <a:gd name="f0" fmla="val 10800000"/>
                  <a:gd name="f1" fmla="val 5400000"/>
                  <a:gd name="f2" fmla="val 180"/>
                  <a:gd name="f3" fmla="val w"/>
                  <a:gd name="f4" fmla="val h"/>
                  <a:gd name="f5" fmla="val 0"/>
                  <a:gd name="f6" fmla="val 663"/>
                  <a:gd name="f7" fmla="val 967"/>
                  <a:gd name="f8" fmla="val 177"/>
                  <a:gd name="f9" fmla="val 657"/>
                  <a:gd name="f10" fmla="val 179"/>
                  <a:gd name="f11" fmla="val 644"/>
                  <a:gd name="f12" fmla="val 186"/>
                  <a:gd name="f13" fmla="val 623"/>
                  <a:gd name="f14" fmla="val 199"/>
                  <a:gd name="f15" fmla="val 598"/>
                  <a:gd name="f16" fmla="val 220"/>
                  <a:gd name="f17" fmla="val 566"/>
                  <a:gd name="f18" fmla="val 243"/>
                  <a:gd name="f19" fmla="val 530"/>
                  <a:gd name="f20" fmla="val 275"/>
                  <a:gd name="f21" fmla="val 490"/>
                  <a:gd name="f22" fmla="val 312"/>
                  <a:gd name="f23" fmla="val 446"/>
                  <a:gd name="f24" fmla="val 359"/>
                  <a:gd name="f25" fmla="val 399"/>
                  <a:gd name="f26" fmla="val 409"/>
                  <a:gd name="f27" fmla="val 351"/>
                  <a:gd name="f28" fmla="val 466"/>
                  <a:gd name="f29" fmla="val 304"/>
                  <a:gd name="f30" fmla="val 256"/>
                  <a:gd name="f31" fmla="val 602"/>
                  <a:gd name="f32" fmla="val 207"/>
                  <a:gd name="f33" fmla="val 680"/>
                  <a:gd name="f34" fmla="val 165"/>
                  <a:gd name="f35" fmla="val 770"/>
                  <a:gd name="f36" fmla="val 121"/>
                  <a:gd name="f37" fmla="val 863"/>
                  <a:gd name="f38" fmla="val 83"/>
                  <a:gd name="f39" fmla="val 933"/>
                  <a:gd name="f40" fmla="val 62"/>
                  <a:gd name="f41" fmla="val 686"/>
                  <a:gd name="f42" fmla="val 254"/>
                  <a:gd name="f43" fmla="val 365"/>
                  <a:gd name="f44" fmla="val 482"/>
                  <a:gd name="f45" fmla="val 116"/>
                  <a:gd name="f46" fmla="val 652"/>
                  <a:gd name="f47" fmla="+- 0 0 -90"/>
                  <a:gd name="f48" fmla="*/ f3 1 663"/>
                  <a:gd name="f49" fmla="*/ f4 1 967"/>
                  <a:gd name="f50" fmla="+- f7 0 f5"/>
                  <a:gd name="f51" fmla="+- f6 0 f5"/>
                  <a:gd name="f52" fmla="*/ f47 f0 1"/>
                  <a:gd name="f53" fmla="*/ f51 1 663"/>
                  <a:gd name="f54" fmla="*/ f50 1 967"/>
                  <a:gd name="f55" fmla="*/ 42 f51 1"/>
                  <a:gd name="f56" fmla="*/ 12 f50 1"/>
                  <a:gd name="f57" fmla="*/ 41 f51 1"/>
                  <a:gd name="f58" fmla="*/ 39 f51 1"/>
                  <a:gd name="f59" fmla="*/ 13 f50 1"/>
                  <a:gd name="f60" fmla="*/ 38 f51 1"/>
                  <a:gd name="f61" fmla="*/ 14 f50 1"/>
                  <a:gd name="f62" fmla="*/ 36 f51 1"/>
                  <a:gd name="f63" fmla="*/ 16 f50 1"/>
                  <a:gd name="f64" fmla="*/ 34 f51 1"/>
                  <a:gd name="f65" fmla="*/ 18 f50 1"/>
                  <a:gd name="f66" fmla="*/ 31 f51 1"/>
                  <a:gd name="f67" fmla="*/ 20 f50 1"/>
                  <a:gd name="f68" fmla="*/ 28 f51 1"/>
                  <a:gd name="f69" fmla="*/ 23 f50 1"/>
                  <a:gd name="f70" fmla="*/ 25 f51 1"/>
                  <a:gd name="f71" fmla="*/ 26 f50 1"/>
                  <a:gd name="f72" fmla="*/ 22 f51 1"/>
                  <a:gd name="f73" fmla="*/ 30 f50 1"/>
                  <a:gd name="f74" fmla="*/ 19 f51 1"/>
                  <a:gd name="f75" fmla="*/ 34 f50 1"/>
                  <a:gd name="f76" fmla="*/ 16 f51 1"/>
                  <a:gd name="f77" fmla="*/ 38 f50 1"/>
                  <a:gd name="f78" fmla="*/ 13 f51 1"/>
                  <a:gd name="f79" fmla="*/ 43 f50 1"/>
                  <a:gd name="f80" fmla="*/ 11 f51 1"/>
                  <a:gd name="f81" fmla="*/ 49 f50 1"/>
                  <a:gd name="f82" fmla="*/ 8 f51 1"/>
                  <a:gd name="f83" fmla="*/ 54 f50 1"/>
                  <a:gd name="f84" fmla="*/ 6 f51 1"/>
                  <a:gd name="f85" fmla="*/ 61 f50 1"/>
                  <a:gd name="f86" fmla="*/ 0 f51 1"/>
                  <a:gd name="f87" fmla="*/ 59 f50 1"/>
                  <a:gd name="f88" fmla="*/ 4 f51 1"/>
                  <a:gd name="f89" fmla="*/ 8 f50 1"/>
                  <a:gd name="f90" fmla="*/ 0 f50 1"/>
                  <a:gd name="f91" fmla="*/ 663 f51 1"/>
                  <a:gd name="f92" fmla="*/ 967 f50 1"/>
                  <a:gd name="f93" fmla="*/ f52 1 f2"/>
                  <a:gd name="f94" fmla="*/ f55 1 663"/>
                  <a:gd name="f95" fmla="*/ f56 1 967"/>
                  <a:gd name="f96" fmla="*/ f57 1 663"/>
                  <a:gd name="f97" fmla="*/ f58 1 663"/>
                  <a:gd name="f98" fmla="*/ f59 1 967"/>
                  <a:gd name="f99" fmla="*/ f60 1 663"/>
                  <a:gd name="f100" fmla="*/ f61 1 967"/>
                  <a:gd name="f101" fmla="*/ f62 1 663"/>
                  <a:gd name="f102" fmla="*/ f63 1 967"/>
                  <a:gd name="f103" fmla="*/ f64 1 663"/>
                  <a:gd name="f104" fmla="*/ f65 1 967"/>
                  <a:gd name="f105" fmla="*/ f66 1 663"/>
                  <a:gd name="f106" fmla="*/ f67 1 967"/>
                  <a:gd name="f107" fmla="*/ f68 1 663"/>
                  <a:gd name="f108" fmla="*/ f69 1 967"/>
                  <a:gd name="f109" fmla="*/ f70 1 663"/>
                  <a:gd name="f110" fmla="*/ f71 1 967"/>
                  <a:gd name="f111" fmla="*/ f72 1 663"/>
                  <a:gd name="f112" fmla="*/ f73 1 967"/>
                  <a:gd name="f113" fmla="*/ f74 1 663"/>
                  <a:gd name="f114" fmla="*/ f75 1 967"/>
                  <a:gd name="f115" fmla="*/ f76 1 663"/>
                  <a:gd name="f116" fmla="*/ f77 1 967"/>
                  <a:gd name="f117" fmla="*/ f78 1 663"/>
                  <a:gd name="f118" fmla="*/ f79 1 967"/>
                  <a:gd name="f119" fmla="*/ f80 1 663"/>
                  <a:gd name="f120" fmla="*/ f81 1 967"/>
                  <a:gd name="f121" fmla="*/ f82 1 663"/>
                  <a:gd name="f122" fmla="*/ f83 1 967"/>
                  <a:gd name="f123" fmla="*/ f84 1 663"/>
                  <a:gd name="f124" fmla="*/ f85 1 967"/>
                  <a:gd name="f125" fmla="*/ f86 1 663"/>
                  <a:gd name="f126" fmla="*/ f87 1 967"/>
                  <a:gd name="f127" fmla="*/ f88 1 663"/>
                  <a:gd name="f128" fmla="*/ f89 1 967"/>
                  <a:gd name="f129" fmla="*/ f90 1 967"/>
                  <a:gd name="f130" fmla="*/ f91 1 663"/>
                  <a:gd name="f131" fmla="*/ f92 1 967"/>
                  <a:gd name="f132" fmla="+- f93 0 f1"/>
                  <a:gd name="f133" fmla="*/ f94 1 f53"/>
                  <a:gd name="f134" fmla="*/ f95 1 f54"/>
                  <a:gd name="f135" fmla="*/ f96 1 f53"/>
                  <a:gd name="f136" fmla="*/ f97 1 f53"/>
                  <a:gd name="f137" fmla="*/ f98 1 f54"/>
                  <a:gd name="f138" fmla="*/ f99 1 f53"/>
                  <a:gd name="f139" fmla="*/ f100 1 f54"/>
                  <a:gd name="f140" fmla="*/ f101 1 f53"/>
                  <a:gd name="f141" fmla="*/ f102 1 f54"/>
                  <a:gd name="f142" fmla="*/ f103 1 f53"/>
                  <a:gd name="f143" fmla="*/ f104 1 f54"/>
                  <a:gd name="f144" fmla="*/ f105 1 f53"/>
                  <a:gd name="f145" fmla="*/ f106 1 f54"/>
                  <a:gd name="f146" fmla="*/ f107 1 f53"/>
                  <a:gd name="f147" fmla="*/ f108 1 f54"/>
                  <a:gd name="f148" fmla="*/ f109 1 f53"/>
                  <a:gd name="f149" fmla="*/ f110 1 f54"/>
                  <a:gd name="f150" fmla="*/ f111 1 f53"/>
                  <a:gd name="f151" fmla="*/ f112 1 f54"/>
                  <a:gd name="f152" fmla="*/ f113 1 f53"/>
                  <a:gd name="f153" fmla="*/ f114 1 f54"/>
                  <a:gd name="f154" fmla="*/ f115 1 f53"/>
                  <a:gd name="f155" fmla="*/ f116 1 f54"/>
                  <a:gd name="f156" fmla="*/ f117 1 f53"/>
                  <a:gd name="f157" fmla="*/ f118 1 f54"/>
                  <a:gd name="f158" fmla="*/ f119 1 f53"/>
                  <a:gd name="f159" fmla="*/ f120 1 f54"/>
                  <a:gd name="f160" fmla="*/ f121 1 f53"/>
                  <a:gd name="f161" fmla="*/ f122 1 f54"/>
                  <a:gd name="f162" fmla="*/ f123 1 f53"/>
                  <a:gd name="f163" fmla="*/ f124 1 f54"/>
                  <a:gd name="f164" fmla="*/ f125 1 f53"/>
                  <a:gd name="f165" fmla="*/ f126 1 f54"/>
                  <a:gd name="f166" fmla="*/ f127 1 f53"/>
                  <a:gd name="f167" fmla="*/ f128 1 f54"/>
                  <a:gd name="f168" fmla="*/ f129 1 f54"/>
                  <a:gd name="f169" fmla="*/ f130 1 f53"/>
                  <a:gd name="f170" fmla="*/ f131 1 f54"/>
                  <a:gd name="f171" fmla="*/ f164 f48 1"/>
                  <a:gd name="f172" fmla="*/ f169 f48 1"/>
                  <a:gd name="f173" fmla="*/ f170 f49 1"/>
                  <a:gd name="f174" fmla="*/ f168 f49 1"/>
                  <a:gd name="f175" fmla="*/ f133 f48 1"/>
                  <a:gd name="f176" fmla="*/ f134 f49 1"/>
                  <a:gd name="f177" fmla="*/ f135 f48 1"/>
                  <a:gd name="f178" fmla="*/ f136 f48 1"/>
                  <a:gd name="f179" fmla="*/ f137 f49 1"/>
                  <a:gd name="f180" fmla="*/ f138 f48 1"/>
                  <a:gd name="f181" fmla="*/ f139 f49 1"/>
                  <a:gd name="f182" fmla="*/ f140 f48 1"/>
                  <a:gd name="f183" fmla="*/ f141 f49 1"/>
                  <a:gd name="f184" fmla="*/ f142 f48 1"/>
                  <a:gd name="f185" fmla="*/ f143 f49 1"/>
                  <a:gd name="f186" fmla="*/ f144 f48 1"/>
                  <a:gd name="f187" fmla="*/ f145 f49 1"/>
                  <a:gd name="f188" fmla="*/ f146 f48 1"/>
                  <a:gd name="f189" fmla="*/ f147 f49 1"/>
                  <a:gd name="f190" fmla="*/ f148 f48 1"/>
                  <a:gd name="f191" fmla="*/ f149 f49 1"/>
                  <a:gd name="f192" fmla="*/ f150 f48 1"/>
                  <a:gd name="f193" fmla="*/ f151 f49 1"/>
                  <a:gd name="f194" fmla="*/ f152 f48 1"/>
                  <a:gd name="f195" fmla="*/ f153 f49 1"/>
                  <a:gd name="f196" fmla="*/ f154 f48 1"/>
                  <a:gd name="f197" fmla="*/ f155 f49 1"/>
                  <a:gd name="f198" fmla="*/ f156 f48 1"/>
                  <a:gd name="f199" fmla="*/ f157 f49 1"/>
                  <a:gd name="f200" fmla="*/ f158 f48 1"/>
                  <a:gd name="f201" fmla="*/ f159 f49 1"/>
                  <a:gd name="f202" fmla="*/ f160 f48 1"/>
                  <a:gd name="f203" fmla="*/ f161 f49 1"/>
                  <a:gd name="f204" fmla="*/ f162 f48 1"/>
                  <a:gd name="f205" fmla="*/ f163 f49 1"/>
                  <a:gd name="f206" fmla="*/ f165 f49 1"/>
                  <a:gd name="f207" fmla="*/ f166 f48 1"/>
                  <a:gd name="f208" fmla="*/ f167 f49 1"/>
                </a:gdLst>
                <a:ahLst/>
                <a:cxnLst>
                  <a:cxn ang="3cd4">
                    <a:pos x="hc" y="t"/>
                  </a:cxn>
                  <a:cxn ang="0">
                    <a:pos x="r" y="vc"/>
                  </a:cxn>
                  <a:cxn ang="cd4">
                    <a:pos x="hc" y="b"/>
                  </a:cxn>
                  <a:cxn ang="cd2">
                    <a:pos x="l" y="vc"/>
                  </a:cxn>
                  <a:cxn ang="f132">
                    <a:pos x="f175" y="f176"/>
                  </a:cxn>
                  <a:cxn ang="f132">
                    <a:pos x="f175" y="f176"/>
                  </a:cxn>
                  <a:cxn ang="f132">
                    <a:pos x="f177" y="f176"/>
                  </a:cxn>
                  <a:cxn ang="f132">
                    <a:pos x="f178" y="f179"/>
                  </a:cxn>
                  <a:cxn ang="f132">
                    <a:pos x="f180" y="f181"/>
                  </a:cxn>
                  <a:cxn ang="f132">
                    <a:pos x="f182" y="f183"/>
                  </a:cxn>
                  <a:cxn ang="f132">
                    <a:pos x="f184" y="f185"/>
                  </a:cxn>
                  <a:cxn ang="f132">
                    <a:pos x="f186" y="f187"/>
                  </a:cxn>
                  <a:cxn ang="f132">
                    <a:pos x="f188" y="f189"/>
                  </a:cxn>
                  <a:cxn ang="f132">
                    <a:pos x="f190" y="f191"/>
                  </a:cxn>
                  <a:cxn ang="f132">
                    <a:pos x="f192" y="f193"/>
                  </a:cxn>
                  <a:cxn ang="f132">
                    <a:pos x="f194" y="f195"/>
                  </a:cxn>
                  <a:cxn ang="f132">
                    <a:pos x="f196" y="f197"/>
                  </a:cxn>
                  <a:cxn ang="f132">
                    <a:pos x="f198" y="f199"/>
                  </a:cxn>
                  <a:cxn ang="f132">
                    <a:pos x="f200" y="f201"/>
                  </a:cxn>
                  <a:cxn ang="f132">
                    <a:pos x="f202" y="f203"/>
                  </a:cxn>
                  <a:cxn ang="f132">
                    <a:pos x="f204" y="f205"/>
                  </a:cxn>
                  <a:cxn ang="f132">
                    <a:pos x="f171" y="f206"/>
                  </a:cxn>
                  <a:cxn ang="f132">
                    <a:pos x="f207" y="f199"/>
                  </a:cxn>
                  <a:cxn ang="f132">
                    <a:pos x="f196" y="f189"/>
                  </a:cxn>
                  <a:cxn ang="f132">
                    <a:pos x="f186" y="f208"/>
                  </a:cxn>
                  <a:cxn ang="f132">
                    <a:pos x="f177" y="f174"/>
                  </a:cxn>
                  <a:cxn ang="f132">
                    <a:pos x="f175" y="f176"/>
                  </a:cxn>
                  <a:cxn ang="f132">
                    <a:pos x="f175" y="f176"/>
                  </a:cxn>
                </a:cxnLst>
                <a:rect l="f171" t="f174" r="f172" b="f173"/>
                <a:pathLst>
                  <a:path w="663" h="967">
                    <a:moveTo>
                      <a:pt x="f6" y="f8"/>
                    </a:moveTo>
                    <a:lnTo>
                      <a:pt x="f9" y="f10"/>
                    </a:lnTo>
                    <a:lnTo>
                      <a:pt x="f11" y="f12"/>
                    </a:lnTo>
                    <a:lnTo>
                      <a:pt x="f13" y="f14"/>
                    </a:lnTo>
                    <a:lnTo>
                      <a:pt x="f15" y="f16"/>
                    </a:lnTo>
                    <a:lnTo>
                      <a:pt x="f17" y="f18"/>
                    </a:lnTo>
                    <a:lnTo>
                      <a:pt x="f19" y="f20"/>
                    </a:lnTo>
                    <a:lnTo>
                      <a:pt x="f21" y="f22"/>
                    </a:lnTo>
                    <a:lnTo>
                      <a:pt x="f23" y="f24"/>
                    </a:lnTo>
                    <a:lnTo>
                      <a:pt x="f25" y="f26"/>
                    </a:lnTo>
                    <a:lnTo>
                      <a:pt x="f27" y="f28"/>
                    </a:lnTo>
                    <a:lnTo>
                      <a:pt x="f29" y="f19"/>
                    </a:lnTo>
                    <a:lnTo>
                      <a:pt x="f30" y="f31"/>
                    </a:lnTo>
                    <a:lnTo>
                      <a:pt x="f32" y="f33"/>
                    </a:lnTo>
                    <a:lnTo>
                      <a:pt x="f34" y="f35"/>
                    </a:lnTo>
                    <a:lnTo>
                      <a:pt x="f36" y="f37"/>
                    </a:lnTo>
                    <a:lnTo>
                      <a:pt x="f38" y="f7"/>
                    </a:lnTo>
                    <a:lnTo>
                      <a:pt x="f5" y="f39"/>
                    </a:lnTo>
                    <a:lnTo>
                      <a:pt x="f40" y="f41"/>
                    </a:lnTo>
                    <a:lnTo>
                      <a:pt x="f42" y="f43"/>
                    </a:lnTo>
                    <a:lnTo>
                      <a:pt x="f44" y="f45"/>
                    </a:lnTo>
                    <a:lnTo>
                      <a:pt x="f46" y="f5"/>
                    </a:lnTo>
                    <a:lnTo>
                      <a:pt x="f6" y="f8"/>
                    </a:lnTo>
                    <a:close/>
                  </a:path>
                </a:pathLst>
              </a:custGeom>
              <a:solidFill>
                <a:srgbClr val="B3B301"/>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45" name="Freeform 17"/>
              <p:cNvSpPr/>
              <p:nvPr/>
            </p:nvSpPr>
            <p:spPr>
              <a:xfrm flipH="1">
                <a:off x="8185791" y="4237795"/>
                <a:ext cx="103436" cy="85130"/>
              </a:xfrm>
              <a:custGeom>
                <a:avLst/>
                <a:gdLst>
                  <a:gd name="f0" fmla="val 10800000"/>
                  <a:gd name="f1" fmla="val 5400000"/>
                  <a:gd name="f2" fmla="val 180"/>
                  <a:gd name="f3" fmla="val w"/>
                  <a:gd name="f4" fmla="val h"/>
                  <a:gd name="f5" fmla="val 0"/>
                  <a:gd name="f6" fmla="val 503"/>
                  <a:gd name="f7" fmla="val 337"/>
                  <a:gd name="f8" fmla="val 66"/>
                  <a:gd name="f9" fmla="val 167"/>
                  <a:gd name="f10" fmla="val 68"/>
                  <a:gd name="f11" fmla="val 171"/>
                  <a:gd name="f12" fmla="val 76"/>
                  <a:gd name="f13" fmla="val 183"/>
                  <a:gd name="f14" fmla="val 80"/>
                  <a:gd name="f15" fmla="val 190"/>
                  <a:gd name="f16" fmla="val 87"/>
                  <a:gd name="f17" fmla="val 198"/>
                  <a:gd name="f18" fmla="val 93"/>
                  <a:gd name="f19" fmla="val 209"/>
                  <a:gd name="f20" fmla="val 100"/>
                  <a:gd name="f21" fmla="val 223"/>
                  <a:gd name="f22" fmla="val 106"/>
                  <a:gd name="f23" fmla="val 234"/>
                  <a:gd name="f24" fmla="val 114"/>
                  <a:gd name="f25" fmla="val 247"/>
                  <a:gd name="f26" fmla="val 119"/>
                  <a:gd name="f27" fmla="val 262"/>
                  <a:gd name="f28" fmla="val 127"/>
                  <a:gd name="f29" fmla="val 278"/>
                  <a:gd name="f30" fmla="val 133"/>
                  <a:gd name="f31" fmla="val 291"/>
                  <a:gd name="f32" fmla="val 137"/>
                  <a:gd name="f33" fmla="val 308"/>
                  <a:gd name="f34" fmla="val 140"/>
                  <a:gd name="f35" fmla="val 321"/>
                  <a:gd name="f36" fmla="val 142"/>
                  <a:gd name="f37" fmla="val 144"/>
                  <a:gd name="f38" fmla="val 335"/>
                  <a:gd name="f39" fmla="val 154"/>
                  <a:gd name="f40" fmla="val 331"/>
                  <a:gd name="f41" fmla="val 323"/>
                  <a:gd name="f42" fmla="val 186"/>
                  <a:gd name="f43" fmla="val 316"/>
                  <a:gd name="f44" fmla="val 207"/>
                  <a:gd name="f45" fmla="val 302"/>
                  <a:gd name="f46" fmla="val 232"/>
                  <a:gd name="f47" fmla="val 289"/>
                  <a:gd name="f48" fmla="val 258"/>
                  <a:gd name="f49" fmla="val 274"/>
                  <a:gd name="f50" fmla="val 257"/>
                  <a:gd name="f51" fmla="val 317"/>
                  <a:gd name="f52" fmla="val 238"/>
                  <a:gd name="f53" fmla="val 349"/>
                  <a:gd name="f54" fmla="val 219"/>
                  <a:gd name="f55" fmla="val 378"/>
                  <a:gd name="f56" fmla="val 408"/>
                  <a:gd name="f57" fmla="val 177"/>
                  <a:gd name="f58" fmla="val 435"/>
                  <a:gd name="f59" fmla="val 462"/>
                  <a:gd name="f60" fmla="val 484"/>
                  <a:gd name="f61" fmla="val 110"/>
                  <a:gd name="f62" fmla="val 89"/>
                  <a:gd name="f63" fmla="val 498"/>
                  <a:gd name="f64" fmla="val 6"/>
                  <a:gd name="f65" fmla="val 414"/>
                  <a:gd name="f66" fmla="val 188"/>
                  <a:gd name="f67" fmla="val 217"/>
                  <a:gd name="f68" fmla="val 17"/>
                  <a:gd name="f69" fmla="val 34"/>
                  <a:gd name="f70" fmla="val 55"/>
                  <a:gd name="f71" fmla="+- 0 0 -90"/>
                  <a:gd name="f72" fmla="*/ f3 1 503"/>
                  <a:gd name="f73" fmla="*/ f4 1 337"/>
                  <a:gd name="f74" fmla="+- f7 0 f5"/>
                  <a:gd name="f75" fmla="+- f6 0 f5"/>
                  <a:gd name="f76" fmla="*/ f71 f0 1"/>
                  <a:gd name="f77" fmla="*/ f75 1 503"/>
                  <a:gd name="f78" fmla="*/ f74 1 337"/>
                  <a:gd name="f79" fmla="*/ 5 f75 1"/>
                  <a:gd name="f80" fmla="*/ 10 f74 1"/>
                  <a:gd name="f81" fmla="*/ 11 f74 1"/>
                  <a:gd name="f82" fmla="*/ 6 f75 1"/>
                  <a:gd name="f83" fmla="*/ 12 f74 1"/>
                  <a:gd name="f84" fmla="*/ 13 f74 1"/>
                  <a:gd name="f85" fmla="*/ 7 f75 1"/>
                  <a:gd name="f86" fmla="*/ 14 f74 1"/>
                  <a:gd name="f87" fmla="*/ 8 f75 1"/>
                  <a:gd name="f88" fmla="*/ 15 f74 1"/>
                  <a:gd name="f89" fmla="*/ 16 f74 1"/>
                  <a:gd name="f90" fmla="*/ 17 f74 1"/>
                  <a:gd name="f91" fmla="*/ 9 f75 1"/>
                  <a:gd name="f92" fmla="*/ 18 f74 1"/>
                  <a:gd name="f93" fmla="*/ 19 f74 1"/>
                  <a:gd name="f94" fmla="*/ 20 f74 1"/>
                  <a:gd name="f95" fmla="*/ 21 f74 1"/>
                  <a:gd name="f96" fmla="*/ 10 f75 1"/>
                  <a:gd name="f97" fmla="*/ 11 f75 1"/>
                  <a:gd name="f98" fmla="*/ 12 f75 1"/>
                  <a:gd name="f99" fmla="*/ 13 f75 1"/>
                  <a:gd name="f100" fmla="*/ 15 f75 1"/>
                  <a:gd name="f101" fmla="*/ 17 f75 1"/>
                  <a:gd name="f102" fmla="*/ 19 f75 1"/>
                  <a:gd name="f103" fmla="*/ 20 f75 1"/>
                  <a:gd name="f104" fmla="*/ 22 f75 1"/>
                  <a:gd name="f105" fmla="*/ 24 f75 1"/>
                  <a:gd name="f106" fmla="*/ 26 f75 1"/>
                  <a:gd name="f107" fmla="*/ 28 f75 1"/>
                  <a:gd name="f108" fmla="*/ 9 f74 1"/>
                  <a:gd name="f109" fmla="*/ 29 f75 1"/>
                  <a:gd name="f110" fmla="*/ 8 f74 1"/>
                  <a:gd name="f111" fmla="*/ 31 f75 1"/>
                  <a:gd name="f112" fmla="*/ 6 f74 1"/>
                  <a:gd name="f113" fmla="*/ 32 f75 1"/>
                  <a:gd name="f114" fmla="*/ 5 f74 1"/>
                  <a:gd name="f115" fmla="*/ 0 f74 1"/>
                  <a:gd name="f116" fmla="*/ 1 f74 1"/>
                  <a:gd name="f117" fmla="*/ 3 f75 1"/>
                  <a:gd name="f118" fmla="*/ 0 f75 1"/>
                  <a:gd name="f119" fmla="*/ 3 f74 1"/>
                  <a:gd name="f120" fmla="*/ 503 f75 1"/>
                  <a:gd name="f121" fmla="*/ 337 f74 1"/>
                  <a:gd name="f122" fmla="*/ f76 1 f2"/>
                  <a:gd name="f123" fmla="*/ f79 1 503"/>
                  <a:gd name="f124" fmla="*/ f80 1 337"/>
                  <a:gd name="f125" fmla="*/ f81 1 337"/>
                  <a:gd name="f126" fmla="*/ f82 1 503"/>
                  <a:gd name="f127" fmla="*/ f83 1 337"/>
                  <a:gd name="f128" fmla="*/ f84 1 337"/>
                  <a:gd name="f129" fmla="*/ f85 1 503"/>
                  <a:gd name="f130" fmla="*/ f86 1 337"/>
                  <a:gd name="f131" fmla="*/ f87 1 503"/>
                  <a:gd name="f132" fmla="*/ f88 1 337"/>
                  <a:gd name="f133" fmla="*/ f89 1 337"/>
                  <a:gd name="f134" fmla="*/ f90 1 337"/>
                  <a:gd name="f135" fmla="*/ f91 1 503"/>
                  <a:gd name="f136" fmla="*/ f92 1 337"/>
                  <a:gd name="f137" fmla="*/ f93 1 337"/>
                  <a:gd name="f138" fmla="*/ f94 1 337"/>
                  <a:gd name="f139" fmla="*/ f95 1 337"/>
                  <a:gd name="f140" fmla="*/ f96 1 503"/>
                  <a:gd name="f141" fmla="*/ f97 1 503"/>
                  <a:gd name="f142" fmla="*/ f98 1 503"/>
                  <a:gd name="f143" fmla="*/ f99 1 503"/>
                  <a:gd name="f144" fmla="*/ f100 1 503"/>
                  <a:gd name="f145" fmla="*/ f101 1 503"/>
                  <a:gd name="f146" fmla="*/ f102 1 503"/>
                  <a:gd name="f147" fmla="*/ f103 1 503"/>
                  <a:gd name="f148" fmla="*/ f104 1 503"/>
                  <a:gd name="f149" fmla="*/ f105 1 503"/>
                  <a:gd name="f150" fmla="*/ f106 1 503"/>
                  <a:gd name="f151" fmla="*/ f107 1 503"/>
                  <a:gd name="f152" fmla="*/ f108 1 337"/>
                  <a:gd name="f153" fmla="*/ f109 1 503"/>
                  <a:gd name="f154" fmla="*/ f110 1 337"/>
                  <a:gd name="f155" fmla="*/ f111 1 503"/>
                  <a:gd name="f156" fmla="*/ f112 1 337"/>
                  <a:gd name="f157" fmla="*/ f113 1 503"/>
                  <a:gd name="f158" fmla="*/ f114 1 337"/>
                  <a:gd name="f159" fmla="*/ f115 1 337"/>
                  <a:gd name="f160" fmla="*/ f116 1 337"/>
                  <a:gd name="f161" fmla="*/ f117 1 503"/>
                  <a:gd name="f162" fmla="*/ f118 1 503"/>
                  <a:gd name="f163" fmla="*/ f119 1 337"/>
                  <a:gd name="f164" fmla="*/ f120 1 503"/>
                  <a:gd name="f165" fmla="*/ f121 1 337"/>
                  <a:gd name="f166" fmla="+- f122 0 f1"/>
                  <a:gd name="f167" fmla="*/ f123 1 f77"/>
                  <a:gd name="f168" fmla="*/ f124 1 f78"/>
                  <a:gd name="f169" fmla="*/ f125 1 f78"/>
                  <a:gd name="f170" fmla="*/ f126 1 f77"/>
                  <a:gd name="f171" fmla="*/ f127 1 f78"/>
                  <a:gd name="f172" fmla="*/ f128 1 f78"/>
                  <a:gd name="f173" fmla="*/ f129 1 f77"/>
                  <a:gd name="f174" fmla="*/ f130 1 f78"/>
                  <a:gd name="f175" fmla="*/ f131 1 f77"/>
                  <a:gd name="f176" fmla="*/ f132 1 f78"/>
                  <a:gd name="f177" fmla="*/ f133 1 f78"/>
                  <a:gd name="f178" fmla="*/ f134 1 f78"/>
                  <a:gd name="f179" fmla="*/ f135 1 f77"/>
                  <a:gd name="f180" fmla="*/ f136 1 f78"/>
                  <a:gd name="f181" fmla="*/ f137 1 f78"/>
                  <a:gd name="f182" fmla="*/ f138 1 f78"/>
                  <a:gd name="f183" fmla="*/ f139 1 f78"/>
                  <a:gd name="f184" fmla="*/ f140 1 f77"/>
                  <a:gd name="f185" fmla="*/ f141 1 f77"/>
                  <a:gd name="f186" fmla="*/ f142 1 f77"/>
                  <a:gd name="f187" fmla="*/ f143 1 f77"/>
                  <a:gd name="f188" fmla="*/ f144 1 f77"/>
                  <a:gd name="f189" fmla="*/ f145 1 f77"/>
                  <a:gd name="f190" fmla="*/ f146 1 f77"/>
                  <a:gd name="f191" fmla="*/ f147 1 f77"/>
                  <a:gd name="f192" fmla="*/ f148 1 f77"/>
                  <a:gd name="f193" fmla="*/ f149 1 f77"/>
                  <a:gd name="f194" fmla="*/ f150 1 f77"/>
                  <a:gd name="f195" fmla="*/ f151 1 f77"/>
                  <a:gd name="f196" fmla="*/ f152 1 f78"/>
                  <a:gd name="f197" fmla="*/ f153 1 f77"/>
                  <a:gd name="f198" fmla="*/ f154 1 f78"/>
                  <a:gd name="f199" fmla="*/ f155 1 f77"/>
                  <a:gd name="f200" fmla="*/ f156 1 f78"/>
                  <a:gd name="f201" fmla="*/ f157 1 f77"/>
                  <a:gd name="f202" fmla="*/ f158 1 f78"/>
                  <a:gd name="f203" fmla="*/ f159 1 f78"/>
                  <a:gd name="f204" fmla="*/ f160 1 f78"/>
                  <a:gd name="f205" fmla="*/ f161 1 f77"/>
                  <a:gd name="f206" fmla="*/ f162 1 f77"/>
                  <a:gd name="f207" fmla="*/ f163 1 f78"/>
                  <a:gd name="f208" fmla="*/ f164 1 f77"/>
                  <a:gd name="f209" fmla="*/ f165 1 f78"/>
                  <a:gd name="f210" fmla="*/ f206 f72 1"/>
                  <a:gd name="f211" fmla="*/ f208 f72 1"/>
                  <a:gd name="f212" fmla="*/ f209 f73 1"/>
                  <a:gd name="f213" fmla="*/ f203 f73 1"/>
                  <a:gd name="f214" fmla="*/ f167 f72 1"/>
                  <a:gd name="f215" fmla="*/ f168 f73 1"/>
                  <a:gd name="f216" fmla="*/ f169 f73 1"/>
                  <a:gd name="f217" fmla="*/ f170 f72 1"/>
                  <a:gd name="f218" fmla="*/ f171 f73 1"/>
                  <a:gd name="f219" fmla="*/ f172 f73 1"/>
                  <a:gd name="f220" fmla="*/ f173 f72 1"/>
                  <a:gd name="f221" fmla="*/ f174 f73 1"/>
                  <a:gd name="f222" fmla="*/ f175 f72 1"/>
                  <a:gd name="f223" fmla="*/ f176 f73 1"/>
                  <a:gd name="f224" fmla="*/ f177 f73 1"/>
                  <a:gd name="f225" fmla="*/ f178 f73 1"/>
                  <a:gd name="f226" fmla="*/ f179 f72 1"/>
                  <a:gd name="f227" fmla="*/ f180 f73 1"/>
                  <a:gd name="f228" fmla="*/ f181 f73 1"/>
                  <a:gd name="f229" fmla="*/ f182 f73 1"/>
                  <a:gd name="f230" fmla="*/ f183 f73 1"/>
                  <a:gd name="f231" fmla="*/ f184 f72 1"/>
                  <a:gd name="f232" fmla="*/ f185 f72 1"/>
                  <a:gd name="f233" fmla="*/ f186 f72 1"/>
                  <a:gd name="f234" fmla="*/ f187 f72 1"/>
                  <a:gd name="f235" fmla="*/ f188 f72 1"/>
                  <a:gd name="f236" fmla="*/ f189 f72 1"/>
                  <a:gd name="f237" fmla="*/ f190 f72 1"/>
                  <a:gd name="f238" fmla="*/ f191 f72 1"/>
                  <a:gd name="f239" fmla="*/ f192 f72 1"/>
                  <a:gd name="f240" fmla="*/ f193 f72 1"/>
                  <a:gd name="f241" fmla="*/ f194 f72 1"/>
                  <a:gd name="f242" fmla="*/ f195 f72 1"/>
                  <a:gd name="f243" fmla="*/ f196 f73 1"/>
                  <a:gd name="f244" fmla="*/ f197 f72 1"/>
                  <a:gd name="f245" fmla="*/ f198 f73 1"/>
                  <a:gd name="f246" fmla="*/ f199 f72 1"/>
                  <a:gd name="f247" fmla="*/ f200 f73 1"/>
                  <a:gd name="f248" fmla="*/ f201 f72 1"/>
                  <a:gd name="f249" fmla="*/ f202 f73 1"/>
                  <a:gd name="f250" fmla="*/ f204 f73 1"/>
                  <a:gd name="f251" fmla="*/ f205 f72 1"/>
                  <a:gd name="f252" fmla="*/ f207 f73 1"/>
                </a:gdLst>
                <a:ahLst/>
                <a:cxnLst>
                  <a:cxn ang="3cd4">
                    <a:pos x="hc" y="t"/>
                  </a:cxn>
                  <a:cxn ang="0">
                    <a:pos x="r" y="vc"/>
                  </a:cxn>
                  <a:cxn ang="cd4">
                    <a:pos x="hc" y="b"/>
                  </a:cxn>
                  <a:cxn ang="cd2">
                    <a:pos x="l" y="vc"/>
                  </a:cxn>
                  <a:cxn ang="f166">
                    <a:pos x="f214" y="f215"/>
                  </a:cxn>
                  <a:cxn ang="f166">
                    <a:pos x="f214" y="f215"/>
                  </a:cxn>
                  <a:cxn ang="f166">
                    <a:pos x="f214" y="f216"/>
                  </a:cxn>
                  <a:cxn ang="f166">
                    <a:pos x="f214" y="f216"/>
                  </a:cxn>
                  <a:cxn ang="f166">
                    <a:pos x="f217" y="f218"/>
                  </a:cxn>
                  <a:cxn ang="f166">
                    <a:pos x="f217" y="f219"/>
                  </a:cxn>
                  <a:cxn ang="f166">
                    <a:pos x="f220" y="f219"/>
                  </a:cxn>
                  <a:cxn ang="f166">
                    <a:pos x="f220" y="f221"/>
                  </a:cxn>
                  <a:cxn ang="f166">
                    <a:pos x="f222" y="f223"/>
                  </a:cxn>
                  <a:cxn ang="f166">
                    <a:pos x="f222" y="f224"/>
                  </a:cxn>
                  <a:cxn ang="f166">
                    <a:pos x="f222" y="f225"/>
                  </a:cxn>
                  <a:cxn ang="f166">
                    <a:pos x="f226" y="f227"/>
                  </a:cxn>
                  <a:cxn ang="f166">
                    <a:pos x="f226" y="f228"/>
                  </a:cxn>
                  <a:cxn ang="f166">
                    <a:pos x="f226" y="f229"/>
                  </a:cxn>
                  <a:cxn ang="f166">
                    <a:pos x="f226" y="f230"/>
                  </a:cxn>
                  <a:cxn ang="f166">
                    <a:pos x="f226" y="f229"/>
                  </a:cxn>
                  <a:cxn ang="f166">
                    <a:pos x="f231" y="f229"/>
                  </a:cxn>
                  <a:cxn ang="f166">
                    <a:pos x="f232" y="f229"/>
                  </a:cxn>
                  <a:cxn ang="f166">
                    <a:pos x="f233" y="f228"/>
                  </a:cxn>
                  <a:cxn ang="f166">
                    <a:pos x="f234" y="f227"/>
                  </a:cxn>
                  <a:cxn ang="f166">
                    <a:pos x="f235" y="f227"/>
                  </a:cxn>
                  <a:cxn ang="f166">
                    <a:pos x="f236" y="f225"/>
                  </a:cxn>
                  <a:cxn ang="f166">
                    <a:pos x="f237" y="f224"/>
                  </a:cxn>
                  <a:cxn ang="f166">
                    <a:pos x="f238" y="f221"/>
                  </a:cxn>
                  <a:cxn ang="f166">
                    <a:pos x="f239" y="f219"/>
                  </a:cxn>
                  <a:cxn ang="f166">
                    <a:pos x="f240" y="f218"/>
                  </a:cxn>
                  <a:cxn ang="f166">
                    <a:pos x="f241" y="f216"/>
                  </a:cxn>
                  <a:cxn ang="f166">
                    <a:pos x="f242" y="f243"/>
                  </a:cxn>
                  <a:cxn ang="f166">
                    <a:pos x="f244" y="f245"/>
                  </a:cxn>
                  <a:cxn ang="f166">
                    <a:pos x="f246" y="f247"/>
                  </a:cxn>
                  <a:cxn ang="f166">
                    <a:pos x="f248" y="f249"/>
                  </a:cxn>
                  <a:cxn ang="f166">
                    <a:pos x="f248" y="f213"/>
                  </a:cxn>
                  <a:cxn ang="f166">
                    <a:pos x="f241" y="f249"/>
                  </a:cxn>
                  <a:cxn ang="f166">
                    <a:pos x="f233" y="f219"/>
                  </a:cxn>
                  <a:cxn ang="f166">
                    <a:pos x="f217" y="f250"/>
                  </a:cxn>
                  <a:cxn ang="f166">
                    <a:pos x="f251" y="f213"/>
                  </a:cxn>
                  <a:cxn ang="f166">
                    <a:pos x="f210" y="f252"/>
                  </a:cxn>
                  <a:cxn ang="f166">
                    <a:pos x="f214" y="f215"/>
                  </a:cxn>
                  <a:cxn ang="f166">
                    <a:pos x="f214" y="f215"/>
                  </a:cxn>
                </a:cxnLst>
                <a:rect l="f210" t="f213" r="f211" b="f212"/>
                <a:pathLst>
                  <a:path w="503" h="337">
                    <a:moveTo>
                      <a:pt x="f8" y="f9"/>
                    </a:moveTo>
                    <a:lnTo>
                      <a:pt x="f10" y="f11"/>
                    </a:lnTo>
                    <a:lnTo>
                      <a:pt x="f12" y="f13"/>
                    </a:lnTo>
                    <a:lnTo>
                      <a:pt x="f14" y="f15"/>
                    </a:lnTo>
                    <a:lnTo>
                      <a:pt x="f16" y="f17"/>
                    </a:lnTo>
                    <a:lnTo>
                      <a:pt x="f18" y="f19"/>
                    </a:lnTo>
                    <a:lnTo>
                      <a:pt x="f20" y="f21"/>
                    </a:lnTo>
                    <a:lnTo>
                      <a:pt x="f22" y="f23"/>
                    </a:lnTo>
                    <a:lnTo>
                      <a:pt x="f24" y="f25"/>
                    </a:lnTo>
                    <a:lnTo>
                      <a:pt x="f26" y="f27"/>
                    </a:lnTo>
                    <a:lnTo>
                      <a:pt x="f28" y="f29"/>
                    </a:lnTo>
                    <a:lnTo>
                      <a:pt x="f30" y="f31"/>
                    </a:lnTo>
                    <a:lnTo>
                      <a:pt x="f32" y="f33"/>
                    </a:lnTo>
                    <a:lnTo>
                      <a:pt x="f34" y="f35"/>
                    </a:lnTo>
                    <a:lnTo>
                      <a:pt x="f36" y="f7"/>
                    </a:lnTo>
                    <a:lnTo>
                      <a:pt x="f37" y="f38"/>
                    </a:lnTo>
                    <a:lnTo>
                      <a:pt x="f39" y="f40"/>
                    </a:lnTo>
                    <a:lnTo>
                      <a:pt x="f9" y="f41"/>
                    </a:lnTo>
                    <a:lnTo>
                      <a:pt x="f42" y="f43"/>
                    </a:lnTo>
                    <a:lnTo>
                      <a:pt x="f44" y="f45"/>
                    </a:lnTo>
                    <a:lnTo>
                      <a:pt x="f46" y="f47"/>
                    </a:lnTo>
                    <a:lnTo>
                      <a:pt x="f48" y="f49"/>
                    </a:lnTo>
                    <a:lnTo>
                      <a:pt x="f47" y="f50"/>
                    </a:lnTo>
                    <a:lnTo>
                      <a:pt x="f51" y="f52"/>
                    </a:lnTo>
                    <a:lnTo>
                      <a:pt x="f53" y="f54"/>
                    </a:lnTo>
                    <a:lnTo>
                      <a:pt x="f55" y="f17"/>
                    </a:lnTo>
                    <a:lnTo>
                      <a:pt x="f56" y="f57"/>
                    </a:lnTo>
                    <a:lnTo>
                      <a:pt x="f58" y="f39"/>
                    </a:lnTo>
                    <a:lnTo>
                      <a:pt x="f59" y="f30"/>
                    </a:lnTo>
                    <a:lnTo>
                      <a:pt x="f60" y="f61"/>
                    </a:lnTo>
                    <a:lnTo>
                      <a:pt x="f6" y="f62"/>
                    </a:lnTo>
                    <a:lnTo>
                      <a:pt x="f63" y="f64"/>
                    </a:lnTo>
                    <a:lnTo>
                      <a:pt x="f65" y="f62"/>
                    </a:lnTo>
                    <a:lnTo>
                      <a:pt x="f66" y="f67"/>
                    </a:lnTo>
                    <a:lnTo>
                      <a:pt x="f62" y="f68"/>
                    </a:lnTo>
                    <a:lnTo>
                      <a:pt x="f69" y="f5"/>
                    </a:lnTo>
                    <a:lnTo>
                      <a:pt x="f5" y="f70"/>
                    </a:lnTo>
                    <a:lnTo>
                      <a:pt x="f8" y="f9"/>
                    </a:lnTo>
                    <a:close/>
                  </a:path>
                </a:pathLst>
              </a:custGeom>
              <a:solidFill>
                <a:srgbClr val="B3B301"/>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46" name="Freeform 18"/>
              <p:cNvSpPr/>
              <p:nvPr/>
            </p:nvSpPr>
            <p:spPr>
              <a:xfrm flipH="1">
                <a:off x="8217813" y="4374626"/>
                <a:ext cx="112471" cy="104387"/>
              </a:xfrm>
              <a:custGeom>
                <a:avLst/>
                <a:gdLst>
                  <a:gd name="f0" fmla="val 10800000"/>
                  <a:gd name="f1" fmla="val 5400000"/>
                  <a:gd name="f2" fmla="val 180"/>
                  <a:gd name="f3" fmla="val w"/>
                  <a:gd name="f4" fmla="val h"/>
                  <a:gd name="f5" fmla="val 0"/>
                  <a:gd name="f6" fmla="val 548"/>
                  <a:gd name="f7" fmla="val 410"/>
                  <a:gd name="f8" fmla="val 2"/>
                  <a:gd name="f9" fmla="val 407"/>
                  <a:gd name="f10" fmla="val 12"/>
                  <a:gd name="f11" fmla="val 399"/>
                  <a:gd name="f12" fmla="val 29"/>
                  <a:gd name="f13" fmla="val 386"/>
                  <a:gd name="f14" fmla="val 51"/>
                  <a:gd name="f15" fmla="val 370"/>
                  <a:gd name="f16" fmla="val 76"/>
                  <a:gd name="f17" fmla="val 348"/>
                  <a:gd name="f18" fmla="val 107"/>
                  <a:gd name="f19" fmla="val 327"/>
                  <a:gd name="f20" fmla="val 141"/>
                  <a:gd name="f21" fmla="val 302"/>
                  <a:gd name="f22" fmla="val 183"/>
                  <a:gd name="f23" fmla="val 277"/>
                  <a:gd name="f24" fmla="val 221"/>
                  <a:gd name="f25" fmla="val 249"/>
                  <a:gd name="f26" fmla="val 266"/>
                  <a:gd name="f27" fmla="val 222"/>
                  <a:gd name="f28" fmla="val 310"/>
                  <a:gd name="f29" fmla="val 196"/>
                  <a:gd name="f30" fmla="val 357"/>
                  <a:gd name="f31" fmla="val 171"/>
                  <a:gd name="f32" fmla="val 403"/>
                  <a:gd name="f33" fmla="val 148"/>
                  <a:gd name="f34" fmla="val 451"/>
                  <a:gd name="f35" fmla="val 127"/>
                  <a:gd name="f36" fmla="val 500"/>
                  <a:gd name="f37" fmla="val 108"/>
                  <a:gd name="f38" fmla="val 95"/>
                  <a:gd name="f39" fmla="val 536"/>
                  <a:gd name="f40" fmla="val 532"/>
                  <a:gd name="f41" fmla="val 525"/>
                  <a:gd name="f42" fmla="val 511"/>
                  <a:gd name="f43" fmla="val 494"/>
                  <a:gd name="f44" fmla="val 6"/>
                  <a:gd name="f45" fmla="val 473"/>
                  <a:gd name="f46" fmla="val 9"/>
                  <a:gd name="f47" fmla="val 447"/>
                  <a:gd name="f48" fmla="val 15"/>
                  <a:gd name="f49" fmla="val 420"/>
                  <a:gd name="f50" fmla="val 21"/>
                  <a:gd name="f51" fmla="val 392"/>
                  <a:gd name="f52" fmla="val 30"/>
                  <a:gd name="f53" fmla="val 359"/>
                  <a:gd name="f54" fmla="val 38"/>
                  <a:gd name="f55" fmla="val 325"/>
                  <a:gd name="f56" fmla="val 47"/>
                  <a:gd name="f57" fmla="val 291"/>
                  <a:gd name="f58" fmla="val 59"/>
                  <a:gd name="f59" fmla="val 257"/>
                  <a:gd name="f60" fmla="val 72"/>
                  <a:gd name="f61" fmla="val 85"/>
                  <a:gd name="f62" fmla="val 186"/>
                  <a:gd name="f63" fmla="val 101"/>
                  <a:gd name="f64" fmla="val 154"/>
                  <a:gd name="f65" fmla="val 118"/>
                  <a:gd name="f66" fmla="val 122"/>
                  <a:gd name="f67" fmla="val 139"/>
                  <a:gd name="f68" fmla="+- 0 0 -90"/>
                  <a:gd name="f69" fmla="*/ f3 1 548"/>
                  <a:gd name="f70" fmla="*/ f4 1 410"/>
                  <a:gd name="f71" fmla="+- f7 0 f5"/>
                  <a:gd name="f72" fmla="+- f6 0 f5"/>
                  <a:gd name="f73" fmla="*/ f68 f0 1"/>
                  <a:gd name="f74" fmla="*/ f72 1 548"/>
                  <a:gd name="f75" fmla="*/ f71 1 410"/>
                  <a:gd name="f76" fmla="*/ 0 f72 1"/>
                  <a:gd name="f77" fmla="*/ 26 f71 1"/>
                  <a:gd name="f78" fmla="*/ 1 f72 1"/>
                  <a:gd name="f79" fmla="*/ 25 f71 1"/>
                  <a:gd name="f80" fmla="*/ 3 f72 1"/>
                  <a:gd name="f81" fmla="*/ 24 f71 1"/>
                  <a:gd name="f82" fmla="*/ 4 f72 1"/>
                  <a:gd name="f83" fmla="*/ 22 f71 1"/>
                  <a:gd name="f84" fmla="*/ 6 f72 1"/>
                  <a:gd name="f85" fmla="*/ 21 f71 1"/>
                  <a:gd name="f86" fmla="*/ 9 f72 1"/>
                  <a:gd name="f87" fmla="*/ 19 f71 1"/>
                  <a:gd name="f88" fmla="*/ 11 f72 1"/>
                  <a:gd name="f89" fmla="*/ 18 f71 1"/>
                  <a:gd name="f90" fmla="*/ 13 f72 1"/>
                  <a:gd name="f91" fmla="*/ 16 f71 1"/>
                  <a:gd name="f92" fmla="*/ 17 f72 1"/>
                  <a:gd name="f93" fmla="*/ 14 f71 1"/>
                  <a:gd name="f94" fmla="*/ 19 f72 1"/>
                  <a:gd name="f95" fmla="*/ 13 f71 1"/>
                  <a:gd name="f96" fmla="*/ 22 f72 1"/>
                  <a:gd name="f97" fmla="*/ 11 f71 1"/>
                  <a:gd name="f98" fmla="*/ 25 f72 1"/>
                  <a:gd name="f99" fmla="*/ 10 f71 1"/>
                  <a:gd name="f100" fmla="*/ 28 f72 1"/>
                  <a:gd name="f101" fmla="*/ 8 f71 1"/>
                  <a:gd name="f102" fmla="*/ 31 f72 1"/>
                  <a:gd name="f103" fmla="*/ 7 f71 1"/>
                  <a:gd name="f104" fmla="*/ 34 f72 1"/>
                  <a:gd name="f105" fmla="*/ 6 f71 1"/>
                  <a:gd name="f106" fmla="*/ 0 f71 1"/>
                  <a:gd name="f107" fmla="*/ 33 f72 1"/>
                  <a:gd name="f108" fmla="*/ 32 f72 1"/>
                  <a:gd name="f109" fmla="*/ 1 f71 1"/>
                  <a:gd name="f110" fmla="*/ 30 f72 1"/>
                  <a:gd name="f111" fmla="*/ 29 f72 1"/>
                  <a:gd name="f112" fmla="*/ 26 f72 1"/>
                  <a:gd name="f113" fmla="*/ 2 f71 1"/>
                  <a:gd name="f114" fmla="*/ 24 f72 1"/>
                  <a:gd name="f115" fmla="*/ 3 f71 1"/>
                  <a:gd name="f116" fmla="*/ 20 f72 1"/>
                  <a:gd name="f117" fmla="*/ 18 f72 1"/>
                  <a:gd name="f118" fmla="*/ 4 f71 1"/>
                  <a:gd name="f119" fmla="*/ 5 f71 1"/>
                  <a:gd name="f120" fmla="*/ 7 f72 1"/>
                  <a:gd name="f121" fmla="*/ 9 f71 1"/>
                  <a:gd name="f122" fmla="*/ 548 f72 1"/>
                  <a:gd name="f123" fmla="*/ 410 f71 1"/>
                  <a:gd name="f124" fmla="*/ f73 1 f2"/>
                  <a:gd name="f125" fmla="*/ f76 1 548"/>
                  <a:gd name="f126" fmla="*/ f77 1 410"/>
                  <a:gd name="f127" fmla="*/ f78 1 548"/>
                  <a:gd name="f128" fmla="*/ f79 1 410"/>
                  <a:gd name="f129" fmla="*/ f80 1 548"/>
                  <a:gd name="f130" fmla="*/ f81 1 410"/>
                  <a:gd name="f131" fmla="*/ f82 1 548"/>
                  <a:gd name="f132" fmla="*/ f83 1 410"/>
                  <a:gd name="f133" fmla="*/ f84 1 548"/>
                  <a:gd name="f134" fmla="*/ f85 1 410"/>
                  <a:gd name="f135" fmla="*/ f86 1 548"/>
                  <a:gd name="f136" fmla="*/ f87 1 410"/>
                  <a:gd name="f137" fmla="*/ f88 1 548"/>
                  <a:gd name="f138" fmla="*/ f89 1 410"/>
                  <a:gd name="f139" fmla="*/ f90 1 548"/>
                  <a:gd name="f140" fmla="*/ f91 1 410"/>
                  <a:gd name="f141" fmla="*/ f92 1 548"/>
                  <a:gd name="f142" fmla="*/ f93 1 410"/>
                  <a:gd name="f143" fmla="*/ f94 1 548"/>
                  <a:gd name="f144" fmla="*/ f95 1 410"/>
                  <a:gd name="f145" fmla="*/ f96 1 548"/>
                  <a:gd name="f146" fmla="*/ f97 1 410"/>
                  <a:gd name="f147" fmla="*/ f98 1 548"/>
                  <a:gd name="f148" fmla="*/ f99 1 410"/>
                  <a:gd name="f149" fmla="*/ f100 1 548"/>
                  <a:gd name="f150" fmla="*/ f101 1 410"/>
                  <a:gd name="f151" fmla="*/ f102 1 548"/>
                  <a:gd name="f152" fmla="*/ f103 1 410"/>
                  <a:gd name="f153" fmla="*/ f104 1 548"/>
                  <a:gd name="f154" fmla="*/ f105 1 410"/>
                  <a:gd name="f155" fmla="*/ f106 1 410"/>
                  <a:gd name="f156" fmla="*/ f107 1 548"/>
                  <a:gd name="f157" fmla="*/ f108 1 548"/>
                  <a:gd name="f158" fmla="*/ f109 1 410"/>
                  <a:gd name="f159" fmla="*/ f110 1 548"/>
                  <a:gd name="f160" fmla="*/ f111 1 548"/>
                  <a:gd name="f161" fmla="*/ f112 1 548"/>
                  <a:gd name="f162" fmla="*/ f113 1 410"/>
                  <a:gd name="f163" fmla="*/ f114 1 548"/>
                  <a:gd name="f164" fmla="*/ f115 1 410"/>
                  <a:gd name="f165" fmla="*/ f116 1 548"/>
                  <a:gd name="f166" fmla="*/ f117 1 548"/>
                  <a:gd name="f167" fmla="*/ f118 1 410"/>
                  <a:gd name="f168" fmla="*/ f119 1 410"/>
                  <a:gd name="f169" fmla="*/ f120 1 548"/>
                  <a:gd name="f170" fmla="*/ f121 1 410"/>
                  <a:gd name="f171" fmla="*/ f122 1 548"/>
                  <a:gd name="f172" fmla="*/ f123 1 410"/>
                  <a:gd name="f173" fmla="+- f124 0 f1"/>
                  <a:gd name="f174" fmla="*/ f125 1 f74"/>
                  <a:gd name="f175" fmla="*/ f126 1 f75"/>
                  <a:gd name="f176" fmla="*/ f127 1 f74"/>
                  <a:gd name="f177" fmla="*/ f128 1 f75"/>
                  <a:gd name="f178" fmla="*/ f129 1 f74"/>
                  <a:gd name="f179" fmla="*/ f130 1 f75"/>
                  <a:gd name="f180" fmla="*/ f131 1 f74"/>
                  <a:gd name="f181" fmla="*/ f132 1 f75"/>
                  <a:gd name="f182" fmla="*/ f133 1 f74"/>
                  <a:gd name="f183" fmla="*/ f134 1 f75"/>
                  <a:gd name="f184" fmla="*/ f135 1 f74"/>
                  <a:gd name="f185" fmla="*/ f136 1 f75"/>
                  <a:gd name="f186" fmla="*/ f137 1 f74"/>
                  <a:gd name="f187" fmla="*/ f138 1 f75"/>
                  <a:gd name="f188" fmla="*/ f139 1 f74"/>
                  <a:gd name="f189" fmla="*/ f140 1 f75"/>
                  <a:gd name="f190" fmla="*/ f141 1 f74"/>
                  <a:gd name="f191" fmla="*/ f142 1 f75"/>
                  <a:gd name="f192" fmla="*/ f143 1 f74"/>
                  <a:gd name="f193" fmla="*/ f144 1 f75"/>
                  <a:gd name="f194" fmla="*/ f145 1 f74"/>
                  <a:gd name="f195" fmla="*/ f146 1 f75"/>
                  <a:gd name="f196" fmla="*/ f147 1 f74"/>
                  <a:gd name="f197" fmla="*/ f148 1 f75"/>
                  <a:gd name="f198" fmla="*/ f149 1 f74"/>
                  <a:gd name="f199" fmla="*/ f150 1 f75"/>
                  <a:gd name="f200" fmla="*/ f151 1 f74"/>
                  <a:gd name="f201" fmla="*/ f152 1 f75"/>
                  <a:gd name="f202" fmla="*/ f153 1 f74"/>
                  <a:gd name="f203" fmla="*/ f154 1 f75"/>
                  <a:gd name="f204" fmla="*/ f155 1 f75"/>
                  <a:gd name="f205" fmla="*/ f156 1 f74"/>
                  <a:gd name="f206" fmla="*/ f157 1 f74"/>
                  <a:gd name="f207" fmla="*/ f158 1 f75"/>
                  <a:gd name="f208" fmla="*/ f159 1 f74"/>
                  <a:gd name="f209" fmla="*/ f160 1 f74"/>
                  <a:gd name="f210" fmla="*/ f161 1 f74"/>
                  <a:gd name="f211" fmla="*/ f162 1 f75"/>
                  <a:gd name="f212" fmla="*/ f163 1 f74"/>
                  <a:gd name="f213" fmla="*/ f164 1 f75"/>
                  <a:gd name="f214" fmla="*/ f165 1 f74"/>
                  <a:gd name="f215" fmla="*/ f166 1 f74"/>
                  <a:gd name="f216" fmla="*/ f167 1 f75"/>
                  <a:gd name="f217" fmla="*/ f168 1 f75"/>
                  <a:gd name="f218" fmla="*/ f169 1 f74"/>
                  <a:gd name="f219" fmla="*/ f170 1 f75"/>
                  <a:gd name="f220" fmla="*/ f171 1 f74"/>
                  <a:gd name="f221" fmla="*/ f172 1 f75"/>
                  <a:gd name="f222" fmla="*/ f174 f69 1"/>
                  <a:gd name="f223" fmla="*/ f220 f69 1"/>
                  <a:gd name="f224" fmla="*/ f221 f70 1"/>
                  <a:gd name="f225" fmla="*/ f204 f70 1"/>
                  <a:gd name="f226" fmla="*/ f175 f70 1"/>
                  <a:gd name="f227" fmla="*/ f176 f69 1"/>
                  <a:gd name="f228" fmla="*/ f177 f70 1"/>
                  <a:gd name="f229" fmla="*/ f178 f69 1"/>
                  <a:gd name="f230" fmla="*/ f179 f70 1"/>
                  <a:gd name="f231" fmla="*/ f180 f69 1"/>
                  <a:gd name="f232" fmla="*/ f181 f70 1"/>
                  <a:gd name="f233" fmla="*/ f182 f69 1"/>
                  <a:gd name="f234" fmla="*/ f183 f70 1"/>
                  <a:gd name="f235" fmla="*/ f184 f69 1"/>
                  <a:gd name="f236" fmla="*/ f185 f70 1"/>
                  <a:gd name="f237" fmla="*/ f186 f69 1"/>
                  <a:gd name="f238" fmla="*/ f187 f70 1"/>
                  <a:gd name="f239" fmla="*/ f188 f69 1"/>
                  <a:gd name="f240" fmla="*/ f189 f70 1"/>
                  <a:gd name="f241" fmla="*/ f190 f69 1"/>
                  <a:gd name="f242" fmla="*/ f191 f70 1"/>
                  <a:gd name="f243" fmla="*/ f192 f69 1"/>
                  <a:gd name="f244" fmla="*/ f193 f70 1"/>
                  <a:gd name="f245" fmla="*/ f194 f69 1"/>
                  <a:gd name="f246" fmla="*/ f195 f70 1"/>
                  <a:gd name="f247" fmla="*/ f196 f69 1"/>
                  <a:gd name="f248" fmla="*/ f197 f70 1"/>
                  <a:gd name="f249" fmla="*/ f198 f69 1"/>
                  <a:gd name="f250" fmla="*/ f199 f70 1"/>
                  <a:gd name="f251" fmla="*/ f200 f69 1"/>
                  <a:gd name="f252" fmla="*/ f201 f70 1"/>
                  <a:gd name="f253" fmla="*/ f202 f69 1"/>
                  <a:gd name="f254" fmla="*/ f203 f70 1"/>
                  <a:gd name="f255" fmla="*/ f205 f69 1"/>
                  <a:gd name="f256" fmla="*/ f206 f69 1"/>
                  <a:gd name="f257" fmla="*/ f207 f70 1"/>
                  <a:gd name="f258" fmla="*/ f208 f69 1"/>
                  <a:gd name="f259" fmla="*/ f209 f69 1"/>
                  <a:gd name="f260" fmla="*/ f210 f69 1"/>
                  <a:gd name="f261" fmla="*/ f211 f70 1"/>
                  <a:gd name="f262" fmla="*/ f212 f69 1"/>
                  <a:gd name="f263" fmla="*/ f213 f70 1"/>
                  <a:gd name="f264" fmla="*/ f214 f69 1"/>
                  <a:gd name="f265" fmla="*/ f215 f69 1"/>
                  <a:gd name="f266" fmla="*/ f216 f70 1"/>
                  <a:gd name="f267" fmla="*/ f217 f70 1"/>
                  <a:gd name="f268" fmla="*/ f218 f69 1"/>
                  <a:gd name="f269" fmla="*/ f219 f70 1"/>
                </a:gdLst>
                <a:ahLst/>
                <a:cxnLst>
                  <a:cxn ang="3cd4">
                    <a:pos x="hc" y="t"/>
                  </a:cxn>
                  <a:cxn ang="0">
                    <a:pos x="r" y="vc"/>
                  </a:cxn>
                  <a:cxn ang="cd4">
                    <a:pos x="hc" y="b"/>
                  </a:cxn>
                  <a:cxn ang="cd2">
                    <a:pos x="l" y="vc"/>
                  </a:cxn>
                  <a:cxn ang="f173">
                    <a:pos x="f222" y="f226"/>
                  </a:cxn>
                  <a:cxn ang="f173">
                    <a:pos x="f227" y="f226"/>
                  </a:cxn>
                  <a:cxn ang="f173">
                    <a:pos x="f227" y="f228"/>
                  </a:cxn>
                  <a:cxn ang="f173">
                    <a:pos x="f227" y="f228"/>
                  </a:cxn>
                  <a:cxn ang="f173">
                    <a:pos x="f229" y="f230"/>
                  </a:cxn>
                  <a:cxn ang="f173">
                    <a:pos x="f231" y="f232"/>
                  </a:cxn>
                  <a:cxn ang="f173">
                    <a:pos x="f233" y="f234"/>
                  </a:cxn>
                  <a:cxn ang="f173">
                    <a:pos x="f235" y="f236"/>
                  </a:cxn>
                  <a:cxn ang="f173">
                    <a:pos x="f237" y="f238"/>
                  </a:cxn>
                  <a:cxn ang="f173">
                    <a:pos x="f239" y="f240"/>
                  </a:cxn>
                  <a:cxn ang="f173">
                    <a:pos x="f241" y="f242"/>
                  </a:cxn>
                  <a:cxn ang="f173">
                    <a:pos x="f243" y="f244"/>
                  </a:cxn>
                  <a:cxn ang="f173">
                    <a:pos x="f245" y="f246"/>
                  </a:cxn>
                  <a:cxn ang="f173">
                    <a:pos x="f247" y="f248"/>
                  </a:cxn>
                  <a:cxn ang="f173">
                    <a:pos x="f249" y="f250"/>
                  </a:cxn>
                  <a:cxn ang="f173">
                    <a:pos x="f251" y="f252"/>
                  </a:cxn>
                  <a:cxn ang="f173">
                    <a:pos x="f253" y="f254"/>
                  </a:cxn>
                  <a:cxn ang="f173">
                    <a:pos x="f253" y="f225"/>
                  </a:cxn>
                  <a:cxn ang="f173">
                    <a:pos x="f253" y="f225"/>
                  </a:cxn>
                  <a:cxn ang="f173">
                    <a:pos x="f255" y="f225"/>
                  </a:cxn>
                  <a:cxn ang="f173">
                    <a:pos x="f256" y="f257"/>
                  </a:cxn>
                  <a:cxn ang="f173">
                    <a:pos x="f258" y="f257"/>
                  </a:cxn>
                  <a:cxn ang="f173">
                    <a:pos x="f259" y="f257"/>
                  </a:cxn>
                  <a:cxn ang="f173">
                    <a:pos x="f249" y="f257"/>
                  </a:cxn>
                  <a:cxn ang="f173">
                    <a:pos x="f260" y="f261"/>
                  </a:cxn>
                  <a:cxn ang="f173">
                    <a:pos x="f262" y="f261"/>
                  </a:cxn>
                  <a:cxn ang="f173">
                    <a:pos x="f245" y="f263"/>
                  </a:cxn>
                  <a:cxn ang="f173">
                    <a:pos x="f264" y="f263"/>
                  </a:cxn>
                  <a:cxn ang="f173">
                    <a:pos x="f265" y="f266"/>
                  </a:cxn>
                  <a:cxn ang="f173">
                    <a:pos x="f241" y="f267"/>
                  </a:cxn>
                  <a:cxn ang="f173">
                    <a:pos x="f239" y="f254"/>
                  </a:cxn>
                  <a:cxn ang="f173">
                    <a:pos x="f237" y="f252"/>
                  </a:cxn>
                  <a:cxn ang="f173">
                    <a:pos x="f235" y="f250"/>
                  </a:cxn>
                  <a:cxn ang="f173">
                    <a:pos x="f268" y="f269"/>
                  </a:cxn>
                  <a:cxn ang="f173">
                    <a:pos x="f222" y="f226"/>
                  </a:cxn>
                  <a:cxn ang="f173">
                    <a:pos x="f222" y="f226"/>
                  </a:cxn>
                </a:cxnLst>
                <a:rect l="f222" t="f225" r="f223" b="f224"/>
                <a:pathLst>
                  <a:path w="548" h="410">
                    <a:moveTo>
                      <a:pt x="f5" y="f7"/>
                    </a:moveTo>
                    <a:lnTo>
                      <a:pt x="f8" y="f9"/>
                    </a:lnTo>
                    <a:lnTo>
                      <a:pt x="f10" y="f11"/>
                    </a:lnTo>
                    <a:lnTo>
                      <a:pt x="f12" y="f13"/>
                    </a:lnTo>
                    <a:lnTo>
                      <a:pt x="f14" y="f15"/>
                    </a:lnTo>
                    <a:lnTo>
                      <a:pt x="f16" y="f17"/>
                    </a:lnTo>
                    <a:lnTo>
                      <a:pt x="f18" y="f19"/>
                    </a:lnTo>
                    <a:lnTo>
                      <a:pt x="f20" y="f21"/>
                    </a:lnTo>
                    <a:lnTo>
                      <a:pt x="f22" y="f23"/>
                    </a:lnTo>
                    <a:lnTo>
                      <a:pt x="f24" y="f25"/>
                    </a:lnTo>
                    <a:lnTo>
                      <a:pt x="f26" y="f27"/>
                    </a:lnTo>
                    <a:lnTo>
                      <a:pt x="f28" y="f29"/>
                    </a:lnTo>
                    <a:lnTo>
                      <a:pt x="f30" y="f31"/>
                    </a:lnTo>
                    <a:lnTo>
                      <a:pt x="f32" y="f33"/>
                    </a:lnTo>
                    <a:lnTo>
                      <a:pt x="f34" y="f35"/>
                    </a:lnTo>
                    <a:lnTo>
                      <a:pt x="f36" y="f37"/>
                    </a:lnTo>
                    <a:lnTo>
                      <a:pt x="f6" y="f38"/>
                    </a:lnTo>
                    <a:lnTo>
                      <a:pt x="f39" y="f5"/>
                    </a:lnTo>
                    <a:lnTo>
                      <a:pt x="f40" y="f5"/>
                    </a:lnTo>
                    <a:lnTo>
                      <a:pt x="f41" y="f5"/>
                    </a:lnTo>
                    <a:lnTo>
                      <a:pt x="f42" y="f8"/>
                    </a:lnTo>
                    <a:lnTo>
                      <a:pt x="f43" y="f44"/>
                    </a:lnTo>
                    <a:lnTo>
                      <a:pt x="f45" y="f46"/>
                    </a:lnTo>
                    <a:lnTo>
                      <a:pt x="f47" y="f48"/>
                    </a:lnTo>
                    <a:lnTo>
                      <a:pt x="f49" y="f50"/>
                    </a:lnTo>
                    <a:lnTo>
                      <a:pt x="f51" y="f52"/>
                    </a:lnTo>
                    <a:lnTo>
                      <a:pt x="f53" y="f54"/>
                    </a:lnTo>
                    <a:lnTo>
                      <a:pt x="f55" y="f56"/>
                    </a:lnTo>
                    <a:lnTo>
                      <a:pt x="f57" y="f58"/>
                    </a:lnTo>
                    <a:lnTo>
                      <a:pt x="f59" y="f60"/>
                    </a:lnTo>
                    <a:lnTo>
                      <a:pt x="f24" y="f61"/>
                    </a:lnTo>
                    <a:lnTo>
                      <a:pt x="f62" y="f63"/>
                    </a:lnTo>
                    <a:lnTo>
                      <a:pt x="f64" y="f65"/>
                    </a:lnTo>
                    <a:lnTo>
                      <a:pt x="f66" y="f67"/>
                    </a:lnTo>
                    <a:lnTo>
                      <a:pt x="f5" y="f7"/>
                    </a:lnTo>
                    <a:close/>
                  </a:path>
                </a:pathLst>
              </a:custGeom>
              <a:solidFill>
                <a:srgbClr val="B3B301"/>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47" name="Freeform 19"/>
              <p:cNvSpPr/>
              <p:nvPr/>
            </p:nvSpPr>
            <p:spPr>
              <a:xfrm flipH="1">
                <a:off x="8372145" y="4603674"/>
                <a:ext cx="158438" cy="173818"/>
              </a:xfrm>
              <a:custGeom>
                <a:avLst/>
                <a:gdLst>
                  <a:gd name="f0" fmla="val 10800000"/>
                  <a:gd name="f1" fmla="val 5400000"/>
                  <a:gd name="f2" fmla="val 180"/>
                  <a:gd name="f3" fmla="val w"/>
                  <a:gd name="f4" fmla="val h"/>
                  <a:gd name="f5" fmla="val 0"/>
                  <a:gd name="f6" fmla="val 774"/>
                  <a:gd name="f7" fmla="val 686"/>
                  <a:gd name="f8" fmla="val 59"/>
                  <a:gd name="f9" fmla="val 61"/>
                  <a:gd name="f10" fmla="val 680"/>
                  <a:gd name="f11" fmla="val 67"/>
                  <a:gd name="f12" fmla="val 665"/>
                  <a:gd name="f13" fmla="val 80"/>
                  <a:gd name="f14" fmla="val 640"/>
                  <a:gd name="f15" fmla="val 97"/>
                  <a:gd name="f16" fmla="val 610"/>
                  <a:gd name="f17" fmla="val 118"/>
                  <a:gd name="f18" fmla="val 572"/>
                  <a:gd name="f19" fmla="val 146"/>
                  <a:gd name="f20" fmla="val 528"/>
                  <a:gd name="f21" fmla="val 179"/>
                  <a:gd name="f22" fmla="val 481"/>
                  <a:gd name="f23" fmla="val 219"/>
                  <a:gd name="f24" fmla="val 431"/>
                  <a:gd name="f25" fmla="val 262"/>
                  <a:gd name="f26" fmla="val 378"/>
                  <a:gd name="f27" fmla="val 316"/>
                  <a:gd name="f28" fmla="val 325"/>
                  <a:gd name="f29" fmla="val 373"/>
                  <a:gd name="f30" fmla="val 272"/>
                  <a:gd name="f31" fmla="val 439"/>
                  <a:gd name="f32" fmla="val 222"/>
                  <a:gd name="f33" fmla="val 510"/>
                  <a:gd name="f34" fmla="val 173"/>
                  <a:gd name="f35" fmla="val 591"/>
                  <a:gd name="f36" fmla="val 129"/>
                  <a:gd name="f37" fmla="val 677"/>
                  <a:gd name="f38" fmla="val 87"/>
                  <a:gd name="f39" fmla="val 55"/>
                  <a:gd name="f40" fmla="val 338"/>
                  <a:gd name="f41" fmla="val 144"/>
                  <a:gd name="f42" fmla="val 137"/>
                  <a:gd name="f43" fmla="val 342"/>
                  <a:gd name="f44" fmla="val 32"/>
                  <a:gd name="f45" fmla="val 524"/>
                  <a:gd name="f46" fmla="val 619"/>
                  <a:gd name="f47" fmla="+- 0 0 -90"/>
                  <a:gd name="f48" fmla="*/ f3 1 774"/>
                  <a:gd name="f49" fmla="*/ f4 1 686"/>
                  <a:gd name="f50" fmla="+- f7 0 f5"/>
                  <a:gd name="f51" fmla="+- f6 0 f5"/>
                  <a:gd name="f52" fmla="*/ f47 f0 1"/>
                  <a:gd name="f53" fmla="*/ f51 1 774"/>
                  <a:gd name="f54" fmla="*/ f50 1 686"/>
                  <a:gd name="f55" fmla="*/ 3 f51 1"/>
                  <a:gd name="f56" fmla="*/ 43 f50 1"/>
                  <a:gd name="f57" fmla="*/ 4 f51 1"/>
                  <a:gd name="f58" fmla="*/ 42 f50 1"/>
                  <a:gd name="f59" fmla="*/ 5 f51 1"/>
                  <a:gd name="f60" fmla="*/ 40 f50 1"/>
                  <a:gd name="f61" fmla="*/ 6 f51 1"/>
                  <a:gd name="f62" fmla="*/ 39 f50 1"/>
                  <a:gd name="f63" fmla="*/ 7 f51 1"/>
                  <a:gd name="f64" fmla="*/ 36 f50 1"/>
                  <a:gd name="f65" fmla="*/ 9 f51 1"/>
                  <a:gd name="f66" fmla="*/ 33 f50 1"/>
                  <a:gd name="f67" fmla="*/ 11 f51 1"/>
                  <a:gd name="f68" fmla="*/ 30 f50 1"/>
                  <a:gd name="f69" fmla="*/ 13 f51 1"/>
                  <a:gd name="f70" fmla="*/ 27 f50 1"/>
                  <a:gd name="f71" fmla="*/ 16 f51 1"/>
                  <a:gd name="f72" fmla="*/ 23 f50 1"/>
                  <a:gd name="f73" fmla="*/ 19 f51 1"/>
                  <a:gd name="f74" fmla="*/ 21 f50 1"/>
                  <a:gd name="f75" fmla="*/ 23 f51 1"/>
                  <a:gd name="f76" fmla="*/ 17 f50 1"/>
                  <a:gd name="f77" fmla="*/ 27 f51 1"/>
                  <a:gd name="f78" fmla="*/ 13 f50 1"/>
                  <a:gd name="f79" fmla="*/ 31 f51 1"/>
                  <a:gd name="f80" fmla="*/ 11 f50 1"/>
                  <a:gd name="f81" fmla="*/ 36 f51 1"/>
                  <a:gd name="f82" fmla="*/ 9 f50 1"/>
                  <a:gd name="f83" fmla="*/ 42 f51 1"/>
                  <a:gd name="f84" fmla="*/ 5 f50 1"/>
                  <a:gd name="f85" fmla="*/ 48 f51 1"/>
                  <a:gd name="f86" fmla="*/ 3 f50 1"/>
                  <a:gd name="f87" fmla="*/ 0 f50 1"/>
                  <a:gd name="f88" fmla="*/ 21 f51 1"/>
                  <a:gd name="f89" fmla="*/ 8 f51 1"/>
                  <a:gd name="f90" fmla="*/ 2 f51 1"/>
                  <a:gd name="f91" fmla="*/ 0 f51 1"/>
                  <a:gd name="f92" fmla="*/ 774 f51 1"/>
                  <a:gd name="f93" fmla="*/ 686 f50 1"/>
                  <a:gd name="f94" fmla="*/ f52 1 f2"/>
                  <a:gd name="f95" fmla="*/ f55 1 774"/>
                  <a:gd name="f96" fmla="*/ f56 1 686"/>
                  <a:gd name="f97" fmla="*/ f57 1 774"/>
                  <a:gd name="f98" fmla="*/ f58 1 686"/>
                  <a:gd name="f99" fmla="*/ f59 1 774"/>
                  <a:gd name="f100" fmla="*/ f60 1 686"/>
                  <a:gd name="f101" fmla="*/ f61 1 774"/>
                  <a:gd name="f102" fmla="*/ f62 1 686"/>
                  <a:gd name="f103" fmla="*/ f63 1 774"/>
                  <a:gd name="f104" fmla="*/ f64 1 686"/>
                  <a:gd name="f105" fmla="*/ f65 1 774"/>
                  <a:gd name="f106" fmla="*/ f66 1 686"/>
                  <a:gd name="f107" fmla="*/ f67 1 774"/>
                  <a:gd name="f108" fmla="*/ f68 1 686"/>
                  <a:gd name="f109" fmla="*/ f69 1 774"/>
                  <a:gd name="f110" fmla="*/ f70 1 686"/>
                  <a:gd name="f111" fmla="*/ f71 1 774"/>
                  <a:gd name="f112" fmla="*/ f72 1 686"/>
                  <a:gd name="f113" fmla="*/ f73 1 774"/>
                  <a:gd name="f114" fmla="*/ f74 1 686"/>
                  <a:gd name="f115" fmla="*/ f75 1 774"/>
                  <a:gd name="f116" fmla="*/ f76 1 686"/>
                  <a:gd name="f117" fmla="*/ f77 1 774"/>
                  <a:gd name="f118" fmla="*/ f78 1 686"/>
                  <a:gd name="f119" fmla="*/ f79 1 774"/>
                  <a:gd name="f120" fmla="*/ f80 1 686"/>
                  <a:gd name="f121" fmla="*/ f81 1 774"/>
                  <a:gd name="f122" fmla="*/ f82 1 686"/>
                  <a:gd name="f123" fmla="*/ f83 1 774"/>
                  <a:gd name="f124" fmla="*/ f84 1 686"/>
                  <a:gd name="f125" fmla="*/ f85 1 774"/>
                  <a:gd name="f126" fmla="*/ f86 1 686"/>
                  <a:gd name="f127" fmla="*/ f87 1 686"/>
                  <a:gd name="f128" fmla="*/ f88 1 774"/>
                  <a:gd name="f129" fmla="*/ f89 1 774"/>
                  <a:gd name="f130" fmla="*/ f90 1 774"/>
                  <a:gd name="f131" fmla="*/ f91 1 774"/>
                  <a:gd name="f132" fmla="*/ f92 1 774"/>
                  <a:gd name="f133" fmla="*/ f93 1 686"/>
                  <a:gd name="f134" fmla="+- f94 0 f1"/>
                  <a:gd name="f135" fmla="*/ f95 1 f53"/>
                  <a:gd name="f136" fmla="*/ f96 1 f54"/>
                  <a:gd name="f137" fmla="*/ f97 1 f53"/>
                  <a:gd name="f138" fmla="*/ f98 1 f54"/>
                  <a:gd name="f139" fmla="*/ f99 1 f53"/>
                  <a:gd name="f140" fmla="*/ f100 1 f54"/>
                  <a:gd name="f141" fmla="*/ f101 1 f53"/>
                  <a:gd name="f142" fmla="*/ f102 1 f54"/>
                  <a:gd name="f143" fmla="*/ f103 1 f53"/>
                  <a:gd name="f144" fmla="*/ f104 1 f54"/>
                  <a:gd name="f145" fmla="*/ f105 1 f53"/>
                  <a:gd name="f146" fmla="*/ f106 1 f54"/>
                  <a:gd name="f147" fmla="*/ f107 1 f53"/>
                  <a:gd name="f148" fmla="*/ f108 1 f54"/>
                  <a:gd name="f149" fmla="*/ f109 1 f53"/>
                  <a:gd name="f150" fmla="*/ f110 1 f54"/>
                  <a:gd name="f151" fmla="*/ f111 1 f53"/>
                  <a:gd name="f152" fmla="*/ f112 1 f54"/>
                  <a:gd name="f153" fmla="*/ f113 1 f53"/>
                  <a:gd name="f154" fmla="*/ f114 1 f54"/>
                  <a:gd name="f155" fmla="*/ f115 1 f53"/>
                  <a:gd name="f156" fmla="*/ f116 1 f54"/>
                  <a:gd name="f157" fmla="*/ f117 1 f53"/>
                  <a:gd name="f158" fmla="*/ f118 1 f54"/>
                  <a:gd name="f159" fmla="*/ f119 1 f53"/>
                  <a:gd name="f160" fmla="*/ f120 1 f54"/>
                  <a:gd name="f161" fmla="*/ f121 1 f53"/>
                  <a:gd name="f162" fmla="*/ f122 1 f54"/>
                  <a:gd name="f163" fmla="*/ f123 1 f53"/>
                  <a:gd name="f164" fmla="*/ f124 1 f54"/>
                  <a:gd name="f165" fmla="*/ f125 1 f53"/>
                  <a:gd name="f166" fmla="*/ f126 1 f54"/>
                  <a:gd name="f167" fmla="*/ f127 1 f54"/>
                  <a:gd name="f168" fmla="*/ f128 1 f53"/>
                  <a:gd name="f169" fmla="*/ f129 1 f53"/>
                  <a:gd name="f170" fmla="*/ f130 1 f53"/>
                  <a:gd name="f171" fmla="*/ f131 1 f53"/>
                  <a:gd name="f172" fmla="*/ f132 1 f53"/>
                  <a:gd name="f173" fmla="*/ f133 1 f54"/>
                  <a:gd name="f174" fmla="*/ f171 f48 1"/>
                  <a:gd name="f175" fmla="*/ f172 f48 1"/>
                  <a:gd name="f176" fmla="*/ f173 f49 1"/>
                  <a:gd name="f177" fmla="*/ f167 f49 1"/>
                  <a:gd name="f178" fmla="*/ f135 f48 1"/>
                  <a:gd name="f179" fmla="*/ f136 f49 1"/>
                  <a:gd name="f180" fmla="*/ f137 f48 1"/>
                  <a:gd name="f181" fmla="*/ f138 f49 1"/>
                  <a:gd name="f182" fmla="*/ f139 f48 1"/>
                  <a:gd name="f183" fmla="*/ f140 f49 1"/>
                  <a:gd name="f184" fmla="*/ f141 f48 1"/>
                  <a:gd name="f185" fmla="*/ f142 f49 1"/>
                  <a:gd name="f186" fmla="*/ f143 f48 1"/>
                  <a:gd name="f187" fmla="*/ f144 f49 1"/>
                  <a:gd name="f188" fmla="*/ f145 f48 1"/>
                  <a:gd name="f189" fmla="*/ f146 f49 1"/>
                  <a:gd name="f190" fmla="*/ f147 f48 1"/>
                  <a:gd name="f191" fmla="*/ f148 f49 1"/>
                  <a:gd name="f192" fmla="*/ f149 f48 1"/>
                  <a:gd name="f193" fmla="*/ f150 f49 1"/>
                  <a:gd name="f194" fmla="*/ f151 f48 1"/>
                  <a:gd name="f195" fmla="*/ f152 f49 1"/>
                  <a:gd name="f196" fmla="*/ f153 f48 1"/>
                  <a:gd name="f197" fmla="*/ f154 f49 1"/>
                  <a:gd name="f198" fmla="*/ f155 f48 1"/>
                  <a:gd name="f199" fmla="*/ f156 f49 1"/>
                  <a:gd name="f200" fmla="*/ f157 f48 1"/>
                  <a:gd name="f201" fmla="*/ f158 f49 1"/>
                  <a:gd name="f202" fmla="*/ f159 f48 1"/>
                  <a:gd name="f203" fmla="*/ f160 f49 1"/>
                  <a:gd name="f204" fmla="*/ f161 f48 1"/>
                  <a:gd name="f205" fmla="*/ f162 f49 1"/>
                  <a:gd name="f206" fmla="*/ f163 f48 1"/>
                  <a:gd name="f207" fmla="*/ f164 f49 1"/>
                  <a:gd name="f208" fmla="*/ f165 f48 1"/>
                  <a:gd name="f209" fmla="*/ f166 f49 1"/>
                  <a:gd name="f210" fmla="*/ f168 f48 1"/>
                  <a:gd name="f211" fmla="*/ f169 f48 1"/>
                  <a:gd name="f212" fmla="*/ f170 f48 1"/>
                </a:gdLst>
                <a:ahLst/>
                <a:cxnLst>
                  <a:cxn ang="3cd4">
                    <a:pos x="hc" y="t"/>
                  </a:cxn>
                  <a:cxn ang="0">
                    <a:pos x="r" y="vc"/>
                  </a:cxn>
                  <a:cxn ang="cd4">
                    <a:pos x="hc" y="b"/>
                  </a:cxn>
                  <a:cxn ang="cd2">
                    <a:pos x="l" y="vc"/>
                  </a:cxn>
                  <a:cxn ang="f134">
                    <a:pos x="f178" y="f179"/>
                  </a:cxn>
                  <a:cxn ang="f134">
                    <a:pos x="f178" y="f179"/>
                  </a:cxn>
                  <a:cxn ang="f134">
                    <a:pos x="f180" y="f181"/>
                  </a:cxn>
                  <a:cxn ang="f134">
                    <a:pos x="f182" y="f183"/>
                  </a:cxn>
                  <a:cxn ang="f134">
                    <a:pos x="f184" y="f185"/>
                  </a:cxn>
                  <a:cxn ang="f134">
                    <a:pos x="f186" y="f187"/>
                  </a:cxn>
                  <a:cxn ang="f134">
                    <a:pos x="f188" y="f189"/>
                  </a:cxn>
                  <a:cxn ang="f134">
                    <a:pos x="f190" y="f191"/>
                  </a:cxn>
                  <a:cxn ang="f134">
                    <a:pos x="f192" y="f193"/>
                  </a:cxn>
                  <a:cxn ang="f134">
                    <a:pos x="f194" y="f195"/>
                  </a:cxn>
                  <a:cxn ang="f134">
                    <a:pos x="f196" y="f197"/>
                  </a:cxn>
                  <a:cxn ang="f134">
                    <a:pos x="f198" y="f199"/>
                  </a:cxn>
                  <a:cxn ang="f134">
                    <a:pos x="f200" y="f201"/>
                  </a:cxn>
                  <a:cxn ang="f134">
                    <a:pos x="f202" y="f203"/>
                  </a:cxn>
                  <a:cxn ang="f134">
                    <a:pos x="f204" y="f205"/>
                  </a:cxn>
                  <a:cxn ang="f134">
                    <a:pos x="f206" y="f207"/>
                  </a:cxn>
                  <a:cxn ang="f134">
                    <a:pos x="f208" y="f209"/>
                  </a:cxn>
                  <a:cxn ang="f134">
                    <a:pos x="f204" y="f177"/>
                  </a:cxn>
                  <a:cxn ang="f134">
                    <a:pos x="f210" y="f205"/>
                  </a:cxn>
                  <a:cxn ang="f134">
                    <a:pos x="f211" y="f197"/>
                  </a:cxn>
                  <a:cxn ang="f134">
                    <a:pos x="f212" y="f189"/>
                  </a:cxn>
                  <a:cxn ang="f134">
                    <a:pos x="f174" y="f185"/>
                  </a:cxn>
                  <a:cxn ang="f134">
                    <a:pos x="f178" y="f179"/>
                  </a:cxn>
                  <a:cxn ang="f134">
                    <a:pos x="f178" y="f179"/>
                  </a:cxn>
                </a:cxnLst>
                <a:rect l="f174" t="f177" r="f175" b="f176"/>
                <a:pathLst>
                  <a:path w="774" h="686">
                    <a:moveTo>
                      <a:pt x="f8" y="f7"/>
                    </a:move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6" y="f39"/>
                    </a:lnTo>
                    <a:lnTo>
                      <a:pt x="f35" y="f5"/>
                    </a:lnTo>
                    <a:lnTo>
                      <a:pt x="f40" y="f41"/>
                    </a:lnTo>
                    <a:lnTo>
                      <a:pt x="f42" y="f43"/>
                    </a:lnTo>
                    <a:lnTo>
                      <a:pt x="f44" y="f45"/>
                    </a:lnTo>
                    <a:lnTo>
                      <a:pt x="f5" y="f46"/>
                    </a:lnTo>
                    <a:lnTo>
                      <a:pt x="f8" y="f7"/>
                    </a:lnTo>
                    <a:close/>
                  </a:path>
                </a:pathLst>
              </a:custGeom>
              <a:solidFill>
                <a:srgbClr val="B3B301"/>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48" name="Freeform 20"/>
              <p:cNvSpPr/>
              <p:nvPr/>
            </p:nvSpPr>
            <p:spPr>
              <a:xfrm flipH="1">
                <a:off x="8287591" y="4206889"/>
                <a:ext cx="36530" cy="159114"/>
              </a:xfrm>
              <a:custGeom>
                <a:avLst/>
                <a:gdLst>
                  <a:gd name="f0" fmla="val 10800000"/>
                  <a:gd name="f1" fmla="val 5400000"/>
                  <a:gd name="f2" fmla="val 180"/>
                  <a:gd name="f3" fmla="val w"/>
                  <a:gd name="f4" fmla="val h"/>
                  <a:gd name="f5" fmla="val 0"/>
                  <a:gd name="f6" fmla="val 176"/>
                  <a:gd name="f7" fmla="val 630"/>
                  <a:gd name="f8" fmla="val 1"/>
                  <a:gd name="f9" fmla="val 14"/>
                  <a:gd name="f10" fmla="val 43"/>
                  <a:gd name="f11" fmla="val 162"/>
                  <a:gd name="f12" fmla="val 487"/>
                  <a:gd name="f13" fmla="val 131"/>
                  <a:gd name="f14" fmla="val 495"/>
                  <a:gd name="f15" fmla="val 70"/>
                  <a:gd name="f16" fmla="val 168"/>
                  <a:gd name="f17" fmla="val 127"/>
                  <a:gd name="f18" fmla="+- 0 0 -90"/>
                  <a:gd name="f19" fmla="*/ f3 1 176"/>
                  <a:gd name="f20" fmla="*/ f4 1 630"/>
                  <a:gd name="f21" fmla="+- f7 0 f5"/>
                  <a:gd name="f22" fmla="+- f6 0 f5"/>
                  <a:gd name="f23" fmla="*/ f18 f0 1"/>
                  <a:gd name="f24" fmla="*/ f22 1 176"/>
                  <a:gd name="f25" fmla="*/ f21 1 630"/>
                  <a:gd name="f26" fmla="*/ 1 f22 1"/>
                  <a:gd name="f27" fmla="*/ 0 f21 1"/>
                  <a:gd name="f28" fmla="*/ 3 f22 1"/>
                  <a:gd name="f29" fmla="*/ 10 f21 1"/>
                  <a:gd name="f30" fmla="*/ 0 f22 1"/>
                  <a:gd name="f31" fmla="*/ 30 f21 1"/>
                  <a:gd name="f32" fmla="*/ 9 f22 1"/>
                  <a:gd name="f33" fmla="*/ 39 f21 1"/>
                  <a:gd name="f34" fmla="*/ 12 f22 1"/>
                  <a:gd name="f35" fmla="*/ 5 f22 1"/>
                  <a:gd name="f36" fmla="*/ 8 f22 1"/>
                  <a:gd name="f37" fmla="*/ 176 f22 1"/>
                  <a:gd name="f38" fmla="*/ 630 f21 1"/>
                  <a:gd name="f39" fmla="*/ f23 1 f2"/>
                  <a:gd name="f40" fmla="*/ f26 1 176"/>
                  <a:gd name="f41" fmla="*/ f27 1 630"/>
                  <a:gd name="f42" fmla="*/ f28 1 176"/>
                  <a:gd name="f43" fmla="*/ f29 1 630"/>
                  <a:gd name="f44" fmla="*/ f30 1 176"/>
                  <a:gd name="f45" fmla="*/ f31 1 630"/>
                  <a:gd name="f46" fmla="*/ f32 1 176"/>
                  <a:gd name="f47" fmla="*/ f33 1 630"/>
                  <a:gd name="f48" fmla="*/ f34 1 176"/>
                  <a:gd name="f49" fmla="*/ f35 1 176"/>
                  <a:gd name="f50" fmla="*/ f36 1 176"/>
                  <a:gd name="f51" fmla="*/ f37 1 176"/>
                  <a:gd name="f52" fmla="*/ f38 1 630"/>
                  <a:gd name="f53" fmla="+- f39 0 f1"/>
                  <a:gd name="f54" fmla="*/ f40 1 f24"/>
                  <a:gd name="f55" fmla="*/ f41 1 f25"/>
                  <a:gd name="f56" fmla="*/ f42 1 f24"/>
                  <a:gd name="f57" fmla="*/ f43 1 f25"/>
                  <a:gd name="f58" fmla="*/ f44 1 f24"/>
                  <a:gd name="f59" fmla="*/ f45 1 f25"/>
                  <a:gd name="f60" fmla="*/ f46 1 f24"/>
                  <a:gd name="f61" fmla="*/ f47 1 f25"/>
                  <a:gd name="f62" fmla="*/ f48 1 f24"/>
                  <a:gd name="f63" fmla="*/ f49 1 f24"/>
                  <a:gd name="f64" fmla="*/ f50 1 f24"/>
                  <a:gd name="f65" fmla="*/ f51 1 f24"/>
                  <a:gd name="f66" fmla="*/ f52 1 f25"/>
                  <a:gd name="f67" fmla="*/ f58 f19 1"/>
                  <a:gd name="f68" fmla="*/ f65 f19 1"/>
                  <a:gd name="f69" fmla="*/ f66 f20 1"/>
                  <a:gd name="f70" fmla="*/ f55 f20 1"/>
                  <a:gd name="f71" fmla="*/ f54 f19 1"/>
                  <a:gd name="f72" fmla="*/ f56 f19 1"/>
                  <a:gd name="f73" fmla="*/ f57 f20 1"/>
                  <a:gd name="f74" fmla="*/ f59 f20 1"/>
                  <a:gd name="f75" fmla="*/ f60 f19 1"/>
                  <a:gd name="f76" fmla="*/ f61 f20 1"/>
                  <a:gd name="f77" fmla="*/ f62 f19 1"/>
                  <a:gd name="f78" fmla="*/ f63 f19 1"/>
                  <a:gd name="f79" fmla="*/ f64 f19 1"/>
                </a:gdLst>
                <a:ahLst/>
                <a:cxnLst>
                  <a:cxn ang="3cd4">
                    <a:pos x="hc" y="t"/>
                  </a:cxn>
                  <a:cxn ang="0">
                    <a:pos x="r" y="vc"/>
                  </a:cxn>
                  <a:cxn ang="cd4">
                    <a:pos x="hc" y="b"/>
                  </a:cxn>
                  <a:cxn ang="cd2">
                    <a:pos x="l" y="vc"/>
                  </a:cxn>
                  <a:cxn ang="f53">
                    <a:pos x="f71" y="f70"/>
                  </a:cxn>
                  <a:cxn ang="f53">
                    <a:pos x="f72" y="f73"/>
                  </a:cxn>
                  <a:cxn ang="f53">
                    <a:pos x="f67" y="f74"/>
                  </a:cxn>
                  <a:cxn ang="f53">
                    <a:pos x="f75" y="f76"/>
                  </a:cxn>
                  <a:cxn ang="f53">
                    <a:pos x="f77" y="f74"/>
                  </a:cxn>
                  <a:cxn ang="f53">
                    <a:pos x="f78" y="f73"/>
                  </a:cxn>
                  <a:cxn ang="f53">
                    <a:pos x="f79" y="f70"/>
                  </a:cxn>
                  <a:cxn ang="f53">
                    <a:pos x="f71" y="f70"/>
                  </a:cxn>
                  <a:cxn ang="f53">
                    <a:pos x="f71" y="f70"/>
                  </a:cxn>
                </a:cxnLst>
                <a:rect l="f67" t="f70" r="f68" b="f69"/>
                <a:pathLst>
                  <a:path w="176" h="630">
                    <a:moveTo>
                      <a:pt x="f8" y="f9"/>
                    </a:moveTo>
                    <a:lnTo>
                      <a:pt x="f10" y="f11"/>
                    </a:lnTo>
                    <a:lnTo>
                      <a:pt x="f5" y="f12"/>
                    </a:lnTo>
                    <a:lnTo>
                      <a:pt x="f13" y="f7"/>
                    </a:lnTo>
                    <a:lnTo>
                      <a:pt x="f6" y="f14"/>
                    </a:lnTo>
                    <a:lnTo>
                      <a:pt x="f15" y="f16"/>
                    </a:lnTo>
                    <a:lnTo>
                      <a:pt x="f17" y="f5"/>
                    </a:lnTo>
                    <a:lnTo>
                      <a:pt x="f8" y="f9"/>
                    </a:lnTo>
                    <a:close/>
                  </a:path>
                </a:pathLst>
              </a:custGeom>
              <a:solidFill>
                <a:srgbClr val="FF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49" name="Freeform 21"/>
              <p:cNvSpPr/>
              <p:nvPr/>
            </p:nvSpPr>
            <p:spPr>
              <a:xfrm flipH="1">
                <a:off x="8345052" y="4469386"/>
                <a:ext cx="50072" cy="40544"/>
              </a:xfrm>
              <a:custGeom>
                <a:avLst/>
                <a:gdLst>
                  <a:gd name="f0" fmla="val 10800000"/>
                  <a:gd name="f1" fmla="val 5400000"/>
                  <a:gd name="f2" fmla="val 180"/>
                  <a:gd name="f3" fmla="val w"/>
                  <a:gd name="f4" fmla="val h"/>
                  <a:gd name="f5" fmla="val 0"/>
                  <a:gd name="f6" fmla="val 243"/>
                  <a:gd name="f7" fmla="val 160"/>
                  <a:gd name="f8" fmla="val 109"/>
                  <a:gd name="f9" fmla="val 117"/>
                  <a:gd name="f10" fmla="val 48"/>
                  <a:gd name="f11" fmla="val 232"/>
                  <a:gd name="f12" fmla="val 126"/>
                  <a:gd name="f13" fmla="+- 0 0 -90"/>
                  <a:gd name="f14" fmla="*/ f3 1 243"/>
                  <a:gd name="f15" fmla="*/ f4 1 160"/>
                  <a:gd name="f16" fmla="+- f7 0 f5"/>
                  <a:gd name="f17" fmla="+- f6 0 f5"/>
                  <a:gd name="f18" fmla="*/ f13 f0 1"/>
                  <a:gd name="f19" fmla="*/ f17 1 243"/>
                  <a:gd name="f20" fmla="*/ f16 1 160"/>
                  <a:gd name="f21" fmla="*/ 0 f17 1"/>
                  <a:gd name="f22" fmla="*/ 6 f16 1"/>
                  <a:gd name="f23" fmla="*/ 8 f17 1"/>
                  <a:gd name="f24" fmla="*/ 0 f16 1"/>
                  <a:gd name="f25" fmla="*/ 16 f17 1"/>
                  <a:gd name="f26" fmla="*/ 3 f16 1"/>
                  <a:gd name="f27" fmla="*/ 15 f17 1"/>
                  <a:gd name="f28" fmla="*/ 7 f16 1"/>
                  <a:gd name="f29" fmla="*/ 10 f16 1"/>
                  <a:gd name="f30" fmla="*/ 243 f17 1"/>
                  <a:gd name="f31" fmla="*/ 160 f16 1"/>
                  <a:gd name="f32" fmla="*/ f18 1 f2"/>
                  <a:gd name="f33" fmla="*/ f21 1 243"/>
                  <a:gd name="f34" fmla="*/ f22 1 160"/>
                  <a:gd name="f35" fmla="*/ f23 1 243"/>
                  <a:gd name="f36" fmla="*/ f24 1 160"/>
                  <a:gd name="f37" fmla="*/ f25 1 243"/>
                  <a:gd name="f38" fmla="*/ f26 1 160"/>
                  <a:gd name="f39" fmla="*/ f27 1 243"/>
                  <a:gd name="f40" fmla="*/ f28 1 160"/>
                  <a:gd name="f41" fmla="*/ f29 1 160"/>
                  <a:gd name="f42" fmla="*/ f30 1 243"/>
                  <a:gd name="f43" fmla="*/ f31 1 160"/>
                  <a:gd name="f44" fmla="+- f32 0 f1"/>
                  <a:gd name="f45" fmla="*/ f33 1 f19"/>
                  <a:gd name="f46" fmla="*/ f34 1 f20"/>
                  <a:gd name="f47" fmla="*/ f35 1 f19"/>
                  <a:gd name="f48" fmla="*/ f36 1 f20"/>
                  <a:gd name="f49" fmla="*/ f37 1 f19"/>
                  <a:gd name="f50" fmla="*/ f38 1 f20"/>
                  <a:gd name="f51" fmla="*/ f39 1 f19"/>
                  <a:gd name="f52" fmla="*/ f40 1 f20"/>
                  <a:gd name="f53" fmla="*/ f41 1 f20"/>
                  <a:gd name="f54" fmla="*/ f42 1 f19"/>
                  <a:gd name="f55" fmla="*/ f43 1 f20"/>
                  <a:gd name="f56" fmla="*/ f45 f14 1"/>
                  <a:gd name="f57" fmla="*/ f54 f14 1"/>
                  <a:gd name="f58" fmla="*/ f55 f15 1"/>
                  <a:gd name="f59" fmla="*/ f48 f15 1"/>
                  <a:gd name="f60" fmla="*/ f46 f15 1"/>
                  <a:gd name="f61" fmla="*/ f47 f14 1"/>
                  <a:gd name="f62" fmla="*/ f49 f14 1"/>
                  <a:gd name="f63" fmla="*/ f50 f15 1"/>
                  <a:gd name="f64" fmla="*/ f51 f14 1"/>
                  <a:gd name="f65" fmla="*/ f52 f15 1"/>
                  <a:gd name="f66" fmla="*/ f53 f15 1"/>
                </a:gdLst>
                <a:ahLst/>
                <a:cxnLst>
                  <a:cxn ang="3cd4">
                    <a:pos x="hc" y="t"/>
                  </a:cxn>
                  <a:cxn ang="0">
                    <a:pos x="r" y="vc"/>
                  </a:cxn>
                  <a:cxn ang="cd4">
                    <a:pos x="hc" y="b"/>
                  </a:cxn>
                  <a:cxn ang="cd2">
                    <a:pos x="l" y="vc"/>
                  </a:cxn>
                  <a:cxn ang="f44">
                    <a:pos x="f56" y="f60"/>
                  </a:cxn>
                  <a:cxn ang="f44">
                    <a:pos x="f61" y="f59"/>
                  </a:cxn>
                  <a:cxn ang="f44">
                    <a:pos x="f62" y="f63"/>
                  </a:cxn>
                  <a:cxn ang="f44">
                    <a:pos x="f64" y="f65"/>
                  </a:cxn>
                  <a:cxn ang="f44">
                    <a:pos x="f61" y="f66"/>
                  </a:cxn>
                  <a:cxn ang="f44">
                    <a:pos x="f56" y="f60"/>
                  </a:cxn>
                  <a:cxn ang="f44">
                    <a:pos x="f56" y="f60"/>
                  </a:cxn>
                </a:cxnLst>
                <a:rect l="f56" t="f59" r="f57" b="f58"/>
                <a:pathLst>
                  <a:path w="243" h="160">
                    <a:moveTo>
                      <a:pt x="f5" y="f8"/>
                    </a:moveTo>
                    <a:lnTo>
                      <a:pt x="f9" y="f5"/>
                    </a:lnTo>
                    <a:lnTo>
                      <a:pt x="f6" y="f10"/>
                    </a:lnTo>
                    <a:lnTo>
                      <a:pt x="f11" y="f12"/>
                    </a:lnTo>
                    <a:lnTo>
                      <a:pt x="f9" y="f7"/>
                    </a:lnTo>
                    <a:lnTo>
                      <a:pt x="f5" y="f8"/>
                    </a:lnTo>
                    <a:close/>
                  </a:path>
                </a:pathLst>
              </a:custGeom>
              <a:solidFill>
                <a:srgbClr val="E6B3B3"/>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50" name="Freeform 22"/>
              <p:cNvSpPr/>
              <p:nvPr/>
            </p:nvSpPr>
            <p:spPr>
              <a:xfrm flipH="1">
                <a:off x="8169789" y="4235263"/>
                <a:ext cx="16422" cy="40032"/>
              </a:xfrm>
              <a:custGeom>
                <a:avLst/>
                <a:gdLst>
                  <a:gd name="f0" fmla="val 10800000"/>
                  <a:gd name="f1" fmla="val 5400000"/>
                  <a:gd name="f2" fmla="val 180"/>
                  <a:gd name="f3" fmla="val w"/>
                  <a:gd name="f4" fmla="val h"/>
                  <a:gd name="f5" fmla="val 0"/>
                  <a:gd name="f6" fmla="val 79"/>
                  <a:gd name="f7" fmla="val 157"/>
                  <a:gd name="f8" fmla="val 30"/>
                  <a:gd name="f9" fmla="val 7"/>
                  <a:gd name="f10" fmla="val 47"/>
                  <a:gd name="f11" fmla="val 123"/>
                  <a:gd name="f12" fmla="val 74"/>
                  <a:gd name="f13" fmla="val 68"/>
                  <a:gd name="f14" fmla="val 24"/>
                  <a:gd name="f15" fmla="val 64"/>
                  <a:gd name="f16" fmla="val 3"/>
                  <a:gd name="f17" fmla="val 38"/>
                  <a:gd name="f18" fmla="+- 0 0 -90"/>
                  <a:gd name="f19" fmla="*/ f3 1 79"/>
                  <a:gd name="f20" fmla="*/ f4 1 157"/>
                  <a:gd name="f21" fmla="+- f7 0 f5"/>
                  <a:gd name="f22" fmla="+- f6 0 f5"/>
                  <a:gd name="f23" fmla="*/ f18 f0 1"/>
                  <a:gd name="f24" fmla="*/ f22 1 79"/>
                  <a:gd name="f25" fmla="*/ f21 1 157"/>
                  <a:gd name="f26" fmla="*/ 0 f22 1"/>
                  <a:gd name="f27" fmla="*/ 2 f21 1"/>
                  <a:gd name="f28" fmla="*/ 1 f22 1"/>
                  <a:gd name="f29" fmla="*/ 10 f21 1"/>
                  <a:gd name="f30" fmla="*/ 3 f22 1"/>
                  <a:gd name="f31" fmla="*/ 8 f21 1"/>
                  <a:gd name="f32" fmla="*/ 5 f22 1"/>
                  <a:gd name="f33" fmla="*/ 5 f21 1"/>
                  <a:gd name="f34" fmla="*/ 4 f22 1"/>
                  <a:gd name="f35" fmla="*/ 1 f21 1"/>
                  <a:gd name="f36" fmla="*/ 0 f21 1"/>
                  <a:gd name="f37" fmla="*/ 79 f22 1"/>
                  <a:gd name="f38" fmla="*/ 157 f21 1"/>
                  <a:gd name="f39" fmla="*/ f23 1 f2"/>
                  <a:gd name="f40" fmla="*/ f26 1 79"/>
                  <a:gd name="f41" fmla="*/ f27 1 157"/>
                  <a:gd name="f42" fmla="*/ f28 1 79"/>
                  <a:gd name="f43" fmla="*/ f29 1 157"/>
                  <a:gd name="f44" fmla="*/ f30 1 79"/>
                  <a:gd name="f45" fmla="*/ f31 1 157"/>
                  <a:gd name="f46" fmla="*/ f32 1 79"/>
                  <a:gd name="f47" fmla="*/ f33 1 157"/>
                  <a:gd name="f48" fmla="*/ f34 1 79"/>
                  <a:gd name="f49" fmla="*/ f35 1 157"/>
                  <a:gd name="f50" fmla="*/ f36 1 157"/>
                  <a:gd name="f51" fmla="*/ f37 1 79"/>
                  <a:gd name="f52" fmla="*/ f38 1 157"/>
                  <a:gd name="f53" fmla="+- f39 0 f1"/>
                  <a:gd name="f54" fmla="*/ f40 1 f24"/>
                  <a:gd name="f55" fmla="*/ f41 1 f25"/>
                  <a:gd name="f56" fmla="*/ f42 1 f24"/>
                  <a:gd name="f57" fmla="*/ f43 1 f25"/>
                  <a:gd name="f58" fmla="*/ f44 1 f24"/>
                  <a:gd name="f59" fmla="*/ f45 1 f25"/>
                  <a:gd name="f60" fmla="*/ f46 1 f24"/>
                  <a:gd name="f61" fmla="*/ f47 1 f25"/>
                  <a:gd name="f62" fmla="*/ f48 1 f24"/>
                  <a:gd name="f63" fmla="*/ f49 1 f25"/>
                  <a:gd name="f64" fmla="*/ f50 1 f25"/>
                  <a:gd name="f65" fmla="*/ f51 1 f24"/>
                  <a:gd name="f66" fmla="*/ f52 1 f25"/>
                  <a:gd name="f67" fmla="*/ f54 f19 1"/>
                  <a:gd name="f68" fmla="*/ f65 f19 1"/>
                  <a:gd name="f69" fmla="*/ f66 f20 1"/>
                  <a:gd name="f70" fmla="*/ f64 f20 1"/>
                  <a:gd name="f71" fmla="*/ f55 f20 1"/>
                  <a:gd name="f72" fmla="*/ f56 f19 1"/>
                  <a:gd name="f73" fmla="*/ f57 f20 1"/>
                  <a:gd name="f74" fmla="*/ f58 f19 1"/>
                  <a:gd name="f75" fmla="*/ f59 f20 1"/>
                  <a:gd name="f76" fmla="*/ f60 f19 1"/>
                  <a:gd name="f77" fmla="*/ f61 f20 1"/>
                  <a:gd name="f78" fmla="*/ f62 f19 1"/>
                  <a:gd name="f79" fmla="*/ f63 f20 1"/>
                </a:gdLst>
                <a:ahLst/>
                <a:cxnLst>
                  <a:cxn ang="3cd4">
                    <a:pos x="hc" y="t"/>
                  </a:cxn>
                  <a:cxn ang="0">
                    <a:pos x="r" y="vc"/>
                  </a:cxn>
                  <a:cxn ang="cd4">
                    <a:pos x="hc" y="b"/>
                  </a:cxn>
                  <a:cxn ang="cd2">
                    <a:pos x="l" y="vc"/>
                  </a:cxn>
                  <a:cxn ang="f53">
                    <a:pos x="f67" y="f71"/>
                  </a:cxn>
                  <a:cxn ang="f53">
                    <a:pos x="f72" y="f73"/>
                  </a:cxn>
                  <a:cxn ang="f53">
                    <a:pos x="f74" y="f75"/>
                  </a:cxn>
                  <a:cxn ang="f53">
                    <a:pos x="f76" y="f77"/>
                  </a:cxn>
                  <a:cxn ang="f53">
                    <a:pos x="f76" y="f71"/>
                  </a:cxn>
                  <a:cxn ang="f53">
                    <a:pos x="f78" y="f79"/>
                  </a:cxn>
                  <a:cxn ang="f53">
                    <a:pos x="f74" y="f70"/>
                  </a:cxn>
                  <a:cxn ang="f53">
                    <a:pos x="f67" y="f71"/>
                  </a:cxn>
                  <a:cxn ang="f53">
                    <a:pos x="f67" y="f71"/>
                  </a:cxn>
                </a:cxnLst>
                <a:rect l="f67" t="f70" r="f68" b="f69"/>
                <a:pathLst>
                  <a:path w="79" h="157">
                    <a:moveTo>
                      <a:pt x="f5" y="f8"/>
                    </a:moveTo>
                    <a:lnTo>
                      <a:pt x="f9" y="f7"/>
                    </a:lnTo>
                    <a:lnTo>
                      <a:pt x="f10" y="f11"/>
                    </a:lnTo>
                    <a:lnTo>
                      <a:pt x="f12" y="f13"/>
                    </a:lnTo>
                    <a:lnTo>
                      <a:pt x="f6" y="f14"/>
                    </a:lnTo>
                    <a:lnTo>
                      <a:pt x="f15" y="f16"/>
                    </a:lnTo>
                    <a:lnTo>
                      <a:pt x="f17" y="f5"/>
                    </a:lnTo>
                    <a:lnTo>
                      <a:pt x="f5" y="f8"/>
                    </a:lnTo>
                    <a:close/>
                  </a:path>
                </a:pathLst>
              </a:custGeom>
              <a:solidFill>
                <a:srgbClr val="E6B3B3"/>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51" name="Freeform 23"/>
              <p:cNvSpPr/>
              <p:nvPr/>
            </p:nvSpPr>
            <p:spPr>
              <a:xfrm flipH="1">
                <a:off x="8295391" y="4183581"/>
                <a:ext cx="225756" cy="321274"/>
              </a:xfrm>
              <a:custGeom>
                <a:avLst/>
                <a:gdLst>
                  <a:gd name="f0" fmla="val 10800000"/>
                  <a:gd name="f1" fmla="val 5400000"/>
                  <a:gd name="f2" fmla="val 180"/>
                  <a:gd name="f3" fmla="val w"/>
                  <a:gd name="f4" fmla="val h"/>
                  <a:gd name="f5" fmla="val 0"/>
                  <a:gd name="f6" fmla="val 1098"/>
                  <a:gd name="f7" fmla="val 1268"/>
                  <a:gd name="f8" fmla="val 697"/>
                  <a:gd name="f9" fmla="val 690"/>
                  <a:gd name="f10" fmla="val 6"/>
                  <a:gd name="f11" fmla="val 669"/>
                  <a:gd name="f12" fmla="val 19"/>
                  <a:gd name="f13" fmla="val 638"/>
                  <a:gd name="f14" fmla="val 42"/>
                  <a:gd name="f15" fmla="val 598"/>
                  <a:gd name="f16" fmla="val 72"/>
                  <a:gd name="f17" fmla="val 547"/>
                  <a:gd name="f18" fmla="val 111"/>
                  <a:gd name="f19" fmla="val 494"/>
                  <a:gd name="f20" fmla="val 158"/>
                  <a:gd name="f21" fmla="val 433"/>
                  <a:gd name="f22" fmla="val 211"/>
                  <a:gd name="f23" fmla="val 374"/>
                  <a:gd name="f24" fmla="val 276"/>
                  <a:gd name="f25" fmla="val 309"/>
                  <a:gd name="f26" fmla="val 342"/>
                  <a:gd name="f27" fmla="val 249"/>
                  <a:gd name="f28" fmla="val 418"/>
                  <a:gd name="f29" fmla="val 192"/>
                  <a:gd name="f30" fmla="val 502"/>
                  <a:gd name="f31" fmla="val 137"/>
                  <a:gd name="f32" fmla="val 591"/>
                  <a:gd name="f33" fmla="val 87"/>
                  <a:gd name="f34" fmla="val 685"/>
                  <a:gd name="f35" fmla="val 47"/>
                  <a:gd name="f36" fmla="val 785"/>
                  <a:gd name="f37" fmla="val 892"/>
                  <a:gd name="f38" fmla="val 1002"/>
                  <a:gd name="f39" fmla="val 2"/>
                  <a:gd name="f40" fmla="val 1004"/>
                  <a:gd name="f41" fmla="val 9"/>
                  <a:gd name="f42" fmla="val 1010"/>
                  <a:gd name="f43" fmla="val 21"/>
                  <a:gd name="f44" fmla="val 1021"/>
                  <a:gd name="f45" fmla="val 40"/>
                  <a:gd name="f46" fmla="val 1036"/>
                  <a:gd name="f47" fmla="val 60"/>
                  <a:gd name="f48" fmla="val 1051"/>
                  <a:gd name="f49" fmla="val 1070"/>
                  <a:gd name="f50" fmla="val 118"/>
                  <a:gd name="f51" fmla="val 1091"/>
                  <a:gd name="f52" fmla="val 154"/>
                  <a:gd name="f53" fmla="val 1114"/>
                  <a:gd name="f54" fmla="val 194"/>
                  <a:gd name="f55" fmla="val 1135"/>
                  <a:gd name="f56" fmla="val 239"/>
                  <a:gd name="f57" fmla="val 1158"/>
                  <a:gd name="f58" fmla="val 289"/>
                  <a:gd name="f59" fmla="val 1179"/>
                  <a:gd name="f60" fmla="val 1202"/>
                  <a:gd name="f61" fmla="val 399"/>
                  <a:gd name="f62" fmla="val 1221"/>
                  <a:gd name="f63" fmla="val 462"/>
                  <a:gd name="f64" fmla="val 1238"/>
                  <a:gd name="f65" fmla="val 530"/>
                  <a:gd name="f66" fmla="val 1255"/>
                  <a:gd name="f67" fmla="val 602"/>
                  <a:gd name="f68" fmla="val 606"/>
                  <a:gd name="f69" fmla="val 1266"/>
                  <a:gd name="f70" fmla="val 614"/>
                  <a:gd name="f71" fmla="val 1260"/>
                  <a:gd name="f72" fmla="val 619"/>
                  <a:gd name="f73" fmla="val 629"/>
                  <a:gd name="f74" fmla="val 1251"/>
                  <a:gd name="f75" fmla="val 1243"/>
                  <a:gd name="f76" fmla="val 650"/>
                  <a:gd name="f77" fmla="val 1236"/>
                  <a:gd name="f78" fmla="val 661"/>
                  <a:gd name="f79" fmla="val 1224"/>
                  <a:gd name="f80" fmla="val 673"/>
                  <a:gd name="f81" fmla="val 1211"/>
                  <a:gd name="f82" fmla="val 686"/>
                  <a:gd name="f83" fmla="val 1198"/>
                  <a:gd name="f84" fmla="val 701"/>
                  <a:gd name="f85" fmla="val 1183"/>
                  <a:gd name="f86" fmla="val 714"/>
                  <a:gd name="f87" fmla="val 1162"/>
                  <a:gd name="f88" fmla="val 731"/>
                  <a:gd name="f89" fmla="val 1143"/>
                  <a:gd name="f90" fmla="val 745"/>
                  <a:gd name="f91" fmla="val 1120"/>
                  <a:gd name="f92" fmla="val 764"/>
                  <a:gd name="f93" fmla="val 1095"/>
                  <a:gd name="f94" fmla="val 758"/>
                  <a:gd name="f95" fmla="val 1093"/>
                  <a:gd name="f96" fmla="val 1089"/>
                  <a:gd name="f97" fmla="val 724"/>
                  <a:gd name="f98" fmla="val 1082"/>
                  <a:gd name="f99" fmla="val 699"/>
                  <a:gd name="f100" fmla="val 1074"/>
                  <a:gd name="f101" fmla="val 1065"/>
                  <a:gd name="f102" fmla="val 635"/>
                  <a:gd name="f103" fmla="val 600"/>
                  <a:gd name="f104" fmla="val 564"/>
                  <a:gd name="f105" fmla="val 1023"/>
                  <a:gd name="f106" fmla="val 496"/>
                  <a:gd name="f107" fmla="val 985"/>
                  <a:gd name="f108" fmla="val 465"/>
                  <a:gd name="f109" fmla="val 964"/>
                  <a:gd name="f110" fmla="val 441"/>
                  <a:gd name="f111" fmla="val 943"/>
                  <a:gd name="f112" fmla="val 422"/>
                  <a:gd name="f113" fmla="val 920"/>
                  <a:gd name="f114" fmla="val 412"/>
                  <a:gd name="f115" fmla="val 897"/>
                  <a:gd name="f116" fmla="val 408"/>
                  <a:gd name="f117" fmla="val 875"/>
                  <a:gd name="f118" fmla="val 416"/>
                  <a:gd name="f119" fmla="val 850"/>
                  <a:gd name="f120" fmla="val 844"/>
                  <a:gd name="f121" fmla="val 837"/>
                  <a:gd name="f122" fmla="val 425"/>
                  <a:gd name="f123" fmla="val 827"/>
                  <a:gd name="f124" fmla="val 435"/>
                  <a:gd name="f125" fmla="val 814"/>
                  <a:gd name="f126" fmla="val 444"/>
                  <a:gd name="f127" fmla="val 800"/>
                  <a:gd name="f128" fmla="val 454"/>
                  <a:gd name="f129" fmla="val 787"/>
                  <a:gd name="f130" fmla="val 467"/>
                  <a:gd name="f131" fmla="val 770"/>
                  <a:gd name="f132" fmla="val 482"/>
                  <a:gd name="f133" fmla="val 753"/>
                  <a:gd name="f134" fmla="val 732"/>
                  <a:gd name="f135" fmla="val 513"/>
                  <a:gd name="f136" fmla="val 715"/>
                  <a:gd name="f137" fmla="val 694"/>
                  <a:gd name="f138" fmla="val 549"/>
                  <a:gd name="f139" fmla="val 675"/>
                  <a:gd name="f140" fmla="val 568"/>
                  <a:gd name="f141" fmla="val 654"/>
                  <a:gd name="f142" fmla="val 612"/>
                  <a:gd name="f143" fmla="val 616"/>
                  <a:gd name="f144" fmla="val 636"/>
                  <a:gd name="f145" fmla="val 599"/>
                  <a:gd name="f146" fmla="val 631"/>
                  <a:gd name="f147" fmla="val 627"/>
                  <a:gd name="f148" fmla="val 515"/>
                  <a:gd name="f149" fmla="val 593"/>
                  <a:gd name="f150" fmla="val 531"/>
                  <a:gd name="f151" fmla="val 572"/>
                  <a:gd name="f152" fmla="val 550"/>
                  <a:gd name="f153" fmla="val 551"/>
                  <a:gd name="f154" fmla="val 570"/>
                  <a:gd name="f155" fmla="val 528"/>
                  <a:gd name="f156" fmla="val 595"/>
                  <a:gd name="f157" fmla="val 505"/>
                  <a:gd name="f158" fmla="val 624"/>
                  <a:gd name="f159" fmla="val 481"/>
                  <a:gd name="f160" fmla="val 679"/>
                  <a:gd name="f161" fmla="val 427"/>
                  <a:gd name="f162" fmla="val 705"/>
                  <a:gd name="f163" fmla="val 406"/>
                  <a:gd name="f164" fmla="val 736"/>
                  <a:gd name="f165" fmla="val 382"/>
                  <a:gd name="f166" fmla="val 762"/>
                  <a:gd name="f167" fmla="val 363"/>
                  <a:gd name="f168" fmla="val 791"/>
                  <a:gd name="f169" fmla="val 344"/>
                  <a:gd name="f170" fmla="val 816"/>
                  <a:gd name="f171" fmla="val 330"/>
                  <a:gd name="f172" fmla="val 840"/>
                  <a:gd name="f173" fmla="val 328"/>
                  <a:gd name="f174" fmla="val 325"/>
                  <a:gd name="f175" fmla="val 852"/>
                  <a:gd name="f176" fmla="val 863"/>
                  <a:gd name="f177" fmla="val 890"/>
                  <a:gd name="f178" fmla="val 334"/>
                  <a:gd name="f179" fmla="val 905"/>
                  <a:gd name="f180" fmla="val 926"/>
                  <a:gd name="f181" fmla="val 357"/>
                  <a:gd name="f182" fmla="val 947"/>
                  <a:gd name="f183" fmla="val 378"/>
                  <a:gd name="f184" fmla="val 970"/>
                  <a:gd name="f185" fmla="val 403"/>
                  <a:gd name="f186" fmla="val 992"/>
                  <a:gd name="f187" fmla="val 1019"/>
                  <a:gd name="f188" fmla="val 475"/>
                  <a:gd name="f189" fmla="val 1046"/>
                  <a:gd name="f190" fmla="val 524"/>
                  <a:gd name="f191" fmla="val 583"/>
                  <a:gd name="f192" fmla="val 1105"/>
                  <a:gd name="f193" fmla="val 1137"/>
                  <a:gd name="f194" fmla="val 646"/>
                  <a:gd name="f195" fmla="val 1150"/>
                  <a:gd name="f196" fmla="val 1169"/>
                  <a:gd name="f197" fmla="val 1181"/>
                  <a:gd name="f198" fmla="val 1188"/>
                  <a:gd name="f199" fmla="val 579"/>
                  <a:gd name="f200" fmla="val 1192"/>
                  <a:gd name="f201" fmla="val 574"/>
                  <a:gd name="f202" fmla="val 1190"/>
                  <a:gd name="f203" fmla="val 560"/>
                  <a:gd name="f204" fmla="val 541"/>
                  <a:gd name="f205" fmla="val 517"/>
                  <a:gd name="f206" fmla="val 1175"/>
                  <a:gd name="f207" fmla="val 488"/>
                  <a:gd name="f208" fmla="val 1164"/>
                  <a:gd name="f209" fmla="val 1156"/>
                  <a:gd name="f210" fmla="val 414"/>
                  <a:gd name="f211" fmla="val 1141"/>
                  <a:gd name="f212" fmla="val 376"/>
                  <a:gd name="f213" fmla="val 1129"/>
                  <a:gd name="f214" fmla="val 332"/>
                  <a:gd name="f215" fmla="val 290"/>
                  <a:gd name="f216" fmla="val 1097"/>
                  <a:gd name="f217" fmla="val 1078"/>
                  <a:gd name="f218" fmla="val 209"/>
                  <a:gd name="f219" fmla="val 1059"/>
                  <a:gd name="f220" fmla="val 169"/>
                  <a:gd name="f221" fmla="val 1038"/>
                  <a:gd name="f222" fmla="val 133"/>
                  <a:gd name="f223" fmla="val 1017"/>
                  <a:gd name="f224" fmla="val 100"/>
                  <a:gd name="f225" fmla="val 996"/>
                  <a:gd name="f226" fmla="val 74"/>
                  <a:gd name="f227" fmla="val 973"/>
                  <a:gd name="f228" fmla="val 966"/>
                  <a:gd name="f229" fmla="val 79"/>
                  <a:gd name="f230" fmla="val 951"/>
                  <a:gd name="f231" fmla="val 85"/>
                  <a:gd name="f232" fmla="val 924"/>
                  <a:gd name="f233" fmla="val 97"/>
                  <a:gd name="f234" fmla="val 112"/>
                  <a:gd name="f235" fmla="val 848"/>
                  <a:gd name="f236" fmla="val 131"/>
                  <a:gd name="f237" fmla="val 156"/>
                  <a:gd name="f238" fmla="val 188"/>
                  <a:gd name="f239" fmla="val 224"/>
                  <a:gd name="f240" fmla="val 620"/>
                  <a:gd name="f241" fmla="val 268"/>
                  <a:gd name="f242" fmla="val 315"/>
                  <a:gd name="f243" fmla="val 477"/>
                  <a:gd name="f244" fmla="val 405"/>
                  <a:gd name="f245" fmla="val 439"/>
                  <a:gd name="f246" fmla="val 331"/>
                  <a:gd name="f247" fmla="val 257"/>
                  <a:gd name="f248" fmla="val 181"/>
                  <a:gd name="f249" fmla="val 688"/>
                  <a:gd name="f250" fmla="val 285"/>
                  <a:gd name="f251" fmla="val 815"/>
                  <a:gd name="f252" fmla="val 302"/>
                  <a:gd name="f253" fmla="val 466"/>
                  <a:gd name="f254" fmla="val 1079"/>
                  <a:gd name="f255" fmla="val 874"/>
                  <a:gd name="f256" fmla="val 436"/>
                  <a:gd name="f257" fmla="val 228"/>
                  <a:gd name="f258" fmla="val 223"/>
                  <a:gd name="f259" fmla="+- 0 0 -90"/>
                  <a:gd name="f260" fmla="*/ f3 1 1098"/>
                  <a:gd name="f261" fmla="*/ f4 1 1268"/>
                  <a:gd name="f262" fmla="+- f7 0 f5"/>
                  <a:gd name="f263" fmla="+- f6 0 f5"/>
                  <a:gd name="f264" fmla="*/ f259 f0 1"/>
                  <a:gd name="f265" fmla="*/ f263 1 1098"/>
                  <a:gd name="f266" fmla="*/ f262 1 1268"/>
                  <a:gd name="f267" fmla="*/ 42 f263 1"/>
                  <a:gd name="f268" fmla="*/ 1 f262 1"/>
                  <a:gd name="f269" fmla="*/ 35 f263 1"/>
                  <a:gd name="f270" fmla="*/ 7 f262 1"/>
                  <a:gd name="f271" fmla="*/ 24 f263 1"/>
                  <a:gd name="f272" fmla="*/ 18 f262 1"/>
                  <a:gd name="f273" fmla="*/ 12 f263 1"/>
                  <a:gd name="f274" fmla="*/ 31 f262 1"/>
                  <a:gd name="f275" fmla="*/ 3 f263 1"/>
                  <a:gd name="f276" fmla="*/ 49 f262 1"/>
                  <a:gd name="f277" fmla="*/ 1 f263 1"/>
                  <a:gd name="f278" fmla="*/ 62 f262 1"/>
                  <a:gd name="f279" fmla="*/ 65 f262 1"/>
                  <a:gd name="f280" fmla="*/ 8 f263 1"/>
                  <a:gd name="f281" fmla="*/ 69 f262 1"/>
                  <a:gd name="f282" fmla="*/ 15 f263 1"/>
                  <a:gd name="f283" fmla="*/ 73 f262 1"/>
                  <a:gd name="f284" fmla="*/ 25 f263 1"/>
                  <a:gd name="f285" fmla="*/ 77 f262 1"/>
                  <a:gd name="f286" fmla="*/ 38 f263 1"/>
                  <a:gd name="f287" fmla="*/ 79 f262 1"/>
                  <a:gd name="f288" fmla="*/ 39 f263 1"/>
                  <a:gd name="f289" fmla="*/ 41 f263 1"/>
                  <a:gd name="f290" fmla="*/ 78 f262 1"/>
                  <a:gd name="f291" fmla="*/ 43 f263 1"/>
                  <a:gd name="f292" fmla="*/ 75 f262 1"/>
                  <a:gd name="f293" fmla="*/ 46 f263 1"/>
                  <a:gd name="f294" fmla="*/ 72 f262 1"/>
                  <a:gd name="f295" fmla="*/ 48 f263 1"/>
                  <a:gd name="f296" fmla="*/ 44 f263 1"/>
                  <a:gd name="f297" fmla="*/ 68 f262 1"/>
                  <a:gd name="f298" fmla="*/ 31 f263 1"/>
                  <a:gd name="f299" fmla="*/ 61 f262 1"/>
                  <a:gd name="f300" fmla="*/ 27 f263 1"/>
                  <a:gd name="f301" fmla="*/ 57 f262 1"/>
                  <a:gd name="f302" fmla="*/ 26 f263 1"/>
                  <a:gd name="f303" fmla="*/ 53 f262 1"/>
                  <a:gd name="f304" fmla="*/ 51 f262 1"/>
                  <a:gd name="f305" fmla="*/ 29 f263 1"/>
                  <a:gd name="f306" fmla="*/ 45 f262 1"/>
                  <a:gd name="f307" fmla="*/ 42 f262 1"/>
                  <a:gd name="f308" fmla="*/ 39 f262 1"/>
                  <a:gd name="f309" fmla="*/ 40 f263 1"/>
                  <a:gd name="f310" fmla="*/ 30 f262 1"/>
                  <a:gd name="f311" fmla="*/ 34 f262 1"/>
                  <a:gd name="f312" fmla="*/ 33 f263 1"/>
                  <a:gd name="f313" fmla="*/ 38 f262 1"/>
                  <a:gd name="f314" fmla="*/ 47 f262 1"/>
                  <a:gd name="f315" fmla="*/ 21 f263 1"/>
                  <a:gd name="f316" fmla="*/ 52 f262 1"/>
                  <a:gd name="f317" fmla="*/ 55 f262 1"/>
                  <a:gd name="f318" fmla="*/ 23 f263 1"/>
                  <a:gd name="f319" fmla="*/ 59 f262 1"/>
                  <a:gd name="f320" fmla="*/ 28 f263 1"/>
                  <a:gd name="f321" fmla="*/ 63 f262 1"/>
                  <a:gd name="f322" fmla="*/ 37 f263 1"/>
                  <a:gd name="f323" fmla="*/ 70 f262 1"/>
                  <a:gd name="f324" fmla="*/ 74 f262 1"/>
                  <a:gd name="f325" fmla="*/ 34 f263 1"/>
                  <a:gd name="f326" fmla="*/ 14 f263 1"/>
                  <a:gd name="f327" fmla="*/ 67 f262 1"/>
                  <a:gd name="f328" fmla="*/ 7 f263 1"/>
                  <a:gd name="f329" fmla="*/ 5 f263 1"/>
                  <a:gd name="f330" fmla="*/ 20 f263 1"/>
                  <a:gd name="f331" fmla="*/ 29 f262 1"/>
                  <a:gd name="f332" fmla="*/ 17 f262 1"/>
                  <a:gd name="f333" fmla="*/ 68 f263 1"/>
                  <a:gd name="f334" fmla="*/ 46 f262 1"/>
                  <a:gd name="f335" fmla="*/ 55 f263 1"/>
                  <a:gd name="f336" fmla="*/ 14 f262 1"/>
                  <a:gd name="f337" fmla="*/ 0 f262 1"/>
                  <a:gd name="f338" fmla="*/ 0 f263 1"/>
                  <a:gd name="f339" fmla="*/ 1098 f263 1"/>
                  <a:gd name="f340" fmla="*/ 1268 f262 1"/>
                  <a:gd name="f341" fmla="*/ f264 1 f2"/>
                  <a:gd name="f342" fmla="*/ f267 1 1098"/>
                  <a:gd name="f343" fmla="*/ f268 1 1268"/>
                  <a:gd name="f344" fmla="*/ f269 1 1098"/>
                  <a:gd name="f345" fmla="*/ f270 1 1268"/>
                  <a:gd name="f346" fmla="*/ f271 1 1098"/>
                  <a:gd name="f347" fmla="*/ f272 1 1268"/>
                  <a:gd name="f348" fmla="*/ f273 1 1098"/>
                  <a:gd name="f349" fmla="*/ f274 1 1268"/>
                  <a:gd name="f350" fmla="*/ f275 1 1098"/>
                  <a:gd name="f351" fmla="*/ f276 1 1268"/>
                  <a:gd name="f352" fmla="*/ f277 1 1098"/>
                  <a:gd name="f353" fmla="*/ f278 1 1268"/>
                  <a:gd name="f354" fmla="*/ f279 1 1268"/>
                  <a:gd name="f355" fmla="*/ f280 1 1098"/>
                  <a:gd name="f356" fmla="*/ f281 1 1268"/>
                  <a:gd name="f357" fmla="*/ f282 1 1098"/>
                  <a:gd name="f358" fmla="*/ f283 1 1268"/>
                  <a:gd name="f359" fmla="*/ f284 1 1098"/>
                  <a:gd name="f360" fmla="*/ f285 1 1268"/>
                  <a:gd name="f361" fmla="*/ f286 1 1098"/>
                  <a:gd name="f362" fmla="*/ f287 1 1268"/>
                  <a:gd name="f363" fmla="*/ f288 1 1098"/>
                  <a:gd name="f364" fmla="*/ f289 1 1098"/>
                  <a:gd name="f365" fmla="*/ f290 1 1268"/>
                  <a:gd name="f366" fmla="*/ f291 1 1098"/>
                  <a:gd name="f367" fmla="*/ f292 1 1268"/>
                  <a:gd name="f368" fmla="*/ f293 1 1098"/>
                  <a:gd name="f369" fmla="*/ f294 1 1268"/>
                  <a:gd name="f370" fmla="*/ f295 1 1098"/>
                  <a:gd name="f371" fmla="*/ f296 1 1098"/>
                  <a:gd name="f372" fmla="*/ f297 1 1268"/>
                  <a:gd name="f373" fmla="*/ f298 1 1098"/>
                  <a:gd name="f374" fmla="*/ f299 1 1268"/>
                  <a:gd name="f375" fmla="*/ f300 1 1098"/>
                  <a:gd name="f376" fmla="*/ f301 1 1268"/>
                  <a:gd name="f377" fmla="*/ f302 1 1098"/>
                  <a:gd name="f378" fmla="*/ f303 1 1268"/>
                  <a:gd name="f379" fmla="*/ f304 1 1268"/>
                  <a:gd name="f380" fmla="*/ f305 1 1098"/>
                  <a:gd name="f381" fmla="*/ f306 1 1268"/>
                  <a:gd name="f382" fmla="*/ f307 1 1268"/>
                  <a:gd name="f383" fmla="*/ f308 1 1268"/>
                  <a:gd name="f384" fmla="*/ f309 1 1098"/>
                  <a:gd name="f385" fmla="*/ f310 1 1268"/>
                  <a:gd name="f386" fmla="*/ f311 1 1268"/>
                  <a:gd name="f387" fmla="*/ f312 1 1098"/>
                  <a:gd name="f388" fmla="*/ f313 1 1268"/>
                  <a:gd name="f389" fmla="*/ f314 1 1268"/>
                  <a:gd name="f390" fmla="*/ f315 1 1098"/>
                  <a:gd name="f391" fmla="*/ f316 1 1268"/>
                  <a:gd name="f392" fmla="*/ f317 1 1268"/>
                  <a:gd name="f393" fmla="*/ f318 1 1098"/>
                  <a:gd name="f394" fmla="*/ f319 1 1268"/>
                  <a:gd name="f395" fmla="*/ f320 1 1098"/>
                  <a:gd name="f396" fmla="*/ f321 1 1268"/>
                  <a:gd name="f397" fmla="*/ f322 1 1098"/>
                  <a:gd name="f398" fmla="*/ f323 1 1268"/>
                  <a:gd name="f399" fmla="*/ f324 1 1268"/>
                  <a:gd name="f400" fmla="*/ f325 1 1098"/>
                  <a:gd name="f401" fmla="*/ f326 1 1098"/>
                  <a:gd name="f402" fmla="*/ f327 1 1268"/>
                  <a:gd name="f403" fmla="*/ f328 1 1098"/>
                  <a:gd name="f404" fmla="*/ f329 1 1098"/>
                  <a:gd name="f405" fmla="*/ f330 1 1098"/>
                  <a:gd name="f406" fmla="*/ f331 1 1268"/>
                  <a:gd name="f407" fmla="*/ f332 1 1268"/>
                  <a:gd name="f408" fmla="*/ f333 1 1098"/>
                  <a:gd name="f409" fmla="*/ f334 1 1268"/>
                  <a:gd name="f410" fmla="*/ f335 1 1098"/>
                  <a:gd name="f411" fmla="*/ f336 1 1268"/>
                  <a:gd name="f412" fmla="*/ f337 1 1268"/>
                  <a:gd name="f413" fmla="*/ f338 1 1098"/>
                  <a:gd name="f414" fmla="*/ f339 1 1098"/>
                  <a:gd name="f415" fmla="*/ f340 1 1268"/>
                  <a:gd name="f416" fmla="+- f341 0 f1"/>
                  <a:gd name="f417" fmla="*/ f342 1 f265"/>
                  <a:gd name="f418" fmla="*/ f343 1 f266"/>
                  <a:gd name="f419" fmla="*/ f344 1 f265"/>
                  <a:gd name="f420" fmla="*/ f345 1 f266"/>
                  <a:gd name="f421" fmla="*/ f346 1 f265"/>
                  <a:gd name="f422" fmla="*/ f347 1 f266"/>
                  <a:gd name="f423" fmla="*/ f348 1 f265"/>
                  <a:gd name="f424" fmla="*/ f349 1 f266"/>
                  <a:gd name="f425" fmla="*/ f350 1 f265"/>
                  <a:gd name="f426" fmla="*/ f351 1 f266"/>
                  <a:gd name="f427" fmla="*/ f352 1 f265"/>
                  <a:gd name="f428" fmla="*/ f353 1 f266"/>
                  <a:gd name="f429" fmla="*/ f354 1 f266"/>
                  <a:gd name="f430" fmla="*/ f355 1 f265"/>
                  <a:gd name="f431" fmla="*/ f356 1 f266"/>
                  <a:gd name="f432" fmla="*/ f357 1 f265"/>
                  <a:gd name="f433" fmla="*/ f358 1 f266"/>
                  <a:gd name="f434" fmla="*/ f359 1 f265"/>
                  <a:gd name="f435" fmla="*/ f360 1 f266"/>
                  <a:gd name="f436" fmla="*/ f361 1 f265"/>
                  <a:gd name="f437" fmla="*/ f362 1 f266"/>
                  <a:gd name="f438" fmla="*/ f363 1 f265"/>
                  <a:gd name="f439" fmla="*/ f364 1 f265"/>
                  <a:gd name="f440" fmla="*/ f365 1 f266"/>
                  <a:gd name="f441" fmla="*/ f366 1 f265"/>
                  <a:gd name="f442" fmla="*/ f367 1 f266"/>
                  <a:gd name="f443" fmla="*/ f368 1 f265"/>
                  <a:gd name="f444" fmla="*/ f369 1 f266"/>
                  <a:gd name="f445" fmla="*/ f370 1 f265"/>
                  <a:gd name="f446" fmla="*/ f371 1 f265"/>
                  <a:gd name="f447" fmla="*/ f372 1 f266"/>
                  <a:gd name="f448" fmla="*/ f373 1 f265"/>
                  <a:gd name="f449" fmla="*/ f374 1 f266"/>
                  <a:gd name="f450" fmla="*/ f375 1 f265"/>
                  <a:gd name="f451" fmla="*/ f376 1 f266"/>
                  <a:gd name="f452" fmla="*/ f377 1 f265"/>
                  <a:gd name="f453" fmla="*/ f378 1 f266"/>
                  <a:gd name="f454" fmla="*/ f379 1 f266"/>
                  <a:gd name="f455" fmla="*/ f380 1 f265"/>
                  <a:gd name="f456" fmla="*/ f381 1 f266"/>
                  <a:gd name="f457" fmla="*/ f382 1 f266"/>
                  <a:gd name="f458" fmla="*/ f383 1 f266"/>
                  <a:gd name="f459" fmla="*/ f384 1 f265"/>
                  <a:gd name="f460" fmla="*/ f385 1 f266"/>
                  <a:gd name="f461" fmla="*/ f386 1 f266"/>
                  <a:gd name="f462" fmla="*/ f387 1 f265"/>
                  <a:gd name="f463" fmla="*/ f388 1 f266"/>
                  <a:gd name="f464" fmla="*/ f389 1 f266"/>
                  <a:gd name="f465" fmla="*/ f390 1 f265"/>
                  <a:gd name="f466" fmla="*/ f391 1 f266"/>
                  <a:gd name="f467" fmla="*/ f392 1 f266"/>
                  <a:gd name="f468" fmla="*/ f393 1 f265"/>
                  <a:gd name="f469" fmla="*/ f394 1 f266"/>
                  <a:gd name="f470" fmla="*/ f395 1 f265"/>
                  <a:gd name="f471" fmla="*/ f396 1 f266"/>
                  <a:gd name="f472" fmla="*/ f397 1 f265"/>
                  <a:gd name="f473" fmla="*/ f398 1 f266"/>
                  <a:gd name="f474" fmla="*/ f399 1 f266"/>
                  <a:gd name="f475" fmla="*/ f400 1 f265"/>
                  <a:gd name="f476" fmla="*/ f401 1 f265"/>
                  <a:gd name="f477" fmla="*/ f402 1 f266"/>
                  <a:gd name="f478" fmla="*/ f403 1 f265"/>
                  <a:gd name="f479" fmla="*/ f404 1 f265"/>
                  <a:gd name="f480" fmla="*/ f405 1 f265"/>
                  <a:gd name="f481" fmla="*/ f406 1 f266"/>
                  <a:gd name="f482" fmla="*/ f407 1 f266"/>
                  <a:gd name="f483" fmla="*/ f408 1 f265"/>
                  <a:gd name="f484" fmla="*/ f409 1 f266"/>
                  <a:gd name="f485" fmla="*/ f410 1 f265"/>
                  <a:gd name="f486" fmla="*/ f411 1 f266"/>
                  <a:gd name="f487" fmla="*/ f412 1 f266"/>
                  <a:gd name="f488" fmla="*/ f413 1 f265"/>
                  <a:gd name="f489" fmla="*/ f414 1 f265"/>
                  <a:gd name="f490" fmla="*/ f415 1 f266"/>
                  <a:gd name="f491" fmla="*/ f488 f260 1"/>
                  <a:gd name="f492" fmla="*/ f489 f260 1"/>
                  <a:gd name="f493" fmla="*/ f490 f261 1"/>
                  <a:gd name="f494" fmla="*/ f487 f261 1"/>
                  <a:gd name="f495" fmla="*/ f417 f260 1"/>
                  <a:gd name="f496" fmla="*/ f418 f261 1"/>
                  <a:gd name="f497" fmla="*/ f419 f260 1"/>
                  <a:gd name="f498" fmla="*/ f420 f261 1"/>
                  <a:gd name="f499" fmla="*/ f421 f260 1"/>
                  <a:gd name="f500" fmla="*/ f422 f261 1"/>
                  <a:gd name="f501" fmla="*/ f423 f260 1"/>
                  <a:gd name="f502" fmla="*/ f424 f261 1"/>
                  <a:gd name="f503" fmla="*/ f425 f260 1"/>
                  <a:gd name="f504" fmla="*/ f426 f261 1"/>
                  <a:gd name="f505" fmla="*/ f427 f260 1"/>
                  <a:gd name="f506" fmla="*/ f428 f261 1"/>
                  <a:gd name="f507" fmla="*/ f429 f261 1"/>
                  <a:gd name="f508" fmla="*/ f430 f260 1"/>
                  <a:gd name="f509" fmla="*/ f431 f261 1"/>
                  <a:gd name="f510" fmla="*/ f432 f260 1"/>
                  <a:gd name="f511" fmla="*/ f433 f261 1"/>
                  <a:gd name="f512" fmla="*/ f434 f260 1"/>
                  <a:gd name="f513" fmla="*/ f435 f261 1"/>
                  <a:gd name="f514" fmla="*/ f436 f260 1"/>
                  <a:gd name="f515" fmla="*/ f437 f261 1"/>
                  <a:gd name="f516" fmla="*/ f438 f260 1"/>
                  <a:gd name="f517" fmla="*/ f439 f260 1"/>
                  <a:gd name="f518" fmla="*/ f440 f261 1"/>
                  <a:gd name="f519" fmla="*/ f441 f260 1"/>
                  <a:gd name="f520" fmla="*/ f442 f261 1"/>
                  <a:gd name="f521" fmla="*/ f443 f260 1"/>
                  <a:gd name="f522" fmla="*/ f444 f261 1"/>
                  <a:gd name="f523" fmla="*/ f445 f260 1"/>
                  <a:gd name="f524" fmla="*/ f446 f260 1"/>
                  <a:gd name="f525" fmla="*/ f447 f261 1"/>
                  <a:gd name="f526" fmla="*/ f448 f260 1"/>
                  <a:gd name="f527" fmla="*/ f449 f261 1"/>
                  <a:gd name="f528" fmla="*/ f450 f260 1"/>
                  <a:gd name="f529" fmla="*/ f451 f261 1"/>
                  <a:gd name="f530" fmla="*/ f452 f260 1"/>
                  <a:gd name="f531" fmla="*/ f453 f261 1"/>
                  <a:gd name="f532" fmla="*/ f454 f261 1"/>
                  <a:gd name="f533" fmla="*/ f455 f260 1"/>
                  <a:gd name="f534" fmla="*/ f456 f261 1"/>
                  <a:gd name="f535" fmla="*/ f457 f261 1"/>
                  <a:gd name="f536" fmla="*/ f458 f261 1"/>
                  <a:gd name="f537" fmla="*/ f459 f260 1"/>
                  <a:gd name="f538" fmla="*/ f460 f261 1"/>
                  <a:gd name="f539" fmla="*/ f461 f261 1"/>
                  <a:gd name="f540" fmla="*/ f462 f260 1"/>
                  <a:gd name="f541" fmla="*/ f463 f261 1"/>
                  <a:gd name="f542" fmla="*/ f464 f261 1"/>
                  <a:gd name="f543" fmla="*/ f465 f260 1"/>
                  <a:gd name="f544" fmla="*/ f466 f261 1"/>
                  <a:gd name="f545" fmla="*/ f467 f261 1"/>
                  <a:gd name="f546" fmla="*/ f468 f260 1"/>
                  <a:gd name="f547" fmla="*/ f469 f261 1"/>
                  <a:gd name="f548" fmla="*/ f470 f260 1"/>
                  <a:gd name="f549" fmla="*/ f471 f261 1"/>
                  <a:gd name="f550" fmla="*/ f472 f260 1"/>
                  <a:gd name="f551" fmla="*/ f473 f261 1"/>
                  <a:gd name="f552" fmla="*/ f474 f261 1"/>
                  <a:gd name="f553" fmla="*/ f475 f260 1"/>
                  <a:gd name="f554" fmla="*/ f476 f260 1"/>
                  <a:gd name="f555" fmla="*/ f477 f261 1"/>
                  <a:gd name="f556" fmla="*/ f478 f260 1"/>
                  <a:gd name="f557" fmla="*/ f479 f260 1"/>
                  <a:gd name="f558" fmla="*/ f480 f260 1"/>
                  <a:gd name="f559" fmla="*/ f481 f261 1"/>
                  <a:gd name="f560" fmla="*/ f482 f261 1"/>
                  <a:gd name="f561" fmla="*/ f483 f260 1"/>
                  <a:gd name="f562" fmla="*/ f484 f261 1"/>
                  <a:gd name="f563" fmla="*/ f485 f260 1"/>
                  <a:gd name="f564" fmla="*/ f486 f261 1"/>
                </a:gdLst>
                <a:ahLst/>
                <a:cxnLst>
                  <a:cxn ang="3cd4">
                    <a:pos x="hc" y="t"/>
                  </a:cxn>
                  <a:cxn ang="0">
                    <a:pos x="r" y="vc"/>
                  </a:cxn>
                  <a:cxn ang="cd4">
                    <a:pos x="hc" y="b"/>
                  </a:cxn>
                  <a:cxn ang="cd2">
                    <a:pos x="l" y="vc"/>
                  </a:cxn>
                  <a:cxn ang="f416">
                    <a:pos x="f495" y="f496"/>
                  </a:cxn>
                  <a:cxn ang="f416">
                    <a:pos x="f497" y="f498"/>
                  </a:cxn>
                  <a:cxn ang="f416">
                    <a:pos x="f499" y="f500"/>
                  </a:cxn>
                  <a:cxn ang="f416">
                    <a:pos x="f501" y="f502"/>
                  </a:cxn>
                  <a:cxn ang="f416">
                    <a:pos x="f503" y="f504"/>
                  </a:cxn>
                  <a:cxn ang="f416">
                    <a:pos x="f505" y="f506"/>
                  </a:cxn>
                  <a:cxn ang="f416">
                    <a:pos x="f503" y="f507"/>
                  </a:cxn>
                  <a:cxn ang="f416">
                    <a:pos x="f508" y="f509"/>
                  </a:cxn>
                  <a:cxn ang="f416">
                    <a:pos x="f510" y="f511"/>
                  </a:cxn>
                  <a:cxn ang="f416">
                    <a:pos x="f512" y="f513"/>
                  </a:cxn>
                  <a:cxn ang="f416">
                    <a:pos x="f514" y="f515"/>
                  </a:cxn>
                  <a:cxn ang="f416">
                    <a:pos x="f516" y="f515"/>
                  </a:cxn>
                  <a:cxn ang="f416">
                    <a:pos x="f517" y="f518"/>
                  </a:cxn>
                  <a:cxn ang="f416">
                    <a:pos x="f519" y="f520"/>
                  </a:cxn>
                  <a:cxn ang="f416">
                    <a:pos x="f521" y="f522"/>
                  </a:cxn>
                  <a:cxn ang="f416">
                    <a:pos x="f523" y="f509"/>
                  </a:cxn>
                  <a:cxn ang="f416">
                    <a:pos x="f524" y="f525"/>
                  </a:cxn>
                  <a:cxn ang="f416">
                    <a:pos x="f514" y="f507"/>
                  </a:cxn>
                  <a:cxn ang="f416">
                    <a:pos x="f526" y="f527"/>
                  </a:cxn>
                  <a:cxn ang="f416">
                    <a:pos x="f528" y="f529"/>
                  </a:cxn>
                  <a:cxn ang="f416">
                    <a:pos x="f530" y="f531"/>
                  </a:cxn>
                  <a:cxn ang="f416">
                    <a:pos x="f528" y="f532"/>
                  </a:cxn>
                  <a:cxn ang="f416">
                    <a:pos x="f533" y="f504"/>
                  </a:cxn>
                  <a:cxn ang="f416">
                    <a:pos x="f526" y="f534"/>
                  </a:cxn>
                  <a:cxn ang="f416">
                    <a:pos x="f497" y="f535"/>
                  </a:cxn>
                  <a:cxn ang="f416">
                    <a:pos x="f516" y="f536"/>
                  </a:cxn>
                  <a:cxn ang="f416">
                    <a:pos x="f537" y="f538"/>
                  </a:cxn>
                  <a:cxn ang="f416">
                    <a:pos x="f514" y="f539"/>
                  </a:cxn>
                  <a:cxn ang="f416">
                    <a:pos x="f540" y="f541"/>
                  </a:cxn>
                  <a:cxn ang="f416">
                    <a:pos x="f533" y="f535"/>
                  </a:cxn>
                  <a:cxn ang="f416">
                    <a:pos x="f499" y="f542"/>
                  </a:cxn>
                  <a:cxn ang="f416">
                    <a:pos x="f543" y="f544"/>
                  </a:cxn>
                  <a:cxn ang="f416">
                    <a:pos x="f543" y="f531"/>
                  </a:cxn>
                  <a:cxn ang="f416">
                    <a:pos x="f543" y="f545"/>
                  </a:cxn>
                  <a:cxn ang="f416">
                    <a:pos x="f546" y="f547"/>
                  </a:cxn>
                  <a:cxn ang="f416">
                    <a:pos x="f548" y="f549"/>
                  </a:cxn>
                  <a:cxn ang="f416">
                    <a:pos x="f550" y="f551"/>
                  </a:cxn>
                  <a:cxn ang="f416">
                    <a:pos x="f517" y="f522"/>
                  </a:cxn>
                  <a:cxn ang="f416">
                    <a:pos x="f516" y="f552"/>
                  </a:cxn>
                  <a:cxn ang="f416">
                    <a:pos x="f550" y="f520"/>
                  </a:cxn>
                  <a:cxn ang="f416">
                    <a:pos x="f553" y="f552"/>
                  </a:cxn>
                  <a:cxn ang="f416">
                    <a:pos x="f533" y="f511"/>
                  </a:cxn>
                  <a:cxn ang="f416">
                    <a:pos x="f543" y="f551"/>
                  </a:cxn>
                  <a:cxn ang="f416">
                    <a:pos x="f554" y="f555"/>
                  </a:cxn>
                  <a:cxn ang="f416">
                    <a:pos x="f556" y="f506"/>
                  </a:cxn>
                  <a:cxn ang="f416">
                    <a:pos x="f557" y="f547"/>
                  </a:cxn>
                  <a:cxn ang="f416">
                    <a:pos x="f556" y="f531"/>
                  </a:cxn>
                  <a:cxn ang="f416">
                    <a:pos x="f501" y="f535"/>
                  </a:cxn>
                  <a:cxn ang="f416">
                    <a:pos x="f558" y="f559"/>
                  </a:cxn>
                  <a:cxn ang="f416">
                    <a:pos x="f540" y="f560"/>
                  </a:cxn>
                  <a:cxn ang="f416">
                    <a:pos x="f524" y="f500"/>
                  </a:cxn>
                  <a:cxn ang="f416">
                    <a:pos x="f561" y="f562"/>
                  </a:cxn>
                  <a:cxn ang="f416">
                    <a:pos x="f563" y="f564"/>
                  </a:cxn>
                  <a:cxn ang="f416">
                    <a:pos x="f524" y="f494"/>
                  </a:cxn>
                </a:cxnLst>
                <a:rect l="f491" t="f494" r="f492" b="f493"/>
                <a:pathLst>
                  <a:path w="1098" h="1268">
                    <a:moveTo>
                      <a:pt x="f8" y="f5"/>
                    </a:move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12" y="f37"/>
                    </a:lnTo>
                    <a:lnTo>
                      <a:pt x="f5" y="f38"/>
                    </a:lnTo>
                    <a:lnTo>
                      <a:pt x="f39" y="f40"/>
                    </a:lnTo>
                    <a:lnTo>
                      <a:pt x="f41" y="f42"/>
                    </a:lnTo>
                    <a:lnTo>
                      <a:pt x="f43" y="f44"/>
                    </a:lnTo>
                    <a:lnTo>
                      <a:pt x="f45" y="f46"/>
                    </a:lnTo>
                    <a:lnTo>
                      <a:pt x="f47" y="f48"/>
                    </a:lnTo>
                    <a:lnTo>
                      <a:pt x="f33" y="f49"/>
                    </a:lnTo>
                    <a:lnTo>
                      <a:pt x="f50" y="f51"/>
                    </a:lnTo>
                    <a:lnTo>
                      <a:pt x="f52" y="f53"/>
                    </a:lnTo>
                    <a:lnTo>
                      <a:pt x="f54" y="f55"/>
                    </a:lnTo>
                    <a:lnTo>
                      <a:pt x="f56" y="f57"/>
                    </a:lnTo>
                    <a:lnTo>
                      <a:pt x="f58" y="f59"/>
                    </a:lnTo>
                    <a:lnTo>
                      <a:pt x="f26" y="f60"/>
                    </a:lnTo>
                    <a:lnTo>
                      <a:pt x="f61" y="f62"/>
                    </a:lnTo>
                    <a:lnTo>
                      <a:pt x="f63" y="f64"/>
                    </a:lnTo>
                    <a:lnTo>
                      <a:pt x="f65" y="f66"/>
                    </a:lnTo>
                    <a:lnTo>
                      <a:pt x="f67" y="f7"/>
                    </a:lnTo>
                    <a:lnTo>
                      <a:pt x="f68" y="f69"/>
                    </a:lnTo>
                    <a:lnTo>
                      <a:pt x="f70" y="f71"/>
                    </a:lnTo>
                    <a:lnTo>
                      <a:pt x="f72" y="f66"/>
                    </a:lnTo>
                    <a:lnTo>
                      <a:pt x="f73" y="f74"/>
                    </a:lnTo>
                    <a:lnTo>
                      <a:pt x="f13" y="f75"/>
                    </a:lnTo>
                    <a:lnTo>
                      <a:pt x="f76" y="f77"/>
                    </a:lnTo>
                    <a:lnTo>
                      <a:pt x="f78" y="f79"/>
                    </a:lnTo>
                    <a:lnTo>
                      <a:pt x="f80" y="f81"/>
                    </a:lnTo>
                    <a:lnTo>
                      <a:pt x="f82" y="f83"/>
                    </a:lnTo>
                    <a:lnTo>
                      <a:pt x="f84" y="f85"/>
                    </a:lnTo>
                    <a:lnTo>
                      <a:pt x="f86" y="f87"/>
                    </a:lnTo>
                    <a:lnTo>
                      <a:pt x="f88" y="f89"/>
                    </a:lnTo>
                    <a:lnTo>
                      <a:pt x="f90" y="f91"/>
                    </a:lnTo>
                    <a:lnTo>
                      <a:pt x="f92" y="f93"/>
                    </a:lnTo>
                    <a:lnTo>
                      <a:pt x="f94" y="f95"/>
                    </a:lnTo>
                    <a:lnTo>
                      <a:pt x="f90" y="f96"/>
                    </a:lnTo>
                    <a:lnTo>
                      <a:pt x="f97" y="f98"/>
                    </a:lnTo>
                    <a:lnTo>
                      <a:pt x="f99" y="f100"/>
                    </a:lnTo>
                    <a:lnTo>
                      <a:pt x="f11" y="f101"/>
                    </a:lnTo>
                    <a:lnTo>
                      <a:pt x="f102" y="f48"/>
                    </a:lnTo>
                    <a:lnTo>
                      <a:pt x="f103" y="f46"/>
                    </a:lnTo>
                    <a:lnTo>
                      <a:pt x="f104" y="f105"/>
                    </a:lnTo>
                    <a:lnTo>
                      <a:pt x="f65" y="f38"/>
                    </a:lnTo>
                    <a:lnTo>
                      <a:pt x="f106" y="f107"/>
                    </a:lnTo>
                    <a:lnTo>
                      <a:pt x="f108" y="f109"/>
                    </a:lnTo>
                    <a:lnTo>
                      <a:pt x="f110" y="f111"/>
                    </a:lnTo>
                    <a:lnTo>
                      <a:pt x="f112" y="f113"/>
                    </a:lnTo>
                    <a:lnTo>
                      <a:pt x="f114" y="f115"/>
                    </a:lnTo>
                    <a:lnTo>
                      <a:pt x="f116" y="f117"/>
                    </a:lnTo>
                    <a:lnTo>
                      <a:pt x="f118" y="f119"/>
                    </a:lnTo>
                    <a:lnTo>
                      <a:pt x="f28" y="f120"/>
                    </a:lnTo>
                    <a:lnTo>
                      <a:pt x="f112" y="f121"/>
                    </a:lnTo>
                    <a:lnTo>
                      <a:pt x="f122" y="f123"/>
                    </a:lnTo>
                    <a:lnTo>
                      <a:pt x="f124" y="f125"/>
                    </a:lnTo>
                    <a:lnTo>
                      <a:pt x="f126" y="f127"/>
                    </a:lnTo>
                    <a:lnTo>
                      <a:pt x="f128" y="f129"/>
                    </a:lnTo>
                    <a:lnTo>
                      <a:pt x="f130" y="f131"/>
                    </a:lnTo>
                    <a:lnTo>
                      <a:pt x="f132" y="f133"/>
                    </a:lnTo>
                    <a:lnTo>
                      <a:pt x="f106" y="f134"/>
                    </a:lnTo>
                    <a:lnTo>
                      <a:pt x="f135" y="f136"/>
                    </a:lnTo>
                    <a:lnTo>
                      <a:pt x="f65" y="f137"/>
                    </a:lnTo>
                    <a:lnTo>
                      <a:pt x="f138" y="f139"/>
                    </a:lnTo>
                    <a:lnTo>
                      <a:pt x="f140" y="f141"/>
                    </a:lnTo>
                    <a:lnTo>
                      <a:pt x="f32" y="f102"/>
                    </a:lnTo>
                    <a:lnTo>
                      <a:pt x="f142" y="f143"/>
                    </a:lnTo>
                    <a:lnTo>
                      <a:pt x="f144" y="f145"/>
                    </a:lnTo>
                    <a:lnTo>
                      <a:pt x="f146" y="f19"/>
                    </a:lnTo>
                    <a:lnTo>
                      <a:pt x="f147" y="f19"/>
                    </a:lnTo>
                    <a:lnTo>
                      <a:pt x="f72" y="f30"/>
                    </a:lnTo>
                    <a:lnTo>
                      <a:pt x="f68" y="f148"/>
                    </a:lnTo>
                    <a:lnTo>
                      <a:pt x="f149" y="f150"/>
                    </a:lnTo>
                    <a:lnTo>
                      <a:pt x="f151" y="f152"/>
                    </a:lnTo>
                    <a:lnTo>
                      <a:pt x="f153" y="f154"/>
                    </a:lnTo>
                    <a:lnTo>
                      <a:pt x="f155" y="f156"/>
                    </a:lnTo>
                    <a:lnTo>
                      <a:pt x="f157" y="f158"/>
                    </a:lnTo>
                    <a:lnTo>
                      <a:pt x="f159" y="f76"/>
                    </a:lnTo>
                    <a:lnTo>
                      <a:pt x="f128" y="f160"/>
                    </a:lnTo>
                    <a:lnTo>
                      <a:pt x="f161" y="f162"/>
                    </a:lnTo>
                    <a:lnTo>
                      <a:pt x="f163" y="f164"/>
                    </a:lnTo>
                    <a:lnTo>
                      <a:pt x="f165" y="f166"/>
                    </a:lnTo>
                    <a:lnTo>
                      <a:pt x="f167" y="f168"/>
                    </a:lnTo>
                    <a:lnTo>
                      <a:pt x="f169" y="f170"/>
                    </a:lnTo>
                    <a:lnTo>
                      <a:pt x="f171" y="f172"/>
                    </a:lnTo>
                    <a:lnTo>
                      <a:pt x="f173" y="f120"/>
                    </a:lnTo>
                    <a:lnTo>
                      <a:pt x="f174" y="f175"/>
                    </a:lnTo>
                    <a:lnTo>
                      <a:pt x="f174" y="f176"/>
                    </a:lnTo>
                    <a:lnTo>
                      <a:pt x="f174" y="f117"/>
                    </a:lnTo>
                    <a:lnTo>
                      <a:pt x="f173" y="f177"/>
                    </a:lnTo>
                    <a:lnTo>
                      <a:pt x="f178" y="f179"/>
                    </a:lnTo>
                    <a:lnTo>
                      <a:pt x="f169" y="f180"/>
                    </a:lnTo>
                    <a:lnTo>
                      <a:pt x="f181" y="f182"/>
                    </a:lnTo>
                    <a:lnTo>
                      <a:pt x="f183" y="f184"/>
                    </a:lnTo>
                    <a:lnTo>
                      <a:pt x="f185" y="f186"/>
                    </a:lnTo>
                    <a:lnTo>
                      <a:pt x="f124" y="f187"/>
                    </a:lnTo>
                    <a:lnTo>
                      <a:pt x="f188" y="f189"/>
                    </a:lnTo>
                    <a:lnTo>
                      <a:pt x="f190" y="f100"/>
                    </a:lnTo>
                    <a:lnTo>
                      <a:pt x="f191" y="f192"/>
                    </a:lnTo>
                    <a:lnTo>
                      <a:pt x="f141" y="f55"/>
                    </a:lnTo>
                    <a:lnTo>
                      <a:pt x="f76" y="f193"/>
                    </a:lnTo>
                    <a:lnTo>
                      <a:pt x="f194" y="f89"/>
                    </a:lnTo>
                    <a:lnTo>
                      <a:pt x="f13" y="f195"/>
                    </a:lnTo>
                    <a:lnTo>
                      <a:pt x="f146" y="f87"/>
                    </a:lnTo>
                    <a:lnTo>
                      <a:pt x="f72" y="f196"/>
                    </a:lnTo>
                    <a:lnTo>
                      <a:pt x="f68" y="f197"/>
                    </a:lnTo>
                    <a:lnTo>
                      <a:pt x="f149" y="f198"/>
                    </a:lnTo>
                    <a:lnTo>
                      <a:pt x="f199" y="f200"/>
                    </a:lnTo>
                    <a:lnTo>
                      <a:pt x="f201" y="f202"/>
                    </a:lnTo>
                    <a:lnTo>
                      <a:pt x="f203" y="f198"/>
                    </a:lnTo>
                    <a:lnTo>
                      <a:pt x="f204" y="f85"/>
                    </a:lnTo>
                    <a:lnTo>
                      <a:pt x="f205" y="f206"/>
                    </a:lnTo>
                    <a:lnTo>
                      <a:pt x="f207" y="f208"/>
                    </a:lnTo>
                    <a:lnTo>
                      <a:pt x="f128" y="f209"/>
                    </a:lnTo>
                    <a:lnTo>
                      <a:pt x="f210" y="f211"/>
                    </a:lnTo>
                    <a:lnTo>
                      <a:pt x="f212" y="f213"/>
                    </a:lnTo>
                    <a:lnTo>
                      <a:pt x="f214" y="f53"/>
                    </a:lnTo>
                    <a:lnTo>
                      <a:pt x="f215" y="f216"/>
                    </a:lnTo>
                    <a:lnTo>
                      <a:pt x="f27" y="f217"/>
                    </a:lnTo>
                    <a:lnTo>
                      <a:pt x="f218" y="f219"/>
                    </a:lnTo>
                    <a:lnTo>
                      <a:pt x="f220" y="f221"/>
                    </a:lnTo>
                    <a:lnTo>
                      <a:pt x="f222" y="f223"/>
                    </a:lnTo>
                    <a:lnTo>
                      <a:pt x="f224" y="f225"/>
                    </a:lnTo>
                    <a:lnTo>
                      <a:pt x="f226" y="f227"/>
                    </a:lnTo>
                    <a:lnTo>
                      <a:pt x="f226" y="f228"/>
                    </a:lnTo>
                    <a:lnTo>
                      <a:pt x="f229" y="f230"/>
                    </a:lnTo>
                    <a:lnTo>
                      <a:pt x="f231" y="f232"/>
                    </a:lnTo>
                    <a:lnTo>
                      <a:pt x="f233" y="f37"/>
                    </a:lnTo>
                    <a:lnTo>
                      <a:pt x="f234" y="f235"/>
                    </a:lnTo>
                    <a:lnTo>
                      <a:pt x="f236" y="f127"/>
                    </a:lnTo>
                    <a:lnTo>
                      <a:pt x="f237" y="f90"/>
                    </a:lnTo>
                    <a:lnTo>
                      <a:pt x="f238" y="f34"/>
                    </a:lnTo>
                    <a:lnTo>
                      <a:pt x="f239" y="f240"/>
                    </a:lnTo>
                    <a:lnTo>
                      <a:pt x="f241" y="f152"/>
                    </a:lnTo>
                    <a:lnTo>
                      <a:pt x="f242" y="f243"/>
                    </a:lnTo>
                    <a:lnTo>
                      <a:pt x="f23" y="f244"/>
                    </a:lnTo>
                    <a:lnTo>
                      <a:pt x="f245" y="f246"/>
                    </a:lnTo>
                    <a:lnTo>
                      <a:pt x="f135" y="f247"/>
                    </a:lnTo>
                    <a:lnTo>
                      <a:pt x="f156" y="f248"/>
                    </a:lnTo>
                    <a:lnTo>
                      <a:pt x="f249" y="f18"/>
                    </a:lnTo>
                    <a:lnTo>
                      <a:pt x="f249" y="f250"/>
                    </a:lnTo>
                    <a:lnTo>
                      <a:pt x="f251" y="f252"/>
                    </a:lnTo>
                    <a:lnTo>
                      <a:pt x="f251" y="f253"/>
                    </a:lnTo>
                    <a:lnTo>
                      <a:pt x="f254" y="f90"/>
                    </a:lnTo>
                    <a:lnTo>
                      <a:pt x="f6" y="f9"/>
                    </a:lnTo>
                    <a:lnTo>
                      <a:pt x="f255" y="f256"/>
                    </a:lnTo>
                    <a:lnTo>
                      <a:pt x="f255" y="f257"/>
                    </a:lnTo>
                    <a:lnTo>
                      <a:pt x="f92" y="f258"/>
                    </a:lnTo>
                    <a:lnTo>
                      <a:pt x="f8" y="f5"/>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52" name="Freeform 24"/>
              <p:cNvSpPr/>
              <p:nvPr/>
            </p:nvSpPr>
            <p:spPr>
              <a:xfrm flipH="1">
                <a:off x="8297850" y="4468873"/>
                <a:ext cx="239298" cy="398815"/>
              </a:xfrm>
              <a:custGeom>
                <a:avLst/>
                <a:gdLst>
                  <a:gd name="f0" fmla="val 10800000"/>
                  <a:gd name="f1" fmla="val 5400000"/>
                  <a:gd name="f2" fmla="val 180"/>
                  <a:gd name="f3" fmla="val w"/>
                  <a:gd name="f4" fmla="val h"/>
                  <a:gd name="f5" fmla="val 0"/>
                  <a:gd name="f6" fmla="val 1165"/>
                  <a:gd name="f7" fmla="val 1574"/>
                  <a:gd name="f8" fmla="val 315"/>
                  <a:gd name="f9" fmla="val 2"/>
                  <a:gd name="f10" fmla="val 317"/>
                  <a:gd name="f11" fmla="val 12"/>
                  <a:gd name="f12" fmla="val 25"/>
                  <a:gd name="f13" fmla="val 325"/>
                  <a:gd name="f14" fmla="val 48"/>
                  <a:gd name="f15" fmla="val 330"/>
                  <a:gd name="f16" fmla="val 73"/>
                  <a:gd name="f17" fmla="val 338"/>
                  <a:gd name="f18" fmla="val 101"/>
                  <a:gd name="f19" fmla="val 349"/>
                  <a:gd name="f20" fmla="val 135"/>
                  <a:gd name="f21" fmla="val 365"/>
                  <a:gd name="f22" fmla="val 172"/>
                  <a:gd name="f23" fmla="val 380"/>
                  <a:gd name="f24" fmla="val 211"/>
                  <a:gd name="f25" fmla="val 397"/>
                  <a:gd name="f26" fmla="val 253"/>
                  <a:gd name="f27" fmla="val 418"/>
                  <a:gd name="f28" fmla="val 295"/>
                  <a:gd name="f29" fmla="val 443"/>
                  <a:gd name="f30" fmla="val 343"/>
                  <a:gd name="f31" fmla="val 469"/>
                  <a:gd name="f32" fmla="val 388"/>
                  <a:gd name="f33" fmla="val 503"/>
                  <a:gd name="f34" fmla="val 438"/>
                  <a:gd name="f35" fmla="val 538"/>
                  <a:gd name="f36" fmla="val 485"/>
                  <a:gd name="f37" fmla="val 576"/>
                  <a:gd name="f38" fmla="val 533"/>
                  <a:gd name="f39" fmla="val 570"/>
                  <a:gd name="f40" fmla="val 555"/>
                  <a:gd name="f41" fmla="val 532"/>
                  <a:gd name="f42" fmla="val 546"/>
                  <a:gd name="f43" fmla="val 557"/>
                  <a:gd name="f44" fmla="val 573"/>
                  <a:gd name="f45" fmla="val 429"/>
                  <a:gd name="f46" fmla="val 592"/>
                  <a:gd name="f47" fmla="val 386"/>
                  <a:gd name="f48" fmla="val 616"/>
                  <a:gd name="f49" fmla="val 340"/>
                  <a:gd name="f50" fmla="val 649"/>
                  <a:gd name="f51" fmla="val 291"/>
                  <a:gd name="f52" fmla="val 685"/>
                  <a:gd name="f53" fmla="val 241"/>
                  <a:gd name="f54" fmla="val 732"/>
                  <a:gd name="f55" fmla="val 194"/>
                  <a:gd name="f56" fmla="val 782"/>
                  <a:gd name="f57" fmla="val 148"/>
                  <a:gd name="f58" fmla="val 843"/>
                  <a:gd name="f59" fmla="val 102"/>
                  <a:gd name="f60" fmla="val 909"/>
                  <a:gd name="f61" fmla="val 64"/>
                  <a:gd name="f62" fmla="val 985"/>
                  <a:gd name="f63" fmla="val 28"/>
                  <a:gd name="f64" fmla="val 1071"/>
                  <a:gd name="f65" fmla="val 1168"/>
                  <a:gd name="f66" fmla="val 176"/>
                  <a:gd name="f67" fmla="val 188"/>
                  <a:gd name="f68" fmla="val 1323"/>
                  <a:gd name="f69" fmla="val 192"/>
                  <a:gd name="f70" fmla="val 1320"/>
                  <a:gd name="f71" fmla="val 201"/>
                  <a:gd name="f72" fmla="val 1306"/>
                  <a:gd name="f73" fmla="val 218"/>
                  <a:gd name="f74" fmla="val 1287"/>
                  <a:gd name="f75" fmla="val 243"/>
                  <a:gd name="f76" fmla="val 1263"/>
                  <a:gd name="f77" fmla="val 273"/>
                  <a:gd name="f78" fmla="val 1232"/>
                  <a:gd name="f79" fmla="val 313"/>
                  <a:gd name="f80" fmla="val 1198"/>
                  <a:gd name="f81" fmla="val 359"/>
                  <a:gd name="f82" fmla="val 1162"/>
                  <a:gd name="f83" fmla="val 414"/>
                  <a:gd name="f84" fmla="val 1124"/>
                  <a:gd name="f85" fmla="val 475"/>
                  <a:gd name="f86" fmla="val 1082"/>
                  <a:gd name="f87" fmla="val 543"/>
                  <a:gd name="f88" fmla="val 1044"/>
                  <a:gd name="f89" fmla="val 619"/>
                  <a:gd name="f90" fmla="val 1004"/>
                  <a:gd name="f91" fmla="val 705"/>
                  <a:gd name="f92" fmla="val 970"/>
                  <a:gd name="f93" fmla="val 794"/>
                  <a:gd name="f94" fmla="val 934"/>
                  <a:gd name="f95" fmla="val 895"/>
                  <a:gd name="f96" fmla="val 907"/>
                  <a:gd name="f97" fmla="val 1003"/>
                  <a:gd name="f98" fmla="val 882"/>
                  <a:gd name="f99" fmla="val 1119"/>
                  <a:gd name="f100" fmla="val 865"/>
                  <a:gd name="f101" fmla="val 862"/>
                  <a:gd name="f102" fmla="val 1123"/>
                  <a:gd name="f103" fmla="val 850"/>
                  <a:gd name="f104" fmla="val 1127"/>
                  <a:gd name="f105" fmla="val 833"/>
                  <a:gd name="f106" fmla="val 1134"/>
                  <a:gd name="f107" fmla="val 812"/>
                  <a:gd name="f108" fmla="val 1140"/>
                  <a:gd name="f109" fmla="val 1148"/>
                  <a:gd name="f110" fmla="val 747"/>
                  <a:gd name="f111" fmla="val 1155"/>
                  <a:gd name="f112" fmla="val 706"/>
                  <a:gd name="f113" fmla="val 1161"/>
                  <a:gd name="f114" fmla="val 658"/>
                  <a:gd name="f115" fmla="val 1163"/>
                  <a:gd name="f116" fmla="val 603"/>
                  <a:gd name="f117" fmla="val 481"/>
                  <a:gd name="f118" fmla="val 1159"/>
                  <a:gd name="f119" fmla="val 413"/>
                  <a:gd name="f120" fmla="val 1150"/>
                  <a:gd name="f121" fmla="val 337"/>
                  <a:gd name="f122" fmla="val 1136"/>
                  <a:gd name="f123" fmla="val 257"/>
                  <a:gd name="f124" fmla="val 1117"/>
                  <a:gd name="f125" fmla="val 173"/>
                  <a:gd name="f126" fmla="val 1095"/>
                  <a:gd name="f127" fmla="val 86"/>
                  <a:gd name="f128" fmla="val 1043"/>
                  <a:gd name="f129" fmla="val 109"/>
                  <a:gd name="f130" fmla="val 113"/>
                  <a:gd name="f131" fmla="val 1049"/>
                  <a:gd name="f132" fmla="val 128"/>
                  <a:gd name="f133" fmla="val 1053"/>
                  <a:gd name="f134" fmla="val 153"/>
                  <a:gd name="f135" fmla="val 1062"/>
                  <a:gd name="f136" fmla="val 185"/>
                  <a:gd name="f137" fmla="val 1070"/>
                  <a:gd name="f138" fmla="val 223"/>
                  <a:gd name="f139" fmla="val 1079"/>
                  <a:gd name="f140" fmla="val 267"/>
                  <a:gd name="f141" fmla="val 1085"/>
                  <a:gd name="f142" fmla="val 316"/>
                  <a:gd name="f143" fmla="val 371"/>
                  <a:gd name="f144" fmla="val 1098"/>
                  <a:gd name="f145" fmla="val 424"/>
                  <a:gd name="f146" fmla="val 1106"/>
                  <a:gd name="f147" fmla="val 1108"/>
                  <a:gd name="f148" fmla="val 595"/>
                  <a:gd name="f149" fmla="val 1104"/>
                  <a:gd name="f150" fmla="val 704"/>
                  <a:gd name="f151" fmla="val 753"/>
                  <a:gd name="f152" fmla="val 1072"/>
                  <a:gd name="f153" fmla="val 797"/>
                  <a:gd name="f154" fmla="val 1064"/>
                  <a:gd name="f155" fmla="val 799"/>
                  <a:gd name="f156" fmla="val 1013"/>
                  <a:gd name="f157" fmla="val 803"/>
                  <a:gd name="f158" fmla="val 973"/>
                  <a:gd name="f159" fmla="val 810"/>
                  <a:gd name="f160" fmla="val 922"/>
                  <a:gd name="f161" fmla="val 820"/>
                  <a:gd name="f162" fmla="val 802"/>
                  <a:gd name="f163" fmla="val 733"/>
                  <a:gd name="f164" fmla="val 871"/>
                  <a:gd name="f165" fmla="val 661"/>
                  <a:gd name="f166" fmla="val 898"/>
                  <a:gd name="f167" fmla="val 587"/>
                  <a:gd name="f168" fmla="val 928"/>
                  <a:gd name="f169" fmla="val 511"/>
                  <a:gd name="f170" fmla="val 966"/>
                  <a:gd name="f171" fmla="val 435"/>
                  <a:gd name="f172" fmla="val 1012"/>
                  <a:gd name="f173" fmla="val 1061"/>
                  <a:gd name="f174" fmla="val 289"/>
                  <a:gd name="f175" fmla="val 1120"/>
                  <a:gd name="f176" fmla="val 220"/>
                  <a:gd name="f177" fmla="val 1185"/>
                  <a:gd name="f178" fmla="val 157"/>
                  <a:gd name="f179" fmla="val 1261"/>
                  <a:gd name="f180" fmla="val 78"/>
                  <a:gd name="f181" fmla="val 1145"/>
                  <a:gd name="f182" fmla="val 1141"/>
                  <a:gd name="f183" fmla="val 81"/>
                  <a:gd name="f184" fmla="val 1128"/>
                  <a:gd name="f185" fmla="val 87"/>
                  <a:gd name="f186" fmla="val 1107"/>
                  <a:gd name="f187" fmla="val 97"/>
                  <a:gd name="f188" fmla="val 1080"/>
                  <a:gd name="f189" fmla="val 110"/>
                  <a:gd name="f190" fmla="val 1048"/>
                  <a:gd name="f191" fmla="val 129"/>
                  <a:gd name="f192" fmla="val 152"/>
                  <a:gd name="f193" fmla="val 972"/>
                  <a:gd name="f194" fmla="val 182"/>
                  <a:gd name="f195" fmla="val 216"/>
                  <a:gd name="f196" fmla="val 879"/>
                  <a:gd name="f197" fmla="val 258"/>
                  <a:gd name="f198" fmla="val 831"/>
                  <a:gd name="f199" fmla="val 308"/>
                  <a:gd name="f200" fmla="val 367"/>
                  <a:gd name="f201" fmla="val 683"/>
                  <a:gd name="f202" fmla="val 635"/>
                  <a:gd name="f203" fmla="val 590"/>
                  <a:gd name="f204" fmla="val 680"/>
                  <a:gd name="f205" fmla="val 550"/>
                  <a:gd name="f206" fmla="val 678"/>
                  <a:gd name="f207" fmla="val 671"/>
                  <a:gd name="f208" fmla="val 536"/>
                  <a:gd name="f209" fmla="val 657"/>
                  <a:gd name="f210" fmla="val 519"/>
                  <a:gd name="f211" fmla="val 642"/>
                  <a:gd name="f212" fmla="val 500"/>
                  <a:gd name="f213" fmla="val 621"/>
                  <a:gd name="f214" fmla="val 476"/>
                  <a:gd name="f215" fmla="val 602"/>
                  <a:gd name="f216" fmla="val 447"/>
                  <a:gd name="f217" fmla="val 579"/>
                  <a:gd name="f218" fmla="val 415"/>
                  <a:gd name="f219" fmla="val 381"/>
                  <a:gd name="f220" fmla="val 507"/>
                  <a:gd name="f221" fmla="val 303"/>
                  <a:gd name="f222" fmla="val 484"/>
                  <a:gd name="f223" fmla="val 261"/>
                  <a:gd name="f224" fmla="val 464"/>
                  <a:gd name="f225" fmla="val 221"/>
                  <a:gd name="f226" fmla="val 177"/>
                  <a:gd name="f227" fmla="val 425"/>
                  <a:gd name="f228" fmla="val 412"/>
                  <a:gd name="f229" fmla="val 96"/>
                  <a:gd name="f230" fmla="val 403"/>
                  <a:gd name="f231" fmla="val 58"/>
                  <a:gd name="f232" fmla="+- 0 0 -90"/>
                  <a:gd name="f233" fmla="*/ f3 1 1165"/>
                  <a:gd name="f234" fmla="*/ f4 1 1574"/>
                  <a:gd name="f235" fmla="+- f7 0 f5"/>
                  <a:gd name="f236" fmla="+- f6 0 f5"/>
                  <a:gd name="f237" fmla="*/ f232 f0 1"/>
                  <a:gd name="f238" fmla="*/ f236 1 1165"/>
                  <a:gd name="f239" fmla="*/ f235 1 1574"/>
                  <a:gd name="f240" fmla="*/ 20 f236 1"/>
                  <a:gd name="f241" fmla="*/ 1 f235 1"/>
                  <a:gd name="f242" fmla="*/ 21 f236 1"/>
                  <a:gd name="f243" fmla="*/ 5 f235 1"/>
                  <a:gd name="f244" fmla="*/ 23 f236 1"/>
                  <a:gd name="f245" fmla="*/ 11 f235 1"/>
                  <a:gd name="f246" fmla="*/ 27 f236 1"/>
                  <a:gd name="f247" fmla="*/ 19 f235 1"/>
                  <a:gd name="f248" fmla="*/ 32 f236 1"/>
                  <a:gd name="f249" fmla="*/ 27 f235 1"/>
                  <a:gd name="f250" fmla="*/ 36 f236 1"/>
                  <a:gd name="f251" fmla="*/ 34 f235 1"/>
                  <a:gd name="f252" fmla="*/ 35 f235 1"/>
                  <a:gd name="f253" fmla="*/ 25 f236 1"/>
                  <a:gd name="f254" fmla="*/ 39 f235 1"/>
                  <a:gd name="f255" fmla="*/ 16 f236 1"/>
                  <a:gd name="f256" fmla="*/ 46 f235 1"/>
                  <a:gd name="f257" fmla="*/ 7 f236 1"/>
                  <a:gd name="f258" fmla="*/ 56 f235 1"/>
                  <a:gd name="f259" fmla="*/ 0 f236 1"/>
                  <a:gd name="f260" fmla="*/ 73 f235 1"/>
                  <a:gd name="f261" fmla="*/ 12 f236 1"/>
                  <a:gd name="f262" fmla="*/ 83 f235 1"/>
                  <a:gd name="f263" fmla="*/ 79 f235 1"/>
                  <a:gd name="f264" fmla="*/ 34 f236 1"/>
                  <a:gd name="f265" fmla="*/ 66 f235 1"/>
                  <a:gd name="f266" fmla="*/ 50 f236 1"/>
                  <a:gd name="f267" fmla="*/ 58 f235 1"/>
                  <a:gd name="f268" fmla="*/ 70 f236 1"/>
                  <a:gd name="f269" fmla="*/ 54 f235 1"/>
                  <a:gd name="f270" fmla="*/ 71 f236 1"/>
                  <a:gd name="f271" fmla="*/ 52 f235 1"/>
                  <a:gd name="f272" fmla="*/ 72 f236 1"/>
                  <a:gd name="f273" fmla="*/ 47 f235 1"/>
                  <a:gd name="f274" fmla="*/ 73 f236 1"/>
                  <a:gd name="f275" fmla="*/ 38 f235 1"/>
                  <a:gd name="f276" fmla="*/ 25 f235 1"/>
                  <a:gd name="f277" fmla="*/ 66 f236 1"/>
                  <a:gd name="f278" fmla="*/ 7 f235 1"/>
                  <a:gd name="f279" fmla="*/ 67 f236 1"/>
                  <a:gd name="f280" fmla="*/ 12 f235 1"/>
                  <a:gd name="f281" fmla="*/ 68 f236 1"/>
                  <a:gd name="f282" fmla="*/ 20 f235 1"/>
                  <a:gd name="f283" fmla="*/ 30 f235 1"/>
                  <a:gd name="f284" fmla="*/ 69 f236 1"/>
                  <a:gd name="f285" fmla="*/ 41 f235 1"/>
                  <a:gd name="f286" fmla="*/ 49 f235 1"/>
                  <a:gd name="f287" fmla="*/ 64 f236 1"/>
                  <a:gd name="f288" fmla="*/ 50 f235 1"/>
                  <a:gd name="f289" fmla="*/ 55 f236 1"/>
                  <a:gd name="f290" fmla="*/ 42 f236 1"/>
                  <a:gd name="f291" fmla="*/ 28 f236 1"/>
                  <a:gd name="f292" fmla="*/ 63 f235 1"/>
                  <a:gd name="f293" fmla="*/ 14 f236 1"/>
                  <a:gd name="f294" fmla="*/ 75 f235 1"/>
                  <a:gd name="f295" fmla="*/ 5 f236 1"/>
                  <a:gd name="f296" fmla="*/ 72 f235 1"/>
                  <a:gd name="f297" fmla="*/ 68 f235 1"/>
                  <a:gd name="f298" fmla="*/ 10 f236 1"/>
                  <a:gd name="f299" fmla="*/ 60 f235 1"/>
                  <a:gd name="f300" fmla="*/ 17 f236 1"/>
                  <a:gd name="f301" fmla="*/ 43 f235 1"/>
                  <a:gd name="f302" fmla="*/ 43 f236 1"/>
                  <a:gd name="f303" fmla="*/ 33 f235 1"/>
                  <a:gd name="f304" fmla="*/ 38 f236 1"/>
                  <a:gd name="f305" fmla="*/ 28 f235 1"/>
                  <a:gd name="f306" fmla="*/ 22 f235 1"/>
                  <a:gd name="f307" fmla="*/ 29 f236 1"/>
                  <a:gd name="f308" fmla="*/ 13 f235 1"/>
                  <a:gd name="f309" fmla="*/ 26 f236 1"/>
                  <a:gd name="f310" fmla="*/ 6 f235 1"/>
                  <a:gd name="f311" fmla="*/ 0 f235 1"/>
                  <a:gd name="f312" fmla="*/ 1165 f236 1"/>
                  <a:gd name="f313" fmla="*/ 1574 f235 1"/>
                  <a:gd name="f314" fmla="*/ f237 1 f2"/>
                  <a:gd name="f315" fmla="*/ f240 1 1165"/>
                  <a:gd name="f316" fmla="*/ f241 1 1574"/>
                  <a:gd name="f317" fmla="*/ f242 1 1165"/>
                  <a:gd name="f318" fmla="*/ f243 1 1574"/>
                  <a:gd name="f319" fmla="*/ f244 1 1165"/>
                  <a:gd name="f320" fmla="*/ f245 1 1574"/>
                  <a:gd name="f321" fmla="*/ f246 1 1165"/>
                  <a:gd name="f322" fmla="*/ f247 1 1574"/>
                  <a:gd name="f323" fmla="*/ f248 1 1165"/>
                  <a:gd name="f324" fmla="*/ f249 1 1574"/>
                  <a:gd name="f325" fmla="*/ f250 1 1165"/>
                  <a:gd name="f326" fmla="*/ f251 1 1574"/>
                  <a:gd name="f327" fmla="*/ f252 1 1574"/>
                  <a:gd name="f328" fmla="*/ f253 1 1165"/>
                  <a:gd name="f329" fmla="*/ f254 1 1574"/>
                  <a:gd name="f330" fmla="*/ f255 1 1165"/>
                  <a:gd name="f331" fmla="*/ f256 1 1574"/>
                  <a:gd name="f332" fmla="*/ f257 1 1165"/>
                  <a:gd name="f333" fmla="*/ f258 1 1574"/>
                  <a:gd name="f334" fmla="*/ f259 1 1165"/>
                  <a:gd name="f335" fmla="*/ f260 1 1574"/>
                  <a:gd name="f336" fmla="*/ f261 1 1165"/>
                  <a:gd name="f337" fmla="*/ f262 1 1574"/>
                  <a:gd name="f338" fmla="*/ f263 1 1574"/>
                  <a:gd name="f339" fmla="*/ f264 1 1165"/>
                  <a:gd name="f340" fmla="*/ f265 1 1574"/>
                  <a:gd name="f341" fmla="*/ f266 1 1165"/>
                  <a:gd name="f342" fmla="*/ f267 1 1574"/>
                  <a:gd name="f343" fmla="*/ f268 1 1165"/>
                  <a:gd name="f344" fmla="*/ f269 1 1574"/>
                  <a:gd name="f345" fmla="*/ f270 1 1165"/>
                  <a:gd name="f346" fmla="*/ f271 1 1574"/>
                  <a:gd name="f347" fmla="*/ f272 1 1165"/>
                  <a:gd name="f348" fmla="*/ f273 1 1574"/>
                  <a:gd name="f349" fmla="*/ f274 1 1165"/>
                  <a:gd name="f350" fmla="*/ f275 1 1574"/>
                  <a:gd name="f351" fmla="*/ f276 1 1574"/>
                  <a:gd name="f352" fmla="*/ f277 1 1165"/>
                  <a:gd name="f353" fmla="*/ f278 1 1574"/>
                  <a:gd name="f354" fmla="*/ f279 1 1165"/>
                  <a:gd name="f355" fmla="*/ f280 1 1574"/>
                  <a:gd name="f356" fmla="*/ f281 1 1165"/>
                  <a:gd name="f357" fmla="*/ f282 1 1574"/>
                  <a:gd name="f358" fmla="*/ f283 1 1574"/>
                  <a:gd name="f359" fmla="*/ f284 1 1165"/>
                  <a:gd name="f360" fmla="*/ f285 1 1574"/>
                  <a:gd name="f361" fmla="*/ f286 1 1574"/>
                  <a:gd name="f362" fmla="*/ f287 1 1165"/>
                  <a:gd name="f363" fmla="*/ f288 1 1574"/>
                  <a:gd name="f364" fmla="*/ f289 1 1165"/>
                  <a:gd name="f365" fmla="*/ f290 1 1165"/>
                  <a:gd name="f366" fmla="*/ f291 1 1165"/>
                  <a:gd name="f367" fmla="*/ f292 1 1574"/>
                  <a:gd name="f368" fmla="*/ f293 1 1165"/>
                  <a:gd name="f369" fmla="*/ f294 1 1574"/>
                  <a:gd name="f370" fmla="*/ f295 1 1165"/>
                  <a:gd name="f371" fmla="*/ f296 1 1574"/>
                  <a:gd name="f372" fmla="*/ f297 1 1574"/>
                  <a:gd name="f373" fmla="*/ f298 1 1165"/>
                  <a:gd name="f374" fmla="*/ f299 1 1574"/>
                  <a:gd name="f375" fmla="*/ f300 1 1165"/>
                  <a:gd name="f376" fmla="*/ f301 1 1574"/>
                  <a:gd name="f377" fmla="*/ f302 1 1165"/>
                  <a:gd name="f378" fmla="*/ f303 1 1574"/>
                  <a:gd name="f379" fmla="*/ f304 1 1165"/>
                  <a:gd name="f380" fmla="*/ f305 1 1574"/>
                  <a:gd name="f381" fmla="*/ f306 1 1574"/>
                  <a:gd name="f382" fmla="*/ f307 1 1165"/>
                  <a:gd name="f383" fmla="*/ f308 1 1574"/>
                  <a:gd name="f384" fmla="*/ f309 1 1165"/>
                  <a:gd name="f385" fmla="*/ f310 1 1574"/>
                  <a:gd name="f386" fmla="*/ f311 1 1574"/>
                  <a:gd name="f387" fmla="*/ f312 1 1165"/>
                  <a:gd name="f388" fmla="*/ f313 1 1574"/>
                  <a:gd name="f389" fmla="+- f314 0 f1"/>
                  <a:gd name="f390" fmla="*/ f315 1 f238"/>
                  <a:gd name="f391" fmla="*/ f316 1 f239"/>
                  <a:gd name="f392" fmla="*/ f317 1 f238"/>
                  <a:gd name="f393" fmla="*/ f318 1 f239"/>
                  <a:gd name="f394" fmla="*/ f319 1 f238"/>
                  <a:gd name="f395" fmla="*/ f320 1 f239"/>
                  <a:gd name="f396" fmla="*/ f321 1 f238"/>
                  <a:gd name="f397" fmla="*/ f322 1 f239"/>
                  <a:gd name="f398" fmla="*/ f323 1 f238"/>
                  <a:gd name="f399" fmla="*/ f324 1 f239"/>
                  <a:gd name="f400" fmla="*/ f325 1 f238"/>
                  <a:gd name="f401" fmla="*/ f326 1 f239"/>
                  <a:gd name="f402" fmla="*/ f327 1 f239"/>
                  <a:gd name="f403" fmla="*/ f328 1 f238"/>
                  <a:gd name="f404" fmla="*/ f329 1 f239"/>
                  <a:gd name="f405" fmla="*/ f330 1 f238"/>
                  <a:gd name="f406" fmla="*/ f331 1 f239"/>
                  <a:gd name="f407" fmla="*/ f332 1 f238"/>
                  <a:gd name="f408" fmla="*/ f333 1 f239"/>
                  <a:gd name="f409" fmla="*/ f334 1 f238"/>
                  <a:gd name="f410" fmla="*/ f335 1 f239"/>
                  <a:gd name="f411" fmla="*/ f336 1 f238"/>
                  <a:gd name="f412" fmla="*/ f337 1 f239"/>
                  <a:gd name="f413" fmla="*/ f338 1 f239"/>
                  <a:gd name="f414" fmla="*/ f339 1 f238"/>
                  <a:gd name="f415" fmla="*/ f340 1 f239"/>
                  <a:gd name="f416" fmla="*/ f341 1 f238"/>
                  <a:gd name="f417" fmla="*/ f342 1 f239"/>
                  <a:gd name="f418" fmla="*/ f343 1 f238"/>
                  <a:gd name="f419" fmla="*/ f344 1 f239"/>
                  <a:gd name="f420" fmla="*/ f345 1 f238"/>
                  <a:gd name="f421" fmla="*/ f346 1 f239"/>
                  <a:gd name="f422" fmla="*/ f347 1 f238"/>
                  <a:gd name="f423" fmla="*/ f348 1 f239"/>
                  <a:gd name="f424" fmla="*/ f349 1 f238"/>
                  <a:gd name="f425" fmla="*/ f350 1 f239"/>
                  <a:gd name="f426" fmla="*/ f351 1 f239"/>
                  <a:gd name="f427" fmla="*/ f352 1 f238"/>
                  <a:gd name="f428" fmla="*/ f353 1 f239"/>
                  <a:gd name="f429" fmla="*/ f354 1 f238"/>
                  <a:gd name="f430" fmla="*/ f355 1 f239"/>
                  <a:gd name="f431" fmla="*/ f356 1 f238"/>
                  <a:gd name="f432" fmla="*/ f357 1 f239"/>
                  <a:gd name="f433" fmla="*/ f358 1 f239"/>
                  <a:gd name="f434" fmla="*/ f359 1 f238"/>
                  <a:gd name="f435" fmla="*/ f360 1 f239"/>
                  <a:gd name="f436" fmla="*/ f361 1 f239"/>
                  <a:gd name="f437" fmla="*/ f362 1 f238"/>
                  <a:gd name="f438" fmla="*/ f363 1 f239"/>
                  <a:gd name="f439" fmla="*/ f364 1 f238"/>
                  <a:gd name="f440" fmla="*/ f365 1 f238"/>
                  <a:gd name="f441" fmla="*/ f366 1 f238"/>
                  <a:gd name="f442" fmla="*/ f367 1 f239"/>
                  <a:gd name="f443" fmla="*/ f368 1 f238"/>
                  <a:gd name="f444" fmla="*/ f369 1 f239"/>
                  <a:gd name="f445" fmla="*/ f370 1 f238"/>
                  <a:gd name="f446" fmla="*/ f371 1 f239"/>
                  <a:gd name="f447" fmla="*/ f372 1 f239"/>
                  <a:gd name="f448" fmla="*/ f373 1 f238"/>
                  <a:gd name="f449" fmla="*/ f374 1 f239"/>
                  <a:gd name="f450" fmla="*/ f375 1 f238"/>
                  <a:gd name="f451" fmla="*/ f376 1 f239"/>
                  <a:gd name="f452" fmla="*/ f377 1 f238"/>
                  <a:gd name="f453" fmla="*/ f378 1 f239"/>
                  <a:gd name="f454" fmla="*/ f379 1 f238"/>
                  <a:gd name="f455" fmla="*/ f380 1 f239"/>
                  <a:gd name="f456" fmla="*/ f381 1 f239"/>
                  <a:gd name="f457" fmla="*/ f382 1 f238"/>
                  <a:gd name="f458" fmla="*/ f383 1 f239"/>
                  <a:gd name="f459" fmla="*/ f384 1 f238"/>
                  <a:gd name="f460" fmla="*/ f385 1 f239"/>
                  <a:gd name="f461" fmla="*/ f386 1 f239"/>
                  <a:gd name="f462" fmla="*/ f387 1 f238"/>
                  <a:gd name="f463" fmla="*/ f388 1 f239"/>
                  <a:gd name="f464" fmla="*/ f409 f233 1"/>
                  <a:gd name="f465" fmla="*/ f462 f233 1"/>
                  <a:gd name="f466" fmla="*/ f463 f234 1"/>
                  <a:gd name="f467" fmla="*/ f461 f234 1"/>
                  <a:gd name="f468" fmla="*/ f390 f233 1"/>
                  <a:gd name="f469" fmla="*/ f391 f234 1"/>
                  <a:gd name="f470" fmla="*/ f392 f233 1"/>
                  <a:gd name="f471" fmla="*/ f393 f234 1"/>
                  <a:gd name="f472" fmla="*/ f394 f233 1"/>
                  <a:gd name="f473" fmla="*/ f395 f234 1"/>
                  <a:gd name="f474" fmla="*/ f396 f233 1"/>
                  <a:gd name="f475" fmla="*/ f397 f234 1"/>
                  <a:gd name="f476" fmla="*/ f398 f233 1"/>
                  <a:gd name="f477" fmla="*/ f399 f234 1"/>
                  <a:gd name="f478" fmla="*/ f400 f233 1"/>
                  <a:gd name="f479" fmla="*/ f401 f234 1"/>
                  <a:gd name="f480" fmla="*/ f402 f234 1"/>
                  <a:gd name="f481" fmla="*/ f403 f233 1"/>
                  <a:gd name="f482" fmla="*/ f404 f234 1"/>
                  <a:gd name="f483" fmla="*/ f405 f233 1"/>
                  <a:gd name="f484" fmla="*/ f406 f234 1"/>
                  <a:gd name="f485" fmla="*/ f407 f233 1"/>
                  <a:gd name="f486" fmla="*/ f408 f234 1"/>
                  <a:gd name="f487" fmla="*/ f410 f234 1"/>
                  <a:gd name="f488" fmla="*/ f411 f233 1"/>
                  <a:gd name="f489" fmla="*/ f412 f234 1"/>
                  <a:gd name="f490" fmla="*/ f413 f234 1"/>
                  <a:gd name="f491" fmla="*/ f414 f233 1"/>
                  <a:gd name="f492" fmla="*/ f415 f234 1"/>
                  <a:gd name="f493" fmla="*/ f416 f233 1"/>
                  <a:gd name="f494" fmla="*/ f417 f234 1"/>
                  <a:gd name="f495" fmla="*/ f418 f233 1"/>
                  <a:gd name="f496" fmla="*/ f419 f234 1"/>
                  <a:gd name="f497" fmla="*/ f420 f233 1"/>
                  <a:gd name="f498" fmla="*/ f421 f234 1"/>
                  <a:gd name="f499" fmla="*/ f422 f233 1"/>
                  <a:gd name="f500" fmla="*/ f423 f234 1"/>
                  <a:gd name="f501" fmla="*/ f424 f233 1"/>
                  <a:gd name="f502" fmla="*/ f425 f234 1"/>
                  <a:gd name="f503" fmla="*/ f426 f234 1"/>
                  <a:gd name="f504" fmla="*/ f427 f233 1"/>
                  <a:gd name="f505" fmla="*/ f428 f234 1"/>
                  <a:gd name="f506" fmla="*/ f429 f233 1"/>
                  <a:gd name="f507" fmla="*/ f430 f234 1"/>
                  <a:gd name="f508" fmla="*/ f431 f233 1"/>
                  <a:gd name="f509" fmla="*/ f432 f234 1"/>
                  <a:gd name="f510" fmla="*/ f433 f234 1"/>
                  <a:gd name="f511" fmla="*/ f434 f233 1"/>
                  <a:gd name="f512" fmla="*/ f435 f234 1"/>
                  <a:gd name="f513" fmla="*/ f436 f234 1"/>
                  <a:gd name="f514" fmla="*/ f437 f233 1"/>
                  <a:gd name="f515" fmla="*/ f438 f234 1"/>
                  <a:gd name="f516" fmla="*/ f439 f233 1"/>
                  <a:gd name="f517" fmla="*/ f440 f233 1"/>
                  <a:gd name="f518" fmla="*/ f441 f233 1"/>
                  <a:gd name="f519" fmla="*/ f442 f234 1"/>
                  <a:gd name="f520" fmla="*/ f443 f233 1"/>
                  <a:gd name="f521" fmla="*/ f444 f234 1"/>
                  <a:gd name="f522" fmla="*/ f445 f233 1"/>
                  <a:gd name="f523" fmla="*/ f446 f234 1"/>
                  <a:gd name="f524" fmla="*/ f447 f234 1"/>
                  <a:gd name="f525" fmla="*/ f448 f233 1"/>
                  <a:gd name="f526" fmla="*/ f449 f234 1"/>
                  <a:gd name="f527" fmla="*/ f450 f233 1"/>
                  <a:gd name="f528" fmla="*/ f451 f234 1"/>
                  <a:gd name="f529" fmla="*/ f452 f233 1"/>
                  <a:gd name="f530" fmla="*/ f453 f234 1"/>
                  <a:gd name="f531" fmla="*/ f454 f233 1"/>
                  <a:gd name="f532" fmla="*/ f455 f234 1"/>
                  <a:gd name="f533" fmla="*/ f456 f234 1"/>
                  <a:gd name="f534" fmla="*/ f457 f233 1"/>
                  <a:gd name="f535" fmla="*/ f458 f234 1"/>
                  <a:gd name="f536" fmla="*/ f459 f233 1"/>
                  <a:gd name="f537" fmla="*/ f460 f234 1"/>
                </a:gdLst>
                <a:ahLst/>
                <a:cxnLst>
                  <a:cxn ang="3cd4">
                    <a:pos x="hc" y="t"/>
                  </a:cxn>
                  <a:cxn ang="0">
                    <a:pos x="r" y="vc"/>
                  </a:cxn>
                  <a:cxn ang="cd4">
                    <a:pos x="hc" y="b"/>
                  </a:cxn>
                  <a:cxn ang="cd2">
                    <a:pos x="l" y="vc"/>
                  </a:cxn>
                  <a:cxn ang="f389">
                    <a:pos x="f468" y="f469"/>
                  </a:cxn>
                  <a:cxn ang="f389">
                    <a:pos x="f470" y="f471"/>
                  </a:cxn>
                  <a:cxn ang="f389">
                    <a:pos x="f472" y="f473"/>
                  </a:cxn>
                  <a:cxn ang="f389">
                    <a:pos x="f474" y="f475"/>
                  </a:cxn>
                  <a:cxn ang="f389">
                    <a:pos x="f476" y="f477"/>
                  </a:cxn>
                  <a:cxn ang="f389">
                    <a:pos x="f478" y="f479"/>
                  </a:cxn>
                  <a:cxn ang="f389">
                    <a:pos x="f476" y="f480"/>
                  </a:cxn>
                  <a:cxn ang="f389">
                    <a:pos x="f481" y="f482"/>
                  </a:cxn>
                  <a:cxn ang="f389">
                    <a:pos x="f483" y="f484"/>
                  </a:cxn>
                  <a:cxn ang="f389">
                    <a:pos x="f485" y="f486"/>
                  </a:cxn>
                  <a:cxn ang="f389">
                    <a:pos x="f464" y="f487"/>
                  </a:cxn>
                  <a:cxn ang="f389">
                    <a:pos x="f488" y="f489"/>
                  </a:cxn>
                  <a:cxn ang="f389">
                    <a:pos x="f483" y="f490"/>
                  </a:cxn>
                  <a:cxn ang="f389">
                    <a:pos x="f472" y="f487"/>
                  </a:cxn>
                  <a:cxn ang="f389">
                    <a:pos x="f491" y="f492"/>
                  </a:cxn>
                  <a:cxn ang="f389">
                    <a:pos x="f493" y="f494"/>
                  </a:cxn>
                  <a:cxn ang="f389">
                    <a:pos x="f495" y="f496"/>
                  </a:cxn>
                  <a:cxn ang="f389">
                    <a:pos x="f497" y="f498"/>
                  </a:cxn>
                  <a:cxn ang="f389">
                    <a:pos x="f499" y="f500"/>
                  </a:cxn>
                  <a:cxn ang="f389">
                    <a:pos x="f501" y="f502"/>
                  </a:cxn>
                  <a:cxn ang="f389">
                    <a:pos x="f501" y="f503"/>
                  </a:cxn>
                  <a:cxn ang="f389">
                    <a:pos x="f495" y="f473"/>
                  </a:cxn>
                  <a:cxn ang="f389">
                    <a:pos x="f504" y="f505"/>
                  </a:cxn>
                  <a:cxn ang="f389">
                    <a:pos x="f506" y="f507"/>
                  </a:cxn>
                  <a:cxn ang="f389">
                    <a:pos x="f508" y="f509"/>
                  </a:cxn>
                  <a:cxn ang="f389">
                    <a:pos x="f495" y="f510"/>
                  </a:cxn>
                  <a:cxn ang="f389">
                    <a:pos x="f511" y="f512"/>
                  </a:cxn>
                  <a:cxn ang="f389">
                    <a:pos x="f506" y="f513"/>
                  </a:cxn>
                  <a:cxn ang="f389">
                    <a:pos x="f514" y="f515"/>
                  </a:cxn>
                  <a:cxn ang="f389">
                    <a:pos x="f516" y="f498"/>
                  </a:cxn>
                  <a:cxn ang="f389">
                    <a:pos x="f517" y="f486"/>
                  </a:cxn>
                  <a:cxn ang="f389">
                    <a:pos x="f518" y="f519"/>
                  </a:cxn>
                  <a:cxn ang="f389">
                    <a:pos x="f520" y="f521"/>
                  </a:cxn>
                  <a:cxn ang="f389">
                    <a:pos x="f522" y="f523"/>
                  </a:cxn>
                  <a:cxn ang="f389">
                    <a:pos x="f485" y="f524"/>
                  </a:cxn>
                  <a:cxn ang="f389">
                    <a:pos x="f525" y="f526"/>
                  </a:cxn>
                  <a:cxn ang="f389">
                    <a:pos x="f527" y="f498"/>
                  </a:cxn>
                  <a:cxn ang="f389">
                    <a:pos x="f474" y="f528"/>
                  </a:cxn>
                  <a:cxn ang="f389">
                    <a:pos x="f529" y="f480"/>
                  </a:cxn>
                  <a:cxn ang="f389">
                    <a:pos x="f517" y="f530"/>
                  </a:cxn>
                  <a:cxn ang="f389">
                    <a:pos x="f531" y="f532"/>
                  </a:cxn>
                  <a:cxn ang="f389">
                    <a:pos x="f491" y="f533"/>
                  </a:cxn>
                  <a:cxn ang="f389">
                    <a:pos x="f534" y="f535"/>
                  </a:cxn>
                  <a:cxn ang="f389">
                    <a:pos x="f536" y="f537"/>
                  </a:cxn>
                  <a:cxn ang="f389">
                    <a:pos x="f468" y="f467"/>
                  </a:cxn>
                </a:cxnLst>
                <a:rect l="f464" t="f467" r="f465" b="f466"/>
                <a:pathLst>
                  <a:path w="1165" h="1574">
                    <a:moveTo>
                      <a:pt x="f8" y="f5"/>
                    </a:moveTo>
                    <a:lnTo>
                      <a:pt x="f8" y="f9"/>
                    </a:lnTo>
                    <a:lnTo>
                      <a:pt x="f10" y="f11"/>
                    </a:lnTo>
                    <a:lnTo>
                      <a:pt x="f10"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38"/>
                    </a:lnTo>
                    <a:lnTo>
                      <a:pt x="f40" y="f35"/>
                    </a:lnTo>
                    <a:lnTo>
                      <a:pt x="f41" y="f42"/>
                    </a:lnTo>
                    <a:lnTo>
                      <a:pt x="f33" y="f43"/>
                    </a:lnTo>
                    <a:lnTo>
                      <a:pt x="f31" y="f44"/>
                    </a:lnTo>
                    <a:lnTo>
                      <a:pt x="f45" y="f46"/>
                    </a:lnTo>
                    <a:lnTo>
                      <a:pt x="f47" y="f48"/>
                    </a:lnTo>
                    <a:lnTo>
                      <a:pt x="f49" y="f50"/>
                    </a:lnTo>
                    <a:lnTo>
                      <a:pt x="f51" y="f52"/>
                    </a:lnTo>
                    <a:lnTo>
                      <a:pt x="f53" y="f54"/>
                    </a:lnTo>
                    <a:lnTo>
                      <a:pt x="f55" y="f56"/>
                    </a:lnTo>
                    <a:lnTo>
                      <a:pt x="f57" y="f58"/>
                    </a:lnTo>
                    <a:lnTo>
                      <a:pt x="f59" y="f60"/>
                    </a:lnTo>
                    <a:lnTo>
                      <a:pt x="f61" y="f62"/>
                    </a:lnTo>
                    <a:lnTo>
                      <a:pt x="f63" y="f64"/>
                    </a:lnTo>
                    <a:lnTo>
                      <a:pt x="f5" y="f65"/>
                    </a:lnTo>
                    <a:lnTo>
                      <a:pt x="f66" y="f7"/>
                    </a:lnTo>
                    <a:lnTo>
                      <a:pt x="f67" y="f68"/>
                    </a:lnTo>
                    <a:lnTo>
                      <a:pt x="f69" y="f70"/>
                    </a:lnTo>
                    <a:lnTo>
                      <a:pt x="f71" y="f72"/>
                    </a:lnTo>
                    <a:lnTo>
                      <a:pt x="f73" y="f74"/>
                    </a:lnTo>
                    <a:lnTo>
                      <a:pt x="f75" y="f76"/>
                    </a:lnTo>
                    <a:lnTo>
                      <a:pt x="f77" y="f78"/>
                    </a:lnTo>
                    <a:lnTo>
                      <a:pt x="f79" y="f80"/>
                    </a:lnTo>
                    <a:lnTo>
                      <a:pt x="f81" y="f82"/>
                    </a:lnTo>
                    <a:lnTo>
                      <a:pt x="f83" y="f84"/>
                    </a:lnTo>
                    <a:lnTo>
                      <a:pt x="f85" y="f86"/>
                    </a:lnTo>
                    <a:lnTo>
                      <a:pt x="f87" y="f88"/>
                    </a:lnTo>
                    <a:lnTo>
                      <a:pt x="f89" y="f90"/>
                    </a:lnTo>
                    <a:lnTo>
                      <a:pt x="f91" y="f92"/>
                    </a:lnTo>
                    <a:lnTo>
                      <a:pt x="f93" y="f94"/>
                    </a:lnTo>
                    <a:lnTo>
                      <a:pt x="f95" y="f96"/>
                    </a:lnTo>
                    <a:lnTo>
                      <a:pt x="f97" y="f98"/>
                    </a:lnTo>
                    <a:lnTo>
                      <a:pt x="f99" y="f100"/>
                    </a:lnTo>
                    <a:lnTo>
                      <a:pt x="f99" y="f101"/>
                    </a:lnTo>
                    <a:lnTo>
                      <a:pt x="f102" y="f103"/>
                    </a:lnTo>
                    <a:lnTo>
                      <a:pt x="f104" y="f105"/>
                    </a:lnTo>
                    <a:lnTo>
                      <a:pt x="f106" y="f107"/>
                    </a:lnTo>
                    <a:lnTo>
                      <a:pt x="f108" y="f56"/>
                    </a:lnTo>
                    <a:lnTo>
                      <a:pt x="f109" y="f110"/>
                    </a:lnTo>
                    <a:lnTo>
                      <a:pt x="f111" y="f112"/>
                    </a:lnTo>
                    <a:lnTo>
                      <a:pt x="f113" y="f114"/>
                    </a:lnTo>
                    <a:lnTo>
                      <a:pt x="f115" y="f116"/>
                    </a:lnTo>
                    <a:lnTo>
                      <a:pt x="f6" y="f42"/>
                    </a:lnTo>
                    <a:lnTo>
                      <a:pt x="f115" y="f117"/>
                    </a:lnTo>
                    <a:lnTo>
                      <a:pt x="f118" y="f119"/>
                    </a:lnTo>
                    <a:lnTo>
                      <a:pt x="f120" y="f121"/>
                    </a:lnTo>
                    <a:lnTo>
                      <a:pt x="f122" y="f123"/>
                    </a:lnTo>
                    <a:lnTo>
                      <a:pt x="f124" y="f125"/>
                    </a:lnTo>
                    <a:lnTo>
                      <a:pt x="f126" y="f127"/>
                    </a:lnTo>
                    <a:lnTo>
                      <a:pt x="f128" y="f129"/>
                    </a:lnTo>
                    <a:lnTo>
                      <a:pt x="f128" y="f130"/>
                    </a:lnTo>
                    <a:lnTo>
                      <a:pt x="f131" y="f132"/>
                    </a:lnTo>
                    <a:lnTo>
                      <a:pt x="f133" y="f134"/>
                    </a:lnTo>
                    <a:lnTo>
                      <a:pt x="f135" y="f136"/>
                    </a:lnTo>
                    <a:lnTo>
                      <a:pt x="f137" y="f138"/>
                    </a:lnTo>
                    <a:lnTo>
                      <a:pt x="f139" y="f140"/>
                    </a:lnTo>
                    <a:lnTo>
                      <a:pt x="f141" y="f142"/>
                    </a:lnTo>
                    <a:lnTo>
                      <a:pt x="f126" y="f143"/>
                    </a:lnTo>
                    <a:lnTo>
                      <a:pt x="f144" y="f145"/>
                    </a:lnTo>
                    <a:lnTo>
                      <a:pt x="f146" y="f117"/>
                    </a:lnTo>
                    <a:lnTo>
                      <a:pt x="f147" y="f35"/>
                    </a:lnTo>
                    <a:lnTo>
                      <a:pt x="f147" y="f148"/>
                    </a:lnTo>
                    <a:lnTo>
                      <a:pt x="f149" y="f50"/>
                    </a:lnTo>
                    <a:lnTo>
                      <a:pt x="f144" y="f150"/>
                    </a:lnTo>
                    <a:lnTo>
                      <a:pt x="f141" y="f151"/>
                    </a:lnTo>
                    <a:lnTo>
                      <a:pt x="f152" y="f153"/>
                    </a:lnTo>
                    <a:lnTo>
                      <a:pt x="f154" y="f153"/>
                    </a:lnTo>
                    <a:lnTo>
                      <a:pt x="f128" y="f155"/>
                    </a:lnTo>
                    <a:lnTo>
                      <a:pt x="f156" y="f157"/>
                    </a:lnTo>
                    <a:lnTo>
                      <a:pt x="f158" y="f159"/>
                    </a:lnTo>
                    <a:lnTo>
                      <a:pt x="f160" y="f161"/>
                    </a:lnTo>
                    <a:lnTo>
                      <a:pt x="f100" y="f105"/>
                    </a:lnTo>
                    <a:lnTo>
                      <a:pt x="f162" y="f103"/>
                    </a:lnTo>
                    <a:lnTo>
                      <a:pt x="f163" y="f164"/>
                    </a:lnTo>
                    <a:lnTo>
                      <a:pt x="f165" y="f166"/>
                    </a:lnTo>
                    <a:lnTo>
                      <a:pt x="f167" y="f168"/>
                    </a:lnTo>
                    <a:lnTo>
                      <a:pt x="f169" y="f170"/>
                    </a:lnTo>
                    <a:lnTo>
                      <a:pt x="f171" y="f172"/>
                    </a:lnTo>
                    <a:lnTo>
                      <a:pt x="f81" y="f173"/>
                    </a:lnTo>
                    <a:lnTo>
                      <a:pt x="f174" y="f175"/>
                    </a:lnTo>
                    <a:lnTo>
                      <a:pt x="f176" y="f177"/>
                    </a:lnTo>
                    <a:lnTo>
                      <a:pt x="f178" y="f179"/>
                    </a:lnTo>
                    <a:lnTo>
                      <a:pt x="f180" y="f181"/>
                    </a:lnTo>
                    <a:lnTo>
                      <a:pt x="f180" y="f182"/>
                    </a:lnTo>
                    <a:lnTo>
                      <a:pt x="f183" y="f184"/>
                    </a:lnTo>
                    <a:lnTo>
                      <a:pt x="f185" y="f186"/>
                    </a:lnTo>
                    <a:lnTo>
                      <a:pt x="f187" y="f188"/>
                    </a:lnTo>
                    <a:lnTo>
                      <a:pt x="f189" y="f190"/>
                    </a:lnTo>
                    <a:lnTo>
                      <a:pt x="f191" y="f172"/>
                    </a:lnTo>
                    <a:lnTo>
                      <a:pt x="f192" y="f193"/>
                    </a:lnTo>
                    <a:lnTo>
                      <a:pt x="f194" y="f168"/>
                    </a:lnTo>
                    <a:lnTo>
                      <a:pt x="f195" y="f196"/>
                    </a:lnTo>
                    <a:lnTo>
                      <a:pt x="f197" y="f198"/>
                    </a:lnTo>
                    <a:lnTo>
                      <a:pt x="f199" y="f56"/>
                    </a:lnTo>
                    <a:lnTo>
                      <a:pt x="f200" y="f54"/>
                    </a:lnTo>
                    <a:lnTo>
                      <a:pt x="f45" y="f201"/>
                    </a:lnTo>
                    <a:lnTo>
                      <a:pt x="f33" y="f202"/>
                    </a:lnTo>
                    <a:lnTo>
                      <a:pt x="f167" y="f203"/>
                    </a:lnTo>
                    <a:lnTo>
                      <a:pt x="f204" y="f205"/>
                    </a:lnTo>
                    <a:lnTo>
                      <a:pt x="f206" y="f42"/>
                    </a:lnTo>
                    <a:lnTo>
                      <a:pt x="f207" y="f208"/>
                    </a:lnTo>
                    <a:lnTo>
                      <a:pt x="f209" y="f210"/>
                    </a:lnTo>
                    <a:lnTo>
                      <a:pt x="f211" y="f212"/>
                    </a:lnTo>
                    <a:lnTo>
                      <a:pt x="f213" y="f214"/>
                    </a:lnTo>
                    <a:lnTo>
                      <a:pt x="f215" y="f216"/>
                    </a:lnTo>
                    <a:lnTo>
                      <a:pt x="f217" y="f218"/>
                    </a:lnTo>
                    <a:lnTo>
                      <a:pt x="f43" y="f219"/>
                    </a:lnTo>
                    <a:lnTo>
                      <a:pt x="f41" y="f30"/>
                    </a:lnTo>
                    <a:lnTo>
                      <a:pt x="f220" y="f221"/>
                    </a:lnTo>
                    <a:lnTo>
                      <a:pt x="f222" y="f223"/>
                    </a:lnTo>
                    <a:lnTo>
                      <a:pt x="f224" y="f225"/>
                    </a:lnTo>
                    <a:lnTo>
                      <a:pt x="f29" y="f226"/>
                    </a:lnTo>
                    <a:lnTo>
                      <a:pt x="f227" y="f20"/>
                    </a:lnTo>
                    <a:lnTo>
                      <a:pt x="f228" y="f229"/>
                    </a:lnTo>
                    <a:lnTo>
                      <a:pt x="f230" y="f231"/>
                    </a:lnTo>
                    <a:lnTo>
                      <a:pt x="f8" y="f5"/>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53" name="Freeform 25"/>
              <p:cNvSpPr/>
              <p:nvPr/>
            </p:nvSpPr>
            <p:spPr>
              <a:xfrm flipH="1">
                <a:off x="8178814" y="4219050"/>
                <a:ext cx="172391" cy="272125"/>
              </a:xfrm>
              <a:custGeom>
                <a:avLst/>
                <a:gdLst>
                  <a:gd name="f0" fmla="val 10800000"/>
                  <a:gd name="f1" fmla="val 5400000"/>
                  <a:gd name="f2" fmla="val 180"/>
                  <a:gd name="f3" fmla="val w"/>
                  <a:gd name="f4" fmla="val h"/>
                  <a:gd name="f5" fmla="val 0"/>
                  <a:gd name="f6" fmla="val 841"/>
                  <a:gd name="f7" fmla="val 1076"/>
                  <a:gd name="f8" fmla="val 506"/>
                  <a:gd name="f9" fmla="val 245"/>
                  <a:gd name="f10" fmla="val 512"/>
                  <a:gd name="f11" fmla="val 241"/>
                  <a:gd name="f12" fmla="val 519"/>
                  <a:gd name="f13" fmla="val 238"/>
                  <a:gd name="f14" fmla="val 531"/>
                  <a:gd name="f15" fmla="val 234"/>
                  <a:gd name="f16" fmla="val 542"/>
                  <a:gd name="f17" fmla="val 226"/>
                  <a:gd name="f18" fmla="val 561"/>
                  <a:gd name="f19" fmla="val 219"/>
                  <a:gd name="f20" fmla="val 578"/>
                  <a:gd name="f21" fmla="val 209"/>
                  <a:gd name="f22" fmla="val 601"/>
                  <a:gd name="f23" fmla="val 198"/>
                  <a:gd name="f24" fmla="val 622"/>
                  <a:gd name="f25" fmla="val 182"/>
                  <a:gd name="f26" fmla="val 645"/>
                  <a:gd name="f27" fmla="val 169"/>
                  <a:gd name="f28" fmla="val 671"/>
                  <a:gd name="f29" fmla="val 152"/>
                  <a:gd name="f30" fmla="val 698"/>
                  <a:gd name="f31" fmla="val 133"/>
                  <a:gd name="f32" fmla="val 725"/>
                  <a:gd name="f33" fmla="val 112"/>
                  <a:gd name="f34" fmla="val 755"/>
                  <a:gd name="f35" fmla="val 91"/>
                  <a:gd name="f36" fmla="val 784"/>
                  <a:gd name="f37" fmla="val 65"/>
                  <a:gd name="f38" fmla="val 812"/>
                  <a:gd name="f39" fmla="val 40"/>
                  <a:gd name="f40" fmla="val 42"/>
                  <a:gd name="f41" fmla="val 818"/>
                  <a:gd name="f42" fmla="val 49"/>
                  <a:gd name="f43" fmla="val 55"/>
                  <a:gd name="f44" fmla="val 822"/>
                  <a:gd name="f45" fmla="val 63"/>
                  <a:gd name="f46" fmla="val 824"/>
                  <a:gd name="f47" fmla="val 72"/>
                  <a:gd name="f48" fmla="val 829"/>
                  <a:gd name="f49" fmla="val 86"/>
                  <a:gd name="f50" fmla="val 831"/>
                  <a:gd name="f51" fmla="val 97"/>
                  <a:gd name="f52" fmla="val 833"/>
                  <a:gd name="f53" fmla="val 835"/>
                  <a:gd name="f54" fmla="val 125"/>
                  <a:gd name="f55" fmla="val 839"/>
                  <a:gd name="f56" fmla="val 144"/>
                  <a:gd name="f57" fmla="val 162"/>
                  <a:gd name="f58" fmla="val 184"/>
                  <a:gd name="f59" fmla="val 205"/>
                  <a:gd name="f60" fmla="val 230"/>
                  <a:gd name="f61" fmla="val 232"/>
                  <a:gd name="f62" fmla="val 825"/>
                  <a:gd name="f63" fmla="val 253"/>
                  <a:gd name="f64" fmla="val 272"/>
                  <a:gd name="f65" fmla="val 805"/>
                  <a:gd name="f66" fmla="val 291"/>
                  <a:gd name="f67" fmla="val 789"/>
                  <a:gd name="f68" fmla="val 316"/>
                  <a:gd name="f69" fmla="val 774"/>
                  <a:gd name="f70" fmla="val 342"/>
                  <a:gd name="f71" fmla="val 757"/>
                  <a:gd name="f72" fmla="val 371"/>
                  <a:gd name="f73" fmla="val 736"/>
                  <a:gd name="f74" fmla="val 399"/>
                  <a:gd name="f75" fmla="val 717"/>
                  <a:gd name="f76" fmla="val 431"/>
                  <a:gd name="f77" fmla="val 696"/>
                  <a:gd name="f78" fmla="val 460"/>
                  <a:gd name="f79" fmla="val 675"/>
                  <a:gd name="f80" fmla="val 490"/>
                  <a:gd name="f81" fmla="val 652"/>
                  <a:gd name="f82" fmla="val 632"/>
                  <a:gd name="f83" fmla="val 547"/>
                  <a:gd name="f84" fmla="val 611"/>
                  <a:gd name="f85" fmla="val 572"/>
                  <a:gd name="f86" fmla="val 590"/>
                  <a:gd name="f87" fmla="val 599"/>
                  <a:gd name="f88" fmla="val 480"/>
                  <a:gd name="f89" fmla="val 639"/>
                  <a:gd name="f90" fmla="val 483"/>
                  <a:gd name="f91" fmla="val 633"/>
                  <a:gd name="f92" fmla="val 493"/>
                  <a:gd name="f93" fmla="val 623"/>
                  <a:gd name="f94" fmla="val 606"/>
                  <a:gd name="f95" fmla="val 525"/>
                  <a:gd name="f96" fmla="val 585"/>
                  <a:gd name="f97" fmla="val 546"/>
                  <a:gd name="f98" fmla="val 557"/>
                  <a:gd name="f99" fmla="val 573"/>
                  <a:gd name="f100" fmla="val 528"/>
                  <a:gd name="f101" fmla="val 494"/>
                  <a:gd name="f102" fmla="val 628"/>
                  <a:gd name="f103" fmla="val 462"/>
                  <a:gd name="f104" fmla="val 654"/>
                  <a:gd name="f105" fmla="val 426"/>
                  <a:gd name="f106" fmla="val 681"/>
                  <a:gd name="f107" fmla="val 390"/>
                  <a:gd name="f108" fmla="val 708"/>
                  <a:gd name="f109" fmla="val 355"/>
                  <a:gd name="f110" fmla="val 730"/>
                  <a:gd name="f111" fmla="val 325"/>
                  <a:gd name="f112" fmla="val 749"/>
                  <a:gd name="f113" fmla="val 293"/>
                  <a:gd name="f114" fmla="val 767"/>
                  <a:gd name="f115" fmla="val 268"/>
                  <a:gd name="f116" fmla="val 778"/>
                  <a:gd name="f117" fmla="val 786"/>
                  <a:gd name="f118" fmla="val 228"/>
                  <a:gd name="f119" fmla="val 222"/>
                  <a:gd name="f120" fmla="val 213"/>
                  <a:gd name="f121" fmla="val 787"/>
                  <a:gd name="f122" fmla="val 201"/>
                  <a:gd name="f123" fmla="val 186"/>
                  <a:gd name="f124" fmla="val 173"/>
                  <a:gd name="f125" fmla="val 156"/>
                  <a:gd name="f126" fmla="val 143"/>
                  <a:gd name="f127" fmla="val 776"/>
                  <a:gd name="f128" fmla="val 148"/>
                  <a:gd name="f129" fmla="val 763"/>
                  <a:gd name="f130" fmla="val 167"/>
                  <a:gd name="f131" fmla="val 732"/>
                  <a:gd name="f132" fmla="val 179"/>
                  <a:gd name="f133" fmla="val 713"/>
                  <a:gd name="f134" fmla="val 192"/>
                  <a:gd name="f135" fmla="val 689"/>
                  <a:gd name="f136" fmla="val 207"/>
                  <a:gd name="f137" fmla="val 666"/>
                  <a:gd name="f138" fmla="val 224"/>
                  <a:gd name="f139" fmla="val 614"/>
                  <a:gd name="f140" fmla="val 259"/>
                  <a:gd name="f141" fmla="val 588"/>
                  <a:gd name="f142" fmla="val 274"/>
                  <a:gd name="f143" fmla="val 535"/>
                  <a:gd name="f144" fmla="val 304"/>
                  <a:gd name="f145" fmla="val 514"/>
                  <a:gd name="f146" fmla="val 319"/>
                  <a:gd name="f147" fmla="val 491"/>
                  <a:gd name="f148" fmla="val 329"/>
                  <a:gd name="f149" fmla="val 472"/>
                  <a:gd name="f150" fmla="val 340"/>
                  <a:gd name="f151" fmla="val 470"/>
                  <a:gd name="f152" fmla="val 336"/>
                  <a:gd name="f153" fmla="val 468"/>
                  <a:gd name="f154" fmla="val 333"/>
                  <a:gd name="f155" fmla="val 464"/>
                  <a:gd name="f156" fmla="val 317"/>
                  <a:gd name="f157" fmla="val 459"/>
                  <a:gd name="f158" fmla="val 306"/>
                  <a:gd name="f159" fmla="val 455"/>
                  <a:gd name="f160" fmla="val 449"/>
                  <a:gd name="f161" fmla="val 278"/>
                  <a:gd name="f162" fmla="val 445"/>
                  <a:gd name="f163" fmla="val 262"/>
                  <a:gd name="f164" fmla="val 438"/>
                  <a:gd name="f165" fmla="val 430"/>
                  <a:gd name="f166" fmla="val 421"/>
                  <a:gd name="f167" fmla="val 413"/>
                  <a:gd name="f168" fmla="val 188"/>
                  <a:gd name="f169" fmla="val 403"/>
                  <a:gd name="f170" fmla="val 396"/>
                  <a:gd name="f171" fmla="val 386"/>
                  <a:gd name="f172" fmla="val 131"/>
                  <a:gd name="f173" fmla="val 377"/>
                  <a:gd name="f174" fmla="val 114"/>
                  <a:gd name="f175" fmla="val 327"/>
                  <a:gd name="f176" fmla="val 383"/>
                  <a:gd name="f177" fmla="val 236"/>
                  <a:gd name="f178" fmla="val 251"/>
                  <a:gd name="f179" fmla="val 379"/>
                  <a:gd name="f180" fmla="val 375"/>
                  <a:gd name="f181" fmla="val 369"/>
                  <a:gd name="f182" fmla="val 346"/>
                  <a:gd name="f183" fmla="val 362"/>
                  <a:gd name="f184" fmla="val 393"/>
                  <a:gd name="f185" fmla="val 352"/>
                  <a:gd name="f186" fmla="val 447"/>
                  <a:gd name="f187" fmla="val 341"/>
                  <a:gd name="f188" fmla="val 508"/>
                  <a:gd name="f189" fmla="val 322"/>
                  <a:gd name="f190" fmla="val 568"/>
                  <a:gd name="f191" fmla="val 301"/>
                  <a:gd name="f192" fmla="val 635"/>
                  <a:gd name="f193" fmla="val 276"/>
                  <a:gd name="f194" fmla="val 705"/>
                  <a:gd name="f195" fmla="val 248"/>
                  <a:gd name="f196" fmla="val 779"/>
                  <a:gd name="f197" fmla="val 211"/>
                  <a:gd name="f198" fmla="val 850"/>
                  <a:gd name="f199" fmla="val 926"/>
                  <a:gd name="f200" fmla="val 128"/>
                  <a:gd name="f201" fmla="val 1002"/>
                  <a:gd name="f202" fmla="val 77"/>
                  <a:gd name="f203" fmla="val 1063"/>
                  <a:gd name="f204" fmla="val 4"/>
                  <a:gd name="f205" fmla="val 1057"/>
                  <a:gd name="f206" fmla="val 14"/>
                  <a:gd name="f207" fmla="val 1044"/>
                  <a:gd name="f208" fmla="val 27"/>
                  <a:gd name="f209" fmla="val 1021"/>
                  <a:gd name="f210" fmla="val 48"/>
                  <a:gd name="f211" fmla="val 990"/>
                  <a:gd name="f212" fmla="val 69"/>
                  <a:gd name="f213" fmla="val 954"/>
                  <a:gd name="f214" fmla="val 96"/>
                  <a:gd name="f215" fmla="val 910"/>
                  <a:gd name="f216" fmla="val 124"/>
                  <a:gd name="f217" fmla="val 861"/>
                  <a:gd name="f218" fmla="val 154"/>
                  <a:gd name="f219" fmla="val 808"/>
                  <a:gd name="f220" fmla="val 181"/>
                  <a:gd name="f221" fmla="val 208"/>
                  <a:gd name="f222" fmla="val 686"/>
                  <a:gd name="f223" fmla="val 620"/>
                  <a:gd name="f224" fmla="val 551"/>
                  <a:gd name="f225" fmla="val 481"/>
                  <a:gd name="f226" fmla="val 297"/>
                  <a:gd name="f227" fmla="val 409"/>
                  <a:gd name="f228" fmla="val 307"/>
                  <a:gd name="f229" fmla="val 335"/>
                  <a:gd name="f230" fmla="val 314"/>
                  <a:gd name="f231" fmla="val 264"/>
                  <a:gd name="f232" fmla="val 120"/>
                  <a:gd name="f233" fmla="val 343"/>
                  <a:gd name="f234" fmla="val 345"/>
                  <a:gd name="f235" fmla="val 354"/>
                  <a:gd name="f236" fmla="val 10"/>
                  <a:gd name="f237" fmla="val 358"/>
                  <a:gd name="f238" fmla="val 15"/>
                  <a:gd name="f239" fmla="val 364"/>
                  <a:gd name="f240" fmla="val 21"/>
                  <a:gd name="f241" fmla="val 30"/>
                  <a:gd name="f242" fmla="val 381"/>
                  <a:gd name="f243" fmla="val 388"/>
                  <a:gd name="f244" fmla="val 57"/>
                  <a:gd name="f245" fmla="val 405"/>
                  <a:gd name="f246" fmla="val 68"/>
                  <a:gd name="f247" fmla="val 415"/>
                  <a:gd name="f248" fmla="val 78"/>
                  <a:gd name="f249" fmla="val 422"/>
                  <a:gd name="f250" fmla="val 87"/>
                  <a:gd name="f251" fmla="val 99"/>
                  <a:gd name="f252" fmla="val 108"/>
                  <a:gd name="f253" fmla="val 451"/>
                  <a:gd name="f254" fmla="val 129"/>
                  <a:gd name="f255" fmla="val 457"/>
                  <a:gd name="f256" fmla="val 141"/>
                  <a:gd name="f257" fmla="val 163"/>
                  <a:gd name="f258" fmla="val 478"/>
                  <a:gd name="f259" fmla="val 194"/>
                  <a:gd name="f260" fmla="val 487"/>
                  <a:gd name="f261" fmla="val 203"/>
                  <a:gd name="f262" fmla="val 221"/>
                  <a:gd name="f263" fmla="val 497"/>
                  <a:gd name="f264" fmla="val 500"/>
                  <a:gd name="f265" fmla="val 502"/>
                  <a:gd name="f266" fmla="+- 0 0 -90"/>
                  <a:gd name="f267" fmla="*/ f3 1 841"/>
                  <a:gd name="f268" fmla="*/ f4 1 1076"/>
                  <a:gd name="f269" fmla="+- f7 0 f5"/>
                  <a:gd name="f270" fmla="+- f6 0 f5"/>
                  <a:gd name="f271" fmla="*/ f266 f0 1"/>
                  <a:gd name="f272" fmla="*/ f270 1 841"/>
                  <a:gd name="f273" fmla="*/ f269 1 1076"/>
                  <a:gd name="f274" fmla="*/ 32 f270 1"/>
                  <a:gd name="f275" fmla="*/ 15 f269 1"/>
                  <a:gd name="f276" fmla="*/ 33 f270 1"/>
                  <a:gd name="f277" fmla="*/ 14 f269 1"/>
                  <a:gd name="f278" fmla="*/ 37 f270 1"/>
                  <a:gd name="f279" fmla="*/ 12 f269 1"/>
                  <a:gd name="f280" fmla="*/ 41 f270 1"/>
                  <a:gd name="f281" fmla="*/ 9 f269 1"/>
                  <a:gd name="f282" fmla="*/ 47 f270 1"/>
                  <a:gd name="f283" fmla="*/ 5 f269 1"/>
                  <a:gd name="f284" fmla="*/ 50 f270 1"/>
                  <a:gd name="f285" fmla="*/ 2 f269 1"/>
                  <a:gd name="f286" fmla="*/ 51 f270 1"/>
                  <a:gd name="f287" fmla="*/ 3 f269 1"/>
                  <a:gd name="f288" fmla="*/ 6 f269 1"/>
                  <a:gd name="f289" fmla="*/ 52 f270 1"/>
                  <a:gd name="f290" fmla="*/ 18 f269 1"/>
                  <a:gd name="f291" fmla="*/ 23 f269 1"/>
                  <a:gd name="f292" fmla="*/ 43 f270 1"/>
                  <a:gd name="f293" fmla="*/ 28 f269 1"/>
                  <a:gd name="f294" fmla="*/ 39 f270 1"/>
                  <a:gd name="f295" fmla="*/ 34 f269 1"/>
                  <a:gd name="f296" fmla="*/ 30 f270 1"/>
                  <a:gd name="f297" fmla="*/ 39 f269 1"/>
                  <a:gd name="f298" fmla="*/ 31 f270 1"/>
                  <a:gd name="f299" fmla="*/ 37 f269 1"/>
                  <a:gd name="f300" fmla="*/ 35 f270 1"/>
                  <a:gd name="f301" fmla="*/ 33 f269 1"/>
                  <a:gd name="f302" fmla="*/ 40 f270 1"/>
                  <a:gd name="f303" fmla="*/ 26 f269 1"/>
                  <a:gd name="f304" fmla="*/ 45 f270 1"/>
                  <a:gd name="f305" fmla="*/ 20 f269 1"/>
                  <a:gd name="f306" fmla="*/ 48 f270 1"/>
                  <a:gd name="f307" fmla="*/ 49 f270 1"/>
                  <a:gd name="f308" fmla="*/ 13 f269 1"/>
                  <a:gd name="f309" fmla="*/ 11 f269 1"/>
                  <a:gd name="f310" fmla="*/ 8 f269 1"/>
                  <a:gd name="f311" fmla="*/ 44 f270 1"/>
                  <a:gd name="f312" fmla="*/ 29 f270 1"/>
                  <a:gd name="f313" fmla="*/ 28 f270 1"/>
                  <a:gd name="f314" fmla="*/ 19 f269 1"/>
                  <a:gd name="f315" fmla="*/ 27 f270 1"/>
                  <a:gd name="f316" fmla="*/ 16 f269 1"/>
                  <a:gd name="f317" fmla="*/ 26 f270 1"/>
                  <a:gd name="f318" fmla="*/ 24 f270 1"/>
                  <a:gd name="f319" fmla="*/ 20 f270 1"/>
                  <a:gd name="f320" fmla="*/ 23 f270 1"/>
                  <a:gd name="f321" fmla="*/ 21 f269 1"/>
                  <a:gd name="f322" fmla="*/ 21 f270 1"/>
                  <a:gd name="f323" fmla="*/ 31 f269 1"/>
                  <a:gd name="f324" fmla="*/ 17 f270 1"/>
                  <a:gd name="f325" fmla="*/ 44 f269 1"/>
                  <a:gd name="f326" fmla="*/ 10 f270 1"/>
                  <a:gd name="f327" fmla="*/ 57 f269 1"/>
                  <a:gd name="f328" fmla="*/ 0 f270 1"/>
                  <a:gd name="f329" fmla="*/ 66 f269 1"/>
                  <a:gd name="f330" fmla="*/ 1 f270 1"/>
                  <a:gd name="f331" fmla="*/ 63 f269 1"/>
                  <a:gd name="f332" fmla="*/ 6 f270 1"/>
                  <a:gd name="f333" fmla="*/ 56 f269 1"/>
                  <a:gd name="f334" fmla="*/ 11 f270 1"/>
                  <a:gd name="f335" fmla="*/ 46 f269 1"/>
                  <a:gd name="f336" fmla="*/ 16 f270 1"/>
                  <a:gd name="f337" fmla="*/ 19 f270 1"/>
                  <a:gd name="f338" fmla="*/ 0 f269 1"/>
                  <a:gd name="f339" fmla="*/ 22 f270 1"/>
                  <a:gd name="f340" fmla="*/ 25 f270 1"/>
                  <a:gd name="f341" fmla="*/ 4 f269 1"/>
                  <a:gd name="f342" fmla="*/ 10 f269 1"/>
                  <a:gd name="f343" fmla="*/ 841 f270 1"/>
                  <a:gd name="f344" fmla="*/ 1076 f269 1"/>
                  <a:gd name="f345" fmla="*/ f271 1 f2"/>
                  <a:gd name="f346" fmla="*/ f274 1 841"/>
                  <a:gd name="f347" fmla="*/ f275 1 1076"/>
                  <a:gd name="f348" fmla="*/ f276 1 841"/>
                  <a:gd name="f349" fmla="*/ f277 1 1076"/>
                  <a:gd name="f350" fmla="*/ f278 1 841"/>
                  <a:gd name="f351" fmla="*/ f279 1 1076"/>
                  <a:gd name="f352" fmla="*/ f280 1 841"/>
                  <a:gd name="f353" fmla="*/ f281 1 1076"/>
                  <a:gd name="f354" fmla="*/ f282 1 841"/>
                  <a:gd name="f355" fmla="*/ f283 1 1076"/>
                  <a:gd name="f356" fmla="*/ f284 1 841"/>
                  <a:gd name="f357" fmla="*/ f285 1 1076"/>
                  <a:gd name="f358" fmla="*/ f286 1 841"/>
                  <a:gd name="f359" fmla="*/ f287 1 1076"/>
                  <a:gd name="f360" fmla="*/ f288 1 1076"/>
                  <a:gd name="f361" fmla="*/ f289 1 841"/>
                  <a:gd name="f362" fmla="*/ f290 1 1076"/>
                  <a:gd name="f363" fmla="*/ f291 1 1076"/>
                  <a:gd name="f364" fmla="*/ f292 1 841"/>
                  <a:gd name="f365" fmla="*/ f293 1 1076"/>
                  <a:gd name="f366" fmla="*/ f294 1 841"/>
                  <a:gd name="f367" fmla="*/ f295 1 1076"/>
                  <a:gd name="f368" fmla="*/ f296 1 841"/>
                  <a:gd name="f369" fmla="*/ f297 1 1076"/>
                  <a:gd name="f370" fmla="*/ f298 1 841"/>
                  <a:gd name="f371" fmla="*/ f299 1 1076"/>
                  <a:gd name="f372" fmla="*/ f300 1 841"/>
                  <a:gd name="f373" fmla="*/ f301 1 1076"/>
                  <a:gd name="f374" fmla="*/ f302 1 841"/>
                  <a:gd name="f375" fmla="*/ f303 1 1076"/>
                  <a:gd name="f376" fmla="*/ f304 1 841"/>
                  <a:gd name="f377" fmla="*/ f305 1 1076"/>
                  <a:gd name="f378" fmla="*/ f306 1 841"/>
                  <a:gd name="f379" fmla="*/ f307 1 841"/>
                  <a:gd name="f380" fmla="*/ f308 1 1076"/>
                  <a:gd name="f381" fmla="*/ f309 1 1076"/>
                  <a:gd name="f382" fmla="*/ f310 1 1076"/>
                  <a:gd name="f383" fmla="*/ f311 1 841"/>
                  <a:gd name="f384" fmla="*/ f312 1 841"/>
                  <a:gd name="f385" fmla="*/ f313 1 841"/>
                  <a:gd name="f386" fmla="*/ f314 1 1076"/>
                  <a:gd name="f387" fmla="*/ f315 1 841"/>
                  <a:gd name="f388" fmla="*/ f316 1 1076"/>
                  <a:gd name="f389" fmla="*/ f317 1 841"/>
                  <a:gd name="f390" fmla="*/ f318 1 841"/>
                  <a:gd name="f391" fmla="*/ f319 1 841"/>
                  <a:gd name="f392" fmla="*/ f320 1 841"/>
                  <a:gd name="f393" fmla="*/ f321 1 1076"/>
                  <a:gd name="f394" fmla="*/ f322 1 841"/>
                  <a:gd name="f395" fmla="*/ f323 1 1076"/>
                  <a:gd name="f396" fmla="*/ f324 1 841"/>
                  <a:gd name="f397" fmla="*/ f325 1 1076"/>
                  <a:gd name="f398" fmla="*/ f326 1 841"/>
                  <a:gd name="f399" fmla="*/ f327 1 1076"/>
                  <a:gd name="f400" fmla="*/ f328 1 841"/>
                  <a:gd name="f401" fmla="*/ f329 1 1076"/>
                  <a:gd name="f402" fmla="*/ f330 1 841"/>
                  <a:gd name="f403" fmla="*/ f331 1 1076"/>
                  <a:gd name="f404" fmla="*/ f332 1 841"/>
                  <a:gd name="f405" fmla="*/ f333 1 1076"/>
                  <a:gd name="f406" fmla="*/ f334 1 841"/>
                  <a:gd name="f407" fmla="*/ f335 1 1076"/>
                  <a:gd name="f408" fmla="*/ f336 1 841"/>
                  <a:gd name="f409" fmla="*/ f337 1 841"/>
                  <a:gd name="f410" fmla="*/ f338 1 1076"/>
                  <a:gd name="f411" fmla="*/ f339 1 841"/>
                  <a:gd name="f412" fmla="*/ f340 1 841"/>
                  <a:gd name="f413" fmla="*/ f341 1 1076"/>
                  <a:gd name="f414" fmla="*/ f342 1 1076"/>
                  <a:gd name="f415" fmla="*/ f343 1 841"/>
                  <a:gd name="f416" fmla="*/ f344 1 1076"/>
                  <a:gd name="f417" fmla="+- f345 0 f1"/>
                  <a:gd name="f418" fmla="*/ f346 1 f272"/>
                  <a:gd name="f419" fmla="*/ f347 1 f273"/>
                  <a:gd name="f420" fmla="*/ f348 1 f272"/>
                  <a:gd name="f421" fmla="*/ f349 1 f273"/>
                  <a:gd name="f422" fmla="*/ f350 1 f272"/>
                  <a:gd name="f423" fmla="*/ f351 1 f273"/>
                  <a:gd name="f424" fmla="*/ f352 1 f272"/>
                  <a:gd name="f425" fmla="*/ f353 1 f273"/>
                  <a:gd name="f426" fmla="*/ f354 1 f272"/>
                  <a:gd name="f427" fmla="*/ f355 1 f273"/>
                  <a:gd name="f428" fmla="*/ f356 1 f272"/>
                  <a:gd name="f429" fmla="*/ f357 1 f273"/>
                  <a:gd name="f430" fmla="*/ f358 1 f272"/>
                  <a:gd name="f431" fmla="*/ f359 1 f273"/>
                  <a:gd name="f432" fmla="*/ f360 1 f273"/>
                  <a:gd name="f433" fmla="*/ f361 1 f272"/>
                  <a:gd name="f434" fmla="*/ f362 1 f273"/>
                  <a:gd name="f435" fmla="*/ f363 1 f273"/>
                  <a:gd name="f436" fmla="*/ f364 1 f272"/>
                  <a:gd name="f437" fmla="*/ f365 1 f273"/>
                  <a:gd name="f438" fmla="*/ f366 1 f272"/>
                  <a:gd name="f439" fmla="*/ f367 1 f273"/>
                  <a:gd name="f440" fmla="*/ f368 1 f272"/>
                  <a:gd name="f441" fmla="*/ f369 1 f273"/>
                  <a:gd name="f442" fmla="*/ f370 1 f272"/>
                  <a:gd name="f443" fmla="*/ f371 1 f273"/>
                  <a:gd name="f444" fmla="*/ f372 1 f272"/>
                  <a:gd name="f445" fmla="*/ f373 1 f273"/>
                  <a:gd name="f446" fmla="*/ f374 1 f272"/>
                  <a:gd name="f447" fmla="*/ f375 1 f273"/>
                  <a:gd name="f448" fmla="*/ f376 1 f272"/>
                  <a:gd name="f449" fmla="*/ f377 1 f273"/>
                  <a:gd name="f450" fmla="*/ f378 1 f272"/>
                  <a:gd name="f451" fmla="*/ f379 1 f272"/>
                  <a:gd name="f452" fmla="*/ f380 1 f273"/>
                  <a:gd name="f453" fmla="*/ f381 1 f273"/>
                  <a:gd name="f454" fmla="*/ f382 1 f273"/>
                  <a:gd name="f455" fmla="*/ f383 1 f272"/>
                  <a:gd name="f456" fmla="*/ f384 1 f272"/>
                  <a:gd name="f457" fmla="*/ f385 1 f272"/>
                  <a:gd name="f458" fmla="*/ f386 1 f273"/>
                  <a:gd name="f459" fmla="*/ f387 1 f272"/>
                  <a:gd name="f460" fmla="*/ f388 1 f273"/>
                  <a:gd name="f461" fmla="*/ f389 1 f272"/>
                  <a:gd name="f462" fmla="*/ f390 1 f272"/>
                  <a:gd name="f463" fmla="*/ f391 1 f272"/>
                  <a:gd name="f464" fmla="*/ f392 1 f272"/>
                  <a:gd name="f465" fmla="*/ f393 1 f273"/>
                  <a:gd name="f466" fmla="*/ f394 1 f272"/>
                  <a:gd name="f467" fmla="*/ f395 1 f273"/>
                  <a:gd name="f468" fmla="*/ f396 1 f272"/>
                  <a:gd name="f469" fmla="*/ f397 1 f273"/>
                  <a:gd name="f470" fmla="*/ f398 1 f272"/>
                  <a:gd name="f471" fmla="*/ f399 1 f273"/>
                  <a:gd name="f472" fmla="*/ f400 1 f272"/>
                  <a:gd name="f473" fmla="*/ f401 1 f273"/>
                  <a:gd name="f474" fmla="*/ f402 1 f272"/>
                  <a:gd name="f475" fmla="*/ f403 1 f273"/>
                  <a:gd name="f476" fmla="*/ f404 1 f272"/>
                  <a:gd name="f477" fmla="*/ f405 1 f273"/>
                  <a:gd name="f478" fmla="*/ f406 1 f272"/>
                  <a:gd name="f479" fmla="*/ f407 1 f273"/>
                  <a:gd name="f480" fmla="*/ f408 1 f272"/>
                  <a:gd name="f481" fmla="*/ f409 1 f272"/>
                  <a:gd name="f482" fmla="*/ f410 1 f273"/>
                  <a:gd name="f483" fmla="*/ f411 1 f272"/>
                  <a:gd name="f484" fmla="*/ f412 1 f272"/>
                  <a:gd name="f485" fmla="*/ f413 1 f273"/>
                  <a:gd name="f486" fmla="*/ f414 1 f273"/>
                  <a:gd name="f487" fmla="*/ f415 1 f272"/>
                  <a:gd name="f488" fmla="*/ f416 1 f273"/>
                  <a:gd name="f489" fmla="*/ f472 f267 1"/>
                  <a:gd name="f490" fmla="*/ f487 f267 1"/>
                  <a:gd name="f491" fmla="*/ f488 f268 1"/>
                  <a:gd name="f492" fmla="*/ f482 f268 1"/>
                  <a:gd name="f493" fmla="*/ f418 f267 1"/>
                  <a:gd name="f494" fmla="*/ f419 f268 1"/>
                  <a:gd name="f495" fmla="*/ f420 f267 1"/>
                  <a:gd name="f496" fmla="*/ f421 f268 1"/>
                  <a:gd name="f497" fmla="*/ f422 f267 1"/>
                  <a:gd name="f498" fmla="*/ f423 f268 1"/>
                  <a:gd name="f499" fmla="*/ f424 f267 1"/>
                  <a:gd name="f500" fmla="*/ f425 f268 1"/>
                  <a:gd name="f501" fmla="*/ f426 f267 1"/>
                  <a:gd name="f502" fmla="*/ f427 f268 1"/>
                  <a:gd name="f503" fmla="*/ f428 f267 1"/>
                  <a:gd name="f504" fmla="*/ f429 f268 1"/>
                  <a:gd name="f505" fmla="*/ f430 f267 1"/>
                  <a:gd name="f506" fmla="*/ f431 f268 1"/>
                  <a:gd name="f507" fmla="*/ f432 f268 1"/>
                  <a:gd name="f508" fmla="*/ f433 f267 1"/>
                  <a:gd name="f509" fmla="*/ f434 f268 1"/>
                  <a:gd name="f510" fmla="*/ f435 f268 1"/>
                  <a:gd name="f511" fmla="*/ f436 f267 1"/>
                  <a:gd name="f512" fmla="*/ f437 f268 1"/>
                  <a:gd name="f513" fmla="*/ f438 f267 1"/>
                  <a:gd name="f514" fmla="*/ f439 f268 1"/>
                  <a:gd name="f515" fmla="*/ f440 f267 1"/>
                  <a:gd name="f516" fmla="*/ f441 f268 1"/>
                  <a:gd name="f517" fmla="*/ f442 f267 1"/>
                  <a:gd name="f518" fmla="*/ f443 f268 1"/>
                  <a:gd name="f519" fmla="*/ f444 f267 1"/>
                  <a:gd name="f520" fmla="*/ f445 f268 1"/>
                  <a:gd name="f521" fmla="*/ f446 f267 1"/>
                  <a:gd name="f522" fmla="*/ f447 f268 1"/>
                  <a:gd name="f523" fmla="*/ f448 f267 1"/>
                  <a:gd name="f524" fmla="*/ f449 f268 1"/>
                  <a:gd name="f525" fmla="*/ f450 f267 1"/>
                  <a:gd name="f526" fmla="*/ f451 f267 1"/>
                  <a:gd name="f527" fmla="*/ f452 f268 1"/>
                  <a:gd name="f528" fmla="*/ f453 f268 1"/>
                  <a:gd name="f529" fmla="*/ f454 f268 1"/>
                  <a:gd name="f530" fmla="*/ f455 f267 1"/>
                  <a:gd name="f531" fmla="*/ f456 f267 1"/>
                  <a:gd name="f532" fmla="*/ f457 f267 1"/>
                  <a:gd name="f533" fmla="*/ f458 f268 1"/>
                  <a:gd name="f534" fmla="*/ f459 f267 1"/>
                  <a:gd name="f535" fmla="*/ f460 f268 1"/>
                  <a:gd name="f536" fmla="*/ f461 f267 1"/>
                  <a:gd name="f537" fmla="*/ f462 f267 1"/>
                  <a:gd name="f538" fmla="*/ f463 f267 1"/>
                  <a:gd name="f539" fmla="*/ f464 f267 1"/>
                  <a:gd name="f540" fmla="*/ f465 f268 1"/>
                  <a:gd name="f541" fmla="*/ f466 f267 1"/>
                  <a:gd name="f542" fmla="*/ f467 f268 1"/>
                  <a:gd name="f543" fmla="*/ f468 f267 1"/>
                  <a:gd name="f544" fmla="*/ f469 f268 1"/>
                  <a:gd name="f545" fmla="*/ f470 f267 1"/>
                  <a:gd name="f546" fmla="*/ f471 f268 1"/>
                  <a:gd name="f547" fmla="*/ f473 f268 1"/>
                  <a:gd name="f548" fmla="*/ f474 f267 1"/>
                  <a:gd name="f549" fmla="*/ f475 f268 1"/>
                  <a:gd name="f550" fmla="*/ f476 f267 1"/>
                  <a:gd name="f551" fmla="*/ f477 f268 1"/>
                  <a:gd name="f552" fmla="*/ f478 f267 1"/>
                  <a:gd name="f553" fmla="*/ f479 f268 1"/>
                  <a:gd name="f554" fmla="*/ f480 f267 1"/>
                  <a:gd name="f555" fmla="*/ f481 f267 1"/>
                  <a:gd name="f556" fmla="*/ f483 f267 1"/>
                  <a:gd name="f557" fmla="*/ f484 f267 1"/>
                  <a:gd name="f558" fmla="*/ f485 f268 1"/>
                  <a:gd name="f559" fmla="*/ f486 f268 1"/>
                </a:gdLst>
                <a:ahLst/>
                <a:cxnLst>
                  <a:cxn ang="3cd4">
                    <a:pos x="hc" y="t"/>
                  </a:cxn>
                  <a:cxn ang="0">
                    <a:pos x="r" y="vc"/>
                  </a:cxn>
                  <a:cxn ang="cd4">
                    <a:pos x="hc" y="b"/>
                  </a:cxn>
                  <a:cxn ang="cd2">
                    <a:pos x="l" y="vc"/>
                  </a:cxn>
                  <a:cxn ang="f417">
                    <a:pos x="f493" y="f494"/>
                  </a:cxn>
                  <a:cxn ang="f417">
                    <a:pos x="f495" y="f496"/>
                  </a:cxn>
                  <a:cxn ang="f417">
                    <a:pos x="f497" y="f498"/>
                  </a:cxn>
                  <a:cxn ang="f417">
                    <a:pos x="f499" y="f500"/>
                  </a:cxn>
                  <a:cxn ang="f417">
                    <a:pos x="f501" y="f502"/>
                  </a:cxn>
                  <a:cxn ang="f417">
                    <a:pos x="f503" y="f504"/>
                  </a:cxn>
                  <a:cxn ang="f417">
                    <a:pos x="f505" y="f506"/>
                  </a:cxn>
                  <a:cxn ang="f417">
                    <a:pos x="f505" y="f507"/>
                  </a:cxn>
                  <a:cxn ang="f417">
                    <a:pos x="f508" y="f500"/>
                  </a:cxn>
                  <a:cxn ang="f417">
                    <a:pos x="f508" y="f498"/>
                  </a:cxn>
                  <a:cxn ang="f417">
                    <a:pos x="f508" y="f494"/>
                  </a:cxn>
                  <a:cxn ang="f417">
                    <a:pos x="f503" y="f509"/>
                  </a:cxn>
                  <a:cxn ang="f417">
                    <a:pos x="f501" y="f510"/>
                  </a:cxn>
                  <a:cxn ang="f417">
                    <a:pos x="f511" y="f512"/>
                  </a:cxn>
                  <a:cxn ang="f417">
                    <a:pos x="f513" y="f514"/>
                  </a:cxn>
                  <a:cxn ang="f417">
                    <a:pos x="f515" y="f516"/>
                  </a:cxn>
                  <a:cxn ang="f417">
                    <a:pos x="f517" y="f518"/>
                  </a:cxn>
                  <a:cxn ang="f417">
                    <a:pos x="f519" y="f520"/>
                  </a:cxn>
                  <a:cxn ang="f417">
                    <a:pos x="f521" y="f522"/>
                  </a:cxn>
                  <a:cxn ang="f417">
                    <a:pos x="f523" y="f524"/>
                  </a:cxn>
                  <a:cxn ang="f417">
                    <a:pos x="f525" y="f494"/>
                  </a:cxn>
                  <a:cxn ang="f417">
                    <a:pos x="f526" y="f527"/>
                  </a:cxn>
                  <a:cxn ang="f417">
                    <a:pos x="f526" y="f528"/>
                  </a:cxn>
                  <a:cxn ang="f417">
                    <a:pos x="f526" y="f529"/>
                  </a:cxn>
                  <a:cxn ang="f417">
                    <a:pos x="f501" y="f500"/>
                  </a:cxn>
                  <a:cxn ang="f417">
                    <a:pos x="f530" y="f498"/>
                  </a:cxn>
                  <a:cxn ang="f417">
                    <a:pos x="f513" y="f494"/>
                  </a:cxn>
                  <a:cxn ang="f417">
                    <a:pos x="f519" y="f509"/>
                  </a:cxn>
                  <a:cxn ang="f417">
                    <a:pos x="f515" y="f524"/>
                  </a:cxn>
                  <a:cxn ang="f417">
                    <a:pos x="f531" y="f524"/>
                  </a:cxn>
                  <a:cxn ang="f417">
                    <a:pos x="f532" y="f533"/>
                  </a:cxn>
                  <a:cxn ang="f417">
                    <a:pos x="f534" y="f535"/>
                  </a:cxn>
                  <a:cxn ang="f417">
                    <a:pos x="f536" y="f498"/>
                  </a:cxn>
                  <a:cxn ang="f417">
                    <a:pos x="f537" y="f500"/>
                  </a:cxn>
                  <a:cxn ang="f417">
                    <a:pos x="f538" y="f500"/>
                  </a:cxn>
                  <a:cxn ang="f417">
                    <a:pos x="f539" y="f494"/>
                  </a:cxn>
                  <a:cxn ang="f417">
                    <a:pos x="f539" y="f540"/>
                  </a:cxn>
                  <a:cxn ang="f417">
                    <a:pos x="f541" y="f542"/>
                  </a:cxn>
                  <a:cxn ang="f417">
                    <a:pos x="f543" y="f544"/>
                  </a:cxn>
                  <a:cxn ang="f417">
                    <a:pos x="f545" y="f546"/>
                  </a:cxn>
                  <a:cxn ang="f417">
                    <a:pos x="f489" y="f547"/>
                  </a:cxn>
                  <a:cxn ang="f417">
                    <a:pos x="f548" y="f549"/>
                  </a:cxn>
                  <a:cxn ang="f417">
                    <a:pos x="f550" y="f551"/>
                  </a:cxn>
                  <a:cxn ang="f417">
                    <a:pos x="f552" y="f553"/>
                  </a:cxn>
                  <a:cxn ang="f417">
                    <a:pos x="f554" y="f514"/>
                  </a:cxn>
                  <a:cxn ang="f417">
                    <a:pos x="f555" y="f524"/>
                  </a:cxn>
                  <a:cxn ang="f417">
                    <a:pos x="f541" y="f492"/>
                  </a:cxn>
                  <a:cxn ang="f417">
                    <a:pos x="f556" y="f492"/>
                  </a:cxn>
                  <a:cxn ang="f417">
                    <a:pos x="f539" y="f504"/>
                  </a:cxn>
                  <a:cxn ang="f417">
                    <a:pos x="f557" y="f558"/>
                  </a:cxn>
                  <a:cxn ang="f417">
                    <a:pos x="f536" y="f507"/>
                  </a:cxn>
                  <a:cxn ang="f417">
                    <a:pos x="f532" y="f529"/>
                  </a:cxn>
                  <a:cxn ang="f417">
                    <a:pos x="f531" y="f559"/>
                  </a:cxn>
                  <a:cxn ang="f417">
                    <a:pos x="f515" y="f498"/>
                  </a:cxn>
                  <a:cxn ang="f417">
                    <a:pos x="f515" y="f527"/>
                  </a:cxn>
                  <a:cxn ang="f417">
                    <a:pos x="f517" y="f494"/>
                  </a:cxn>
                </a:cxnLst>
                <a:rect l="f489" t="f492" r="f490" b="f491"/>
                <a:pathLst>
                  <a:path w="841" h="1076">
                    <a:moveTo>
                      <a:pt x="f8" y="f9"/>
                    </a:moveTo>
                    <a:lnTo>
                      <a:pt x="f8" y="f9"/>
                    </a:lnTo>
                    <a:lnTo>
                      <a:pt x="f10" y="f11"/>
                    </a:lnTo>
                    <a:lnTo>
                      <a:pt x="f12" y="f13"/>
                    </a:lnTo>
                    <a:lnTo>
                      <a:pt x="f14" y="f15"/>
                    </a:lnTo>
                    <a:lnTo>
                      <a:pt x="f16" y="f17"/>
                    </a:lnTo>
                    <a:lnTo>
                      <a:pt x="f18" y="f19"/>
                    </a:lnTo>
                    <a:lnTo>
                      <a:pt x="f20" y="f21"/>
                    </a:lnTo>
                    <a:lnTo>
                      <a:pt x="f22" y="f23"/>
                    </a:lnTo>
                    <a:lnTo>
                      <a:pt x="f24" y="f25"/>
                    </a:lnTo>
                    <a:lnTo>
                      <a:pt x="f26" y="f27"/>
                    </a:lnTo>
                    <a:lnTo>
                      <a:pt x="f28" y="f29"/>
                    </a:lnTo>
                    <a:lnTo>
                      <a:pt x="f30" y="f31"/>
                    </a:lnTo>
                    <a:lnTo>
                      <a:pt x="f32" y="f33"/>
                    </a:lnTo>
                    <a:lnTo>
                      <a:pt x="f34" y="f35"/>
                    </a:lnTo>
                    <a:lnTo>
                      <a:pt x="f36" y="f37"/>
                    </a:lnTo>
                    <a:lnTo>
                      <a:pt x="f38" y="f39"/>
                    </a:lnTo>
                    <a:lnTo>
                      <a:pt x="f38" y="f40"/>
                    </a:lnTo>
                    <a:lnTo>
                      <a:pt x="f41" y="f42"/>
                    </a:lnTo>
                    <a:lnTo>
                      <a:pt x="f41" y="f43"/>
                    </a:lnTo>
                    <a:lnTo>
                      <a:pt x="f44" y="f45"/>
                    </a:lnTo>
                    <a:lnTo>
                      <a:pt x="f46" y="f47"/>
                    </a:lnTo>
                    <a:lnTo>
                      <a:pt x="f48" y="f49"/>
                    </a:lnTo>
                    <a:lnTo>
                      <a:pt x="f50" y="f51"/>
                    </a:lnTo>
                    <a:lnTo>
                      <a:pt x="f52" y="f33"/>
                    </a:lnTo>
                    <a:lnTo>
                      <a:pt x="f53" y="f54"/>
                    </a:lnTo>
                    <a:lnTo>
                      <a:pt x="f55" y="f56"/>
                    </a:lnTo>
                    <a:lnTo>
                      <a:pt x="f55" y="f57"/>
                    </a:lnTo>
                    <a:lnTo>
                      <a:pt x="f6" y="f58"/>
                    </a:lnTo>
                    <a:lnTo>
                      <a:pt x="f6" y="f59"/>
                    </a:lnTo>
                    <a:lnTo>
                      <a:pt x="f6" y="f60"/>
                    </a:lnTo>
                    <a:lnTo>
                      <a:pt x="f55" y="f61"/>
                    </a:lnTo>
                    <a:lnTo>
                      <a:pt x="f52" y="f11"/>
                    </a:lnTo>
                    <a:lnTo>
                      <a:pt x="f62" y="f63"/>
                    </a:lnTo>
                    <a:lnTo>
                      <a:pt x="f41" y="f64"/>
                    </a:lnTo>
                    <a:lnTo>
                      <a:pt x="f65" y="f66"/>
                    </a:lnTo>
                    <a:lnTo>
                      <a:pt x="f67" y="f68"/>
                    </a:lnTo>
                    <a:lnTo>
                      <a:pt x="f69" y="f70"/>
                    </a:lnTo>
                    <a:lnTo>
                      <a:pt x="f71" y="f72"/>
                    </a:lnTo>
                    <a:lnTo>
                      <a:pt x="f73" y="f74"/>
                    </a:lnTo>
                    <a:lnTo>
                      <a:pt x="f75" y="f76"/>
                    </a:lnTo>
                    <a:lnTo>
                      <a:pt x="f77" y="f78"/>
                    </a:lnTo>
                    <a:lnTo>
                      <a:pt x="f79" y="f80"/>
                    </a:lnTo>
                    <a:lnTo>
                      <a:pt x="f81" y="f12"/>
                    </a:lnTo>
                    <a:lnTo>
                      <a:pt x="f82" y="f83"/>
                    </a:lnTo>
                    <a:lnTo>
                      <a:pt x="f84" y="f85"/>
                    </a:lnTo>
                    <a:lnTo>
                      <a:pt x="f86" y="f87"/>
                    </a:lnTo>
                    <a:lnTo>
                      <a:pt x="f88" y="f89"/>
                    </a:lnTo>
                    <a:lnTo>
                      <a:pt x="f90" y="f91"/>
                    </a:lnTo>
                    <a:lnTo>
                      <a:pt x="f92" y="f93"/>
                    </a:lnTo>
                    <a:lnTo>
                      <a:pt x="f8" y="f94"/>
                    </a:lnTo>
                    <a:lnTo>
                      <a:pt x="f95" y="f96"/>
                    </a:lnTo>
                    <a:lnTo>
                      <a:pt x="f97" y="f98"/>
                    </a:lnTo>
                    <a:lnTo>
                      <a:pt x="f99" y="f100"/>
                    </a:lnTo>
                    <a:lnTo>
                      <a:pt x="f87" y="f101"/>
                    </a:lnTo>
                    <a:lnTo>
                      <a:pt x="f102" y="f103"/>
                    </a:lnTo>
                    <a:lnTo>
                      <a:pt x="f104" y="f105"/>
                    </a:lnTo>
                    <a:lnTo>
                      <a:pt x="f106" y="f107"/>
                    </a:lnTo>
                    <a:lnTo>
                      <a:pt x="f108" y="f109"/>
                    </a:lnTo>
                    <a:lnTo>
                      <a:pt x="f110" y="f111"/>
                    </a:lnTo>
                    <a:lnTo>
                      <a:pt x="f112" y="f113"/>
                    </a:lnTo>
                    <a:lnTo>
                      <a:pt x="f114" y="f115"/>
                    </a:lnTo>
                    <a:lnTo>
                      <a:pt x="f116" y="f9"/>
                    </a:lnTo>
                    <a:lnTo>
                      <a:pt x="f117" y="f60"/>
                    </a:lnTo>
                    <a:lnTo>
                      <a:pt x="f117" y="f118"/>
                    </a:lnTo>
                    <a:lnTo>
                      <a:pt x="f117" y="f119"/>
                    </a:lnTo>
                    <a:lnTo>
                      <a:pt x="f117" y="f120"/>
                    </a:lnTo>
                    <a:lnTo>
                      <a:pt x="f121" y="f122"/>
                    </a:lnTo>
                    <a:lnTo>
                      <a:pt x="f121" y="f123"/>
                    </a:lnTo>
                    <a:lnTo>
                      <a:pt x="f121" y="f124"/>
                    </a:lnTo>
                    <a:lnTo>
                      <a:pt x="f117" y="f125"/>
                    </a:lnTo>
                    <a:lnTo>
                      <a:pt x="f117" y="f126"/>
                    </a:lnTo>
                    <a:lnTo>
                      <a:pt x="f36" y="f126"/>
                    </a:lnTo>
                    <a:lnTo>
                      <a:pt x="f127" y="f128"/>
                    </a:lnTo>
                    <a:lnTo>
                      <a:pt x="f129" y="f125"/>
                    </a:lnTo>
                    <a:lnTo>
                      <a:pt x="f112" y="f130"/>
                    </a:lnTo>
                    <a:lnTo>
                      <a:pt x="f131" y="f132"/>
                    </a:lnTo>
                    <a:lnTo>
                      <a:pt x="f133" y="f134"/>
                    </a:lnTo>
                    <a:lnTo>
                      <a:pt x="f135" y="f136"/>
                    </a:lnTo>
                    <a:lnTo>
                      <a:pt x="f137" y="f138"/>
                    </a:lnTo>
                    <a:lnTo>
                      <a:pt x="f89" y="f11"/>
                    </a:lnTo>
                    <a:lnTo>
                      <a:pt x="f139" y="f140"/>
                    </a:lnTo>
                    <a:lnTo>
                      <a:pt x="f141" y="f142"/>
                    </a:lnTo>
                    <a:lnTo>
                      <a:pt x="f18" y="f66"/>
                    </a:lnTo>
                    <a:lnTo>
                      <a:pt x="f143" y="f144"/>
                    </a:lnTo>
                    <a:lnTo>
                      <a:pt x="f145" y="f146"/>
                    </a:lnTo>
                    <a:lnTo>
                      <a:pt x="f147" y="f148"/>
                    </a:lnTo>
                    <a:lnTo>
                      <a:pt x="f149" y="f150"/>
                    </a:lnTo>
                    <a:lnTo>
                      <a:pt x="f151" y="f152"/>
                    </a:lnTo>
                    <a:lnTo>
                      <a:pt x="f153" y="f154"/>
                    </a:lnTo>
                    <a:lnTo>
                      <a:pt x="f155" y="f111"/>
                    </a:lnTo>
                    <a:lnTo>
                      <a:pt x="f155" y="f156"/>
                    </a:lnTo>
                    <a:lnTo>
                      <a:pt x="f157" y="f158"/>
                    </a:lnTo>
                    <a:lnTo>
                      <a:pt x="f159" y="f113"/>
                    </a:lnTo>
                    <a:lnTo>
                      <a:pt x="f160" y="f161"/>
                    </a:lnTo>
                    <a:lnTo>
                      <a:pt x="f162" y="f163"/>
                    </a:lnTo>
                    <a:lnTo>
                      <a:pt x="f164" y="f9"/>
                    </a:lnTo>
                    <a:lnTo>
                      <a:pt x="f165" y="f17"/>
                    </a:lnTo>
                    <a:lnTo>
                      <a:pt x="f166" y="f136"/>
                    </a:lnTo>
                    <a:lnTo>
                      <a:pt x="f167" y="f168"/>
                    </a:lnTo>
                    <a:lnTo>
                      <a:pt x="f169" y="f130"/>
                    </a:lnTo>
                    <a:lnTo>
                      <a:pt x="f170" y="f128"/>
                    </a:lnTo>
                    <a:lnTo>
                      <a:pt x="f171" y="f172"/>
                    </a:lnTo>
                    <a:lnTo>
                      <a:pt x="f173" y="f174"/>
                    </a:lnTo>
                    <a:lnTo>
                      <a:pt x="f175" y="f128"/>
                    </a:lnTo>
                    <a:lnTo>
                      <a:pt x="f176" y="f60"/>
                    </a:lnTo>
                    <a:lnTo>
                      <a:pt x="f176" y="f177"/>
                    </a:lnTo>
                    <a:lnTo>
                      <a:pt x="f176" y="f178"/>
                    </a:lnTo>
                    <a:lnTo>
                      <a:pt x="f179" y="f142"/>
                    </a:lnTo>
                    <a:lnTo>
                      <a:pt x="f180" y="f158"/>
                    </a:lnTo>
                    <a:lnTo>
                      <a:pt x="f181" y="f182"/>
                    </a:lnTo>
                    <a:lnTo>
                      <a:pt x="f183" y="f184"/>
                    </a:lnTo>
                    <a:lnTo>
                      <a:pt x="f185" y="f186"/>
                    </a:lnTo>
                    <a:lnTo>
                      <a:pt x="f187" y="f188"/>
                    </a:lnTo>
                    <a:lnTo>
                      <a:pt x="f189" y="f190"/>
                    </a:lnTo>
                    <a:lnTo>
                      <a:pt x="f191" y="f192"/>
                    </a:lnTo>
                    <a:lnTo>
                      <a:pt x="f193" y="f194"/>
                    </a:lnTo>
                    <a:lnTo>
                      <a:pt x="f195" y="f196"/>
                    </a:lnTo>
                    <a:lnTo>
                      <a:pt x="f197" y="f198"/>
                    </a:lnTo>
                    <a:lnTo>
                      <a:pt x="f124" y="f199"/>
                    </a:lnTo>
                    <a:lnTo>
                      <a:pt x="f200" y="f201"/>
                    </a:lnTo>
                    <a:lnTo>
                      <a:pt x="f202" y="f7"/>
                    </a:lnTo>
                    <a:lnTo>
                      <a:pt x="f5" y="f203"/>
                    </a:lnTo>
                    <a:lnTo>
                      <a:pt x="f204" y="f205"/>
                    </a:lnTo>
                    <a:lnTo>
                      <a:pt x="f206" y="f207"/>
                    </a:lnTo>
                    <a:lnTo>
                      <a:pt x="f208" y="f209"/>
                    </a:lnTo>
                    <a:lnTo>
                      <a:pt x="f210" y="f211"/>
                    </a:lnTo>
                    <a:lnTo>
                      <a:pt x="f212" y="f213"/>
                    </a:lnTo>
                    <a:lnTo>
                      <a:pt x="f214" y="f215"/>
                    </a:lnTo>
                    <a:lnTo>
                      <a:pt x="f216" y="f217"/>
                    </a:lnTo>
                    <a:lnTo>
                      <a:pt x="f218" y="f219"/>
                    </a:lnTo>
                    <a:lnTo>
                      <a:pt x="f220" y="f112"/>
                    </a:lnTo>
                    <a:lnTo>
                      <a:pt x="f221" y="f222"/>
                    </a:lnTo>
                    <a:lnTo>
                      <a:pt x="f15" y="f223"/>
                    </a:lnTo>
                    <a:lnTo>
                      <a:pt x="f140" y="f224"/>
                    </a:lnTo>
                    <a:lnTo>
                      <a:pt x="f161" y="f225"/>
                    </a:lnTo>
                    <a:lnTo>
                      <a:pt x="f226" y="f227"/>
                    </a:lnTo>
                    <a:lnTo>
                      <a:pt x="f228" y="f229"/>
                    </a:lnTo>
                    <a:lnTo>
                      <a:pt x="f230" y="f231"/>
                    </a:lnTo>
                    <a:lnTo>
                      <a:pt x="f142" y="f232"/>
                    </a:lnTo>
                    <a:lnTo>
                      <a:pt x="f233" y="f5"/>
                    </a:lnTo>
                    <a:lnTo>
                      <a:pt x="f234" y="f5"/>
                    </a:lnTo>
                    <a:lnTo>
                      <a:pt x="f235" y="f236"/>
                    </a:lnTo>
                    <a:lnTo>
                      <a:pt x="f237" y="f238"/>
                    </a:lnTo>
                    <a:lnTo>
                      <a:pt x="f239" y="f240"/>
                    </a:lnTo>
                    <a:lnTo>
                      <a:pt x="f72" y="f241"/>
                    </a:lnTo>
                    <a:lnTo>
                      <a:pt x="f242" y="f39"/>
                    </a:lnTo>
                    <a:lnTo>
                      <a:pt x="f243" y="f42"/>
                    </a:lnTo>
                    <a:lnTo>
                      <a:pt x="f170" y="f244"/>
                    </a:lnTo>
                    <a:lnTo>
                      <a:pt x="f245" y="f246"/>
                    </a:lnTo>
                    <a:lnTo>
                      <a:pt x="f247" y="f248"/>
                    </a:lnTo>
                    <a:lnTo>
                      <a:pt x="f249" y="f250"/>
                    </a:lnTo>
                    <a:lnTo>
                      <a:pt x="f165" y="f251"/>
                    </a:lnTo>
                    <a:lnTo>
                      <a:pt x="f164" y="f252"/>
                    </a:lnTo>
                    <a:lnTo>
                      <a:pt x="f162" y="f232"/>
                    </a:lnTo>
                    <a:lnTo>
                      <a:pt x="f253" y="f254"/>
                    </a:lnTo>
                    <a:lnTo>
                      <a:pt x="f255" y="f256"/>
                    </a:lnTo>
                    <a:lnTo>
                      <a:pt x="f103" y="f29"/>
                    </a:lnTo>
                    <a:lnTo>
                      <a:pt x="f153" y="f257"/>
                    </a:lnTo>
                    <a:lnTo>
                      <a:pt x="f149" y="f124"/>
                    </a:lnTo>
                    <a:lnTo>
                      <a:pt x="f258" y="f25"/>
                    </a:lnTo>
                    <a:lnTo>
                      <a:pt x="f225" y="f259"/>
                    </a:lnTo>
                    <a:lnTo>
                      <a:pt x="f260" y="f261"/>
                    </a:lnTo>
                    <a:lnTo>
                      <a:pt x="f147" y="f197"/>
                    </a:lnTo>
                    <a:lnTo>
                      <a:pt x="f92" y="f262"/>
                    </a:lnTo>
                    <a:lnTo>
                      <a:pt x="f263" y="f17"/>
                    </a:lnTo>
                    <a:lnTo>
                      <a:pt x="f264" y="f15"/>
                    </a:lnTo>
                    <a:lnTo>
                      <a:pt x="f265" y="f11"/>
                    </a:lnTo>
                    <a:lnTo>
                      <a:pt x="f8" y="f9"/>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54" name="Freeform 26"/>
              <p:cNvSpPr/>
              <p:nvPr/>
            </p:nvSpPr>
            <p:spPr>
              <a:xfrm flipH="1">
                <a:off x="8335615" y="4463808"/>
                <a:ext cx="62800" cy="51178"/>
              </a:xfrm>
              <a:custGeom>
                <a:avLst/>
                <a:gdLst>
                  <a:gd name="f0" fmla="val 10800000"/>
                  <a:gd name="f1" fmla="val 5400000"/>
                  <a:gd name="f2" fmla="val 180"/>
                  <a:gd name="f3" fmla="val w"/>
                  <a:gd name="f4" fmla="val h"/>
                  <a:gd name="f5" fmla="val 0"/>
                  <a:gd name="f6" fmla="val 306"/>
                  <a:gd name="f7" fmla="val 202"/>
                  <a:gd name="f8" fmla="val 154"/>
                  <a:gd name="f9" fmla="val 5"/>
                  <a:gd name="f10" fmla="val 158"/>
                  <a:gd name="f11" fmla="val 13"/>
                  <a:gd name="f12" fmla="val 162"/>
                  <a:gd name="f13" fmla="val 22"/>
                  <a:gd name="f14" fmla="val 168"/>
                  <a:gd name="f15" fmla="val 36"/>
                  <a:gd name="f16" fmla="val 173"/>
                  <a:gd name="f17" fmla="val 51"/>
                  <a:gd name="f18" fmla="val 181"/>
                  <a:gd name="f19" fmla="val 66"/>
                  <a:gd name="f20" fmla="val 189"/>
                  <a:gd name="f21" fmla="val 85"/>
                  <a:gd name="f22" fmla="val 196"/>
                  <a:gd name="f23" fmla="val 104"/>
                  <a:gd name="f24" fmla="val 198"/>
                  <a:gd name="f25" fmla="val 127"/>
                  <a:gd name="f26" fmla="val 148"/>
                  <a:gd name="f27" fmla="val 174"/>
                  <a:gd name="f28" fmla="val 197"/>
                  <a:gd name="f29" fmla="val 222"/>
                  <a:gd name="f30" fmla="val 191"/>
                  <a:gd name="f31" fmla="val 245"/>
                  <a:gd name="f32" fmla="val 271"/>
                  <a:gd name="f33" fmla="val 288"/>
                  <a:gd name="f34" fmla="val 147"/>
                  <a:gd name="f35" fmla="val 300"/>
                  <a:gd name="f36" fmla="val 130"/>
                  <a:gd name="f37" fmla="val 113"/>
                  <a:gd name="f38" fmla="val 97"/>
                  <a:gd name="f39" fmla="val 298"/>
                  <a:gd name="f40" fmla="val 84"/>
                  <a:gd name="f41" fmla="val 287"/>
                  <a:gd name="f42" fmla="val 69"/>
                  <a:gd name="f43" fmla="val 56"/>
                  <a:gd name="f44" fmla="val 254"/>
                  <a:gd name="f45" fmla="val 46"/>
                  <a:gd name="f46" fmla="val 235"/>
                  <a:gd name="f47" fmla="val 35"/>
                  <a:gd name="f48" fmla="val 216"/>
                  <a:gd name="f49" fmla="val 25"/>
                  <a:gd name="f50" fmla="val 16"/>
                  <a:gd name="f51" fmla="val 12"/>
                  <a:gd name="f52" fmla="val 163"/>
                  <a:gd name="f53" fmla="val 6"/>
                  <a:gd name="f54" fmla="val 152"/>
                  <a:gd name="f55" fmla="val 144"/>
                  <a:gd name="f56" fmla="val 142"/>
                  <a:gd name="f57" fmla="val 100"/>
                  <a:gd name="f58" fmla="val 50"/>
                  <a:gd name="f59" fmla="val 106"/>
                  <a:gd name="f60" fmla="val 114"/>
                  <a:gd name="f61" fmla="val 138"/>
                  <a:gd name="f62" fmla="val 54"/>
                  <a:gd name="f63" fmla="val 165"/>
                  <a:gd name="f64" fmla="val 61"/>
                  <a:gd name="f65" fmla="val 65"/>
                  <a:gd name="f66" fmla="val 203"/>
                  <a:gd name="f67" fmla="val 212"/>
                  <a:gd name="f68" fmla="val 77"/>
                  <a:gd name="f69" fmla="val 224"/>
                  <a:gd name="f70" fmla="val 94"/>
                  <a:gd name="f71" fmla="val 226"/>
                  <a:gd name="f72" fmla="val 105"/>
                  <a:gd name="f73" fmla="val 115"/>
                  <a:gd name="f74" fmla="val 214"/>
                  <a:gd name="f75" fmla="val 201"/>
                  <a:gd name="f76" fmla="val 139"/>
                  <a:gd name="f77" fmla="val 190"/>
                  <a:gd name="f78" fmla="val 149"/>
                  <a:gd name="f79" fmla="val 161"/>
                  <a:gd name="f80" fmla="val 146"/>
                  <a:gd name="f81" fmla="val 131"/>
                  <a:gd name="f82" fmla="val 117"/>
                  <a:gd name="f83" fmla="val 91"/>
                  <a:gd name="f84" fmla="val 79"/>
                  <a:gd name="f85" fmla="val 143"/>
                  <a:gd name="f86" fmla="val 58"/>
                  <a:gd name="f87" fmla="val 134"/>
                  <a:gd name="f88" fmla="val 49"/>
                  <a:gd name="f89" fmla="val 43"/>
                  <a:gd name="f90" fmla="val 126"/>
                  <a:gd name="f91" fmla="val 39"/>
                  <a:gd name="f92" fmla="val 124"/>
                  <a:gd name="f93" fmla="+- 0 0 -90"/>
                  <a:gd name="f94" fmla="*/ f3 1 306"/>
                  <a:gd name="f95" fmla="*/ f4 1 202"/>
                  <a:gd name="f96" fmla="+- f7 0 f5"/>
                  <a:gd name="f97" fmla="+- f6 0 f5"/>
                  <a:gd name="f98" fmla="*/ f93 f0 1"/>
                  <a:gd name="f99" fmla="*/ f97 1 306"/>
                  <a:gd name="f100" fmla="*/ f96 1 202"/>
                  <a:gd name="f101" fmla="*/ 1 f97 1"/>
                  <a:gd name="f102" fmla="*/ 10 f96 1"/>
                  <a:gd name="f103" fmla="*/ 11 f96 1"/>
                  <a:gd name="f104" fmla="*/ 3 f97 1"/>
                  <a:gd name="f105" fmla="*/ 12 f96 1"/>
                  <a:gd name="f106" fmla="*/ 5 f97 1"/>
                  <a:gd name="f107" fmla="*/ 13 f96 1"/>
                  <a:gd name="f108" fmla="*/ 8 f97 1"/>
                  <a:gd name="f109" fmla="*/ 10 f97 1"/>
                  <a:gd name="f110" fmla="*/ 13 f97 1"/>
                  <a:gd name="f111" fmla="*/ 17 f97 1"/>
                  <a:gd name="f112" fmla="*/ 19 f97 1"/>
                  <a:gd name="f113" fmla="*/ 9 f96 1"/>
                  <a:gd name="f114" fmla="*/ 6 f96 1"/>
                  <a:gd name="f115" fmla="*/ 18 f97 1"/>
                  <a:gd name="f116" fmla="*/ 5 f96 1"/>
                  <a:gd name="f117" fmla="*/ 15 f97 1"/>
                  <a:gd name="f118" fmla="*/ 3 f96 1"/>
                  <a:gd name="f119" fmla="*/ 2 f96 1"/>
                  <a:gd name="f120" fmla="*/ 11 f97 1"/>
                  <a:gd name="f121" fmla="*/ 1 f96 1"/>
                  <a:gd name="f122" fmla="*/ 0 f96 1"/>
                  <a:gd name="f123" fmla="*/ 9 f97 1"/>
                  <a:gd name="f124" fmla="*/ 6 f97 1"/>
                  <a:gd name="f125" fmla="*/ 12 f97 1"/>
                  <a:gd name="f126" fmla="*/ 14 f97 1"/>
                  <a:gd name="f127" fmla="*/ 2 f97 1"/>
                  <a:gd name="f128" fmla="*/ 7 f96 1"/>
                  <a:gd name="f129" fmla="*/ 0 f97 1"/>
                  <a:gd name="f130" fmla="*/ 306 f97 1"/>
                  <a:gd name="f131" fmla="*/ 202 f96 1"/>
                  <a:gd name="f132" fmla="*/ f98 1 f2"/>
                  <a:gd name="f133" fmla="*/ f101 1 306"/>
                  <a:gd name="f134" fmla="*/ f102 1 202"/>
                  <a:gd name="f135" fmla="*/ f103 1 202"/>
                  <a:gd name="f136" fmla="*/ f104 1 306"/>
                  <a:gd name="f137" fmla="*/ f105 1 202"/>
                  <a:gd name="f138" fmla="*/ f106 1 306"/>
                  <a:gd name="f139" fmla="*/ f107 1 202"/>
                  <a:gd name="f140" fmla="*/ f108 1 306"/>
                  <a:gd name="f141" fmla="*/ f109 1 306"/>
                  <a:gd name="f142" fmla="*/ f110 1 306"/>
                  <a:gd name="f143" fmla="*/ f111 1 306"/>
                  <a:gd name="f144" fmla="*/ f112 1 306"/>
                  <a:gd name="f145" fmla="*/ f113 1 202"/>
                  <a:gd name="f146" fmla="*/ f114 1 202"/>
                  <a:gd name="f147" fmla="*/ f115 1 306"/>
                  <a:gd name="f148" fmla="*/ f116 1 202"/>
                  <a:gd name="f149" fmla="*/ f117 1 306"/>
                  <a:gd name="f150" fmla="*/ f118 1 202"/>
                  <a:gd name="f151" fmla="*/ f119 1 202"/>
                  <a:gd name="f152" fmla="*/ f120 1 306"/>
                  <a:gd name="f153" fmla="*/ f121 1 202"/>
                  <a:gd name="f154" fmla="*/ f122 1 202"/>
                  <a:gd name="f155" fmla="*/ f123 1 306"/>
                  <a:gd name="f156" fmla="*/ f124 1 306"/>
                  <a:gd name="f157" fmla="*/ f125 1 306"/>
                  <a:gd name="f158" fmla="*/ f126 1 306"/>
                  <a:gd name="f159" fmla="*/ f127 1 306"/>
                  <a:gd name="f160" fmla="*/ f128 1 202"/>
                  <a:gd name="f161" fmla="*/ f129 1 306"/>
                  <a:gd name="f162" fmla="*/ f130 1 306"/>
                  <a:gd name="f163" fmla="*/ f131 1 202"/>
                  <a:gd name="f164" fmla="+- f132 0 f1"/>
                  <a:gd name="f165" fmla="*/ f133 1 f99"/>
                  <a:gd name="f166" fmla="*/ f134 1 f100"/>
                  <a:gd name="f167" fmla="*/ f135 1 f100"/>
                  <a:gd name="f168" fmla="*/ f136 1 f99"/>
                  <a:gd name="f169" fmla="*/ f137 1 f100"/>
                  <a:gd name="f170" fmla="*/ f138 1 f99"/>
                  <a:gd name="f171" fmla="*/ f139 1 f100"/>
                  <a:gd name="f172" fmla="*/ f140 1 f99"/>
                  <a:gd name="f173" fmla="*/ f141 1 f99"/>
                  <a:gd name="f174" fmla="*/ f142 1 f99"/>
                  <a:gd name="f175" fmla="*/ f143 1 f99"/>
                  <a:gd name="f176" fmla="*/ f144 1 f99"/>
                  <a:gd name="f177" fmla="*/ f145 1 f100"/>
                  <a:gd name="f178" fmla="*/ f146 1 f100"/>
                  <a:gd name="f179" fmla="*/ f147 1 f99"/>
                  <a:gd name="f180" fmla="*/ f148 1 f100"/>
                  <a:gd name="f181" fmla="*/ f149 1 f99"/>
                  <a:gd name="f182" fmla="*/ f150 1 f100"/>
                  <a:gd name="f183" fmla="*/ f151 1 f100"/>
                  <a:gd name="f184" fmla="*/ f152 1 f99"/>
                  <a:gd name="f185" fmla="*/ f153 1 f100"/>
                  <a:gd name="f186" fmla="*/ f154 1 f100"/>
                  <a:gd name="f187" fmla="*/ f155 1 f99"/>
                  <a:gd name="f188" fmla="*/ f156 1 f99"/>
                  <a:gd name="f189" fmla="*/ f157 1 f99"/>
                  <a:gd name="f190" fmla="*/ f158 1 f99"/>
                  <a:gd name="f191" fmla="*/ f159 1 f99"/>
                  <a:gd name="f192" fmla="*/ f160 1 f100"/>
                  <a:gd name="f193" fmla="*/ f161 1 f99"/>
                  <a:gd name="f194" fmla="*/ f162 1 f99"/>
                  <a:gd name="f195" fmla="*/ f163 1 f100"/>
                  <a:gd name="f196" fmla="*/ f193 f94 1"/>
                  <a:gd name="f197" fmla="*/ f194 f94 1"/>
                  <a:gd name="f198" fmla="*/ f195 f95 1"/>
                  <a:gd name="f199" fmla="*/ f186 f95 1"/>
                  <a:gd name="f200" fmla="*/ f165 f94 1"/>
                  <a:gd name="f201" fmla="*/ f166 f95 1"/>
                  <a:gd name="f202" fmla="*/ f167 f95 1"/>
                  <a:gd name="f203" fmla="*/ f168 f94 1"/>
                  <a:gd name="f204" fmla="*/ f169 f95 1"/>
                  <a:gd name="f205" fmla="*/ f170 f94 1"/>
                  <a:gd name="f206" fmla="*/ f171 f95 1"/>
                  <a:gd name="f207" fmla="*/ f172 f94 1"/>
                  <a:gd name="f208" fmla="*/ f173 f94 1"/>
                  <a:gd name="f209" fmla="*/ f174 f94 1"/>
                  <a:gd name="f210" fmla="*/ f175 f94 1"/>
                  <a:gd name="f211" fmla="*/ f176 f94 1"/>
                  <a:gd name="f212" fmla="*/ f177 f95 1"/>
                  <a:gd name="f213" fmla="*/ f178 f95 1"/>
                  <a:gd name="f214" fmla="*/ f179 f94 1"/>
                  <a:gd name="f215" fmla="*/ f180 f95 1"/>
                  <a:gd name="f216" fmla="*/ f181 f94 1"/>
                  <a:gd name="f217" fmla="*/ f182 f95 1"/>
                  <a:gd name="f218" fmla="*/ f183 f95 1"/>
                  <a:gd name="f219" fmla="*/ f184 f94 1"/>
                  <a:gd name="f220" fmla="*/ f185 f95 1"/>
                  <a:gd name="f221" fmla="*/ f187 f94 1"/>
                  <a:gd name="f222" fmla="*/ f188 f94 1"/>
                  <a:gd name="f223" fmla="*/ f189 f94 1"/>
                  <a:gd name="f224" fmla="*/ f190 f94 1"/>
                  <a:gd name="f225" fmla="*/ f191 f94 1"/>
                  <a:gd name="f226" fmla="*/ f192 f95 1"/>
                </a:gdLst>
                <a:ahLst/>
                <a:cxnLst>
                  <a:cxn ang="3cd4">
                    <a:pos x="hc" y="t"/>
                  </a:cxn>
                  <a:cxn ang="0">
                    <a:pos x="r" y="vc"/>
                  </a:cxn>
                  <a:cxn ang="cd4">
                    <a:pos x="hc" y="b"/>
                  </a:cxn>
                  <a:cxn ang="cd2">
                    <a:pos x="l" y="vc"/>
                  </a:cxn>
                  <a:cxn ang="f164">
                    <a:pos x="f200" y="f201"/>
                  </a:cxn>
                  <a:cxn ang="f164">
                    <a:pos x="f200" y="f202"/>
                  </a:cxn>
                  <a:cxn ang="f164">
                    <a:pos x="f203" y="f204"/>
                  </a:cxn>
                  <a:cxn ang="f164">
                    <a:pos x="f205" y="f206"/>
                  </a:cxn>
                  <a:cxn ang="f164">
                    <a:pos x="f207" y="f206"/>
                  </a:cxn>
                  <a:cxn ang="f164">
                    <a:pos x="f208" y="f206"/>
                  </a:cxn>
                  <a:cxn ang="f164">
                    <a:pos x="f209" y="f204"/>
                  </a:cxn>
                  <a:cxn ang="f164">
                    <a:pos x="f210" y="f202"/>
                  </a:cxn>
                  <a:cxn ang="f164">
                    <a:pos x="f211" y="f212"/>
                  </a:cxn>
                  <a:cxn ang="f164">
                    <a:pos x="f211" y="f213"/>
                  </a:cxn>
                  <a:cxn ang="f164">
                    <a:pos x="f214" y="f215"/>
                  </a:cxn>
                  <a:cxn ang="f164">
                    <a:pos x="f216" y="f217"/>
                  </a:cxn>
                  <a:cxn ang="f164">
                    <a:pos x="f209" y="f218"/>
                  </a:cxn>
                  <a:cxn ang="f164">
                    <a:pos x="f219" y="f220"/>
                  </a:cxn>
                  <a:cxn ang="f164">
                    <a:pos x="f208" y="f199"/>
                  </a:cxn>
                  <a:cxn ang="f164">
                    <a:pos x="f221" y="f199"/>
                  </a:cxn>
                  <a:cxn ang="f164">
                    <a:pos x="f222" y="f217"/>
                  </a:cxn>
                  <a:cxn ang="f164">
                    <a:pos x="f207" y="f217"/>
                  </a:cxn>
                  <a:cxn ang="f164">
                    <a:pos x="f208" y="f217"/>
                  </a:cxn>
                  <a:cxn ang="f164">
                    <a:pos x="f219" y="f217"/>
                  </a:cxn>
                  <a:cxn ang="f164">
                    <a:pos x="f223" y="f215"/>
                  </a:cxn>
                  <a:cxn ang="f164">
                    <a:pos x="f209" y="f213"/>
                  </a:cxn>
                  <a:cxn ang="f164">
                    <a:pos x="f224" y="f213"/>
                  </a:cxn>
                  <a:cxn ang="f164">
                    <a:pos x="f209" y="f212"/>
                  </a:cxn>
                  <a:cxn ang="f164">
                    <a:pos x="f219" y="f201"/>
                  </a:cxn>
                  <a:cxn ang="f164">
                    <a:pos x="f208" y="f201"/>
                  </a:cxn>
                  <a:cxn ang="f164">
                    <a:pos x="f221" y="f201"/>
                  </a:cxn>
                  <a:cxn ang="f164">
                    <a:pos x="f222" y="f201"/>
                  </a:cxn>
                  <a:cxn ang="f164">
                    <a:pos x="f205" y="f212"/>
                  </a:cxn>
                  <a:cxn ang="f164">
                    <a:pos x="f203" y="f212"/>
                  </a:cxn>
                  <a:cxn ang="f164">
                    <a:pos x="f225" y="f226"/>
                  </a:cxn>
                  <a:cxn ang="f164">
                    <a:pos x="f196" y="f201"/>
                  </a:cxn>
                </a:cxnLst>
                <a:rect l="f196" t="f199" r="f197" b="f198"/>
                <a:pathLst>
                  <a:path w="306" h="202">
                    <a:moveTo>
                      <a:pt x="f5" y="f8"/>
                    </a:moveTo>
                    <a:lnTo>
                      <a:pt x="f9" y="f10"/>
                    </a:lnTo>
                    <a:lnTo>
                      <a:pt x="f11" y="f12"/>
                    </a:lnTo>
                    <a:lnTo>
                      <a:pt x="f13" y="f14"/>
                    </a:lnTo>
                    <a:lnTo>
                      <a:pt x="f15" y="f16"/>
                    </a:lnTo>
                    <a:lnTo>
                      <a:pt x="f17" y="f18"/>
                    </a:lnTo>
                    <a:lnTo>
                      <a:pt x="f19" y="f20"/>
                    </a:lnTo>
                    <a:lnTo>
                      <a:pt x="f21" y="f22"/>
                    </a:lnTo>
                    <a:lnTo>
                      <a:pt x="f23" y="f24"/>
                    </a:lnTo>
                    <a:lnTo>
                      <a:pt x="f25" y="f7"/>
                    </a:lnTo>
                    <a:lnTo>
                      <a:pt x="f26" y="f7"/>
                    </a:lnTo>
                    <a:lnTo>
                      <a:pt x="f27" y="f7"/>
                    </a:lnTo>
                    <a:lnTo>
                      <a:pt x="f28" y="f24"/>
                    </a:lnTo>
                    <a:lnTo>
                      <a:pt x="f29" y="f30"/>
                    </a:lnTo>
                    <a:lnTo>
                      <a:pt x="f31" y="f18"/>
                    </a:lnTo>
                    <a:lnTo>
                      <a:pt x="f32" y="f14"/>
                    </a:lnTo>
                    <a:lnTo>
                      <a:pt x="f33" y="f34"/>
                    </a:lnTo>
                    <a:lnTo>
                      <a:pt x="f35" y="f36"/>
                    </a:lnTo>
                    <a:lnTo>
                      <a:pt x="f6" y="f37"/>
                    </a:lnTo>
                    <a:lnTo>
                      <a:pt x="f6" y="f38"/>
                    </a:lnTo>
                    <a:lnTo>
                      <a:pt x="f39" y="f40"/>
                    </a:lnTo>
                    <a:lnTo>
                      <a:pt x="f41" y="f42"/>
                    </a:lnTo>
                    <a:lnTo>
                      <a:pt x="f32" y="f43"/>
                    </a:lnTo>
                    <a:lnTo>
                      <a:pt x="f44" y="f45"/>
                    </a:lnTo>
                    <a:lnTo>
                      <a:pt x="f46" y="f47"/>
                    </a:lnTo>
                    <a:lnTo>
                      <a:pt x="f48" y="f49"/>
                    </a:lnTo>
                    <a:lnTo>
                      <a:pt x="f28" y="f50"/>
                    </a:lnTo>
                    <a:lnTo>
                      <a:pt x="f2" y="f51"/>
                    </a:lnTo>
                    <a:lnTo>
                      <a:pt x="f52" y="f53"/>
                    </a:lnTo>
                    <a:lnTo>
                      <a:pt x="f54" y="f5"/>
                    </a:lnTo>
                    <a:lnTo>
                      <a:pt x="f55" y="f5"/>
                    </a:lnTo>
                    <a:lnTo>
                      <a:pt x="f56" y="f5"/>
                    </a:lnTo>
                    <a:lnTo>
                      <a:pt x="f57" y="f58"/>
                    </a:lnTo>
                    <a:lnTo>
                      <a:pt x="f59" y="f58"/>
                    </a:lnTo>
                    <a:lnTo>
                      <a:pt x="f60" y="f58"/>
                    </a:lnTo>
                    <a:lnTo>
                      <a:pt x="f25" y="f58"/>
                    </a:lnTo>
                    <a:lnTo>
                      <a:pt x="f61" y="f58"/>
                    </a:lnTo>
                    <a:lnTo>
                      <a:pt x="f54" y="f62"/>
                    </a:lnTo>
                    <a:lnTo>
                      <a:pt x="f63" y="f43"/>
                    </a:lnTo>
                    <a:lnTo>
                      <a:pt x="f2" y="f64"/>
                    </a:lnTo>
                    <a:lnTo>
                      <a:pt x="f30" y="f65"/>
                    </a:lnTo>
                    <a:lnTo>
                      <a:pt x="f66" y="f42"/>
                    </a:lnTo>
                    <a:lnTo>
                      <a:pt x="f67" y="f68"/>
                    </a:lnTo>
                    <a:lnTo>
                      <a:pt x="f29" y="f40"/>
                    </a:lnTo>
                    <a:lnTo>
                      <a:pt x="f69" y="f70"/>
                    </a:lnTo>
                    <a:lnTo>
                      <a:pt x="f71" y="f72"/>
                    </a:lnTo>
                    <a:lnTo>
                      <a:pt x="f29" y="f73"/>
                    </a:lnTo>
                    <a:lnTo>
                      <a:pt x="f74" y="f36"/>
                    </a:lnTo>
                    <a:lnTo>
                      <a:pt x="f75" y="f76"/>
                    </a:lnTo>
                    <a:lnTo>
                      <a:pt x="f77" y="f78"/>
                    </a:lnTo>
                    <a:lnTo>
                      <a:pt x="f27" y="f8"/>
                    </a:lnTo>
                    <a:lnTo>
                      <a:pt x="f79" y="f10"/>
                    </a:lnTo>
                    <a:lnTo>
                      <a:pt x="f80" y="f10"/>
                    </a:lnTo>
                    <a:lnTo>
                      <a:pt x="f81" y="f10"/>
                    </a:lnTo>
                    <a:lnTo>
                      <a:pt x="f82" y="f8"/>
                    </a:lnTo>
                    <a:lnTo>
                      <a:pt x="f23" y="f8"/>
                    </a:lnTo>
                    <a:lnTo>
                      <a:pt x="f83" y="f34"/>
                    </a:lnTo>
                    <a:lnTo>
                      <a:pt x="f84" y="f85"/>
                    </a:lnTo>
                    <a:lnTo>
                      <a:pt x="f19" y="f76"/>
                    </a:lnTo>
                    <a:lnTo>
                      <a:pt x="f86" y="f87"/>
                    </a:lnTo>
                    <a:lnTo>
                      <a:pt x="f88" y="f36"/>
                    </a:lnTo>
                    <a:lnTo>
                      <a:pt x="f89" y="f90"/>
                    </a:lnTo>
                    <a:lnTo>
                      <a:pt x="f91" y="f92"/>
                    </a:lnTo>
                    <a:lnTo>
                      <a:pt x="f5" y="f8"/>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55" name="Freeform 27"/>
              <p:cNvSpPr/>
              <p:nvPr/>
            </p:nvSpPr>
            <p:spPr>
              <a:xfrm flipH="1">
                <a:off x="8163626" y="4228679"/>
                <a:ext cx="22165" cy="52193"/>
              </a:xfrm>
              <a:custGeom>
                <a:avLst/>
                <a:gdLst>
                  <a:gd name="f0" fmla="val 10800000"/>
                  <a:gd name="f1" fmla="val 5400000"/>
                  <a:gd name="f2" fmla="val 180"/>
                  <a:gd name="f3" fmla="val w"/>
                  <a:gd name="f4" fmla="val h"/>
                  <a:gd name="f5" fmla="val 0"/>
                  <a:gd name="f6" fmla="val 109"/>
                  <a:gd name="f7" fmla="val 205"/>
                  <a:gd name="f8" fmla="val 19"/>
                  <a:gd name="f9" fmla="val 23"/>
                  <a:gd name="f10" fmla="val 201"/>
                  <a:gd name="f11" fmla="val 33"/>
                  <a:gd name="f12" fmla="val 194"/>
                  <a:gd name="f13" fmla="val 40"/>
                  <a:gd name="f14" fmla="val 186"/>
                  <a:gd name="f15" fmla="val 46"/>
                  <a:gd name="f16" fmla="val 181"/>
                  <a:gd name="f17" fmla="val 56"/>
                  <a:gd name="f18" fmla="val 171"/>
                  <a:gd name="f19" fmla="val 65"/>
                  <a:gd name="f20" fmla="val 161"/>
                  <a:gd name="f21" fmla="val 73"/>
                  <a:gd name="f22" fmla="val 150"/>
                  <a:gd name="f23" fmla="val 80"/>
                  <a:gd name="f24" fmla="val 139"/>
                  <a:gd name="f25" fmla="val 88"/>
                  <a:gd name="f26" fmla="val 125"/>
                  <a:gd name="f27" fmla="val 95"/>
                  <a:gd name="f28" fmla="val 112"/>
                  <a:gd name="f29" fmla="val 99"/>
                  <a:gd name="f30" fmla="val 105"/>
                  <a:gd name="f31" fmla="val 47"/>
                  <a:gd name="f32" fmla="val 107"/>
                  <a:gd name="f33" fmla="val 30"/>
                  <a:gd name="f34" fmla="val 103"/>
                  <a:gd name="f35" fmla="val 17"/>
                  <a:gd name="f36" fmla="val 97"/>
                  <a:gd name="f37" fmla="val 8"/>
                  <a:gd name="f38" fmla="val 92"/>
                  <a:gd name="f39" fmla="val 2"/>
                  <a:gd name="f40" fmla="val 82"/>
                  <a:gd name="f41" fmla="val 75"/>
                  <a:gd name="f42" fmla="val 67"/>
                  <a:gd name="f43" fmla="val 57"/>
                  <a:gd name="f44" fmla="val 4"/>
                  <a:gd name="f45" fmla="val 38"/>
                  <a:gd name="f46" fmla="val 11"/>
                  <a:gd name="f47" fmla="val 29"/>
                  <a:gd name="f48" fmla="val 15"/>
                  <a:gd name="f49" fmla="val 21"/>
                  <a:gd name="f50" fmla="val 10"/>
                  <a:gd name="f51" fmla="val 6"/>
                  <a:gd name="f52" fmla="val 34"/>
                  <a:gd name="f53" fmla="val 85"/>
                  <a:gd name="f54" fmla="val 12"/>
                  <a:gd name="f55" fmla="val 70"/>
                  <a:gd name="f56" fmla="val 61"/>
                  <a:gd name="f57" fmla="val 31"/>
                  <a:gd name="f58" fmla="val 51"/>
                  <a:gd name="f59" fmla="val 54"/>
                  <a:gd name="f60" fmla="val 53"/>
                  <a:gd name="f61" fmla="val 93"/>
                  <a:gd name="f62" fmla="val 110"/>
                  <a:gd name="f63" fmla="val 123"/>
                  <a:gd name="f64" fmla="val 137"/>
                  <a:gd name="f65" fmla="val 16"/>
                  <a:gd name="f66" fmla="val 144"/>
                  <a:gd name="f67" fmla="val 14"/>
                  <a:gd name="f68" fmla="val 148"/>
                  <a:gd name="f69" fmla="+- 0 0 -90"/>
                  <a:gd name="f70" fmla="*/ f3 1 109"/>
                  <a:gd name="f71" fmla="*/ f4 1 205"/>
                  <a:gd name="f72" fmla="+- f7 0 f5"/>
                  <a:gd name="f73" fmla="+- f6 0 f5"/>
                  <a:gd name="f74" fmla="*/ f69 f0 1"/>
                  <a:gd name="f75" fmla="*/ f73 1 109"/>
                  <a:gd name="f76" fmla="*/ f72 1 205"/>
                  <a:gd name="f77" fmla="*/ 1 f73 1"/>
                  <a:gd name="f78" fmla="*/ 13 f72 1"/>
                  <a:gd name="f79" fmla="*/ 2 f73 1"/>
                  <a:gd name="f80" fmla="*/ 12 f72 1"/>
                  <a:gd name="f81" fmla="*/ 3 f73 1"/>
                  <a:gd name="f82" fmla="*/ 11 f72 1"/>
                  <a:gd name="f83" fmla="*/ 4 f73 1"/>
                  <a:gd name="f84" fmla="*/ 10 f72 1"/>
                  <a:gd name="f85" fmla="*/ 5 f73 1"/>
                  <a:gd name="f86" fmla="*/ 9 f72 1"/>
                  <a:gd name="f87" fmla="*/ 8 f72 1"/>
                  <a:gd name="f88" fmla="*/ 7 f72 1"/>
                  <a:gd name="f89" fmla="*/ 6 f73 1"/>
                  <a:gd name="f90" fmla="*/ 6 f72 1"/>
                  <a:gd name="f91" fmla="*/ 5 f72 1"/>
                  <a:gd name="f92" fmla="*/ 3 f72 1"/>
                  <a:gd name="f93" fmla="*/ 2 f72 1"/>
                  <a:gd name="f94" fmla="*/ 1 f72 1"/>
                  <a:gd name="f95" fmla="*/ 0 f72 1"/>
                  <a:gd name="f96" fmla="*/ 0 f73 1"/>
                  <a:gd name="f97" fmla="*/ 4 f72 1"/>
                  <a:gd name="f98" fmla="*/ 109 f73 1"/>
                  <a:gd name="f99" fmla="*/ 205 f72 1"/>
                  <a:gd name="f100" fmla="*/ f74 1 f2"/>
                  <a:gd name="f101" fmla="*/ f77 1 109"/>
                  <a:gd name="f102" fmla="*/ f78 1 205"/>
                  <a:gd name="f103" fmla="*/ f79 1 109"/>
                  <a:gd name="f104" fmla="*/ f80 1 205"/>
                  <a:gd name="f105" fmla="*/ f81 1 109"/>
                  <a:gd name="f106" fmla="*/ f82 1 205"/>
                  <a:gd name="f107" fmla="*/ f83 1 109"/>
                  <a:gd name="f108" fmla="*/ f84 1 205"/>
                  <a:gd name="f109" fmla="*/ f85 1 109"/>
                  <a:gd name="f110" fmla="*/ f86 1 205"/>
                  <a:gd name="f111" fmla="*/ f87 1 205"/>
                  <a:gd name="f112" fmla="*/ f88 1 205"/>
                  <a:gd name="f113" fmla="*/ f89 1 109"/>
                  <a:gd name="f114" fmla="*/ f90 1 205"/>
                  <a:gd name="f115" fmla="*/ f91 1 205"/>
                  <a:gd name="f116" fmla="*/ f92 1 205"/>
                  <a:gd name="f117" fmla="*/ f93 1 205"/>
                  <a:gd name="f118" fmla="*/ f94 1 205"/>
                  <a:gd name="f119" fmla="*/ f95 1 205"/>
                  <a:gd name="f120" fmla="*/ f96 1 109"/>
                  <a:gd name="f121" fmla="*/ f97 1 205"/>
                  <a:gd name="f122" fmla="*/ f98 1 109"/>
                  <a:gd name="f123" fmla="*/ f99 1 205"/>
                  <a:gd name="f124" fmla="+- f100 0 f1"/>
                  <a:gd name="f125" fmla="*/ f101 1 f75"/>
                  <a:gd name="f126" fmla="*/ f102 1 f76"/>
                  <a:gd name="f127" fmla="*/ f103 1 f75"/>
                  <a:gd name="f128" fmla="*/ f104 1 f76"/>
                  <a:gd name="f129" fmla="*/ f105 1 f75"/>
                  <a:gd name="f130" fmla="*/ f106 1 f76"/>
                  <a:gd name="f131" fmla="*/ f107 1 f75"/>
                  <a:gd name="f132" fmla="*/ f108 1 f76"/>
                  <a:gd name="f133" fmla="*/ f109 1 f75"/>
                  <a:gd name="f134" fmla="*/ f110 1 f76"/>
                  <a:gd name="f135" fmla="*/ f111 1 f76"/>
                  <a:gd name="f136" fmla="*/ f112 1 f76"/>
                  <a:gd name="f137" fmla="*/ f113 1 f75"/>
                  <a:gd name="f138" fmla="*/ f114 1 f76"/>
                  <a:gd name="f139" fmla="*/ f115 1 f76"/>
                  <a:gd name="f140" fmla="*/ f116 1 f76"/>
                  <a:gd name="f141" fmla="*/ f117 1 f76"/>
                  <a:gd name="f142" fmla="*/ f118 1 f76"/>
                  <a:gd name="f143" fmla="*/ f119 1 f76"/>
                  <a:gd name="f144" fmla="*/ f120 1 f75"/>
                  <a:gd name="f145" fmla="*/ f121 1 f76"/>
                  <a:gd name="f146" fmla="*/ f122 1 f75"/>
                  <a:gd name="f147" fmla="*/ f123 1 f76"/>
                  <a:gd name="f148" fmla="*/ f144 f70 1"/>
                  <a:gd name="f149" fmla="*/ f146 f70 1"/>
                  <a:gd name="f150" fmla="*/ f147 f71 1"/>
                  <a:gd name="f151" fmla="*/ f143 f71 1"/>
                  <a:gd name="f152" fmla="*/ f125 f70 1"/>
                  <a:gd name="f153" fmla="*/ f126 f71 1"/>
                  <a:gd name="f154" fmla="*/ f127 f70 1"/>
                  <a:gd name="f155" fmla="*/ f128 f71 1"/>
                  <a:gd name="f156" fmla="*/ f129 f70 1"/>
                  <a:gd name="f157" fmla="*/ f130 f71 1"/>
                  <a:gd name="f158" fmla="*/ f131 f70 1"/>
                  <a:gd name="f159" fmla="*/ f132 f71 1"/>
                  <a:gd name="f160" fmla="*/ f133 f70 1"/>
                  <a:gd name="f161" fmla="*/ f134 f71 1"/>
                  <a:gd name="f162" fmla="*/ f135 f71 1"/>
                  <a:gd name="f163" fmla="*/ f136 f71 1"/>
                  <a:gd name="f164" fmla="*/ f137 f70 1"/>
                  <a:gd name="f165" fmla="*/ f138 f71 1"/>
                  <a:gd name="f166" fmla="*/ f139 f71 1"/>
                  <a:gd name="f167" fmla="*/ f140 f71 1"/>
                  <a:gd name="f168" fmla="*/ f141 f71 1"/>
                  <a:gd name="f169" fmla="*/ f142 f71 1"/>
                  <a:gd name="f170" fmla="*/ f145 f71 1"/>
                </a:gdLst>
                <a:ahLst/>
                <a:cxnLst>
                  <a:cxn ang="3cd4">
                    <a:pos x="hc" y="t"/>
                  </a:cxn>
                  <a:cxn ang="0">
                    <a:pos x="r" y="vc"/>
                  </a:cxn>
                  <a:cxn ang="cd4">
                    <a:pos x="hc" y="b"/>
                  </a:cxn>
                  <a:cxn ang="cd2">
                    <a:pos x="l" y="vc"/>
                  </a:cxn>
                  <a:cxn ang="f124">
                    <a:pos x="f152" y="f153"/>
                  </a:cxn>
                  <a:cxn ang="f124">
                    <a:pos x="f152" y="f153"/>
                  </a:cxn>
                  <a:cxn ang="f124">
                    <a:pos x="f154" y="f153"/>
                  </a:cxn>
                  <a:cxn ang="f124">
                    <a:pos x="f154" y="f155"/>
                  </a:cxn>
                  <a:cxn ang="f124">
                    <a:pos x="f154" y="f155"/>
                  </a:cxn>
                  <a:cxn ang="f124">
                    <a:pos x="f156" y="f157"/>
                  </a:cxn>
                  <a:cxn ang="f124">
                    <a:pos x="f158" y="f157"/>
                  </a:cxn>
                  <a:cxn ang="f124">
                    <a:pos x="f158" y="f159"/>
                  </a:cxn>
                  <a:cxn ang="f124">
                    <a:pos x="f160" y="f161"/>
                  </a:cxn>
                  <a:cxn ang="f124">
                    <a:pos x="f160" y="f162"/>
                  </a:cxn>
                  <a:cxn ang="f124">
                    <a:pos x="f160" y="f163"/>
                  </a:cxn>
                  <a:cxn ang="f124">
                    <a:pos x="f164" y="f165"/>
                  </a:cxn>
                  <a:cxn ang="f124">
                    <a:pos x="f164" y="f166"/>
                  </a:cxn>
                  <a:cxn ang="f124">
                    <a:pos x="f164" y="f166"/>
                  </a:cxn>
                  <a:cxn ang="f124">
                    <a:pos x="f164" y="f167"/>
                  </a:cxn>
                  <a:cxn ang="f124">
                    <a:pos x="f164" y="f168"/>
                  </a:cxn>
                  <a:cxn ang="f124">
                    <a:pos x="f164" y="f168"/>
                  </a:cxn>
                  <a:cxn ang="f124">
                    <a:pos x="f164" y="f169"/>
                  </a:cxn>
                  <a:cxn ang="f124">
                    <a:pos x="f160" y="f169"/>
                  </a:cxn>
                  <a:cxn ang="f124">
                    <a:pos x="f160" y="f151"/>
                  </a:cxn>
                  <a:cxn ang="f124">
                    <a:pos x="f158" y="f151"/>
                  </a:cxn>
                  <a:cxn ang="f124">
                    <a:pos x="f158" y="f151"/>
                  </a:cxn>
                  <a:cxn ang="f124">
                    <a:pos x="f156" y="f169"/>
                  </a:cxn>
                  <a:cxn ang="f124">
                    <a:pos x="f154" y="f169"/>
                  </a:cxn>
                  <a:cxn ang="f124">
                    <a:pos x="f154" y="f169"/>
                  </a:cxn>
                  <a:cxn ang="f124">
                    <a:pos x="f152" y="f169"/>
                  </a:cxn>
                  <a:cxn ang="f124">
                    <a:pos x="f152" y="f168"/>
                  </a:cxn>
                  <a:cxn ang="f124">
                    <a:pos x="f148" y="f168"/>
                  </a:cxn>
                  <a:cxn ang="f124">
                    <a:pos x="f148" y="f167"/>
                  </a:cxn>
                  <a:cxn ang="f124">
                    <a:pos x="f148" y="f165"/>
                  </a:cxn>
                  <a:cxn ang="f124">
                    <a:pos x="f148" y="f166"/>
                  </a:cxn>
                  <a:cxn ang="f124">
                    <a:pos x="f148" y="f166"/>
                  </a:cxn>
                  <a:cxn ang="f124">
                    <a:pos x="f152" y="f170"/>
                  </a:cxn>
                  <a:cxn ang="f124">
                    <a:pos x="f152" y="f170"/>
                  </a:cxn>
                  <a:cxn ang="f124">
                    <a:pos x="f154" y="f167"/>
                  </a:cxn>
                  <a:cxn ang="f124">
                    <a:pos x="f154" y="f167"/>
                  </a:cxn>
                  <a:cxn ang="f124">
                    <a:pos x="f156" y="f170"/>
                  </a:cxn>
                  <a:cxn ang="f124">
                    <a:pos x="f156" y="f166"/>
                  </a:cxn>
                  <a:cxn ang="f124">
                    <a:pos x="f156" y="f166"/>
                  </a:cxn>
                  <a:cxn ang="f124">
                    <a:pos x="f154" y="f165"/>
                  </a:cxn>
                  <a:cxn ang="f124">
                    <a:pos x="f154" y="f163"/>
                  </a:cxn>
                  <a:cxn ang="f124">
                    <a:pos x="f152" y="f162"/>
                  </a:cxn>
                  <a:cxn ang="f124">
                    <a:pos x="f152" y="f161"/>
                  </a:cxn>
                  <a:cxn ang="f124">
                    <a:pos x="f152" y="f161"/>
                  </a:cxn>
                  <a:cxn ang="f124">
                    <a:pos x="f148" y="f159"/>
                  </a:cxn>
                  <a:cxn ang="f124">
                    <a:pos x="f152" y="f153"/>
                  </a:cxn>
                  <a:cxn ang="f124">
                    <a:pos x="f152" y="f153"/>
                  </a:cxn>
                </a:cxnLst>
                <a:rect l="f148" t="f151" r="f149" b="f150"/>
                <a:pathLst>
                  <a:path w="109" h="205">
                    <a:moveTo>
                      <a:pt x="f8" y="f7"/>
                    </a:moveTo>
                    <a:lnTo>
                      <a:pt x="f9" y="f10"/>
                    </a:lnTo>
                    <a:lnTo>
                      <a:pt x="f11" y="f12"/>
                    </a:lnTo>
                    <a:lnTo>
                      <a:pt x="f13" y="f14"/>
                    </a:lnTo>
                    <a:lnTo>
                      <a:pt x="f15" y="f16"/>
                    </a:lnTo>
                    <a:lnTo>
                      <a:pt x="f17" y="f18"/>
                    </a:lnTo>
                    <a:lnTo>
                      <a:pt x="f19" y="f20"/>
                    </a:lnTo>
                    <a:lnTo>
                      <a:pt x="f21" y="f22"/>
                    </a:lnTo>
                    <a:lnTo>
                      <a:pt x="f23" y="f24"/>
                    </a:lnTo>
                    <a:lnTo>
                      <a:pt x="f25" y="f26"/>
                    </a:lnTo>
                    <a:lnTo>
                      <a:pt x="f27" y="f28"/>
                    </a:lnTo>
                    <a:lnTo>
                      <a:pt x="f29" y="f27"/>
                    </a:lnTo>
                    <a:lnTo>
                      <a:pt x="f30" y="f23"/>
                    </a:lnTo>
                    <a:lnTo>
                      <a:pt x="f6" y="f19"/>
                    </a:lnTo>
                    <a:lnTo>
                      <a:pt x="f6" y="f31"/>
                    </a:lnTo>
                    <a:lnTo>
                      <a:pt x="f32" y="f33"/>
                    </a:lnTo>
                    <a:lnTo>
                      <a:pt x="f34" y="f35"/>
                    </a:lnTo>
                    <a:lnTo>
                      <a:pt x="f36" y="f37"/>
                    </a:lnTo>
                    <a:lnTo>
                      <a:pt x="f38" y="f39"/>
                    </a:lnTo>
                    <a:lnTo>
                      <a:pt x="f40" y="f5"/>
                    </a:lnTo>
                    <a:lnTo>
                      <a:pt x="f41" y="f5"/>
                    </a:lnTo>
                    <a:lnTo>
                      <a:pt x="f42" y="f5"/>
                    </a:lnTo>
                    <a:lnTo>
                      <a:pt x="f43" y="f44"/>
                    </a:lnTo>
                    <a:lnTo>
                      <a:pt x="f15" y="f37"/>
                    </a:lnTo>
                    <a:lnTo>
                      <a:pt x="f45" y="f46"/>
                    </a:lnTo>
                    <a:lnTo>
                      <a:pt x="f47" y="f48"/>
                    </a:lnTo>
                    <a:lnTo>
                      <a:pt x="f49" y="f9"/>
                    </a:lnTo>
                    <a:lnTo>
                      <a:pt x="f50" y="f33"/>
                    </a:lnTo>
                    <a:lnTo>
                      <a:pt x="f51" y="f52"/>
                    </a:lnTo>
                    <a:lnTo>
                      <a:pt x="f5" y="f53"/>
                    </a:lnTo>
                    <a:lnTo>
                      <a:pt x="f51" y="f23"/>
                    </a:lnTo>
                    <a:lnTo>
                      <a:pt x="f54" y="f55"/>
                    </a:lnTo>
                    <a:lnTo>
                      <a:pt x="f49" y="f56"/>
                    </a:lnTo>
                    <a:lnTo>
                      <a:pt x="f57" y="f58"/>
                    </a:lnTo>
                    <a:lnTo>
                      <a:pt x="f13" y="f31"/>
                    </a:lnTo>
                    <a:lnTo>
                      <a:pt x="f15" y="f15"/>
                    </a:lnTo>
                    <a:lnTo>
                      <a:pt x="f59" y="f60"/>
                    </a:lnTo>
                    <a:lnTo>
                      <a:pt x="f17" y="f19"/>
                    </a:lnTo>
                    <a:lnTo>
                      <a:pt x="f59" y="f23"/>
                    </a:lnTo>
                    <a:lnTo>
                      <a:pt x="f15" y="f61"/>
                    </a:lnTo>
                    <a:lnTo>
                      <a:pt x="f45" y="f62"/>
                    </a:lnTo>
                    <a:lnTo>
                      <a:pt x="f47" y="f63"/>
                    </a:lnTo>
                    <a:lnTo>
                      <a:pt x="f49" y="f64"/>
                    </a:lnTo>
                    <a:lnTo>
                      <a:pt x="f65" y="f66"/>
                    </a:lnTo>
                    <a:lnTo>
                      <a:pt x="f67" y="f68"/>
                    </a:lnTo>
                    <a:lnTo>
                      <a:pt x="f8" y="f7"/>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56" name="Freeform 28"/>
              <p:cNvSpPr/>
              <p:nvPr/>
            </p:nvSpPr>
            <p:spPr>
              <a:xfrm flipH="1">
                <a:off x="8343826" y="4502825"/>
                <a:ext cx="94000" cy="68415"/>
              </a:xfrm>
              <a:custGeom>
                <a:avLst/>
                <a:gdLst>
                  <a:gd name="f0" fmla="val 10800000"/>
                  <a:gd name="f1" fmla="val 5400000"/>
                  <a:gd name="f2" fmla="val 180"/>
                  <a:gd name="f3" fmla="val w"/>
                  <a:gd name="f4" fmla="val h"/>
                  <a:gd name="f5" fmla="val 0"/>
                  <a:gd name="f6" fmla="val 458"/>
                  <a:gd name="f7" fmla="val 270"/>
                  <a:gd name="f8" fmla="val 456"/>
                  <a:gd name="f9" fmla="val 450"/>
                  <a:gd name="f10" fmla="val 6"/>
                  <a:gd name="f11" fmla="val 439"/>
                  <a:gd name="f12" fmla="val 14"/>
                  <a:gd name="f13" fmla="val 427"/>
                  <a:gd name="f14" fmla="val 27"/>
                  <a:gd name="f15" fmla="val 408"/>
                  <a:gd name="f16" fmla="val 42"/>
                  <a:gd name="f17" fmla="val 391"/>
                  <a:gd name="f18" fmla="val 57"/>
                  <a:gd name="f19" fmla="val 366"/>
                  <a:gd name="f20" fmla="val 76"/>
                  <a:gd name="f21" fmla="val 344"/>
                  <a:gd name="f22" fmla="val 97"/>
                  <a:gd name="f23" fmla="val 313"/>
                  <a:gd name="f24" fmla="val 118"/>
                  <a:gd name="f25" fmla="val 283"/>
                  <a:gd name="f26" fmla="val 139"/>
                  <a:gd name="f27" fmla="val 249"/>
                  <a:gd name="f28" fmla="val 162"/>
                  <a:gd name="f29" fmla="val 214"/>
                  <a:gd name="f30" fmla="val 187"/>
                  <a:gd name="f31" fmla="val 176"/>
                  <a:gd name="f32" fmla="val 208"/>
                  <a:gd name="f33" fmla="val 138"/>
                  <a:gd name="f34" fmla="val 229"/>
                  <a:gd name="f35" fmla="val 96"/>
                  <a:gd name="f36" fmla="val 55"/>
                  <a:gd name="f37" fmla="val 1"/>
                  <a:gd name="f38" fmla="val 227"/>
                  <a:gd name="f39" fmla="val 9"/>
                  <a:gd name="f40" fmla="val 223"/>
                  <a:gd name="f41" fmla="val 20"/>
                  <a:gd name="f42" fmla="val 217"/>
                  <a:gd name="f43" fmla="val 38"/>
                  <a:gd name="f44" fmla="val 210"/>
                  <a:gd name="f45" fmla="val 200"/>
                  <a:gd name="f46" fmla="val 79"/>
                  <a:gd name="f47" fmla="val 191"/>
                  <a:gd name="f48" fmla="val 104"/>
                  <a:gd name="f49" fmla="val 177"/>
                  <a:gd name="f50" fmla="val 133"/>
                  <a:gd name="f51" fmla="val 166"/>
                  <a:gd name="f52" fmla="val 159"/>
                  <a:gd name="f53" fmla="val 149"/>
                  <a:gd name="f54" fmla="val 192"/>
                  <a:gd name="f55" fmla="val 132"/>
                  <a:gd name="f56" fmla="val 222"/>
                  <a:gd name="f57" fmla="val 114"/>
                  <a:gd name="f58" fmla="val 254"/>
                  <a:gd name="f59" fmla="val 311"/>
                  <a:gd name="f60" fmla="val 340"/>
                  <a:gd name="f61" fmla="val 37"/>
                  <a:gd name="f62" fmla="val 16"/>
                  <a:gd name="f63" fmla="+- 0 0 -90"/>
                  <a:gd name="f64" fmla="*/ f3 1 458"/>
                  <a:gd name="f65" fmla="*/ f4 1 270"/>
                  <a:gd name="f66" fmla="+- f7 0 f5"/>
                  <a:gd name="f67" fmla="+- f6 0 f5"/>
                  <a:gd name="f68" fmla="*/ f63 f0 1"/>
                  <a:gd name="f69" fmla="*/ f67 1 458"/>
                  <a:gd name="f70" fmla="*/ f66 1 270"/>
                  <a:gd name="f71" fmla="*/ 29 f67 1"/>
                  <a:gd name="f72" fmla="*/ 0 f66 1"/>
                  <a:gd name="f73" fmla="*/ 1 f66 1"/>
                  <a:gd name="f74" fmla="*/ 28 f67 1"/>
                  <a:gd name="f75" fmla="*/ 27 f67 1"/>
                  <a:gd name="f76" fmla="*/ 26 f67 1"/>
                  <a:gd name="f77" fmla="*/ 2 f66 1"/>
                  <a:gd name="f78" fmla="*/ 25 f67 1"/>
                  <a:gd name="f79" fmla="*/ 3 f66 1"/>
                  <a:gd name="f80" fmla="*/ 23 f67 1"/>
                  <a:gd name="f81" fmla="*/ 4 f66 1"/>
                  <a:gd name="f82" fmla="*/ 22 f67 1"/>
                  <a:gd name="f83" fmla="*/ 6 f66 1"/>
                  <a:gd name="f84" fmla="*/ 20 f67 1"/>
                  <a:gd name="f85" fmla="*/ 7 f66 1"/>
                  <a:gd name="f86" fmla="*/ 18 f67 1"/>
                  <a:gd name="f87" fmla="*/ 8 f66 1"/>
                  <a:gd name="f88" fmla="*/ 15 f67 1"/>
                  <a:gd name="f89" fmla="*/ 10 f66 1"/>
                  <a:gd name="f90" fmla="*/ 14 f67 1"/>
                  <a:gd name="f91" fmla="*/ 11 f66 1"/>
                  <a:gd name="f92" fmla="*/ 11 f67 1"/>
                  <a:gd name="f93" fmla="*/ 13 f66 1"/>
                  <a:gd name="f94" fmla="*/ 9 f67 1"/>
                  <a:gd name="f95" fmla="*/ 14 f66 1"/>
                  <a:gd name="f96" fmla="*/ 6 f67 1"/>
                  <a:gd name="f97" fmla="*/ 15 f66 1"/>
                  <a:gd name="f98" fmla="*/ 4 f67 1"/>
                  <a:gd name="f99" fmla="*/ 17 f66 1"/>
                  <a:gd name="f100" fmla="*/ 0 f67 1"/>
                  <a:gd name="f101" fmla="*/ 1 f67 1"/>
                  <a:gd name="f102" fmla="*/ 2 f67 1"/>
                  <a:gd name="f103" fmla="*/ 3 f67 1"/>
                  <a:gd name="f104" fmla="*/ 12 f66 1"/>
                  <a:gd name="f105" fmla="*/ 5 f67 1"/>
                  <a:gd name="f106" fmla="*/ 7 f67 1"/>
                  <a:gd name="f107" fmla="*/ 10 f67 1"/>
                  <a:gd name="f108" fmla="*/ 9 f66 1"/>
                  <a:gd name="f109" fmla="*/ 12 f67 1"/>
                  <a:gd name="f110" fmla="*/ 458 f67 1"/>
                  <a:gd name="f111" fmla="*/ 270 f66 1"/>
                  <a:gd name="f112" fmla="*/ f68 1 f2"/>
                  <a:gd name="f113" fmla="*/ f71 1 458"/>
                  <a:gd name="f114" fmla="*/ f72 1 270"/>
                  <a:gd name="f115" fmla="*/ f73 1 270"/>
                  <a:gd name="f116" fmla="*/ f74 1 458"/>
                  <a:gd name="f117" fmla="*/ f75 1 458"/>
                  <a:gd name="f118" fmla="*/ f76 1 458"/>
                  <a:gd name="f119" fmla="*/ f77 1 270"/>
                  <a:gd name="f120" fmla="*/ f78 1 458"/>
                  <a:gd name="f121" fmla="*/ f79 1 270"/>
                  <a:gd name="f122" fmla="*/ f80 1 458"/>
                  <a:gd name="f123" fmla="*/ f81 1 270"/>
                  <a:gd name="f124" fmla="*/ f82 1 458"/>
                  <a:gd name="f125" fmla="*/ f83 1 270"/>
                  <a:gd name="f126" fmla="*/ f84 1 458"/>
                  <a:gd name="f127" fmla="*/ f85 1 270"/>
                  <a:gd name="f128" fmla="*/ f86 1 458"/>
                  <a:gd name="f129" fmla="*/ f87 1 270"/>
                  <a:gd name="f130" fmla="*/ f88 1 458"/>
                  <a:gd name="f131" fmla="*/ f89 1 270"/>
                  <a:gd name="f132" fmla="*/ f90 1 458"/>
                  <a:gd name="f133" fmla="*/ f91 1 270"/>
                  <a:gd name="f134" fmla="*/ f92 1 458"/>
                  <a:gd name="f135" fmla="*/ f93 1 270"/>
                  <a:gd name="f136" fmla="*/ f94 1 458"/>
                  <a:gd name="f137" fmla="*/ f95 1 270"/>
                  <a:gd name="f138" fmla="*/ f96 1 458"/>
                  <a:gd name="f139" fmla="*/ f97 1 270"/>
                  <a:gd name="f140" fmla="*/ f98 1 458"/>
                  <a:gd name="f141" fmla="*/ f99 1 270"/>
                  <a:gd name="f142" fmla="*/ f100 1 458"/>
                  <a:gd name="f143" fmla="*/ f101 1 458"/>
                  <a:gd name="f144" fmla="*/ f102 1 458"/>
                  <a:gd name="f145" fmla="*/ f103 1 458"/>
                  <a:gd name="f146" fmla="*/ f104 1 270"/>
                  <a:gd name="f147" fmla="*/ f105 1 458"/>
                  <a:gd name="f148" fmla="*/ f106 1 458"/>
                  <a:gd name="f149" fmla="*/ f107 1 458"/>
                  <a:gd name="f150" fmla="*/ f108 1 270"/>
                  <a:gd name="f151" fmla="*/ f109 1 458"/>
                  <a:gd name="f152" fmla="*/ f110 1 458"/>
                  <a:gd name="f153" fmla="*/ f111 1 270"/>
                  <a:gd name="f154" fmla="+- f112 0 f1"/>
                  <a:gd name="f155" fmla="*/ f113 1 f69"/>
                  <a:gd name="f156" fmla="*/ f114 1 f70"/>
                  <a:gd name="f157" fmla="*/ f115 1 f70"/>
                  <a:gd name="f158" fmla="*/ f116 1 f69"/>
                  <a:gd name="f159" fmla="*/ f117 1 f69"/>
                  <a:gd name="f160" fmla="*/ f118 1 f69"/>
                  <a:gd name="f161" fmla="*/ f119 1 f70"/>
                  <a:gd name="f162" fmla="*/ f120 1 f69"/>
                  <a:gd name="f163" fmla="*/ f121 1 f70"/>
                  <a:gd name="f164" fmla="*/ f122 1 f69"/>
                  <a:gd name="f165" fmla="*/ f123 1 f70"/>
                  <a:gd name="f166" fmla="*/ f124 1 f69"/>
                  <a:gd name="f167" fmla="*/ f125 1 f70"/>
                  <a:gd name="f168" fmla="*/ f126 1 f69"/>
                  <a:gd name="f169" fmla="*/ f127 1 f70"/>
                  <a:gd name="f170" fmla="*/ f128 1 f69"/>
                  <a:gd name="f171" fmla="*/ f129 1 f70"/>
                  <a:gd name="f172" fmla="*/ f130 1 f69"/>
                  <a:gd name="f173" fmla="*/ f131 1 f70"/>
                  <a:gd name="f174" fmla="*/ f132 1 f69"/>
                  <a:gd name="f175" fmla="*/ f133 1 f70"/>
                  <a:gd name="f176" fmla="*/ f134 1 f69"/>
                  <a:gd name="f177" fmla="*/ f135 1 f70"/>
                  <a:gd name="f178" fmla="*/ f136 1 f69"/>
                  <a:gd name="f179" fmla="*/ f137 1 f70"/>
                  <a:gd name="f180" fmla="*/ f138 1 f69"/>
                  <a:gd name="f181" fmla="*/ f139 1 f70"/>
                  <a:gd name="f182" fmla="*/ f140 1 f69"/>
                  <a:gd name="f183" fmla="*/ f141 1 f70"/>
                  <a:gd name="f184" fmla="*/ f142 1 f69"/>
                  <a:gd name="f185" fmla="*/ f143 1 f69"/>
                  <a:gd name="f186" fmla="*/ f144 1 f69"/>
                  <a:gd name="f187" fmla="*/ f145 1 f69"/>
                  <a:gd name="f188" fmla="*/ f146 1 f70"/>
                  <a:gd name="f189" fmla="*/ f147 1 f69"/>
                  <a:gd name="f190" fmla="*/ f148 1 f69"/>
                  <a:gd name="f191" fmla="*/ f149 1 f69"/>
                  <a:gd name="f192" fmla="*/ f150 1 f70"/>
                  <a:gd name="f193" fmla="*/ f151 1 f69"/>
                  <a:gd name="f194" fmla="*/ f152 1 f69"/>
                  <a:gd name="f195" fmla="*/ f153 1 f70"/>
                  <a:gd name="f196" fmla="*/ f184 f64 1"/>
                  <a:gd name="f197" fmla="*/ f194 f64 1"/>
                  <a:gd name="f198" fmla="*/ f195 f65 1"/>
                  <a:gd name="f199" fmla="*/ f156 f65 1"/>
                  <a:gd name="f200" fmla="*/ f155 f64 1"/>
                  <a:gd name="f201" fmla="*/ f157 f65 1"/>
                  <a:gd name="f202" fmla="*/ f158 f64 1"/>
                  <a:gd name="f203" fmla="*/ f159 f64 1"/>
                  <a:gd name="f204" fmla="*/ f160 f64 1"/>
                  <a:gd name="f205" fmla="*/ f161 f65 1"/>
                  <a:gd name="f206" fmla="*/ f162 f64 1"/>
                  <a:gd name="f207" fmla="*/ f163 f65 1"/>
                  <a:gd name="f208" fmla="*/ f164 f64 1"/>
                  <a:gd name="f209" fmla="*/ f165 f65 1"/>
                  <a:gd name="f210" fmla="*/ f166 f64 1"/>
                  <a:gd name="f211" fmla="*/ f167 f65 1"/>
                  <a:gd name="f212" fmla="*/ f168 f64 1"/>
                  <a:gd name="f213" fmla="*/ f169 f65 1"/>
                  <a:gd name="f214" fmla="*/ f170 f64 1"/>
                  <a:gd name="f215" fmla="*/ f171 f65 1"/>
                  <a:gd name="f216" fmla="*/ f172 f64 1"/>
                  <a:gd name="f217" fmla="*/ f173 f65 1"/>
                  <a:gd name="f218" fmla="*/ f174 f64 1"/>
                  <a:gd name="f219" fmla="*/ f175 f65 1"/>
                  <a:gd name="f220" fmla="*/ f176 f64 1"/>
                  <a:gd name="f221" fmla="*/ f177 f65 1"/>
                  <a:gd name="f222" fmla="*/ f178 f64 1"/>
                  <a:gd name="f223" fmla="*/ f179 f65 1"/>
                  <a:gd name="f224" fmla="*/ f180 f64 1"/>
                  <a:gd name="f225" fmla="*/ f181 f65 1"/>
                  <a:gd name="f226" fmla="*/ f182 f64 1"/>
                  <a:gd name="f227" fmla="*/ f183 f65 1"/>
                  <a:gd name="f228" fmla="*/ f185 f64 1"/>
                  <a:gd name="f229" fmla="*/ f186 f64 1"/>
                  <a:gd name="f230" fmla="*/ f187 f64 1"/>
                  <a:gd name="f231" fmla="*/ f188 f65 1"/>
                  <a:gd name="f232" fmla="*/ f189 f64 1"/>
                  <a:gd name="f233" fmla="*/ f190 f64 1"/>
                  <a:gd name="f234" fmla="*/ f191 f64 1"/>
                  <a:gd name="f235" fmla="*/ f192 f65 1"/>
                  <a:gd name="f236" fmla="*/ f193 f64 1"/>
                </a:gdLst>
                <a:ahLst/>
                <a:cxnLst>
                  <a:cxn ang="3cd4">
                    <a:pos x="hc" y="t"/>
                  </a:cxn>
                  <a:cxn ang="0">
                    <a:pos x="r" y="vc"/>
                  </a:cxn>
                  <a:cxn ang="cd4">
                    <a:pos x="hc" y="b"/>
                  </a:cxn>
                  <a:cxn ang="cd2">
                    <a:pos x="l" y="vc"/>
                  </a:cxn>
                  <a:cxn ang="f154">
                    <a:pos x="f200" y="f199"/>
                  </a:cxn>
                  <a:cxn ang="f154">
                    <a:pos x="f200" y="f199"/>
                  </a:cxn>
                  <a:cxn ang="f154">
                    <a:pos x="f200" y="f201"/>
                  </a:cxn>
                  <a:cxn ang="f154">
                    <a:pos x="f202" y="f201"/>
                  </a:cxn>
                  <a:cxn ang="f154">
                    <a:pos x="f203" y="f201"/>
                  </a:cxn>
                  <a:cxn ang="f154">
                    <a:pos x="f204" y="f205"/>
                  </a:cxn>
                  <a:cxn ang="f154">
                    <a:pos x="f206" y="f207"/>
                  </a:cxn>
                  <a:cxn ang="f154">
                    <a:pos x="f208" y="f209"/>
                  </a:cxn>
                  <a:cxn ang="f154">
                    <a:pos x="f210" y="f211"/>
                  </a:cxn>
                  <a:cxn ang="f154">
                    <a:pos x="f212" y="f213"/>
                  </a:cxn>
                  <a:cxn ang="f154">
                    <a:pos x="f214" y="f215"/>
                  </a:cxn>
                  <a:cxn ang="f154">
                    <a:pos x="f216" y="f217"/>
                  </a:cxn>
                  <a:cxn ang="f154">
                    <a:pos x="f218" y="f219"/>
                  </a:cxn>
                  <a:cxn ang="f154">
                    <a:pos x="f220" y="f221"/>
                  </a:cxn>
                  <a:cxn ang="f154">
                    <a:pos x="f222" y="f223"/>
                  </a:cxn>
                  <a:cxn ang="f154">
                    <a:pos x="f224" y="f225"/>
                  </a:cxn>
                  <a:cxn ang="f154">
                    <a:pos x="f226" y="f227"/>
                  </a:cxn>
                  <a:cxn ang="f154">
                    <a:pos x="f196" y="f223"/>
                  </a:cxn>
                  <a:cxn ang="f154">
                    <a:pos x="f228" y="f223"/>
                  </a:cxn>
                  <a:cxn ang="f154">
                    <a:pos x="f228" y="f223"/>
                  </a:cxn>
                  <a:cxn ang="f154">
                    <a:pos x="f229" y="f221"/>
                  </a:cxn>
                  <a:cxn ang="f154">
                    <a:pos x="f230" y="f221"/>
                  </a:cxn>
                  <a:cxn ang="f154">
                    <a:pos x="f226" y="f231"/>
                  </a:cxn>
                  <a:cxn ang="f154">
                    <a:pos x="f232" y="f231"/>
                  </a:cxn>
                  <a:cxn ang="f154">
                    <a:pos x="f233" y="f219"/>
                  </a:cxn>
                  <a:cxn ang="f154">
                    <a:pos x="f222" y="f217"/>
                  </a:cxn>
                  <a:cxn ang="f154">
                    <a:pos x="f234" y="f235"/>
                  </a:cxn>
                  <a:cxn ang="f154">
                    <a:pos x="f236" y="f215"/>
                  </a:cxn>
                  <a:cxn ang="f154">
                    <a:pos x="f218" y="f213"/>
                  </a:cxn>
                  <a:cxn ang="f154">
                    <a:pos x="f216" y="f211"/>
                  </a:cxn>
                  <a:cxn ang="f154">
                    <a:pos x="f214" y="f209"/>
                  </a:cxn>
                  <a:cxn ang="f154">
                    <a:pos x="f212" y="f207"/>
                  </a:cxn>
                  <a:cxn ang="f154">
                    <a:pos x="f210" y="f205"/>
                  </a:cxn>
                  <a:cxn ang="f154">
                    <a:pos x="f208" y="f201"/>
                  </a:cxn>
                  <a:cxn ang="f154">
                    <a:pos x="f200" y="f199"/>
                  </a:cxn>
                  <a:cxn ang="f154">
                    <a:pos x="f200" y="f199"/>
                  </a:cxn>
                </a:cxnLst>
                <a:rect l="f196" t="f199" r="f197" b="f198"/>
                <a:pathLst>
                  <a:path w="458" h="270">
                    <a:moveTo>
                      <a:pt x="f6" y="f5"/>
                    </a:moveTo>
                    <a:lnTo>
                      <a:pt x="f8" y="f5"/>
                    </a:ln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27"/>
                    </a:lnTo>
                    <a:lnTo>
                      <a:pt x="f36" y="f7"/>
                    </a:lnTo>
                    <a:lnTo>
                      <a:pt x="f5" y="f34"/>
                    </a:lnTo>
                    <a:lnTo>
                      <a:pt x="f37" y="f38"/>
                    </a:lnTo>
                    <a:lnTo>
                      <a:pt x="f39" y="f40"/>
                    </a:lnTo>
                    <a:lnTo>
                      <a:pt x="f41" y="f42"/>
                    </a:lnTo>
                    <a:lnTo>
                      <a:pt x="f43" y="f44"/>
                    </a:lnTo>
                    <a:lnTo>
                      <a:pt x="f18" y="f45"/>
                    </a:lnTo>
                    <a:lnTo>
                      <a:pt x="f46" y="f47"/>
                    </a:lnTo>
                    <a:lnTo>
                      <a:pt x="f48" y="f49"/>
                    </a:lnTo>
                    <a:lnTo>
                      <a:pt x="f50" y="f51"/>
                    </a:lnTo>
                    <a:lnTo>
                      <a:pt x="f52" y="f53"/>
                    </a:lnTo>
                    <a:lnTo>
                      <a:pt x="f54" y="f55"/>
                    </a:lnTo>
                    <a:lnTo>
                      <a:pt x="f56" y="f57"/>
                    </a:lnTo>
                    <a:lnTo>
                      <a:pt x="f58" y="f22"/>
                    </a:lnTo>
                    <a:lnTo>
                      <a:pt x="f25" y="f20"/>
                    </a:lnTo>
                    <a:lnTo>
                      <a:pt x="f59" y="f18"/>
                    </a:lnTo>
                    <a:lnTo>
                      <a:pt x="f60" y="f61"/>
                    </a:lnTo>
                    <a:lnTo>
                      <a:pt x="f19" y="f62"/>
                    </a:lnTo>
                    <a:lnTo>
                      <a:pt x="f6" y="f5"/>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57" name="Freeform 29"/>
              <p:cNvSpPr/>
              <p:nvPr/>
            </p:nvSpPr>
            <p:spPr>
              <a:xfrm flipH="1">
                <a:off x="8132024" y="4366003"/>
                <a:ext cx="178966" cy="228545"/>
              </a:xfrm>
              <a:custGeom>
                <a:avLst/>
                <a:gdLst>
                  <a:gd name="f0" fmla="val 10800000"/>
                  <a:gd name="f1" fmla="val 5400000"/>
                  <a:gd name="f2" fmla="val 180"/>
                  <a:gd name="f3" fmla="val w"/>
                  <a:gd name="f4" fmla="val h"/>
                  <a:gd name="f5" fmla="val 0"/>
                  <a:gd name="f6" fmla="val 873"/>
                  <a:gd name="f7" fmla="val 901"/>
                  <a:gd name="f8" fmla="val 235"/>
                  <a:gd name="f9" fmla="val 36"/>
                  <a:gd name="f10" fmla="val 211"/>
                  <a:gd name="f11" fmla="val 55"/>
                  <a:gd name="f12" fmla="val 197"/>
                  <a:gd name="f13" fmla="val 78"/>
                  <a:gd name="f14" fmla="val 184"/>
                  <a:gd name="f15" fmla="val 105"/>
                  <a:gd name="f16" fmla="val 173"/>
                  <a:gd name="f17" fmla="val 131"/>
                  <a:gd name="f18" fmla="val 157"/>
                  <a:gd name="f19" fmla="val 166"/>
                  <a:gd name="f20" fmla="val 142"/>
                  <a:gd name="f21" fmla="val 200"/>
                  <a:gd name="f22" fmla="val 129"/>
                  <a:gd name="f23" fmla="val 240"/>
                  <a:gd name="f24" fmla="val 114"/>
                  <a:gd name="f25" fmla="val 280"/>
                  <a:gd name="f26" fmla="val 100"/>
                  <a:gd name="f27" fmla="val 323"/>
                  <a:gd name="f28" fmla="val 87"/>
                  <a:gd name="f29" fmla="val 373"/>
                  <a:gd name="f30" fmla="val 74"/>
                  <a:gd name="f31" fmla="val 424"/>
                  <a:gd name="f32" fmla="val 66"/>
                  <a:gd name="f33" fmla="val 70"/>
                  <a:gd name="f34" fmla="val 428"/>
                  <a:gd name="f35" fmla="val 83"/>
                  <a:gd name="f36" fmla="val 432"/>
                  <a:gd name="f37" fmla="val 102"/>
                  <a:gd name="f38" fmla="val 439"/>
                  <a:gd name="f39" fmla="val 133"/>
                  <a:gd name="f40" fmla="val 447"/>
                  <a:gd name="f41" fmla="val 165"/>
                  <a:gd name="f42" fmla="val 458"/>
                  <a:gd name="f43" fmla="val 205"/>
                  <a:gd name="f44" fmla="val 472"/>
                  <a:gd name="f45" fmla="val 247"/>
                  <a:gd name="f46" fmla="val 489"/>
                  <a:gd name="f47" fmla="val 294"/>
                  <a:gd name="f48" fmla="val 504"/>
                  <a:gd name="f49" fmla="val 344"/>
                  <a:gd name="f50" fmla="val 523"/>
                  <a:gd name="f51" fmla="val 393"/>
                  <a:gd name="f52" fmla="val 542"/>
                  <a:gd name="f53" fmla="val 443"/>
                  <a:gd name="f54" fmla="val 567"/>
                  <a:gd name="f55" fmla="val 494"/>
                  <a:gd name="f56" fmla="val 588"/>
                  <a:gd name="f57" fmla="val 541"/>
                  <a:gd name="f58" fmla="val 614"/>
                  <a:gd name="f59" fmla="val 589"/>
                  <a:gd name="f60" fmla="val 643"/>
                  <a:gd name="f61" fmla="val 631"/>
                  <a:gd name="f62" fmla="val 673"/>
                  <a:gd name="f63" fmla="val 671"/>
                  <a:gd name="f64" fmla="val 601"/>
                  <a:gd name="f65" fmla="val 800"/>
                  <a:gd name="f66" fmla="val 597"/>
                  <a:gd name="f67" fmla="val 798"/>
                  <a:gd name="f68" fmla="val 591"/>
                  <a:gd name="f69" fmla="val 794"/>
                  <a:gd name="f70" fmla="val 582"/>
                  <a:gd name="f71" fmla="val 788"/>
                  <a:gd name="f72" fmla="val 571"/>
                  <a:gd name="f73" fmla="val 781"/>
                  <a:gd name="f74" fmla="val 553"/>
                  <a:gd name="f75" fmla="val 768"/>
                  <a:gd name="f76" fmla="val 538"/>
                  <a:gd name="f77" fmla="val 756"/>
                  <a:gd name="f78" fmla="val 517"/>
                  <a:gd name="f79" fmla="val 741"/>
                  <a:gd name="f80" fmla="val 496"/>
                  <a:gd name="f81" fmla="val 722"/>
                  <a:gd name="f82" fmla="val 474"/>
                  <a:gd name="f83" fmla="val 699"/>
                  <a:gd name="f84" fmla="val 449"/>
                  <a:gd name="f85" fmla="val 676"/>
                  <a:gd name="f86" fmla="val 648"/>
                  <a:gd name="f87" fmla="val 399"/>
                  <a:gd name="f88" fmla="val 619"/>
                  <a:gd name="f89" fmla="val 583"/>
                  <a:gd name="f90" fmla="val 547"/>
                  <a:gd name="f91" fmla="val 320"/>
                  <a:gd name="f92" fmla="val 507"/>
                  <a:gd name="f93" fmla="val 297"/>
                  <a:gd name="f94" fmla="val 465"/>
                  <a:gd name="f95" fmla="val 291"/>
                  <a:gd name="f96" fmla="val 469"/>
                  <a:gd name="f97" fmla="val 482"/>
                  <a:gd name="f98" fmla="val 268"/>
                  <a:gd name="f99" fmla="val 490"/>
                  <a:gd name="f100" fmla="val 259"/>
                  <a:gd name="f101" fmla="val 501"/>
                  <a:gd name="f102" fmla="val 245"/>
                  <a:gd name="f103" fmla="val 513"/>
                  <a:gd name="f104" fmla="val 230"/>
                  <a:gd name="f105" fmla="val 528"/>
                  <a:gd name="f106" fmla="val 190"/>
                  <a:gd name="f107" fmla="val 558"/>
                  <a:gd name="f108" fmla="val 168"/>
                  <a:gd name="f109" fmla="val 576"/>
                  <a:gd name="f110" fmla="val 143"/>
                  <a:gd name="f111" fmla="val 595"/>
                  <a:gd name="f112" fmla="val 112"/>
                  <a:gd name="f113" fmla="val 612"/>
                  <a:gd name="f114" fmla="val 82"/>
                  <a:gd name="f115" fmla="val 46"/>
                  <a:gd name="f116" fmla="val 650"/>
                  <a:gd name="f117" fmla="val 10"/>
                  <a:gd name="f118" fmla="val 23"/>
                  <a:gd name="f119" fmla="val 745"/>
                  <a:gd name="f120" fmla="val 743"/>
                  <a:gd name="f121" fmla="val 29"/>
                  <a:gd name="f122" fmla="val 733"/>
                  <a:gd name="f123" fmla="val 48"/>
                  <a:gd name="f124" fmla="val 730"/>
                  <a:gd name="f125" fmla="val 59"/>
                  <a:gd name="f126" fmla="val 720"/>
                  <a:gd name="f127" fmla="val 712"/>
                  <a:gd name="f128" fmla="val 92"/>
                  <a:gd name="f129" fmla="val 703"/>
                  <a:gd name="f130" fmla="val 111"/>
                  <a:gd name="f131" fmla="val 692"/>
                  <a:gd name="f132" fmla="val 130"/>
                  <a:gd name="f133" fmla="val 678"/>
                  <a:gd name="f134" fmla="val 150"/>
                  <a:gd name="f135" fmla="val 663"/>
                  <a:gd name="f136" fmla="val 171"/>
                  <a:gd name="f137" fmla="val 192"/>
                  <a:gd name="f138" fmla="val 633"/>
                  <a:gd name="f139" fmla="val 213"/>
                  <a:gd name="f140" fmla="val 615"/>
                  <a:gd name="f141" fmla="val 234"/>
                  <a:gd name="f142" fmla="val 596"/>
                  <a:gd name="f143" fmla="val 255"/>
                  <a:gd name="f144" fmla="val 577"/>
                  <a:gd name="f145" fmla="val 276"/>
                  <a:gd name="f146" fmla="val 560"/>
                  <a:gd name="f147" fmla="val 278"/>
                  <a:gd name="f148" fmla="val 568"/>
                  <a:gd name="f149" fmla="val 282"/>
                  <a:gd name="f150" fmla="val 579"/>
                  <a:gd name="f151" fmla="val 289"/>
                  <a:gd name="f152" fmla="val 299"/>
                  <a:gd name="f153" fmla="val 314"/>
                  <a:gd name="f154" fmla="val 636"/>
                  <a:gd name="f155" fmla="val 331"/>
                  <a:gd name="f156" fmla="val 659"/>
                  <a:gd name="f157" fmla="val 352"/>
                  <a:gd name="f158" fmla="val 686"/>
                  <a:gd name="f159" fmla="val 375"/>
                  <a:gd name="f160" fmla="val 403"/>
                  <a:gd name="f161" fmla="val 436"/>
                  <a:gd name="f162" fmla="val 475"/>
                  <a:gd name="f163" fmla="val 796"/>
                  <a:gd name="f164" fmla="val 823"/>
                  <a:gd name="f165" fmla="val 851"/>
                  <a:gd name="f166" fmla="val 620"/>
                  <a:gd name="f167" fmla="val 876"/>
                  <a:gd name="f168" fmla="val 681"/>
                  <a:gd name="f169" fmla="val 713"/>
                  <a:gd name="f170" fmla="val 711"/>
                  <a:gd name="f171" fmla="val 627"/>
                  <a:gd name="f172" fmla="val 705"/>
                  <a:gd name="f173" fmla="val 696"/>
                  <a:gd name="f174" fmla="val 683"/>
                  <a:gd name="f175" fmla="val 570"/>
                  <a:gd name="f176" fmla="val 667"/>
                  <a:gd name="f177" fmla="val 539"/>
                  <a:gd name="f178" fmla="val 503"/>
                  <a:gd name="f179" fmla="val 462"/>
                  <a:gd name="f180" fmla="val 418"/>
                  <a:gd name="f181" fmla="val 593"/>
                  <a:gd name="f182" fmla="val 368"/>
                  <a:gd name="f183" fmla="val 572"/>
                  <a:gd name="f184" fmla="val 317"/>
                  <a:gd name="f185" fmla="val 266"/>
                  <a:gd name="f186" fmla="val 536"/>
                  <a:gd name="f187" fmla="val 502"/>
                  <a:gd name="f188" fmla="val 104"/>
                  <a:gd name="f189" fmla="val 487"/>
                  <a:gd name="f190" fmla="val 51"/>
                  <a:gd name="f191" fmla="val 2"/>
                  <a:gd name="f192" fmla="val 468"/>
                  <a:gd name="f193" fmla="val 430"/>
                  <a:gd name="f194" fmla="val 411"/>
                  <a:gd name="f195" fmla="val 3"/>
                  <a:gd name="f196" fmla="val 388"/>
                  <a:gd name="f197" fmla="val 7"/>
                  <a:gd name="f198" fmla="val 363"/>
                  <a:gd name="f199" fmla="val 13"/>
                  <a:gd name="f200" fmla="val 17"/>
                  <a:gd name="f201" fmla="val 301"/>
                  <a:gd name="f202" fmla="val 28"/>
                  <a:gd name="f203" fmla="val 263"/>
                  <a:gd name="f204" fmla="val 38"/>
                  <a:gd name="f205" fmla="val 226"/>
                  <a:gd name="f206" fmla="val 53"/>
                  <a:gd name="f207" fmla="val 181"/>
                  <a:gd name="f208" fmla="val 68"/>
                  <a:gd name="f209" fmla="val 137"/>
                  <a:gd name="f210" fmla="val 89"/>
                  <a:gd name="f211" fmla="val 86"/>
                  <a:gd name="f212" fmla="val 34"/>
                  <a:gd name="f213" fmla="val 140"/>
                  <a:gd name="f214" fmla="+- 0 0 -90"/>
                  <a:gd name="f215" fmla="*/ f3 1 873"/>
                  <a:gd name="f216" fmla="*/ f4 1 901"/>
                  <a:gd name="f217" fmla="+- f7 0 f5"/>
                  <a:gd name="f218" fmla="+- f6 0 f5"/>
                  <a:gd name="f219" fmla="*/ f214 f0 1"/>
                  <a:gd name="f220" fmla="*/ f218 1 873"/>
                  <a:gd name="f221" fmla="*/ f217 1 901"/>
                  <a:gd name="f222" fmla="*/ 3 f218 1"/>
                  <a:gd name="f223" fmla="*/ 13 f217 1"/>
                  <a:gd name="f224" fmla="*/ 8 f218 1"/>
                  <a:gd name="f225" fmla="*/ 10 f217 1"/>
                  <a:gd name="f226" fmla="*/ 15 f218 1"/>
                  <a:gd name="f227" fmla="*/ 8 f217 1"/>
                  <a:gd name="f228" fmla="*/ 23 f218 1"/>
                  <a:gd name="f229" fmla="*/ 5 f217 1"/>
                  <a:gd name="f230" fmla="*/ 26 f218 1"/>
                  <a:gd name="f231" fmla="*/ 6 f217 1"/>
                  <a:gd name="f232" fmla="*/ 27 f218 1"/>
                  <a:gd name="f233" fmla="*/ 11 f217 1"/>
                  <a:gd name="f234" fmla="*/ 30 f218 1"/>
                  <a:gd name="f235" fmla="*/ 19 f217 1"/>
                  <a:gd name="f236" fmla="*/ 33 f218 1"/>
                  <a:gd name="f237" fmla="*/ 28 f217 1"/>
                  <a:gd name="f238" fmla="*/ 38 f218 1"/>
                  <a:gd name="f239" fmla="*/ 37 f217 1"/>
                  <a:gd name="f240" fmla="*/ 37 f218 1"/>
                  <a:gd name="f241" fmla="*/ 50 f217 1"/>
                  <a:gd name="f242" fmla="*/ 36 f218 1"/>
                  <a:gd name="f243" fmla="*/ 48 f217 1"/>
                  <a:gd name="f244" fmla="*/ 29 f218 1"/>
                  <a:gd name="f245" fmla="*/ 44 f217 1"/>
                  <a:gd name="f246" fmla="*/ 24 f218 1"/>
                  <a:gd name="f247" fmla="*/ 39 f217 1"/>
                  <a:gd name="f248" fmla="*/ 20 f218 1"/>
                  <a:gd name="f249" fmla="*/ 32 f217 1"/>
                  <a:gd name="f250" fmla="*/ 17 f218 1"/>
                  <a:gd name="f251" fmla="*/ 31 f217 1"/>
                  <a:gd name="f252" fmla="*/ 33 f217 1"/>
                  <a:gd name="f253" fmla="*/ 11 f218 1"/>
                  <a:gd name="f254" fmla="*/ 35 f217 1"/>
                  <a:gd name="f255" fmla="*/ 7 f218 1"/>
                  <a:gd name="f256" fmla="*/ 0 f218 1"/>
                  <a:gd name="f257" fmla="*/ 42 f217 1"/>
                  <a:gd name="f258" fmla="*/ 1 f218 1"/>
                  <a:gd name="f259" fmla="*/ 47 f217 1"/>
                  <a:gd name="f260" fmla="*/ 45 f217 1"/>
                  <a:gd name="f261" fmla="*/ 6 f218 1"/>
                  <a:gd name="f262" fmla="*/ 10 f218 1"/>
                  <a:gd name="f263" fmla="*/ 41 f217 1"/>
                  <a:gd name="f264" fmla="*/ 14 f218 1"/>
                  <a:gd name="f265" fmla="*/ 38 f217 1"/>
                  <a:gd name="f266" fmla="*/ 18 f218 1"/>
                  <a:gd name="f267" fmla="*/ 25 f218 1"/>
                  <a:gd name="f268" fmla="*/ 32 f218 1"/>
                  <a:gd name="f269" fmla="*/ 52 f217 1"/>
                  <a:gd name="f270" fmla="*/ 42 f218 1"/>
                  <a:gd name="f271" fmla="*/ 57 f217 1"/>
                  <a:gd name="f272" fmla="*/ 44 f218 1"/>
                  <a:gd name="f273" fmla="*/ 40 f217 1"/>
                  <a:gd name="f274" fmla="*/ 36 f217 1"/>
                  <a:gd name="f275" fmla="*/ 39 f218 1"/>
                  <a:gd name="f276" fmla="*/ 29 f217 1"/>
                  <a:gd name="f277" fmla="*/ 35 f218 1"/>
                  <a:gd name="f278" fmla="*/ 20 f217 1"/>
                  <a:gd name="f279" fmla="*/ 1 f217 1"/>
                  <a:gd name="f280" fmla="*/ 28 f218 1"/>
                  <a:gd name="f281" fmla="*/ 0 f217 1"/>
                  <a:gd name="f282" fmla="*/ 2 f217 1"/>
                  <a:gd name="f283" fmla="*/ 4 f217 1"/>
                  <a:gd name="f284" fmla="*/ 5 f218 1"/>
                  <a:gd name="f285" fmla="*/ 7 f217 1"/>
                  <a:gd name="f286" fmla="*/ 15 f217 1"/>
                  <a:gd name="f287" fmla="*/ 873 f218 1"/>
                  <a:gd name="f288" fmla="*/ 901 f217 1"/>
                  <a:gd name="f289" fmla="*/ f219 1 f2"/>
                  <a:gd name="f290" fmla="*/ f222 1 873"/>
                  <a:gd name="f291" fmla="*/ f223 1 901"/>
                  <a:gd name="f292" fmla="*/ f224 1 873"/>
                  <a:gd name="f293" fmla="*/ f225 1 901"/>
                  <a:gd name="f294" fmla="*/ f226 1 873"/>
                  <a:gd name="f295" fmla="*/ f227 1 901"/>
                  <a:gd name="f296" fmla="*/ f228 1 873"/>
                  <a:gd name="f297" fmla="*/ f229 1 901"/>
                  <a:gd name="f298" fmla="*/ f230 1 873"/>
                  <a:gd name="f299" fmla="*/ f231 1 901"/>
                  <a:gd name="f300" fmla="*/ f232 1 873"/>
                  <a:gd name="f301" fmla="*/ f233 1 901"/>
                  <a:gd name="f302" fmla="*/ f234 1 873"/>
                  <a:gd name="f303" fmla="*/ f235 1 901"/>
                  <a:gd name="f304" fmla="*/ f236 1 873"/>
                  <a:gd name="f305" fmla="*/ f237 1 901"/>
                  <a:gd name="f306" fmla="*/ f238 1 873"/>
                  <a:gd name="f307" fmla="*/ f239 1 901"/>
                  <a:gd name="f308" fmla="*/ f240 1 873"/>
                  <a:gd name="f309" fmla="*/ f241 1 901"/>
                  <a:gd name="f310" fmla="*/ f242 1 873"/>
                  <a:gd name="f311" fmla="*/ f243 1 901"/>
                  <a:gd name="f312" fmla="*/ f244 1 873"/>
                  <a:gd name="f313" fmla="*/ f245 1 901"/>
                  <a:gd name="f314" fmla="*/ f246 1 873"/>
                  <a:gd name="f315" fmla="*/ f247 1 901"/>
                  <a:gd name="f316" fmla="*/ f248 1 873"/>
                  <a:gd name="f317" fmla="*/ f249 1 901"/>
                  <a:gd name="f318" fmla="*/ f250 1 873"/>
                  <a:gd name="f319" fmla="*/ f251 1 901"/>
                  <a:gd name="f320" fmla="*/ f252 1 901"/>
                  <a:gd name="f321" fmla="*/ f253 1 873"/>
                  <a:gd name="f322" fmla="*/ f254 1 901"/>
                  <a:gd name="f323" fmla="*/ f255 1 873"/>
                  <a:gd name="f324" fmla="*/ f256 1 873"/>
                  <a:gd name="f325" fmla="*/ f257 1 901"/>
                  <a:gd name="f326" fmla="*/ f258 1 873"/>
                  <a:gd name="f327" fmla="*/ f259 1 901"/>
                  <a:gd name="f328" fmla="*/ f260 1 901"/>
                  <a:gd name="f329" fmla="*/ f261 1 873"/>
                  <a:gd name="f330" fmla="*/ f262 1 873"/>
                  <a:gd name="f331" fmla="*/ f263 1 901"/>
                  <a:gd name="f332" fmla="*/ f264 1 873"/>
                  <a:gd name="f333" fmla="*/ f265 1 901"/>
                  <a:gd name="f334" fmla="*/ f266 1 873"/>
                  <a:gd name="f335" fmla="*/ f267 1 873"/>
                  <a:gd name="f336" fmla="*/ f268 1 873"/>
                  <a:gd name="f337" fmla="*/ f269 1 901"/>
                  <a:gd name="f338" fmla="*/ f270 1 873"/>
                  <a:gd name="f339" fmla="*/ f271 1 901"/>
                  <a:gd name="f340" fmla="*/ f272 1 873"/>
                  <a:gd name="f341" fmla="*/ f273 1 901"/>
                  <a:gd name="f342" fmla="*/ f274 1 901"/>
                  <a:gd name="f343" fmla="*/ f275 1 873"/>
                  <a:gd name="f344" fmla="*/ f276 1 901"/>
                  <a:gd name="f345" fmla="*/ f277 1 873"/>
                  <a:gd name="f346" fmla="*/ f278 1 901"/>
                  <a:gd name="f347" fmla="*/ f279 1 901"/>
                  <a:gd name="f348" fmla="*/ f280 1 873"/>
                  <a:gd name="f349" fmla="*/ f281 1 901"/>
                  <a:gd name="f350" fmla="*/ f282 1 901"/>
                  <a:gd name="f351" fmla="*/ f283 1 901"/>
                  <a:gd name="f352" fmla="*/ f284 1 873"/>
                  <a:gd name="f353" fmla="*/ f285 1 901"/>
                  <a:gd name="f354" fmla="*/ f286 1 901"/>
                  <a:gd name="f355" fmla="*/ f287 1 873"/>
                  <a:gd name="f356" fmla="*/ f288 1 901"/>
                  <a:gd name="f357" fmla="+- f289 0 f1"/>
                  <a:gd name="f358" fmla="*/ f290 1 f220"/>
                  <a:gd name="f359" fmla="*/ f291 1 f221"/>
                  <a:gd name="f360" fmla="*/ f292 1 f220"/>
                  <a:gd name="f361" fmla="*/ f293 1 f221"/>
                  <a:gd name="f362" fmla="*/ f294 1 f220"/>
                  <a:gd name="f363" fmla="*/ f295 1 f221"/>
                  <a:gd name="f364" fmla="*/ f296 1 f220"/>
                  <a:gd name="f365" fmla="*/ f297 1 f221"/>
                  <a:gd name="f366" fmla="*/ f298 1 f220"/>
                  <a:gd name="f367" fmla="*/ f299 1 f221"/>
                  <a:gd name="f368" fmla="*/ f300 1 f220"/>
                  <a:gd name="f369" fmla="*/ f301 1 f221"/>
                  <a:gd name="f370" fmla="*/ f302 1 f220"/>
                  <a:gd name="f371" fmla="*/ f303 1 f221"/>
                  <a:gd name="f372" fmla="*/ f304 1 f220"/>
                  <a:gd name="f373" fmla="*/ f305 1 f221"/>
                  <a:gd name="f374" fmla="*/ f306 1 f220"/>
                  <a:gd name="f375" fmla="*/ f307 1 f221"/>
                  <a:gd name="f376" fmla="*/ f308 1 f220"/>
                  <a:gd name="f377" fmla="*/ f309 1 f221"/>
                  <a:gd name="f378" fmla="*/ f310 1 f220"/>
                  <a:gd name="f379" fmla="*/ f311 1 f221"/>
                  <a:gd name="f380" fmla="*/ f312 1 f220"/>
                  <a:gd name="f381" fmla="*/ f313 1 f221"/>
                  <a:gd name="f382" fmla="*/ f314 1 f220"/>
                  <a:gd name="f383" fmla="*/ f315 1 f221"/>
                  <a:gd name="f384" fmla="*/ f316 1 f220"/>
                  <a:gd name="f385" fmla="*/ f317 1 f221"/>
                  <a:gd name="f386" fmla="*/ f318 1 f220"/>
                  <a:gd name="f387" fmla="*/ f319 1 f221"/>
                  <a:gd name="f388" fmla="*/ f320 1 f221"/>
                  <a:gd name="f389" fmla="*/ f321 1 f220"/>
                  <a:gd name="f390" fmla="*/ f322 1 f221"/>
                  <a:gd name="f391" fmla="*/ f323 1 f220"/>
                  <a:gd name="f392" fmla="*/ f324 1 f220"/>
                  <a:gd name="f393" fmla="*/ f325 1 f221"/>
                  <a:gd name="f394" fmla="*/ f326 1 f220"/>
                  <a:gd name="f395" fmla="*/ f327 1 f221"/>
                  <a:gd name="f396" fmla="*/ f328 1 f221"/>
                  <a:gd name="f397" fmla="*/ f329 1 f220"/>
                  <a:gd name="f398" fmla="*/ f330 1 f220"/>
                  <a:gd name="f399" fmla="*/ f331 1 f221"/>
                  <a:gd name="f400" fmla="*/ f332 1 f220"/>
                  <a:gd name="f401" fmla="*/ f333 1 f221"/>
                  <a:gd name="f402" fmla="*/ f334 1 f220"/>
                  <a:gd name="f403" fmla="*/ f335 1 f220"/>
                  <a:gd name="f404" fmla="*/ f336 1 f220"/>
                  <a:gd name="f405" fmla="*/ f337 1 f221"/>
                  <a:gd name="f406" fmla="*/ f338 1 f220"/>
                  <a:gd name="f407" fmla="*/ f339 1 f221"/>
                  <a:gd name="f408" fmla="*/ f340 1 f220"/>
                  <a:gd name="f409" fmla="*/ f341 1 f221"/>
                  <a:gd name="f410" fmla="*/ f342 1 f221"/>
                  <a:gd name="f411" fmla="*/ f343 1 f220"/>
                  <a:gd name="f412" fmla="*/ f344 1 f221"/>
                  <a:gd name="f413" fmla="*/ f345 1 f220"/>
                  <a:gd name="f414" fmla="*/ f346 1 f221"/>
                  <a:gd name="f415" fmla="*/ f347 1 f221"/>
                  <a:gd name="f416" fmla="*/ f348 1 f220"/>
                  <a:gd name="f417" fmla="*/ f349 1 f221"/>
                  <a:gd name="f418" fmla="*/ f350 1 f221"/>
                  <a:gd name="f419" fmla="*/ f351 1 f221"/>
                  <a:gd name="f420" fmla="*/ f352 1 f220"/>
                  <a:gd name="f421" fmla="*/ f353 1 f221"/>
                  <a:gd name="f422" fmla="*/ f354 1 f221"/>
                  <a:gd name="f423" fmla="*/ f355 1 f220"/>
                  <a:gd name="f424" fmla="*/ f356 1 f221"/>
                  <a:gd name="f425" fmla="*/ f392 f215 1"/>
                  <a:gd name="f426" fmla="*/ f423 f215 1"/>
                  <a:gd name="f427" fmla="*/ f424 f216 1"/>
                  <a:gd name="f428" fmla="*/ f417 f216 1"/>
                  <a:gd name="f429" fmla="*/ f358 f215 1"/>
                  <a:gd name="f430" fmla="*/ f359 f216 1"/>
                  <a:gd name="f431" fmla="*/ f360 f215 1"/>
                  <a:gd name="f432" fmla="*/ f361 f216 1"/>
                  <a:gd name="f433" fmla="*/ f362 f215 1"/>
                  <a:gd name="f434" fmla="*/ f363 f216 1"/>
                  <a:gd name="f435" fmla="*/ f364 f215 1"/>
                  <a:gd name="f436" fmla="*/ f365 f216 1"/>
                  <a:gd name="f437" fmla="*/ f366 f215 1"/>
                  <a:gd name="f438" fmla="*/ f367 f216 1"/>
                  <a:gd name="f439" fmla="*/ f368 f215 1"/>
                  <a:gd name="f440" fmla="*/ f369 f216 1"/>
                  <a:gd name="f441" fmla="*/ f370 f215 1"/>
                  <a:gd name="f442" fmla="*/ f371 f216 1"/>
                  <a:gd name="f443" fmla="*/ f372 f215 1"/>
                  <a:gd name="f444" fmla="*/ f373 f216 1"/>
                  <a:gd name="f445" fmla="*/ f374 f215 1"/>
                  <a:gd name="f446" fmla="*/ f375 f216 1"/>
                  <a:gd name="f447" fmla="*/ f376 f215 1"/>
                  <a:gd name="f448" fmla="*/ f377 f216 1"/>
                  <a:gd name="f449" fmla="*/ f378 f215 1"/>
                  <a:gd name="f450" fmla="*/ f379 f216 1"/>
                  <a:gd name="f451" fmla="*/ f380 f215 1"/>
                  <a:gd name="f452" fmla="*/ f381 f216 1"/>
                  <a:gd name="f453" fmla="*/ f382 f215 1"/>
                  <a:gd name="f454" fmla="*/ f383 f216 1"/>
                  <a:gd name="f455" fmla="*/ f384 f215 1"/>
                  <a:gd name="f456" fmla="*/ f385 f216 1"/>
                  <a:gd name="f457" fmla="*/ f386 f215 1"/>
                  <a:gd name="f458" fmla="*/ f387 f216 1"/>
                  <a:gd name="f459" fmla="*/ f388 f216 1"/>
                  <a:gd name="f460" fmla="*/ f389 f215 1"/>
                  <a:gd name="f461" fmla="*/ f390 f216 1"/>
                  <a:gd name="f462" fmla="*/ f391 f215 1"/>
                  <a:gd name="f463" fmla="*/ f393 f216 1"/>
                  <a:gd name="f464" fmla="*/ f394 f215 1"/>
                  <a:gd name="f465" fmla="*/ f395 f216 1"/>
                  <a:gd name="f466" fmla="*/ f396 f216 1"/>
                  <a:gd name="f467" fmla="*/ f397 f215 1"/>
                  <a:gd name="f468" fmla="*/ f398 f215 1"/>
                  <a:gd name="f469" fmla="*/ f399 f216 1"/>
                  <a:gd name="f470" fmla="*/ f400 f215 1"/>
                  <a:gd name="f471" fmla="*/ f401 f216 1"/>
                  <a:gd name="f472" fmla="*/ f402 f215 1"/>
                  <a:gd name="f473" fmla="*/ f403 f215 1"/>
                  <a:gd name="f474" fmla="*/ f404 f215 1"/>
                  <a:gd name="f475" fmla="*/ f405 f216 1"/>
                  <a:gd name="f476" fmla="*/ f406 f215 1"/>
                  <a:gd name="f477" fmla="*/ f407 f216 1"/>
                  <a:gd name="f478" fmla="*/ f408 f215 1"/>
                  <a:gd name="f479" fmla="*/ f409 f216 1"/>
                  <a:gd name="f480" fmla="*/ f410 f216 1"/>
                  <a:gd name="f481" fmla="*/ f411 f215 1"/>
                  <a:gd name="f482" fmla="*/ f412 f216 1"/>
                  <a:gd name="f483" fmla="*/ f413 f215 1"/>
                  <a:gd name="f484" fmla="*/ f414 f216 1"/>
                  <a:gd name="f485" fmla="*/ f415 f216 1"/>
                  <a:gd name="f486" fmla="*/ f416 f215 1"/>
                  <a:gd name="f487" fmla="*/ f418 f216 1"/>
                  <a:gd name="f488" fmla="*/ f419 f216 1"/>
                  <a:gd name="f489" fmla="*/ f420 f215 1"/>
                  <a:gd name="f490" fmla="*/ f421 f216 1"/>
                  <a:gd name="f491" fmla="*/ f422 f216 1"/>
                </a:gdLst>
                <a:ahLst/>
                <a:cxnLst>
                  <a:cxn ang="3cd4">
                    <a:pos x="hc" y="t"/>
                  </a:cxn>
                  <a:cxn ang="0">
                    <a:pos x="r" y="vc"/>
                  </a:cxn>
                  <a:cxn ang="cd4">
                    <a:pos x="hc" y="b"/>
                  </a:cxn>
                  <a:cxn ang="cd2">
                    <a:pos x="l" y="vc"/>
                  </a:cxn>
                  <a:cxn ang="f357">
                    <a:pos x="f429" y="f430"/>
                  </a:cxn>
                  <a:cxn ang="f357">
                    <a:pos x="f431" y="f432"/>
                  </a:cxn>
                  <a:cxn ang="f357">
                    <a:pos x="f433" y="f434"/>
                  </a:cxn>
                  <a:cxn ang="f357">
                    <a:pos x="f435" y="f436"/>
                  </a:cxn>
                  <a:cxn ang="f357">
                    <a:pos x="f437" y="f438"/>
                  </a:cxn>
                  <a:cxn ang="f357">
                    <a:pos x="f439" y="f440"/>
                  </a:cxn>
                  <a:cxn ang="f357">
                    <a:pos x="f441" y="f442"/>
                  </a:cxn>
                  <a:cxn ang="f357">
                    <a:pos x="f443" y="f444"/>
                  </a:cxn>
                  <a:cxn ang="f357">
                    <a:pos x="f445" y="f446"/>
                  </a:cxn>
                  <a:cxn ang="f357">
                    <a:pos x="f447" y="f448"/>
                  </a:cxn>
                  <a:cxn ang="f357">
                    <a:pos x="f449" y="f448"/>
                  </a:cxn>
                  <a:cxn ang="f357">
                    <a:pos x="f443" y="f450"/>
                  </a:cxn>
                  <a:cxn ang="f357">
                    <a:pos x="f451" y="f452"/>
                  </a:cxn>
                  <a:cxn ang="f357">
                    <a:pos x="f453" y="f454"/>
                  </a:cxn>
                  <a:cxn ang="f357">
                    <a:pos x="f455" y="f456"/>
                  </a:cxn>
                  <a:cxn ang="f357">
                    <a:pos x="f457" y="f458"/>
                  </a:cxn>
                  <a:cxn ang="f357">
                    <a:pos x="f433" y="f459"/>
                  </a:cxn>
                  <a:cxn ang="f357">
                    <a:pos x="f460" y="f461"/>
                  </a:cxn>
                  <a:cxn ang="f357">
                    <a:pos x="f462" y="f454"/>
                  </a:cxn>
                  <a:cxn ang="f357">
                    <a:pos x="f425" y="f463"/>
                  </a:cxn>
                  <a:cxn ang="f357">
                    <a:pos x="f464" y="f465"/>
                  </a:cxn>
                  <a:cxn ang="f357">
                    <a:pos x="f429" y="f466"/>
                  </a:cxn>
                  <a:cxn ang="f357">
                    <a:pos x="f467" y="f452"/>
                  </a:cxn>
                  <a:cxn ang="f357">
                    <a:pos x="f468" y="f469"/>
                  </a:cxn>
                  <a:cxn ang="f357">
                    <a:pos x="f470" y="f471"/>
                  </a:cxn>
                  <a:cxn ang="f357">
                    <a:pos x="f457" y="f461"/>
                  </a:cxn>
                  <a:cxn ang="f357">
                    <a:pos x="f472" y="f471"/>
                  </a:cxn>
                  <a:cxn ang="f357">
                    <a:pos x="f455" y="f463"/>
                  </a:cxn>
                  <a:cxn ang="f357">
                    <a:pos x="f473" y="f465"/>
                  </a:cxn>
                  <a:cxn ang="f357">
                    <a:pos x="f474" y="f475"/>
                  </a:cxn>
                  <a:cxn ang="f357">
                    <a:pos x="f476" y="f477"/>
                  </a:cxn>
                  <a:cxn ang="f357">
                    <a:pos x="f478" y="f479"/>
                  </a:cxn>
                  <a:cxn ang="f357">
                    <a:pos x="f476" y="f480"/>
                  </a:cxn>
                  <a:cxn ang="f357">
                    <a:pos x="f481" y="f482"/>
                  </a:cxn>
                  <a:cxn ang="f357">
                    <a:pos x="f483" y="f484"/>
                  </a:cxn>
                  <a:cxn ang="f357">
                    <a:pos x="f474" y="f432"/>
                  </a:cxn>
                  <a:cxn ang="f357">
                    <a:pos x="f451" y="f485"/>
                  </a:cxn>
                  <a:cxn ang="f357">
                    <a:pos x="f486" y="f428"/>
                  </a:cxn>
                  <a:cxn ang="f357">
                    <a:pos x="f473" y="f485"/>
                  </a:cxn>
                  <a:cxn ang="f357">
                    <a:pos x="f455" y="f487"/>
                  </a:cxn>
                  <a:cxn ang="f357">
                    <a:pos x="f470" y="f488"/>
                  </a:cxn>
                  <a:cxn ang="f357">
                    <a:pos x="f489" y="f490"/>
                  </a:cxn>
                  <a:cxn ang="f357">
                    <a:pos x="f425" y="f491"/>
                  </a:cxn>
                </a:cxnLst>
                <a:rect l="f425" t="f428" r="f426" b="f427"/>
                <a:pathLst>
                  <a:path w="873" h="901">
                    <a:moveTo>
                      <a:pt x="f5" y="f8"/>
                    </a:move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1" y="f33"/>
                    </a:lnTo>
                    <a:lnTo>
                      <a:pt x="f34" y="f35"/>
                    </a:lnTo>
                    <a:lnTo>
                      <a:pt x="f36" y="f37"/>
                    </a:lnTo>
                    <a:lnTo>
                      <a:pt x="f38" y="f39"/>
                    </a:lnTo>
                    <a:lnTo>
                      <a:pt x="f40" y="f41"/>
                    </a:lnTo>
                    <a:lnTo>
                      <a:pt x="f42" y="f43"/>
                    </a:lnTo>
                    <a:lnTo>
                      <a:pt x="f44" y="f45"/>
                    </a:lnTo>
                    <a:lnTo>
                      <a:pt x="f46" y="f47"/>
                    </a:lnTo>
                    <a:lnTo>
                      <a:pt x="f48" y="f49"/>
                    </a:lnTo>
                    <a:lnTo>
                      <a:pt x="f50" y="f51"/>
                    </a:lnTo>
                    <a:lnTo>
                      <a:pt x="f52" y="f53"/>
                    </a:lnTo>
                    <a:lnTo>
                      <a:pt x="f54" y="f55"/>
                    </a:lnTo>
                    <a:lnTo>
                      <a:pt x="f56" y="f57"/>
                    </a:lnTo>
                    <a:lnTo>
                      <a:pt x="f58" y="f59"/>
                    </a:lnTo>
                    <a:lnTo>
                      <a:pt x="f60" y="f61"/>
                    </a:lnTo>
                    <a:lnTo>
                      <a:pt x="f62" y="f63"/>
                    </a:lnTo>
                    <a:lnTo>
                      <a:pt x="f64" y="f65"/>
                    </a:lnTo>
                    <a:lnTo>
                      <a:pt x="f66" y="f67"/>
                    </a:lnTo>
                    <a:lnTo>
                      <a:pt x="f68" y="f69"/>
                    </a:lnTo>
                    <a:lnTo>
                      <a:pt x="f70" y="f71"/>
                    </a:lnTo>
                    <a:lnTo>
                      <a:pt x="f72" y="f73"/>
                    </a:lnTo>
                    <a:lnTo>
                      <a:pt x="f74" y="f75"/>
                    </a:lnTo>
                    <a:lnTo>
                      <a:pt x="f76" y="f77"/>
                    </a:lnTo>
                    <a:lnTo>
                      <a:pt x="f78" y="f79"/>
                    </a:lnTo>
                    <a:lnTo>
                      <a:pt x="f80" y="f81"/>
                    </a:lnTo>
                    <a:lnTo>
                      <a:pt x="f82" y="f83"/>
                    </a:lnTo>
                    <a:lnTo>
                      <a:pt x="f84" y="f85"/>
                    </a:lnTo>
                    <a:lnTo>
                      <a:pt x="f31" y="f86"/>
                    </a:lnTo>
                    <a:lnTo>
                      <a:pt x="f87" y="f88"/>
                    </a:lnTo>
                    <a:lnTo>
                      <a:pt x="f29" y="f89"/>
                    </a:lnTo>
                    <a:lnTo>
                      <a:pt x="f49" y="f90"/>
                    </a:lnTo>
                    <a:lnTo>
                      <a:pt x="f91" y="f92"/>
                    </a:lnTo>
                    <a:lnTo>
                      <a:pt x="f93" y="f94"/>
                    </a:lnTo>
                    <a:lnTo>
                      <a:pt x="f95" y="f96"/>
                    </a:lnTo>
                    <a:lnTo>
                      <a:pt x="f25" y="f97"/>
                    </a:lnTo>
                    <a:lnTo>
                      <a:pt x="f98" y="f99"/>
                    </a:lnTo>
                    <a:lnTo>
                      <a:pt x="f100" y="f101"/>
                    </a:lnTo>
                    <a:lnTo>
                      <a:pt x="f102" y="f103"/>
                    </a:lnTo>
                    <a:lnTo>
                      <a:pt x="f104" y="f105"/>
                    </a:lnTo>
                    <a:lnTo>
                      <a:pt x="f10" y="f57"/>
                    </a:lnTo>
                    <a:lnTo>
                      <a:pt x="f106" y="f107"/>
                    </a:lnTo>
                    <a:lnTo>
                      <a:pt x="f108" y="f109"/>
                    </a:lnTo>
                    <a:lnTo>
                      <a:pt x="f110" y="f111"/>
                    </a:lnTo>
                    <a:lnTo>
                      <a:pt x="f112" y="f113"/>
                    </a:lnTo>
                    <a:lnTo>
                      <a:pt x="f114" y="f61"/>
                    </a:lnTo>
                    <a:lnTo>
                      <a:pt x="f115" y="f116"/>
                    </a:lnTo>
                    <a:lnTo>
                      <a:pt x="f117" y="f63"/>
                    </a:lnTo>
                    <a:lnTo>
                      <a:pt x="f118" y="f119"/>
                    </a:lnTo>
                    <a:lnTo>
                      <a:pt x="f118" y="f120"/>
                    </a:lnTo>
                    <a:lnTo>
                      <a:pt x="f121" y="f79"/>
                    </a:lnTo>
                    <a:lnTo>
                      <a:pt x="f9" y="f122"/>
                    </a:lnTo>
                    <a:lnTo>
                      <a:pt x="f123" y="f124"/>
                    </a:lnTo>
                    <a:lnTo>
                      <a:pt x="f125" y="f126"/>
                    </a:lnTo>
                    <a:lnTo>
                      <a:pt x="f30" y="f127"/>
                    </a:lnTo>
                    <a:lnTo>
                      <a:pt x="f128" y="f129"/>
                    </a:lnTo>
                    <a:lnTo>
                      <a:pt x="f130" y="f131"/>
                    </a:lnTo>
                    <a:lnTo>
                      <a:pt x="f132" y="f133"/>
                    </a:lnTo>
                    <a:lnTo>
                      <a:pt x="f134" y="f135"/>
                    </a:lnTo>
                    <a:lnTo>
                      <a:pt x="f136" y="f86"/>
                    </a:lnTo>
                    <a:lnTo>
                      <a:pt x="f137" y="f138"/>
                    </a:lnTo>
                    <a:lnTo>
                      <a:pt x="f139" y="f140"/>
                    </a:lnTo>
                    <a:lnTo>
                      <a:pt x="f141" y="f142"/>
                    </a:lnTo>
                    <a:lnTo>
                      <a:pt x="f143" y="f144"/>
                    </a:lnTo>
                    <a:lnTo>
                      <a:pt x="f145" y="f107"/>
                    </a:lnTo>
                    <a:lnTo>
                      <a:pt x="f145" y="f146"/>
                    </a:lnTo>
                    <a:lnTo>
                      <a:pt x="f147" y="f148"/>
                    </a:lnTo>
                    <a:lnTo>
                      <a:pt x="f149" y="f150"/>
                    </a:lnTo>
                    <a:lnTo>
                      <a:pt x="f151" y="f111"/>
                    </a:lnTo>
                    <a:lnTo>
                      <a:pt x="f152" y="f58"/>
                    </a:lnTo>
                    <a:lnTo>
                      <a:pt x="f153" y="f154"/>
                    </a:lnTo>
                    <a:lnTo>
                      <a:pt x="f155" y="f156"/>
                    </a:lnTo>
                    <a:lnTo>
                      <a:pt x="f157" y="f158"/>
                    </a:lnTo>
                    <a:lnTo>
                      <a:pt x="f159" y="f127"/>
                    </a:lnTo>
                    <a:lnTo>
                      <a:pt x="f160" y="f79"/>
                    </a:lnTo>
                    <a:lnTo>
                      <a:pt x="f161" y="f75"/>
                    </a:lnTo>
                    <a:lnTo>
                      <a:pt x="f162" y="f163"/>
                    </a:lnTo>
                    <a:lnTo>
                      <a:pt x="f78" y="f164"/>
                    </a:lnTo>
                    <a:lnTo>
                      <a:pt x="f54" y="f165"/>
                    </a:lnTo>
                    <a:lnTo>
                      <a:pt x="f166" y="f167"/>
                    </a:lnTo>
                    <a:lnTo>
                      <a:pt x="f168" y="f7"/>
                    </a:lnTo>
                    <a:lnTo>
                      <a:pt x="f6" y="f107"/>
                    </a:lnTo>
                    <a:lnTo>
                      <a:pt x="f169" y="f61"/>
                    </a:lnTo>
                    <a:lnTo>
                      <a:pt x="f170" y="f171"/>
                    </a:lnTo>
                    <a:lnTo>
                      <a:pt x="f172" y="f140"/>
                    </a:lnTo>
                    <a:lnTo>
                      <a:pt x="f173" y="f111"/>
                    </a:lnTo>
                    <a:lnTo>
                      <a:pt x="f174" y="f175"/>
                    </a:lnTo>
                    <a:lnTo>
                      <a:pt x="f176" y="f177"/>
                    </a:lnTo>
                    <a:lnTo>
                      <a:pt x="f116" y="f178"/>
                    </a:lnTo>
                    <a:lnTo>
                      <a:pt x="f138" y="f179"/>
                    </a:lnTo>
                    <a:lnTo>
                      <a:pt x="f58" y="f180"/>
                    </a:lnTo>
                    <a:lnTo>
                      <a:pt x="f181" y="f182"/>
                    </a:lnTo>
                    <a:lnTo>
                      <a:pt x="f183" y="f184"/>
                    </a:lnTo>
                    <a:lnTo>
                      <a:pt x="f74" y="f185"/>
                    </a:lnTo>
                    <a:lnTo>
                      <a:pt x="f186" y="f139"/>
                    </a:lnTo>
                    <a:lnTo>
                      <a:pt x="f78" y="f18"/>
                    </a:lnTo>
                    <a:lnTo>
                      <a:pt x="f187" y="f188"/>
                    </a:lnTo>
                    <a:lnTo>
                      <a:pt x="f189" y="f190"/>
                    </a:lnTo>
                    <a:lnTo>
                      <a:pt x="f162" y="f191"/>
                    </a:lnTo>
                    <a:lnTo>
                      <a:pt x="f82" y="f5"/>
                    </a:lnTo>
                    <a:lnTo>
                      <a:pt x="f192" y="f5"/>
                    </a:lnTo>
                    <a:lnTo>
                      <a:pt x="f42" y="f5"/>
                    </a:lnTo>
                    <a:lnTo>
                      <a:pt x="f40" y="f5"/>
                    </a:lnTo>
                    <a:lnTo>
                      <a:pt x="f193" y="f5"/>
                    </a:lnTo>
                    <a:lnTo>
                      <a:pt x="f194" y="f195"/>
                    </a:lnTo>
                    <a:lnTo>
                      <a:pt x="f196" y="f197"/>
                    </a:lnTo>
                    <a:lnTo>
                      <a:pt x="f198" y="f199"/>
                    </a:lnTo>
                    <a:lnTo>
                      <a:pt x="f155" y="f200"/>
                    </a:lnTo>
                    <a:lnTo>
                      <a:pt x="f201" y="f202"/>
                    </a:lnTo>
                    <a:lnTo>
                      <a:pt x="f203" y="f204"/>
                    </a:lnTo>
                    <a:lnTo>
                      <a:pt x="f205" y="f206"/>
                    </a:lnTo>
                    <a:lnTo>
                      <a:pt x="f207" y="f208"/>
                    </a:lnTo>
                    <a:lnTo>
                      <a:pt x="f209" y="f210"/>
                    </a:lnTo>
                    <a:lnTo>
                      <a:pt x="f211" y="f112"/>
                    </a:lnTo>
                    <a:lnTo>
                      <a:pt x="f212" y="f213"/>
                    </a:lnTo>
                    <a:lnTo>
                      <a:pt x="f5" y="f8"/>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58" name="Freeform 30"/>
              <p:cNvSpPr/>
              <p:nvPr/>
            </p:nvSpPr>
            <p:spPr>
              <a:xfrm flipH="1">
                <a:off x="8259263" y="4019894"/>
                <a:ext cx="107954" cy="196623"/>
              </a:xfrm>
              <a:custGeom>
                <a:avLst/>
                <a:gdLst>
                  <a:gd name="f0" fmla="val 10800000"/>
                  <a:gd name="f1" fmla="val 5400000"/>
                  <a:gd name="f2" fmla="val 180"/>
                  <a:gd name="f3" fmla="val w"/>
                  <a:gd name="f4" fmla="val h"/>
                  <a:gd name="f5" fmla="val 0"/>
                  <a:gd name="f6" fmla="val 526"/>
                  <a:gd name="f7" fmla="val 776"/>
                  <a:gd name="f8" fmla="val 60"/>
                  <a:gd name="f9" fmla="val 625"/>
                  <a:gd name="f10" fmla="val 72"/>
                  <a:gd name="f11" fmla="val 642"/>
                  <a:gd name="f12" fmla="val 85"/>
                  <a:gd name="f13" fmla="val 661"/>
                  <a:gd name="f14" fmla="val 98"/>
                  <a:gd name="f15" fmla="val 680"/>
                  <a:gd name="f16" fmla="val 119"/>
                  <a:gd name="f17" fmla="val 703"/>
                  <a:gd name="f18" fmla="val 136"/>
                  <a:gd name="f19" fmla="val 720"/>
                  <a:gd name="f20" fmla="val 157"/>
                  <a:gd name="f21" fmla="val 737"/>
                  <a:gd name="f22" fmla="val 751"/>
                  <a:gd name="f23" fmla="val 205"/>
                  <a:gd name="f24" fmla="val 766"/>
                  <a:gd name="f25" fmla="val 230"/>
                  <a:gd name="f26" fmla="val 772"/>
                  <a:gd name="f27" fmla="val 256"/>
                  <a:gd name="f28" fmla="val 283"/>
                  <a:gd name="f29" fmla="val 774"/>
                  <a:gd name="f30" fmla="val 313"/>
                  <a:gd name="f31" fmla="val 768"/>
                  <a:gd name="f32" fmla="val 342"/>
                  <a:gd name="f33" fmla="val 753"/>
                  <a:gd name="f34" fmla="val 374"/>
                  <a:gd name="f35" fmla="val 734"/>
                  <a:gd name="f36" fmla="val 404"/>
                  <a:gd name="f37" fmla="val 707"/>
                  <a:gd name="f38" fmla="val 439"/>
                  <a:gd name="f39" fmla="val 671"/>
                  <a:gd name="f40" fmla="val 458"/>
                  <a:gd name="f41" fmla="val 475"/>
                  <a:gd name="f42" fmla="val 612"/>
                  <a:gd name="f43" fmla="val 488"/>
                  <a:gd name="f44" fmla="val 580"/>
                  <a:gd name="f45" fmla="val 501"/>
                  <a:gd name="f46" fmla="val 547"/>
                  <a:gd name="f47" fmla="val 509"/>
                  <a:gd name="f48" fmla="val 518"/>
                  <a:gd name="f49" fmla="val 473"/>
                  <a:gd name="f50" fmla="val 522"/>
                  <a:gd name="f51" fmla="val 433"/>
                  <a:gd name="f52" fmla="val 397"/>
                  <a:gd name="f53" fmla="val 524"/>
                  <a:gd name="f54" fmla="val 355"/>
                  <a:gd name="f55" fmla="val 317"/>
                  <a:gd name="f56" fmla="val 278"/>
                  <a:gd name="f57" fmla="val 513"/>
                  <a:gd name="f58" fmla="val 241"/>
                  <a:gd name="f59" fmla="val 503"/>
                  <a:gd name="f60" fmla="val 494"/>
                  <a:gd name="f61" fmla="val 171"/>
                  <a:gd name="f62" fmla="val 479"/>
                  <a:gd name="f63" fmla="val 139"/>
                  <a:gd name="f64" fmla="val 465"/>
                  <a:gd name="f65" fmla="val 110"/>
                  <a:gd name="f66" fmla="val 442"/>
                  <a:gd name="f67" fmla="val 78"/>
                  <a:gd name="f68" fmla="val 418"/>
                  <a:gd name="f69" fmla="val 53"/>
                  <a:gd name="f70" fmla="val 391"/>
                  <a:gd name="f71" fmla="val 30"/>
                  <a:gd name="f72" fmla="val 363"/>
                  <a:gd name="f73" fmla="val 15"/>
                  <a:gd name="f74" fmla="val 328"/>
                  <a:gd name="f75" fmla="val 4"/>
                  <a:gd name="f76" fmla="val 296"/>
                  <a:gd name="f77" fmla="val 262"/>
                  <a:gd name="f78" fmla="val 228"/>
                  <a:gd name="f79" fmla="val 6"/>
                  <a:gd name="f80" fmla="val 192"/>
                  <a:gd name="f81" fmla="val 19"/>
                  <a:gd name="f82" fmla="val 40"/>
                  <a:gd name="f83" fmla="val 123"/>
                  <a:gd name="f84" fmla="val 65"/>
                  <a:gd name="f85" fmla="val 93"/>
                  <a:gd name="f86" fmla="val 99"/>
                  <a:gd name="f87" fmla="val 64"/>
                  <a:gd name="f88" fmla="val 39"/>
                  <a:gd name="f89" fmla="val 190"/>
                  <a:gd name="f90" fmla="val 17"/>
                  <a:gd name="f91" fmla="val 247"/>
                  <a:gd name="f92" fmla="val 314"/>
                  <a:gd name="f93" fmla="val 300"/>
                  <a:gd name="f94" fmla="val 36"/>
                  <a:gd name="f95" fmla="val 293"/>
                  <a:gd name="f96" fmla="val 45"/>
                  <a:gd name="f97" fmla="val 285"/>
                  <a:gd name="f98" fmla="val 55"/>
                  <a:gd name="f99" fmla="val 274"/>
                  <a:gd name="f100" fmla="val 66"/>
                  <a:gd name="f101" fmla="val 77"/>
                  <a:gd name="f102" fmla="val 243"/>
                  <a:gd name="f103" fmla="val 226"/>
                  <a:gd name="f104" fmla="val 106"/>
                  <a:gd name="f105" fmla="val 203"/>
                  <a:gd name="f106" fmla="val 125"/>
                  <a:gd name="f107" fmla="val 179"/>
                  <a:gd name="f108" fmla="val 135"/>
                  <a:gd name="f109" fmla="val 160"/>
                  <a:gd name="f110" fmla="val 148"/>
                  <a:gd name="f111" fmla="val 146"/>
                  <a:gd name="f112" fmla="val 161"/>
                  <a:gd name="f113" fmla="val 129"/>
                  <a:gd name="f114" fmla="val 118"/>
                  <a:gd name="f115" fmla="val 197"/>
                  <a:gd name="f116" fmla="val 105"/>
                  <a:gd name="f117" fmla="val 216"/>
                  <a:gd name="f118" fmla="val 97"/>
                  <a:gd name="f119" fmla="val 237"/>
                  <a:gd name="f120" fmla="val 87"/>
                  <a:gd name="f121" fmla="val 258"/>
                  <a:gd name="f122" fmla="val 84"/>
                  <a:gd name="f123" fmla="val 279"/>
                  <a:gd name="f124" fmla="val 82"/>
                  <a:gd name="f125" fmla="val 302"/>
                  <a:gd name="f126" fmla="val 323"/>
                  <a:gd name="f127" fmla="val 91"/>
                  <a:gd name="f128" fmla="val 346"/>
                  <a:gd name="f129" fmla="val 101"/>
                  <a:gd name="f130" fmla="val 366"/>
                  <a:gd name="f131" fmla="val 114"/>
                  <a:gd name="f132" fmla="val 389"/>
                  <a:gd name="f133" fmla="val 133"/>
                  <a:gd name="f134" fmla="val 410"/>
                  <a:gd name="f135" fmla="val 158"/>
                  <a:gd name="f136" fmla="val 431"/>
                  <a:gd name="f137" fmla="val 188"/>
                  <a:gd name="f138" fmla="val 444"/>
                  <a:gd name="f139" fmla="val 452"/>
                  <a:gd name="f140" fmla="val 276"/>
                  <a:gd name="f141" fmla="val 331"/>
                  <a:gd name="f142" fmla="val 446"/>
                  <a:gd name="f143" fmla="val 393"/>
                  <a:gd name="f144" fmla="val 456"/>
                  <a:gd name="f145" fmla="val 521"/>
                  <a:gd name="f146" fmla="val 395"/>
                  <a:gd name="f147" fmla="val 368"/>
                  <a:gd name="f148" fmla="val 633"/>
                  <a:gd name="f149" fmla="val 338"/>
                  <a:gd name="f150" fmla="val 675"/>
                  <a:gd name="f151" fmla="val 304"/>
                  <a:gd name="f152" fmla="val 266"/>
                  <a:gd name="f153" fmla="val 717"/>
                  <a:gd name="f154" fmla="val 715"/>
                  <a:gd name="f155" fmla="val 186"/>
                  <a:gd name="f156" fmla="val 686"/>
                  <a:gd name="f157" fmla="val 142"/>
                  <a:gd name="f158" fmla="val 635"/>
                  <a:gd name="f159" fmla="val 557"/>
                  <a:gd name="f160" fmla="val 449"/>
                  <a:gd name="f161" fmla="val 41"/>
                  <a:gd name="f162" fmla="val 450"/>
                  <a:gd name="f163" fmla="val 32"/>
                  <a:gd name="f164" fmla="val 22"/>
                  <a:gd name="f165" fmla="val 462"/>
                  <a:gd name="f166" fmla="val 477"/>
                  <a:gd name="f167" fmla="val 485"/>
                  <a:gd name="f168" fmla="val 492"/>
                  <a:gd name="f169" fmla="val 502"/>
                  <a:gd name="f170" fmla="val 508"/>
                  <a:gd name="f171" fmla="val 519"/>
                  <a:gd name="f172" fmla="val 528"/>
                  <a:gd name="f173" fmla="val 542"/>
                  <a:gd name="f174" fmla="val 24"/>
                  <a:gd name="f175" fmla="val 553"/>
                  <a:gd name="f176" fmla="val 565"/>
                  <a:gd name="f177" fmla="val 34"/>
                  <a:gd name="f178" fmla="val 576"/>
                  <a:gd name="f179" fmla="val 589"/>
                  <a:gd name="f180" fmla="+- 0 0 -90"/>
                  <a:gd name="f181" fmla="*/ f3 1 526"/>
                  <a:gd name="f182" fmla="*/ f4 1 776"/>
                  <a:gd name="f183" fmla="+- f7 0 f5"/>
                  <a:gd name="f184" fmla="+- f6 0 f5"/>
                  <a:gd name="f185" fmla="*/ f180 f0 1"/>
                  <a:gd name="f186" fmla="*/ f184 1 526"/>
                  <a:gd name="f187" fmla="*/ f183 1 776"/>
                  <a:gd name="f188" fmla="*/ 4 f184 1"/>
                  <a:gd name="f189" fmla="*/ 41 f183 1"/>
                  <a:gd name="f190" fmla="*/ 6 f184 1"/>
                  <a:gd name="f191" fmla="*/ 43 f183 1"/>
                  <a:gd name="f192" fmla="*/ 8 f184 1"/>
                  <a:gd name="f193" fmla="*/ 45 f183 1"/>
                  <a:gd name="f194" fmla="*/ 11 f184 1"/>
                  <a:gd name="f195" fmla="*/ 47 f183 1"/>
                  <a:gd name="f196" fmla="*/ 14 f184 1"/>
                  <a:gd name="f197" fmla="*/ 49 f183 1"/>
                  <a:gd name="f198" fmla="*/ 17 f184 1"/>
                  <a:gd name="f199" fmla="*/ 21 f184 1"/>
                  <a:gd name="f200" fmla="*/ 48 f183 1"/>
                  <a:gd name="f201" fmla="*/ 25 f184 1"/>
                  <a:gd name="f202" fmla="*/ 28 f184 1"/>
                  <a:gd name="f203" fmla="*/ 30 f184 1"/>
                  <a:gd name="f204" fmla="*/ 37 f183 1"/>
                  <a:gd name="f205" fmla="*/ 31 f184 1"/>
                  <a:gd name="f206" fmla="*/ 31 f183 1"/>
                  <a:gd name="f207" fmla="*/ 33 f184 1"/>
                  <a:gd name="f208" fmla="*/ 27 f183 1"/>
                  <a:gd name="f209" fmla="*/ 23 f183 1"/>
                  <a:gd name="f210" fmla="*/ 18 f183 1"/>
                  <a:gd name="f211" fmla="*/ 12 f183 1"/>
                  <a:gd name="f212" fmla="*/ 9 f183 1"/>
                  <a:gd name="f213" fmla="*/ 27 f184 1"/>
                  <a:gd name="f214" fmla="*/ 5 f183 1"/>
                  <a:gd name="f215" fmla="*/ 24 f184 1"/>
                  <a:gd name="f216" fmla="*/ 2 f183 1"/>
                  <a:gd name="f217" fmla="*/ 20 f184 1"/>
                  <a:gd name="f218" fmla="*/ 1 f183 1"/>
                  <a:gd name="f219" fmla="*/ 16 f184 1"/>
                  <a:gd name="f220" fmla="*/ 0 f183 1"/>
                  <a:gd name="f221" fmla="*/ 12 f184 1"/>
                  <a:gd name="f222" fmla="*/ 7 f184 1"/>
                  <a:gd name="f223" fmla="*/ 1 f184 1"/>
                  <a:gd name="f224" fmla="*/ 15 f183 1"/>
                  <a:gd name="f225" fmla="*/ 19 f183 1"/>
                  <a:gd name="f226" fmla="*/ 2 f184 1"/>
                  <a:gd name="f227" fmla="*/ 17 f183 1"/>
                  <a:gd name="f228" fmla="*/ 5 f184 1"/>
                  <a:gd name="f229" fmla="*/ 14 f183 1"/>
                  <a:gd name="f230" fmla="*/ 9 f184 1"/>
                  <a:gd name="f231" fmla="*/ 10 f183 1"/>
                  <a:gd name="f232" fmla="*/ 7 f183 1"/>
                  <a:gd name="f233" fmla="*/ 13 f184 1"/>
                  <a:gd name="f234" fmla="*/ 6 f183 1"/>
                  <a:gd name="f235" fmla="*/ 18 f184 1"/>
                  <a:gd name="f236" fmla="*/ 24 f183 1"/>
                  <a:gd name="f237" fmla="*/ 26 f184 1"/>
                  <a:gd name="f238" fmla="*/ 33 f183 1"/>
                  <a:gd name="f239" fmla="*/ 23 f184 1"/>
                  <a:gd name="f240" fmla="*/ 40 f183 1"/>
                  <a:gd name="f241" fmla="*/ 19 f184 1"/>
                  <a:gd name="f242" fmla="*/ 44 f183 1"/>
                  <a:gd name="f243" fmla="*/ 3 f184 1"/>
                  <a:gd name="f244" fmla="*/ 28 f183 1"/>
                  <a:gd name="f245" fmla="*/ 29 f183 1"/>
                  <a:gd name="f246" fmla="*/ 30 f183 1"/>
                  <a:gd name="f247" fmla="*/ 34 f183 1"/>
                  <a:gd name="f248" fmla="*/ 36 f183 1"/>
                  <a:gd name="f249" fmla="*/ 0 f184 1"/>
                  <a:gd name="f250" fmla="*/ 526 f184 1"/>
                  <a:gd name="f251" fmla="*/ 776 f183 1"/>
                  <a:gd name="f252" fmla="*/ f185 1 f2"/>
                  <a:gd name="f253" fmla="*/ f188 1 526"/>
                  <a:gd name="f254" fmla="*/ f189 1 776"/>
                  <a:gd name="f255" fmla="*/ f190 1 526"/>
                  <a:gd name="f256" fmla="*/ f191 1 776"/>
                  <a:gd name="f257" fmla="*/ f192 1 526"/>
                  <a:gd name="f258" fmla="*/ f193 1 776"/>
                  <a:gd name="f259" fmla="*/ f194 1 526"/>
                  <a:gd name="f260" fmla="*/ f195 1 776"/>
                  <a:gd name="f261" fmla="*/ f196 1 526"/>
                  <a:gd name="f262" fmla="*/ f197 1 776"/>
                  <a:gd name="f263" fmla="*/ f198 1 526"/>
                  <a:gd name="f264" fmla="*/ f199 1 526"/>
                  <a:gd name="f265" fmla="*/ f200 1 776"/>
                  <a:gd name="f266" fmla="*/ f201 1 526"/>
                  <a:gd name="f267" fmla="*/ f202 1 526"/>
                  <a:gd name="f268" fmla="*/ f203 1 526"/>
                  <a:gd name="f269" fmla="*/ f204 1 776"/>
                  <a:gd name="f270" fmla="*/ f205 1 526"/>
                  <a:gd name="f271" fmla="*/ f206 1 776"/>
                  <a:gd name="f272" fmla="*/ f207 1 526"/>
                  <a:gd name="f273" fmla="*/ f208 1 776"/>
                  <a:gd name="f274" fmla="*/ f209 1 776"/>
                  <a:gd name="f275" fmla="*/ f210 1 776"/>
                  <a:gd name="f276" fmla="*/ f211 1 776"/>
                  <a:gd name="f277" fmla="*/ f212 1 776"/>
                  <a:gd name="f278" fmla="*/ f213 1 526"/>
                  <a:gd name="f279" fmla="*/ f214 1 776"/>
                  <a:gd name="f280" fmla="*/ f215 1 526"/>
                  <a:gd name="f281" fmla="*/ f216 1 776"/>
                  <a:gd name="f282" fmla="*/ f217 1 526"/>
                  <a:gd name="f283" fmla="*/ f218 1 776"/>
                  <a:gd name="f284" fmla="*/ f219 1 526"/>
                  <a:gd name="f285" fmla="*/ f220 1 776"/>
                  <a:gd name="f286" fmla="*/ f221 1 526"/>
                  <a:gd name="f287" fmla="*/ f222 1 526"/>
                  <a:gd name="f288" fmla="*/ f223 1 526"/>
                  <a:gd name="f289" fmla="*/ f224 1 776"/>
                  <a:gd name="f290" fmla="*/ f225 1 776"/>
                  <a:gd name="f291" fmla="*/ f226 1 526"/>
                  <a:gd name="f292" fmla="*/ f227 1 776"/>
                  <a:gd name="f293" fmla="*/ f228 1 526"/>
                  <a:gd name="f294" fmla="*/ f229 1 776"/>
                  <a:gd name="f295" fmla="*/ f230 1 526"/>
                  <a:gd name="f296" fmla="*/ f231 1 776"/>
                  <a:gd name="f297" fmla="*/ f232 1 776"/>
                  <a:gd name="f298" fmla="*/ f233 1 526"/>
                  <a:gd name="f299" fmla="*/ f234 1 776"/>
                  <a:gd name="f300" fmla="*/ f235 1 526"/>
                  <a:gd name="f301" fmla="*/ f236 1 776"/>
                  <a:gd name="f302" fmla="*/ f237 1 526"/>
                  <a:gd name="f303" fmla="*/ f238 1 776"/>
                  <a:gd name="f304" fmla="*/ f239 1 526"/>
                  <a:gd name="f305" fmla="*/ f240 1 776"/>
                  <a:gd name="f306" fmla="*/ f241 1 526"/>
                  <a:gd name="f307" fmla="*/ f242 1 776"/>
                  <a:gd name="f308" fmla="*/ f243 1 526"/>
                  <a:gd name="f309" fmla="*/ f244 1 776"/>
                  <a:gd name="f310" fmla="*/ f245 1 776"/>
                  <a:gd name="f311" fmla="*/ f246 1 776"/>
                  <a:gd name="f312" fmla="*/ f247 1 776"/>
                  <a:gd name="f313" fmla="*/ f248 1 776"/>
                  <a:gd name="f314" fmla="*/ f249 1 526"/>
                  <a:gd name="f315" fmla="*/ f250 1 526"/>
                  <a:gd name="f316" fmla="*/ f251 1 776"/>
                  <a:gd name="f317" fmla="+- f252 0 f1"/>
                  <a:gd name="f318" fmla="*/ f253 1 f186"/>
                  <a:gd name="f319" fmla="*/ f254 1 f187"/>
                  <a:gd name="f320" fmla="*/ f255 1 f186"/>
                  <a:gd name="f321" fmla="*/ f256 1 f187"/>
                  <a:gd name="f322" fmla="*/ f257 1 f186"/>
                  <a:gd name="f323" fmla="*/ f258 1 f187"/>
                  <a:gd name="f324" fmla="*/ f259 1 f186"/>
                  <a:gd name="f325" fmla="*/ f260 1 f187"/>
                  <a:gd name="f326" fmla="*/ f261 1 f186"/>
                  <a:gd name="f327" fmla="*/ f262 1 f187"/>
                  <a:gd name="f328" fmla="*/ f263 1 f186"/>
                  <a:gd name="f329" fmla="*/ f264 1 f186"/>
                  <a:gd name="f330" fmla="*/ f265 1 f187"/>
                  <a:gd name="f331" fmla="*/ f266 1 f186"/>
                  <a:gd name="f332" fmla="*/ f267 1 f186"/>
                  <a:gd name="f333" fmla="*/ f268 1 f186"/>
                  <a:gd name="f334" fmla="*/ f269 1 f187"/>
                  <a:gd name="f335" fmla="*/ f270 1 f186"/>
                  <a:gd name="f336" fmla="*/ f271 1 f187"/>
                  <a:gd name="f337" fmla="*/ f272 1 f186"/>
                  <a:gd name="f338" fmla="*/ f273 1 f187"/>
                  <a:gd name="f339" fmla="*/ f274 1 f187"/>
                  <a:gd name="f340" fmla="*/ f275 1 f187"/>
                  <a:gd name="f341" fmla="*/ f276 1 f187"/>
                  <a:gd name="f342" fmla="*/ f277 1 f187"/>
                  <a:gd name="f343" fmla="*/ f278 1 f186"/>
                  <a:gd name="f344" fmla="*/ f279 1 f187"/>
                  <a:gd name="f345" fmla="*/ f280 1 f186"/>
                  <a:gd name="f346" fmla="*/ f281 1 f187"/>
                  <a:gd name="f347" fmla="*/ f282 1 f186"/>
                  <a:gd name="f348" fmla="*/ f283 1 f187"/>
                  <a:gd name="f349" fmla="*/ f284 1 f186"/>
                  <a:gd name="f350" fmla="*/ f285 1 f187"/>
                  <a:gd name="f351" fmla="*/ f286 1 f186"/>
                  <a:gd name="f352" fmla="*/ f287 1 f186"/>
                  <a:gd name="f353" fmla="*/ f288 1 f186"/>
                  <a:gd name="f354" fmla="*/ f289 1 f187"/>
                  <a:gd name="f355" fmla="*/ f290 1 f187"/>
                  <a:gd name="f356" fmla="*/ f291 1 f186"/>
                  <a:gd name="f357" fmla="*/ f292 1 f187"/>
                  <a:gd name="f358" fmla="*/ f293 1 f186"/>
                  <a:gd name="f359" fmla="*/ f294 1 f187"/>
                  <a:gd name="f360" fmla="*/ f295 1 f186"/>
                  <a:gd name="f361" fmla="*/ f296 1 f187"/>
                  <a:gd name="f362" fmla="*/ f297 1 f187"/>
                  <a:gd name="f363" fmla="*/ f298 1 f186"/>
                  <a:gd name="f364" fmla="*/ f299 1 f187"/>
                  <a:gd name="f365" fmla="*/ f300 1 f186"/>
                  <a:gd name="f366" fmla="*/ f301 1 f187"/>
                  <a:gd name="f367" fmla="*/ f302 1 f186"/>
                  <a:gd name="f368" fmla="*/ f303 1 f187"/>
                  <a:gd name="f369" fmla="*/ f304 1 f186"/>
                  <a:gd name="f370" fmla="*/ f305 1 f187"/>
                  <a:gd name="f371" fmla="*/ f306 1 f186"/>
                  <a:gd name="f372" fmla="*/ f307 1 f187"/>
                  <a:gd name="f373" fmla="*/ f308 1 f186"/>
                  <a:gd name="f374" fmla="*/ f309 1 f187"/>
                  <a:gd name="f375" fmla="*/ f310 1 f187"/>
                  <a:gd name="f376" fmla="*/ f311 1 f187"/>
                  <a:gd name="f377" fmla="*/ f312 1 f187"/>
                  <a:gd name="f378" fmla="*/ f313 1 f187"/>
                  <a:gd name="f379" fmla="*/ f314 1 f186"/>
                  <a:gd name="f380" fmla="*/ f315 1 f186"/>
                  <a:gd name="f381" fmla="*/ f316 1 f187"/>
                  <a:gd name="f382" fmla="*/ f379 f181 1"/>
                  <a:gd name="f383" fmla="*/ f380 f181 1"/>
                  <a:gd name="f384" fmla="*/ f381 f182 1"/>
                  <a:gd name="f385" fmla="*/ f350 f182 1"/>
                  <a:gd name="f386" fmla="*/ f318 f181 1"/>
                  <a:gd name="f387" fmla="*/ f319 f182 1"/>
                  <a:gd name="f388" fmla="*/ f320 f181 1"/>
                  <a:gd name="f389" fmla="*/ f321 f182 1"/>
                  <a:gd name="f390" fmla="*/ f322 f181 1"/>
                  <a:gd name="f391" fmla="*/ f323 f182 1"/>
                  <a:gd name="f392" fmla="*/ f324 f181 1"/>
                  <a:gd name="f393" fmla="*/ f325 f182 1"/>
                  <a:gd name="f394" fmla="*/ f326 f181 1"/>
                  <a:gd name="f395" fmla="*/ f327 f182 1"/>
                  <a:gd name="f396" fmla="*/ f328 f181 1"/>
                  <a:gd name="f397" fmla="*/ f329 f181 1"/>
                  <a:gd name="f398" fmla="*/ f330 f182 1"/>
                  <a:gd name="f399" fmla="*/ f331 f181 1"/>
                  <a:gd name="f400" fmla="*/ f332 f181 1"/>
                  <a:gd name="f401" fmla="*/ f333 f181 1"/>
                  <a:gd name="f402" fmla="*/ f334 f182 1"/>
                  <a:gd name="f403" fmla="*/ f335 f181 1"/>
                  <a:gd name="f404" fmla="*/ f336 f182 1"/>
                  <a:gd name="f405" fmla="*/ f337 f181 1"/>
                  <a:gd name="f406" fmla="*/ f338 f182 1"/>
                  <a:gd name="f407" fmla="*/ f339 f182 1"/>
                  <a:gd name="f408" fmla="*/ f340 f182 1"/>
                  <a:gd name="f409" fmla="*/ f341 f182 1"/>
                  <a:gd name="f410" fmla="*/ f342 f182 1"/>
                  <a:gd name="f411" fmla="*/ f343 f181 1"/>
                  <a:gd name="f412" fmla="*/ f344 f182 1"/>
                  <a:gd name="f413" fmla="*/ f345 f181 1"/>
                  <a:gd name="f414" fmla="*/ f346 f182 1"/>
                  <a:gd name="f415" fmla="*/ f347 f181 1"/>
                  <a:gd name="f416" fmla="*/ f348 f182 1"/>
                  <a:gd name="f417" fmla="*/ f349 f181 1"/>
                  <a:gd name="f418" fmla="*/ f351 f181 1"/>
                  <a:gd name="f419" fmla="*/ f352 f181 1"/>
                  <a:gd name="f420" fmla="*/ f353 f181 1"/>
                  <a:gd name="f421" fmla="*/ f354 f182 1"/>
                  <a:gd name="f422" fmla="*/ f355 f182 1"/>
                  <a:gd name="f423" fmla="*/ f356 f181 1"/>
                  <a:gd name="f424" fmla="*/ f357 f182 1"/>
                  <a:gd name="f425" fmla="*/ f358 f181 1"/>
                  <a:gd name="f426" fmla="*/ f359 f182 1"/>
                  <a:gd name="f427" fmla="*/ f360 f181 1"/>
                  <a:gd name="f428" fmla="*/ f361 f182 1"/>
                  <a:gd name="f429" fmla="*/ f362 f182 1"/>
                  <a:gd name="f430" fmla="*/ f363 f181 1"/>
                  <a:gd name="f431" fmla="*/ f364 f182 1"/>
                  <a:gd name="f432" fmla="*/ f365 f181 1"/>
                  <a:gd name="f433" fmla="*/ f366 f182 1"/>
                  <a:gd name="f434" fmla="*/ f367 f181 1"/>
                  <a:gd name="f435" fmla="*/ f368 f182 1"/>
                  <a:gd name="f436" fmla="*/ f369 f181 1"/>
                  <a:gd name="f437" fmla="*/ f370 f182 1"/>
                  <a:gd name="f438" fmla="*/ f371 f181 1"/>
                  <a:gd name="f439" fmla="*/ f372 f182 1"/>
                  <a:gd name="f440" fmla="*/ f373 f181 1"/>
                  <a:gd name="f441" fmla="*/ f374 f182 1"/>
                  <a:gd name="f442" fmla="*/ f375 f182 1"/>
                  <a:gd name="f443" fmla="*/ f376 f182 1"/>
                  <a:gd name="f444" fmla="*/ f377 f182 1"/>
                  <a:gd name="f445" fmla="*/ f378 f182 1"/>
                </a:gdLst>
                <a:ahLst/>
                <a:cxnLst>
                  <a:cxn ang="3cd4">
                    <a:pos x="hc" y="t"/>
                  </a:cxn>
                  <a:cxn ang="0">
                    <a:pos x="r" y="vc"/>
                  </a:cxn>
                  <a:cxn ang="cd4">
                    <a:pos x="hc" y="b"/>
                  </a:cxn>
                  <a:cxn ang="cd2">
                    <a:pos x="l" y="vc"/>
                  </a:cxn>
                  <a:cxn ang="f317">
                    <a:pos x="f386" y="f387"/>
                  </a:cxn>
                  <a:cxn ang="f317">
                    <a:pos x="f388" y="f389"/>
                  </a:cxn>
                  <a:cxn ang="f317">
                    <a:pos x="f390" y="f391"/>
                  </a:cxn>
                  <a:cxn ang="f317">
                    <a:pos x="f392" y="f393"/>
                  </a:cxn>
                  <a:cxn ang="f317">
                    <a:pos x="f394" y="f395"/>
                  </a:cxn>
                  <a:cxn ang="f317">
                    <a:pos x="f396" y="f395"/>
                  </a:cxn>
                  <a:cxn ang="f317">
                    <a:pos x="f397" y="f398"/>
                  </a:cxn>
                  <a:cxn ang="f317">
                    <a:pos x="f399" y="f391"/>
                  </a:cxn>
                  <a:cxn ang="f317">
                    <a:pos x="f400" y="f387"/>
                  </a:cxn>
                  <a:cxn ang="f317">
                    <a:pos x="f401" y="f402"/>
                  </a:cxn>
                  <a:cxn ang="f317">
                    <a:pos x="f403" y="f404"/>
                  </a:cxn>
                  <a:cxn ang="f317">
                    <a:pos x="f405" y="f406"/>
                  </a:cxn>
                  <a:cxn ang="f317">
                    <a:pos x="f405" y="f407"/>
                  </a:cxn>
                  <a:cxn ang="f317">
                    <a:pos x="f405" y="f408"/>
                  </a:cxn>
                  <a:cxn ang="f317">
                    <a:pos x="f403" y="f409"/>
                  </a:cxn>
                  <a:cxn ang="f317">
                    <a:pos x="f401" y="f410"/>
                  </a:cxn>
                  <a:cxn ang="f317">
                    <a:pos x="f411" y="f412"/>
                  </a:cxn>
                  <a:cxn ang="f317">
                    <a:pos x="f413" y="f414"/>
                  </a:cxn>
                  <a:cxn ang="f317">
                    <a:pos x="f415" y="f416"/>
                  </a:cxn>
                  <a:cxn ang="f317">
                    <a:pos x="f417" y="f385"/>
                  </a:cxn>
                  <a:cxn ang="f317">
                    <a:pos x="f418" y="f414"/>
                  </a:cxn>
                  <a:cxn ang="f317">
                    <a:pos x="f419" y="f412"/>
                  </a:cxn>
                  <a:cxn ang="f317">
                    <a:pos x="f386" y="f410"/>
                  </a:cxn>
                  <a:cxn ang="f317">
                    <a:pos x="f420" y="f421"/>
                  </a:cxn>
                  <a:cxn ang="f317">
                    <a:pos x="f420" y="f422"/>
                  </a:cxn>
                  <a:cxn ang="f317">
                    <a:pos x="f423" y="f408"/>
                  </a:cxn>
                  <a:cxn ang="f317">
                    <a:pos x="f386" y="f424"/>
                  </a:cxn>
                  <a:cxn ang="f317">
                    <a:pos x="f425" y="f426"/>
                  </a:cxn>
                  <a:cxn ang="f317">
                    <a:pos x="f419" y="f409"/>
                  </a:cxn>
                  <a:cxn ang="f317">
                    <a:pos x="f427" y="f428"/>
                  </a:cxn>
                  <a:cxn ang="f317">
                    <a:pos x="f392" y="f429"/>
                  </a:cxn>
                  <a:cxn ang="f317">
                    <a:pos x="f430" y="f431"/>
                  </a:cxn>
                  <a:cxn ang="f317">
                    <a:pos x="f417" y="f431"/>
                  </a:cxn>
                  <a:cxn ang="f317">
                    <a:pos x="f432" y="f431"/>
                  </a:cxn>
                  <a:cxn ang="f317">
                    <a:pos x="f397" y="f431"/>
                  </a:cxn>
                  <a:cxn ang="f317">
                    <a:pos x="f413" y="f410"/>
                  </a:cxn>
                  <a:cxn ang="f317">
                    <a:pos x="f411" y="f409"/>
                  </a:cxn>
                  <a:cxn ang="f317">
                    <a:pos x="f400" y="f408"/>
                  </a:cxn>
                  <a:cxn ang="f317">
                    <a:pos x="f411" y="f433"/>
                  </a:cxn>
                  <a:cxn ang="f317">
                    <a:pos x="f434" y="f435"/>
                  </a:cxn>
                  <a:cxn ang="f317">
                    <a:pos x="f436" y="f437"/>
                  </a:cxn>
                  <a:cxn ang="f317">
                    <a:pos x="f438" y="f439"/>
                  </a:cxn>
                  <a:cxn ang="f317">
                    <a:pos x="f394" y="f391"/>
                  </a:cxn>
                  <a:cxn ang="f317">
                    <a:pos x="f390" y="f437"/>
                  </a:cxn>
                  <a:cxn ang="f317">
                    <a:pos x="f440" y="f441"/>
                  </a:cxn>
                  <a:cxn ang="f317">
                    <a:pos x="f423" y="f441"/>
                  </a:cxn>
                  <a:cxn ang="f317">
                    <a:pos x="f420" y="f442"/>
                  </a:cxn>
                  <a:cxn ang="f317">
                    <a:pos x="f420" y="f443"/>
                  </a:cxn>
                  <a:cxn ang="f317">
                    <a:pos x="f420" y="f404"/>
                  </a:cxn>
                  <a:cxn ang="f317">
                    <a:pos x="f420" y="f435"/>
                  </a:cxn>
                  <a:cxn ang="f317">
                    <a:pos x="f420" y="f444"/>
                  </a:cxn>
                  <a:cxn ang="f317">
                    <a:pos x="f420" y="f445"/>
                  </a:cxn>
                  <a:cxn ang="f317">
                    <a:pos x="f423" y="f402"/>
                  </a:cxn>
                  <a:cxn ang="f317">
                    <a:pos x="f440" y="f437"/>
                  </a:cxn>
                </a:cxnLst>
                <a:rect l="f382" t="f385" r="f383" b="f384"/>
                <a:pathLst>
                  <a:path w="526" h="776">
                    <a:moveTo>
                      <a:pt x="f8" y="f9"/>
                    </a:moveTo>
                    <a:lnTo>
                      <a:pt x="f10" y="f11"/>
                    </a:lnTo>
                    <a:lnTo>
                      <a:pt x="f12" y="f13"/>
                    </a:lnTo>
                    <a:lnTo>
                      <a:pt x="f14" y="f15"/>
                    </a:lnTo>
                    <a:lnTo>
                      <a:pt x="f16" y="f17"/>
                    </a:lnTo>
                    <a:lnTo>
                      <a:pt x="f18" y="f19"/>
                    </a:lnTo>
                    <a:lnTo>
                      <a:pt x="f20" y="f21"/>
                    </a:lnTo>
                    <a:lnTo>
                      <a:pt x="f2" y="f22"/>
                    </a:lnTo>
                    <a:lnTo>
                      <a:pt x="f23" y="f24"/>
                    </a:lnTo>
                    <a:lnTo>
                      <a:pt x="f25" y="f26"/>
                    </a:lnTo>
                    <a:lnTo>
                      <a:pt x="f27" y="f7"/>
                    </a:lnTo>
                    <a:lnTo>
                      <a:pt x="f28" y="f29"/>
                    </a:lnTo>
                    <a:lnTo>
                      <a:pt x="f30" y="f31"/>
                    </a:lnTo>
                    <a:lnTo>
                      <a:pt x="f32" y="f33"/>
                    </a:lnTo>
                    <a:lnTo>
                      <a:pt x="f34" y="f35"/>
                    </a:lnTo>
                    <a:lnTo>
                      <a:pt x="f36" y="f37"/>
                    </a:lnTo>
                    <a:lnTo>
                      <a:pt x="f38" y="f39"/>
                    </a:lnTo>
                    <a:lnTo>
                      <a:pt x="f40" y="f11"/>
                    </a:lnTo>
                    <a:lnTo>
                      <a:pt x="f41" y="f42"/>
                    </a:lnTo>
                    <a:lnTo>
                      <a:pt x="f43" y="f44"/>
                    </a:lnTo>
                    <a:lnTo>
                      <a:pt x="f45" y="f46"/>
                    </a:lnTo>
                    <a:lnTo>
                      <a:pt x="f47" y="f47"/>
                    </a:lnTo>
                    <a:lnTo>
                      <a:pt x="f48" y="f49"/>
                    </a:lnTo>
                    <a:lnTo>
                      <a:pt x="f50" y="f51"/>
                    </a:lnTo>
                    <a:lnTo>
                      <a:pt x="f6" y="f52"/>
                    </a:lnTo>
                    <a:lnTo>
                      <a:pt x="f53" y="f54"/>
                    </a:lnTo>
                    <a:lnTo>
                      <a:pt x="f50" y="f55"/>
                    </a:lnTo>
                    <a:lnTo>
                      <a:pt x="f48" y="f56"/>
                    </a:lnTo>
                    <a:lnTo>
                      <a:pt x="f57" y="f58"/>
                    </a:lnTo>
                    <a:lnTo>
                      <a:pt x="f59" y="f23"/>
                    </a:lnTo>
                    <a:lnTo>
                      <a:pt x="f60" y="f61"/>
                    </a:lnTo>
                    <a:lnTo>
                      <a:pt x="f62" y="f63"/>
                    </a:lnTo>
                    <a:lnTo>
                      <a:pt x="f64" y="f65"/>
                    </a:lnTo>
                    <a:lnTo>
                      <a:pt x="f66" y="f67"/>
                    </a:lnTo>
                    <a:lnTo>
                      <a:pt x="f68" y="f69"/>
                    </a:lnTo>
                    <a:lnTo>
                      <a:pt x="f70" y="f71"/>
                    </a:lnTo>
                    <a:lnTo>
                      <a:pt x="f72" y="f73"/>
                    </a:lnTo>
                    <a:lnTo>
                      <a:pt x="f74" y="f75"/>
                    </a:lnTo>
                    <a:lnTo>
                      <a:pt x="f76" y="f5"/>
                    </a:lnTo>
                    <a:lnTo>
                      <a:pt x="f77" y="f5"/>
                    </a:lnTo>
                    <a:lnTo>
                      <a:pt x="f78" y="f79"/>
                    </a:lnTo>
                    <a:lnTo>
                      <a:pt x="f80" y="f81"/>
                    </a:lnTo>
                    <a:lnTo>
                      <a:pt x="f20" y="f82"/>
                    </a:lnTo>
                    <a:lnTo>
                      <a:pt x="f83" y="f84"/>
                    </a:lnTo>
                    <a:lnTo>
                      <a:pt x="f85" y="f86"/>
                    </a:lnTo>
                    <a:lnTo>
                      <a:pt x="f87" y="f63"/>
                    </a:lnTo>
                    <a:lnTo>
                      <a:pt x="f88" y="f89"/>
                    </a:lnTo>
                    <a:lnTo>
                      <a:pt x="f90" y="f91"/>
                    </a:lnTo>
                    <a:lnTo>
                      <a:pt x="f5" y="f92"/>
                    </a:lnTo>
                    <a:lnTo>
                      <a:pt x="f71" y="f93"/>
                    </a:lnTo>
                    <a:lnTo>
                      <a:pt x="f94" y="f95"/>
                    </a:lnTo>
                    <a:lnTo>
                      <a:pt x="f96" y="f97"/>
                    </a:lnTo>
                    <a:lnTo>
                      <a:pt x="f98" y="f99"/>
                    </a:lnTo>
                    <a:lnTo>
                      <a:pt x="f100" y="f77"/>
                    </a:lnTo>
                    <a:lnTo>
                      <a:pt x="f101" y="f102"/>
                    </a:lnTo>
                    <a:lnTo>
                      <a:pt x="f85" y="f103"/>
                    </a:lnTo>
                    <a:lnTo>
                      <a:pt x="f104" y="f105"/>
                    </a:lnTo>
                    <a:lnTo>
                      <a:pt x="f106" y="f107"/>
                    </a:lnTo>
                    <a:lnTo>
                      <a:pt x="f108" y="f109"/>
                    </a:lnTo>
                    <a:lnTo>
                      <a:pt x="f110" y="f111"/>
                    </a:lnTo>
                    <a:lnTo>
                      <a:pt x="f112" y="f113"/>
                    </a:lnTo>
                    <a:lnTo>
                      <a:pt x="f2" y="f114"/>
                    </a:lnTo>
                    <a:lnTo>
                      <a:pt x="f115" y="f116"/>
                    </a:lnTo>
                    <a:lnTo>
                      <a:pt x="f117" y="f118"/>
                    </a:lnTo>
                    <a:lnTo>
                      <a:pt x="f119" y="f120"/>
                    </a:lnTo>
                    <a:lnTo>
                      <a:pt x="f121" y="f122"/>
                    </a:lnTo>
                    <a:lnTo>
                      <a:pt x="f123" y="f124"/>
                    </a:lnTo>
                    <a:lnTo>
                      <a:pt x="f125" y="f122"/>
                    </a:lnTo>
                    <a:lnTo>
                      <a:pt x="f126" y="f127"/>
                    </a:lnTo>
                    <a:lnTo>
                      <a:pt x="f128" y="f129"/>
                    </a:lnTo>
                    <a:lnTo>
                      <a:pt x="f130" y="f131"/>
                    </a:lnTo>
                    <a:lnTo>
                      <a:pt x="f132" y="f133"/>
                    </a:lnTo>
                    <a:lnTo>
                      <a:pt x="f134" y="f135"/>
                    </a:lnTo>
                    <a:lnTo>
                      <a:pt x="f136" y="f137"/>
                    </a:lnTo>
                    <a:lnTo>
                      <a:pt x="f138" y="f103"/>
                    </a:lnTo>
                    <a:lnTo>
                      <a:pt x="f139" y="f140"/>
                    </a:lnTo>
                    <a:lnTo>
                      <a:pt x="f139" y="f141"/>
                    </a:lnTo>
                    <a:lnTo>
                      <a:pt x="f142" y="f143"/>
                    </a:lnTo>
                    <a:lnTo>
                      <a:pt x="f51" y="f144"/>
                    </a:lnTo>
                    <a:lnTo>
                      <a:pt x="f68" y="f145"/>
                    </a:lnTo>
                    <a:lnTo>
                      <a:pt x="f146" y="f44"/>
                    </a:lnTo>
                    <a:lnTo>
                      <a:pt x="f147" y="f148"/>
                    </a:lnTo>
                    <a:lnTo>
                      <a:pt x="f149" y="f150"/>
                    </a:lnTo>
                    <a:lnTo>
                      <a:pt x="f151" y="f17"/>
                    </a:lnTo>
                    <a:lnTo>
                      <a:pt x="f152" y="f153"/>
                    </a:lnTo>
                    <a:lnTo>
                      <a:pt x="f78" y="f154"/>
                    </a:lnTo>
                    <a:lnTo>
                      <a:pt x="f155" y="f156"/>
                    </a:lnTo>
                    <a:lnTo>
                      <a:pt x="f157" y="f158"/>
                    </a:lnTo>
                    <a:lnTo>
                      <a:pt x="f14" y="f159"/>
                    </a:lnTo>
                    <a:lnTo>
                      <a:pt x="f98" y="f160"/>
                    </a:lnTo>
                    <a:lnTo>
                      <a:pt x="f161" y="f162"/>
                    </a:lnTo>
                    <a:lnTo>
                      <a:pt x="f163" y="f144"/>
                    </a:lnTo>
                    <a:lnTo>
                      <a:pt x="f164" y="f165"/>
                    </a:lnTo>
                    <a:lnTo>
                      <a:pt x="f81" y="f49"/>
                    </a:lnTo>
                    <a:lnTo>
                      <a:pt x="f90" y="f166"/>
                    </a:lnTo>
                    <a:lnTo>
                      <a:pt x="f73" y="f167"/>
                    </a:lnTo>
                    <a:lnTo>
                      <a:pt x="f73" y="f168"/>
                    </a:lnTo>
                    <a:lnTo>
                      <a:pt x="f73" y="f169"/>
                    </a:lnTo>
                    <a:lnTo>
                      <a:pt x="f73" y="f170"/>
                    </a:lnTo>
                    <a:lnTo>
                      <a:pt x="f90" y="f171"/>
                    </a:lnTo>
                    <a:lnTo>
                      <a:pt x="f90" y="f172"/>
                    </a:lnTo>
                    <a:lnTo>
                      <a:pt x="f164" y="f173"/>
                    </a:lnTo>
                    <a:lnTo>
                      <a:pt x="f174" y="f175"/>
                    </a:lnTo>
                    <a:lnTo>
                      <a:pt x="f71" y="f176"/>
                    </a:lnTo>
                    <a:lnTo>
                      <a:pt x="f177" y="f178"/>
                    </a:lnTo>
                    <a:lnTo>
                      <a:pt x="f88" y="f179"/>
                    </a:lnTo>
                    <a:lnTo>
                      <a:pt x="f8" y="f9"/>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59" name="Freeform 31"/>
              <p:cNvSpPr/>
              <p:nvPr/>
            </p:nvSpPr>
            <p:spPr>
              <a:xfrm flipH="1">
                <a:off x="8309756" y="4209422"/>
                <a:ext cx="18882" cy="128208"/>
              </a:xfrm>
              <a:custGeom>
                <a:avLst/>
                <a:gdLst>
                  <a:gd name="f0" fmla="val 10800000"/>
                  <a:gd name="f1" fmla="val 5400000"/>
                  <a:gd name="f2" fmla="val 180"/>
                  <a:gd name="f3" fmla="val w"/>
                  <a:gd name="f4" fmla="val h"/>
                  <a:gd name="f5" fmla="val 0"/>
                  <a:gd name="f6" fmla="val 93"/>
                  <a:gd name="f7" fmla="val 507"/>
                  <a:gd name="f8" fmla="val 45"/>
                  <a:gd name="f9" fmla="val 148"/>
                  <a:gd name="f10" fmla="val 5"/>
                  <a:gd name="f11" fmla="val 471"/>
                  <a:gd name="f12" fmla="val 55"/>
                  <a:gd name="f13" fmla="val 150"/>
                  <a:gd name="f14" fmla="val 13"/>
                  <a:gd name="f15" fmla="+- 0 0 -90"/>
                  <a:gd name="f16" fmla="*/ f3 1 93"/>
                  <a:gd name="f17" fmla="*/ f4 1 507"/>
                  <a:gd name="f18" fmla="+- f7 0 f5"/>
                  <a:gd name="f19" fmla="+- f6 0 f5"/>
                  <a:gd name="f20" fmla="*/ f15 f0 1"/>
                  <a:gd name="f21" fmla="*/ f19 1 93"/>
                  <a:gd name="f22" fmla="*/ f18 1 507"/>
                  <a:gd name="f23" fmla="*/ 0 f19 1"/>
                  <a:gd name="f24" fmla="*/ 0 f18 1"/>
                  <a:gd name="f25" fmla="*/ 2 f19 1"/>
                  <a:gd name="f26" fmla="*/ 9 f18 1"/>
                  <a:gd name="f27" fmla="*/ 29 f18 1"/>
                  <a:gd name="f28" fmla="*/ 3 f19 1"/>
                  <a:gd name="f29" fmla="*/ 31 f18 1"/>
                  <a:gd name="f30" fmla="*/ 5 f19 1"/>
                  <a:gd name="f31" fmla="*/ 93 f19 1"/>
                  <a:gd name="f32" fmla="*/ 507 f18 1"/>
                  <a:gd name="f33" fmla="*/ f20 1 f2"/>
                  <a:gd name="f34" fmla="*/ f23 1 93"/>
                  <a:gd name="f35" fmla="*/ f24 1 507"/>
                  <a:gd name="f36" fmla="*/ f25 1 93"/>
                  <a:gd name="f37" fmla="*/ f26 1 507"/>
                  <a:gd name="f38" fmla="*/ f27 1 507"/>
                  <a:gd name="f39" fmla="*/ f28 1 93"/>
                  <a:gd name="f40" fmla="*/ f29 1 507"/>
                  <a:gd name="f41" fmla="*/ f30 1 93"/>
                  <a:gd name="f42" fmla="*/ f31 1 93"/>
                  <a:gd name="f43" fmla="*/ f32 1 507"/>
                  <a:gd name="f44" fmla="+- f33 0 f1"/>
                  <a:gd name="f45" fmla="*/ f34 1 f21"/>
                  <a:gd name="f46" fmla="*/ f35 1 f22"/>
                  <a:gd name="f47" fmla="*/ f36 1 f21"/>
                  <a:gd name="f48" fmla="*/ f37 1 f22"/>
                  <a:gd name="f49" fmla="*/ f38 1 f22"/>
                  <a:gd name="f50" fmla="*/ f39 1 f21"/>
                  <a:gd name="f51" fmla="*/ f40 1 f22"/>
                  <a:gd name="f52" fmla="*/ f41 1 f21"/>
                  <a:gd name="f53" fmla="*/ f42 1 f21"/>
                  <a:gd name="f54" fmla="*/ f43 1 f22"/>
                  <a:gd name="f55" fmla="*/ f45 f16 1"/>
                  <a:gd name="f56" fmla="*/ f53 f16 1"/>
                  <a:gd name="f57" fmla="*/ f54 f17 1"/>
                  <a:gd name="f58" fmla="*/ f46 f17 1"/>
                  <a:gd name="f59" fmla="*/ f47 f16 1"/>
                  <a:gd name="f60" fmla="*/ f48 f17 1"/>
                  <a:gd name="f61" fmla="*/ f49 f17 1"/>
                  <a:gd name="f62" fmla="*/ f50 f16 1"/>
                  <a:gd name="f63" fmla="*/ f51 f17 1"/>
                  <a:gd name="f64" fmla="*/ f52 f16 1"/>
                </a:gdLst>
                <a:ahLst/>
                <a:cxnLst>
                  <a:cxn ang="3cd4">
                    <a:pos x="hc" y="t"/>
                  </a:cxn>
                  <a:cxn ang="0">
                    <a:pos x="r" y="vc"/>
                  </a:cxn>
                  <a:cxn ang="cd4">
                    <a:pos x="hc" y="b"/>
                  </a:cxn>
                  <a:cxn ang="cd2">
                    <a:pos x="l" y="vc"/>
                  </a:cxn>
                  <a:cxn ang="f44">
                    <a:pos x="f55" y="f58"/>
                  </a:cxn>
                  <a:cxn ang="f44">
                    <a:pos x="f59" y="f60"/>
                  </a:cxn>
                  <a:cxn ang="f44">
                    <a:pos x="f55" y="f61"/>
                  </a:cxn>
                  <a:cxn ang="f44">
                    <a:pos x="f62" y="f63"/>
                  </a:cxn>
                  <a:cxn ang="f44">
                    <a:pos x="f64" y="f60"/>
                  </a:cxn>
                  <a:cxn ang="f44">
                    <a:pos x="f62" y="f58"/>
                  </a:cxn>
                  <a:cxn ang="f44">
                    <a:pos x="f55" y="f58"/>
                  </a:cxn>
                  <a:cxn ang="f44">
                    <a:pos x="f55" y="f58"/>
                  </a:cxn>
                </a:cxnLst>
                <a:rect l="f55" t="f58" r="f56" b="f57"/>
                <a:pathLst>
                  <a:path w="93" h="507">
                    <a:moveTo>
                      <a:pt x="f5" y="f5"/>
                    </a:moveTo>
                    <a:lnTo>
                      <a:pt x="f8" y="f9"/>
                    </a:lnTo>
                    <a:lnTo>
                      <a:pt x="f10" y="f11"/>
                    </a:lnTo>
                    <a:lnTo>
                      <a:pt x="f12" y="f7"/>
                    </a:lnTo>
                    <a:lnTo>
                      <a:pt x="f6" y="f13"/>
                    </a:lnTo>
                    <a:lnTo>
                      <a:pt x="f12" y="f14"/>
                    </a:lnTo>
                    <a:lnTo>
                      <a:pt x="f5" y="f5"/>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60" name="Freeform 32"/>
              <p:cNvSpPr/>
              <p:nvPr/>
            </p:nvSpPr>
            <p:spPr>
              <a:xfrm flipH="1">
                <a:off x="8285533" y="4204356"/>
                <a:ext cx="28730" cy="136318"/>
              </a:xfrm>
              <a:custGeom>
                <a:avLst/>
                <a:gdLst>
                  <a:gd name="f0" fmla="val 10800000"/>
                  <a:gd name="f1" fmla="val 5400000"/>
                  <a:gd name="f2" fmla="val 180"/>
                  <a:gd name="f3" fmla="val w"/>
                  <a:gd name="f4" fmla="val h"/>
                  <a:gd name="f5" fmla="val 0"/>
                  <a:gd name="f6" fmla="val 141"/>
                  <a:gd name="f7" fmla="val 538"/>
                  <a:gd name="f8" fmla="val 49"/>
                  <a:gd name="f9" fmla="val 29"/>
                  <a:gd name="f10" fmla="val 190"/>
                  <a:gd name="f11" fmla="val 114"/>
                  <a:gd name="f12" fmla="val 468"/>
                  <a:gd name="f13" fmla="val 44"/>
                  <a:gd name="f14" fmla="val 182"/>
                  <a:gd name="f15" fmla="val 103"/>
                  <a:gd name="f16" fmla="+- 0 0 -90"/>
                  <a:gd name="f17" fmla="*/ f3 1 141"/>
                  <a:gd name="f18" fmla="*/ f4 1 538"/>
                  <a:gd name="f19" fmla="+- f7 0 f5"/>
                  <a:gd name="f20" fmla="+- f6 0 f5"/>
                  <a:gd name="f21" fmla="*/ f16 f0 1"/>
                  <a:gd name="f22" fmla="*/ f20 1 141"/>
                  <a:gd name="f23" fmla="*/ f19 1 538"/>
                  <a:gd name="f24" fmla="*/ 3 f20 1"/>
                  <a:gd name="f25" fmla="*/ 1 f19 1"/>
                  <a:gd name="f26" fmla="*/ 0 f20 1"/>
                  <a:gd name="f27" fmla="*/ 11 f19 1"/>
                  <a:gd name="f28" fmla="*/ 7 f20 1"/>
                  <a:gd name="f29" fmla="*/ 34 f19 1"/>
                  <a:gd name="f30" fmla="*/ 8 f20 1"/>
                  <a:gd name="f31" fmla="*/ 29 f19 1"/>
                  <a:gd name="f32" fmla="*/ 2 f20 1"/>
                  <a:gd name="f33" fmla="*/ 6 f20 1"/>
                  <a:gd name="f34" fmla="*/ 0 f19 1"/>
                  <a:gd name="f35" fmla="*/ 141 f20 1"/>
                  <a:gd name="f36" fmla="*/ 538 f19 1"/>
                  <a:gd name="f37" fmla="*/ f21 1 f2"/>
                  <a:gd name="f38" fmla="*/ f24 1 141"/>
                  <a:gd name="f39" fmla="*/ f25 1 538"/>
                  <a:gd name="f40" fmla="*/ f26 1 141"/>
                  <a:gd name="f41" fmla="*/ f27 1 538"/>
                  <a:gd name="f42" fmla="*/ f28 1 141"/>
                  <a:gd name="f43" fmla="*/ f29 1 538"/>
                  <a:gd name="f44" fmla="*/ f30 1 141"/>
                  <a:gd name="f45" fmla="*/ f31 1 538"/>
                  <a:gd name="f46" fmla="*/ f32 1 141"/>
                  <a:gd name="f47" fmla="*/ f33 1 141"/>
                  <a:gd name="f48" fmla="*/ f34 1 538"/>
                  <a:gd name="f49" fmla="*/ f35 1 141"/>
                  <a:gd name="f50" fmla="*/ f36 1 538"/>
                  <a:gd name="f51" fmla="+- f37 0 f1"/>
                  <a:gd name="f52" fmla="*/ f38 1 f22"/>
                  <a:gd name="f53" fmla="*/ f39 1 f23"/>
                  <a:gd name="f54" fmla="*/ f40 1 f22"/>
                  <a:gd name="f55" fmla="*/ f41 1 f23"/>
                  <a:gd name="f56" fmla="*/ f42 1 f22"/>
                  <a:gd name="f57" fmla="*/ f43 1 f23"/>
                  <a:gd name="f58" fmla="*/ f44 1 f22"/>
                  <a:gd name="f59" fmla="*/ f45 1 f23"/>
                  <a:gd name="f60" fmla="*/ f46 1 f22"/>
                  <a:gd name="f61" fmla="*/ f47 1 f22"/>
                  <a:gd name="f62" fmla="*/ f48 1 f23"/>
                  <a:gd name="f63" fmla="*/ f49 1 f22"/>
                  <a:gd name="f64" fmla="*/ f50 1 f23"/>
                  <a:gd name="f65" fmla="*/ f54 f17 1"/>
                  <a:gd name="f66" fmla="*/ f63 f17 1"/>
                  <a:gd name="f67" fmla="*/ f64 f18 1"/>
                  <a:gd name="f68" fmla="*/ f62 f18 1"/>
                  <a:gd name="f69" fmla="*/ f52 f17 1"/>
                  <a:gd name="f70" fmla="*/ f53 f18 1"/>
                  <a:gd name="f71" fmla="*/ f55 f18 1"/>
                  <a:gd name="f72" fmla="*/ f56 f17 1"/>
                  <a:gd name="f73" fmla="*/ f57 f18 1"/>
                  <a:gd name="f74" fmla="*/ f58 f17 1"/>
                  <a:gd name="f75" fmla="*/ f59 f18 1"/>
                  <a:gd name="f76" fmla="*/ f60 f17 1"/>
                  <a:gd name="f77" fmla="*/ f61 f17 1"/>
                </a:gdLst>
                <a:ahLst/>
                <a:cxnLst>
                  <a:cxn ang="3cd4">
                    <a:pos x="hc" y="t"/>
                  </a:cxn>
                  <a:cxn ang="0">
                    <a:pos x="r" y="vc"/>
                  </a:cxn>
                  <a:cxn ang="cd4">
                    <a:pos x="hc" y="b"/>
                  </a:cxn>
                  <a:cxn ang="cd2">
                    <a:pos x="l" y="vc"/>
                  </a:cxn>
                  <a:cxn ang="f51">
                    <a:pos x="f69" y="f70"/>
                  </a:cxn>
                  <a:cxn ang="f51">
                    <a:pos x="f65" y="f71"/>
                  </a:cxn>
                  <a:cxn ang="f51">
                    <a:pos x="f72" y="f73"/>
                  </a:cxn>
                  <a:cxn ang="f51">
                    <a:pos x="f74" y="f75"/>
                  </a:cxn>
                  <a:cxn ang="f51">
                    <a:pos x="f76" y="f71"/>
                  </a:cxn>
                  <a:cxn ang="f51">
                    <a:pos x="f77" y="f68"/>
                  </a:cxn>
                  <a:cxn ang="f51">
                    <a:pos x="f69" y="f70"/>
                  </a:cxn>
                  <a:cxn ang="f51">
                    <a:pos x="f69" y="f70"/>
                  </a:cxn>
                </a:cxnLst>
                <a:rect l="f65" t="f68" r="f66" b="f67"/>
                <a:pathLst>
                  <a:path w="141" h="538">
                    <a:moveTo>
                      <a:pt x="f8" y="f9"/>
                    </a:moveTo>
                    <a:lnTo>
                      <a:pt x="f5" y="f10"/>
                    </a:lnTo>
                    <a:lnTo>
                      <a:pt x="f11" y="f7"/>
                    </a:lnTo>
                    <a:lnTo>
                      <a:pt x="f6" y="f12"/>
                    </a:lnTo>
                    <a:lnTo>
                      <a:pt x="f13" y="f14"/>
                    </a:lnTo>
                    <a:lnTo>
                      <a:pt x="f15" y="f5"/>
                    </a:lnTo>
                    <a:lnTo>
                      <a:pt x="f8" y="f9"/>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grpSp>
        <p:grpSp>
          <p:nvGrpSpPr>
            <p:cNvPr id="16" name="Group 33"/>
            <p:cNvGrpSpPr/>
            <p:nvPr/>
          </p:nvGrpSpPr>
          <p:grpSpPr>
            <a:xfrm>
              <a:off x="7524332" y="3881481"/>
              <a:ext cx="675211" cy="989097"/>
              <a:chOff x="7524332" y="3881481"/>
              <a:chExt cx="675211" cy="989097"/>
            </a:xfrm>
          </p:grpSpPr>
          <p:sp>
            <p:nvSpPr>
              <p:cNvPr id="18" name="Freeform 34"/>
              <p:cNvSpPr/>
              <p:nvPr/>
            </p:nvSpPr>
            <p:spPr>
              <a:xfrm>
                <a:off x="7603062" y="3885569"/>
                <a:ext cx="53035" cy="885687"/>
              </a:xfrm>
              <a:custGeom>
                <a:avLst/>
                <a:gdLst>
                  <a:gd name="f0" fmla="val 10800000"/>
                  <a:gd name="f1" fmla="val 5400000"/>
                  <a:gd name="f2" fmla="val 180"/>
                  <a:gd name="f3" fmla="val w"/>
                  <a:gd name="f4" fmla="val h"/>
                  <a:gd name="f5" fmla="val 0"/>
                  <a:gd name="f6" fmla="val 195"/>
                  <a:gd name="f7" fmla="val 2605"/>
                  <a:gd name="f8" fmla="val 48"/>
                  <a:gd name="f9" fmla="val 186"/>
                  <a:gd name="f10" fmla="val 241"/>
                  <a:gd name="f11" fmla="val 166"/>
                  <a:gd name="f12" fmla="val 411"/>
                  <a:gd name="f13" fmla="val 129"/>
                  <a:gd name="f14" fmla="val 774"/>
                  <a:gd name="f15" fmla="val 111"/>
                  <a:gd name="f16" fmla="val 1359"/>
                  <a:gd name="f17" fmla="val 106"/>
                  <a:gd name="f18" fmla="val 1610"/>
                  <a:gd name="f19" fmla="val 120"/>
                  <a:gd name="f20" fmla="val 1831"/>
                  <a:gd name="f21" fmla="val 130"/>
                  <a:gd name="f22" fmla="val 2052"/>
                  <a:gd name="f23" fmla="val 2303"/>
                  <a:gd name="f24" fmla="val 88"/>
                  <a:gd name="f25" fmla="val 2575"/>
                  <a:gd name="f26" fmla="val 79"/>
                  <a:gd name="f27" fmla="val 2593"/>
                  <a:gd name="f28" fmla="val 64"/>
                  <a:gd name="f29" fmla="val 2604"/>
                  <a:gd name="f30" fmla="val 30"/>
                  <a:gd name="f31" fmla="val 3"/>
                  <a:gd name="f32" fmla="val 2584"/>
                  <a:gd name="f33" fmla="val 2547"/>
                  <a:gd name="f34" fmla="val 22"/>
                  <a:gd name="f35" fmla="val 2422"/>
                  <a:gd name="f36" fmla="val 27"/>
                  <a:gd name="f37" fmla="val 2294"/>
                  <a:gd name="f38" fmla="val 37"/>
                  <a:gd name="f39" fmla="val 2043"/>
                  <a:gd name="f40" fmla="val 1824"/>
                  <a:gd name="f41" fmla="val 16"/>
                  <a:gd name="f42" fmla="val 1353"/>
                  <a:gd name="f43" fmla="val 36"/>
                  <a:gd name="f44" fmla="val 770"/>
                  <a:gd name="f45" fmla="val 52"/>
                  <a:gd name="f46" fmla="val 577"/>
                  <a:gd name="f47" fmla="val 73"/>
                  <a:gd name="f48" fmla="val 409"/>
                  <a:gd name="f49" fmla="val 100"/>
                  <a:gd name="f50" fmla="val 115"/>
                  <a:gd name="f51" fmla="val 12"/>
                  <a:gd name="f52" fmla="val 147"/>
                  <a:gd name="f53" fmla="+- 0 0 -90"/>
                  <a:gd name="f54" fmla="*/ f3 1 195"/>
                  <a:gd name="f55" fmla="*/ f4 1 2605"/>
                  <a:gd name="f56" fmla="+- f7 0 f5"/>
                  <a:gd name="f57" fmla="+- f6 0 f5"/>
                  <a:gd name="f58" fmla="*/ f53 f0 1"/>
                  <a:gd name="f59" fmla="*/ f57 1 195"/>
                  <a:gd name="f60" fmla="*/ f56 1 2605"/>
                  <a:gd name="f61" fmla="*/ 12 f57 1"/>
                  <a:gd name="f62" fmla="*/ 3 f56 1"/>
                  <a:gd name="f63" fmla="*/ 11 f57 1"/>
                  <a:gd name="f64" fmla="*/ 15 f56 1"/>
                  <a:gd name="f65" fmla="*/ 10 f57 1"/>
                  <a:gd name="f66" fmla="*/ 25 f56 1"/>
                  <a:gd name="f67" fmla="*/ 8 f57 1"/>
                  <a:gd name="f68" fmla="*/ 48 f56 1"/>
                  <a:gd name="f69" fmla="*/ 6 f57 1"/>
                  <a:gd name="f70" fmla="*/ 84 f56 1"/>
                  <a:gd name="f71" fmla="*/ 100 f56 1"/>
                  <a:gd name="f72" fmla="*/ 7 f57 1"/>
                  <a:gd name="f73" fmla="*/ 114 f56 1"/>
                  <a:gd name="f74" fmla="*/ 128 f56 1"/>
                  <a:gd name="f75" fmla="*/ 143 f56 1"/>
                  <a:gd name="f76" fmla="*/ 5 f57 1"/>
                  <a:gd name="f77" fmla="*/ 160 f56 1"/>
                  <a:gd name="f78" fmla="*/ 4 f57 1"/>
                  <a:gd name="f79" fmla="*/ 162 f56 1"/>
                  <a:gd name="f80" fmla="*/ 1 f57 1"/>
                  <a:gd name="f81" fmla="*/ 0 f57 1"/>
                  <a:gd name="f82" fmla="*/ 161 f56 1"/>
                  <a:gd name="f83" fmla="*/ 159 f56 1"/>
                  <a:gd name="f84" fmla="*/ 151 f56 1"/>
                  <a:gd name="f85" fmla="*/ 2 f57 1"/>
                  <a:gd name="f86" fmla="*/ 127 f56 1"/>
                  <a:gd name="f87" fmla="*/ 3 f57 1"/>
                  <a:gd name="f88" fmla="*/ 36 f56 1"/>
                  <a:gd name="f89" fmla="*/ 0 f56 1"/>
                  <a:gd name="f90" fmla="*/ 9 f57 1"/>
                  <a:gd name="f91" fmla="*/ 195 f57 1"/>
                  <a:gd name="f92" fmla="*/ 2605 f56 1"/>
                  <a:gd name="f93" fmla="*/ f58 1 f2"/>
                  <a:gd name="f94" fmla="*/ f61 1 195"/>
                  <a:gd name="f95" fmla="*/ f62 1 2605"/>
                  <a:gd name="f96" fmla="*/ f63 1 195"/>
                  <a:gd name="f97" fmla="*/ f64 1 2605"/>
                  <a:gd name="f98" fmla="*/ f65 1 195"/>
                  <a:gd name="f99" fmla="*/ f66 1 2605"/>
                  <a:gd name="f100" fmla="*/ f67 1 195"/>
                  <a:gd name="f101" fmla="*/ f68 1 2605"/>
                  <a:gd name="f102" fmla="*/ f69 1 195"/>
                  <a:gd name="f103" fmla="*/ f70 1 2605"/>
                  <a:gd name="f104" fmla="*/ f71 1 2605"/>
                  <a:gd name="f105" fmla="*/ f72 1 195"/>
                  <a:gd name="f106" fmla="*/ f73 1 2605"/>
                  <a:gd name="f107" fmla="*/ f74 1 2605"/>
                  <a:gd name="f108" fmla="*/ f75 1 2605"/>
                  <a:gd name="f109" fmla="*/ f76 1 195"/>
                  <a:gd name="f110" fmla="*/ f77 1 2605"/>
                  <a:gd name="f111" fmla="*/ f78 1 195"/>
                  <a:gd name="f112" fmla="*/ f79 1 2605"/>
                  <a:gd name="f113" fmla="*/ f80 1 195"/>
                  <a:gd name="f114" fmla="*/ f81 1 195"/>
                  <a:gd name="f115" fmla="*/ f82 1 2605"/>
                  <a:gd name="f116" fmla="*/ f83 1 2605"/>
                  <a:gd name="f117" fmla="*/ f84 1 2605"/>
                  <a:gd name="f118" fmla="*/ f85 1 195"/>
                  <a:gd name="f119" fmla="*/ f86 1 2605"/>
                  <a:gd name="f120" fmla="*/ f87 1 195"/>
                  <a:gd name="f121" fmla="*/ f88 1 2605"/>
                  <a:gd name="f122" fmla="*/ f89 1 2605"/>
                  <a:gd name="f123" fmla="*/ f90 1 195"/>
                  <a:gd name="f124" fmla="*/ f91 1 195"/>
                  <a:gd name="f125" fmla="*/ f92 1 2605"/>
                  <a:gd name="f126" fmla="+- f93 0 f1"/>
                  <a:gd name="f127" fmla="*/ f94 1 f59"/>
                  <a:gd name="f128" fmla="*/ f95 1 f60"/>
                  <a:gd name="f129" fmla="*/ f96 1 f59"/>
                  <a:gd name="f130" fmla="*/ f97 1 f60"/>
                  <a:gd name="f131" fmla="*/ f98 1 f59"/>
                  <a:gd name="f132" fmla="*/ f99 1 f60"/>
                  <a:gd name="f133" fmla="*/ f100 1 f59"/>
                  <a:gd name="f134" fmla="*/ f101 1 f60"/>
                  <a:gd name="f135" fmla="*/ f102 1 f59"/>
                  <a:gd name="f136" fmla="*/ f103 1 f60"/>
                  <a:gd name="f137" fmla="*/ f104 1 f60"/>
                  <a:gd name="f138" fmla="*/ f105 1 f59"/>
                  <a:gd name="f139" fmla="*/ f106 1 f60"/>
                  <a:gd name="f140" fmla="*/ f107 1 f60"/>
                  <a:gd name="f141" fmla="*/ f108 1 f60"/>
                  <a:gd name="f142" fmla="*/ f109 1 f59"/>
                  <a:gd name="f143" fmla="*/ f110 1 f60"/>
                  <a:gd name="f144" fmla="*/ f111 1 f59"/>
                  <a:gd name="f145" fmla="*/ f112 1 f60"/>
                  <a:gd name="f146" fmla="*/ f113 1 f59"/>
                  <a:gd name="f147" fmla="*/ f114 1 f59"/>
                  <a:gd name="f148" fmla="*/ f115 1 f60"/>
                  <a:gd name="f149" fmla="*/ f116 1 f60"/>
                  <a:gd name="f150" fmla="*/ f117 1 f60"/>
                  <a:gd name="f151" fmla="*/ f118 1 f59"/>
                  <a:gd name="f152" fmla="*/ f119 1 f60"/>
                  <a:gd name="f153" fmla="*/ f120 1 f59"/>
                  <a:gd name="f154" fmla="*/ f121 1 f60"/>
                  <a:gd name="f155" fmla="*/ f122 1 f60"/>
                  <a:gd name="f156" fmla="*/ f123 1 f59"/>
                  <a:gd name="f157" fmla="*/ f124 1 f59"/>
                  <a:gd name="f158" fmla="*/ f125 1 f60"/>
                  <a:gd name="f159" fmla="*/ f147 f54 1"/>
                  <a:gd name="f160" fmla="*/ f157 f54 1"/>
                  <a:gd name="f161" fmla="*/ f158 f55 1"/>
                  <a:gd name="f162" fmla="*/ f155 f55 1"/>
                  <a:gd name="f163" fmla="*/ f127 f54 1"/>
                  <a:gd name="f164" fmla="*/ f128 f55 1"/>
                  <a:gd name="f165" fmla="*/ f129 f54 1"/>
                  <a:gd name="f166" fmla="*/ f130 f55 1"/>
                  <a:gd name="f167" fmla="*/ f131 f54 1"/>
                  <a:gd name="f168" fmla="*/ f132 f55 1"/>
                  <a:gd name="f169" fmla="*/ f133 f54 1"/>
                  <a:gd name="f170" fmla="*/ f134 f55 1"/>
                  <a:gd name="f171" fmla="*/ f135 f54 1"/>
                  <a:gd name="f172" fmla="*/ f136 f55 1"/>
                  <a:gd name="f173" fmla="*/ f137 f55 1"/>
                  <a:gd name="f174" fmla="*/ f138 f54 1"/>
                  <a:gd name="f175" fmla="*/ f139 f55 1"/>
                  <a:gd name="f176" fmla="*/ f140 f55 1"/>
                  <a:gd name="f177" fmla="*/ f141 f55 1"/>
                  <a:gd name="f178" fmla="*/ f142 f54 1"/>
                  <a:gd name="f179" fmla="*/ f143 f55 1"/>
                  <a:gd name="f180" fmla="*/ f144 f54 1"/>
                  <a:gd name="f181" fmla="*/ f145 f55 1"/>
                  <a:gd name="f182" fmla="*/ f146 f54 1"/>
                  <a:gd name="f183" fmla="*/ f148 f55 1"/>
                  <a:gd name="f184" fmla="*/ f149 f55 1"/>
                  <a:gd name="f185" fmla="*/ f150 f55 1"/>
                  <a:gd name="f186" fmla="*/ f151 f54 1"/>
                  <a:gd name="f187" fmla="*/ f152 f55 1"/>
                  <a:gd name="f188" fmla="*/ f153 f54 1"/>
                  <a:gd name="f189" fmla="*/ f154 f55 1"/>
                  <a:gd name="f190" fmla="*/ f156 f54 1"/>
                </a:gdLst>
                <a:ahLst/>
                <a:cxnLst>
                  <a:cxn ang="3cd4">
                    <a:pos x="hc" y="t"/>
                  </a:cxn>
                  <a:cxn ang="0">
                    <a:pos x="r" y="vc"/>
                  </a:cxn>
                  <a:cxn ang="cd4">
                    <a:pos x="hc" y="b"/>
                  </a:cxn>
                  <a:cxn ang="cd2">
                    <a:pos x="l" y="vc"/>
                  </a:cxn>
                  <a:cxn ang="f126">
                    <a:pos x="f163" y="f164"/>
                  </a:cxn>
                  <a:cxn ang="f126">
                    <a:pos x="f165" y="f166"/>
                  </a:cxn>
                  <a:cxn ang="f126">
                    <a:pos x="f167" y="f168"/>
                  </a:cxn>
                  <a:cxn ang="f126">
                    <a:pos x="f169" y="f170"/>
                  </a:cxn>
                  <a:cxn ang="f126">
                    <a:pos x="f171" y="f172"/>
                  </a:cxn>
                  <a:cxn ang="f126">
                    <a:pos x="f171" y="f173"/>
                  </a:cxn>
                  <a:cxn ang="f126">
                    <a:pos x="f174" y="f175"/>
                  </a:cxn>
                  <a:cxn ang="f126">
                    <a:pos x="f169" y="f176"/>
                  </a:cxn>
                  <a:cxn ang="f126">
                    <a:pos x="f174" y="f177"/>
                  </a:cxn>
                  <a:cxn ang="f126">
                    <a:pos x="f178" y="f179"/>
                  </a:cxn>
                  <a:cxn ang="f126">
                    <a:pos x="f180" y="f181"/>
                  </a:cxn>
                  <a:cxn ang="f126">
                    <a:pos x="f180" y="f181"/>
                  </a:cxn>
                  <a:cxn ang="f126">
                    <a:pos x="f182" y="f181"/>
                  </a:cxn>
                  <a:cxn ang="f126">
                    <a:pos x="f159" y="f183"/>
                  </a:cxn>
                  <a:cxn ang="f126">
                    <a:pos x="f159" y="f184"/>
                  </a:cxn>
                  <a:cxn ang="f126">
                    <a:pos x="f182" y="f185"/>
                  </a:cxn>
                  <a:cxn ang="f126">
                    <a:pos x="f182" y="f177"/>
                  </a:cxn>
                  <a:cxn ang="f126">
                    <a:pos x="f186" y="f187"/>
                  </a:cxn>
                  <a:cxn ang="f126">
                    <a:pos x="f182" y="f175"/>
                  </a:cxn>
                  <a:cxn ang="f126">
                    <a:pos x="f182" y="f172"/>
                  </a:cxn>
                  <a:cxn ang="f126">
                    <a:pos x="f186" y="f170"/>
                  </a:cxn>
                  <a:cxn ang="f126">
                    <a:pos x="f188" y="f189"/>
                  </a:cxn>
                  <a:cxn ang="f126">
                    <a:pos x="f180" y="f168"/>
                  </a:cxn>
                  <a:cxn ang="f126">
                    <a:pos x="f171" y="f164"/>
                  </a:cxn>
                  <a:cxn ang="f126">
                    <a:pos x="f174" y="f162"/>
                  </a:cxn>
                  <a:cxn ang="f126">
                    <a:pos x="f190" y="f162"/>
                  </a:cxn>
                  <a:cxn ang="f126">
                    <a:pos x="f165" y="f162"/>
                  </a:cxn>
                  <a:cxn ang="f126">
                    <a:pos x="f163" y="f164"/>
                  </a:cxn>
                  <a:cxn ang="f126">
                    <a:pos x="f163" y="f164"/>
                  </a:cxn>
                </a:cxnLst>
                <a:rect l="f159" t="f162" r="f160" b="f161"/>
                <a:pathLst>
                  <a:path w="195" h="2605">
                    <a:moveTo>
                      <a:pt x="f6" y="f8"/>
                    </a:moveTo>
                    <a:lnTo>
                      <a:pt x="f9" y="f10"/>
                    </a:lnTo>
                    <a:lnTo>
                      <a:pt x="f11" y="f12"/>
                    </a:lnTo>
                    <a:lnTo>
                      <a:pt x="f13" y="f14"/>
                    </a:lnTo>
                    <a:lnTo>
                      <a:pt x="f15" y="f16"/>
                    </a:lnTo>
                    <a:lnTo>
                      <a:pt x="f17" y="f18"/>
                    </a:lnTo>
                    <a:lnTo>
                      <a:pt x="f19" y="f20"/>
                    </a:lnTo>
                    <a:lnTo>
                      <a:pt x="f21" y="f22"/>
                    </a:lnTo>
                    <a:lnTo>
                      <a:pt x="f19" y="f23"/>
                    </a:lnTo>
                    <a:lnTo>
                      <a:pt x="f24" y="f25"/>
                    </a:lnTo>
                    <a:lnTo>
                      <a:pt x="f26" y="f27"/>
                    </a:lnTo>
                    <a:lnTo>
                      <a:pt x="f28" y="f29"/>
                    </a:lnTo>
                    <a:lnTo>
                      <a:pt x="f30" y="f7"/>
                    </a:lnTo>
                    <a:lnTo>
                      <a:pt x="f31" y="f32"/>
                    </a:lnTo>
                    <a:lnTo>
                      <a:pt x="f5" y="f33"/>
                    </a:lnTo>
                    <a:lnTo>
                      <a:pt x="f34" y="f35"/>
                    </a:lnTo>
                    <a:lnTo>
                      <a:pt x="f36" y="f37"/>
                    </a:lnTo>
                    <a:lnTo>
                      <a:pt x="f38" y="f39"/>
                    </a:lnTo>
                    <a:lnTo>
                      <a:pt x="f36" y="f40"/>
                    </a:lnTo>
                    <a:lnTo>
                      <a:pt x="f41" y="f42"/>
                    </a:lnTo>
                    <a:lnTo>
                      <a:pt x="f43" y="f44"/>
                    </a:lnTo>
                    <a:lnTo>
                      <a:pt x="f45" y="f46"/>
                    </a:lnTo>
                    <a:lnTo>
                      <a:pt x="f47" y="f48"/>
                    </a:lnTo>
                    <a:lnTo>
                      <a:pt x="f49" y="f8"/>
                    </a:lnTo>
                    <a:lnTo>
                      <a:pt x="f50" y="f51"/>
                    </a:lnTo>
                    <a:lnTo>
                      <a:pt x="f52" y="f5"/>
                    </a:lnTo>
                    <a:lnTo>
                      <a:pt x="f2" y="f51"/>
                    </a:lnTo>
                    <a:lnTo>
                      <a:pt x="f6" y="f8"/>
                    </a:lnTo>
                    <a:close/>
                  </a:path>
                </a:pathLst>
              </a:custGeom>
              <a:solidFill>
                <a:srgbClr val="A38C8C"/>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9" name="Freeform 35"/>
              <p:cNvSpPr/>
              <p:nvPr/>
            </p:nvSpPr>
            <p:spPr>
              <a:xfrm>
                <a:off x="7542373" y="3903930"/>
                <a:ext cx="645694" cy="943514"/>
              </a:xfrm>
              <a:custGeom>
                <a:avLst/>
                <a:gdLst>
                  <a:gd name="f0" fmla="val 10800000"/>
                  <a:gd name="f1" fmla="val 5400000"/>
                  <a:gd name="f2" fmla="val 180"/>
                  <a:gd name="f3" fmla="val w"/>
                  <a:gd name="f4" fmla="val h"/>
                  <a:gd name="f5" fmla="val 0"/>
                  <a:gd name="f6" fmla="val 2364"/>
                  <a:gd name="f7" fmla="val 2773"/>
                  <a:gd name="f8" fmla="val 27"/>
                  <a:gd name="f9" fmla="val 2554"/>
                  <a:gd name="f10" fmla="val 337"/>
                  <a:gd name="f11" fmla="val 2504"/>
                  <a:gd name="f12" fmla="val 359"/>
                  <a:gd name="f13" fmla="val 1820"/>
                  <a:gd name="f14" fmla="val 639"/>
                  <a:gd name="f15" fmla="val 437"/>
                  <a:gd name="f16" fmla="val 1267"/>
                  <a:gd name="f17" fmla="val 63"/>
                  <a:gd name="f18" fmla="val 2186"/>
                  <a:gd name="f19" fmla="val 76"/>
                  <a:gd name="f20" fmla="val 2041"/>
                  <a:gd name="f21" fmla="val 2336"/>
                  <a:gd name="f22" fmla="val 2354"/>
                  <a:gd name="f23" fmla="val 2328"/>
                  <a:gd name="f24" fmla="val 2540"/>
                  <a:gd name="f25" fmla="val 1859"/>
                  <a:gd name="f26" fmla="val 2573"/>
                  <a:gd name="f27" fmla="val 1910"/>
                  <a:gd name="f28" fmla="val 306"/>
                  <a:gd name="f29" fmla="val 624"/>
                  <a:gd name="f30" fmla="val 236"/>
                  <a:gd name="f31" fmla="val 547"/>
                  <a:gd name="f32" fmla="val 2728"/>
                  <a:gd name="f33" fmla="+- 0 0 -90"/>
                  <a:gd name="f34" fmla="*/ f3 1 2364"/>
                  <a:gd name="f35" fmla="*/ f4 1 2773"/>
                  <a:gd name="f36" fmla="+- f7 0 f5"/>
                  <a:gd name="f37" fmla="+- f6 0 f5"/>
                  <a:gd name="f38" fmla="*/ f33 f0 1"/>
                  <a:gd name="f39" fmla="*/ f37 1 2364"/>
                  <a:gd name="f40" fmla="*/ f36 1 2773"/>
                  <a:gd name="f41" fmla="*/ 1 f37 1"/>
                  <a:gd name="f42" fmla="*/ 160 f36 1"/>
                  <a:gd name="f43" fmla="*/ 21 f37 1"/>
                  <a:gd name="f44" fmla="*/ 157 f36 1"/>
                  <a:gd name="f45" fmla="*/ 22 f37 1"/>
                  <a:gd name="f46" fmla="*/ 114 f36 1"/>
                  <a:gd name="f47" fmla="*/ 40 f36 1"/>
                  <a:gd name="f48" fmla="*/ 27 f37 1"/>
                  <a:gd name="f49" fmla="*/ 0 f36 1"/>
                  <a:gd name="f50" fmla="*/ 79 f37 1"/>
                  <a:gd name="f51" fmla="*/ 4 f36 1"/>
                  <a:gd name="f52" fmla="*/ 136 f37 1"/>
                  <a:gd name="f53" fmla="*/ 5 f36 1"/>
                  <a:gd name="f54" fmla="*/ 127 f37 1"/>
                  <a:gd name="f55" fmla="*/ 146 f36 1"/>
                  <a:gd name="f56" fmla="*/ 147 f37 1"/>
                  <a:gd name="f57" fmla="*/ 148 f36 1"/>
                  <a:gd name="f58" fmla="*/ 145 f37 1"/>
                  <a:gd name="f59" fmla="*/ 159 f36 1"/>
                  <a:gd name="f60" fmla="*/ 116 f37 1"/>
                  <a:gd name="f61" fmla="*/ 161 f36 1"/>
                  <a:gd name="f62" fmla="*/ 119 f37 1"/>
                  <a:gd name="f63" fmla="*/ 20 f36 1"/>
                  <a:gd name="f64" fmla="*/ 39 f37 1"/>
                  <a:gd name="f65" fmla="*/ 15 f36 1"/>
                  <a:gd name="f66" fmla="*/ 34 f37 1"/>
                  <a:gd name="f67" fmla="*/ 171 f36 1"/>
                  <a:gd name="f68" fmla="*/ 0 f37 1"/>
                  <a:gd name="f69" fmla="*/ 174 f36 1"/>
                  <a:gd name="f70" fmla="*/ 2364 f37 1"/>
                  <a:gd name="f71" fmla="*/ 2773 f36 1"/>
                  <a:gd name="f72" fmla="*/ f38 1 f2"/>
                  <a:gd name="f73" fmla="*/ f41 1 2364"/>
                  <a:gd name="f74" fmla="*/ f42 1 2773"/>
                  <a:gd name="f75" fmla="*/ f43 1 2364"/>
                  <a:gd name="f76" fmla="*/ f44 1 2773"/>
                  <a:gd name="f77" fmla="*/ f45 1 2364"/>
                  <a:gd name="f78" fmla="*/ f46 1 2773"/>
                  <a:gd name="f79" fmla="*/ f47 1 2773"/>
                  <a:gd name="f80" fmla="*/ f48 1 2364"/>
                  <a:gd name="f81" fmla="*/ f49 1 2773"/>
                  <a:gd name="f82" fmla="*/ f50 1 2364"/>
                  <a:gd name="f83" fmla="*/ f51 1 2773"/>
                  <a:gd name="f84" fmla="*/ f52 1 2364"/>
                  <a:gd name="f85" fmla="*/ f53 1 2773"/>
                  <a:gd name="f86" fmla="*/ f54 1 2364"/>
                  <a:gd name="f87" fmla="*/ f55 1 2773"/>
                  <a:gd name="f88" fmla="*/ f56 1 2364"/>
                  <a:gd name="f89" fmla="*/ f57 1 2773"/>
                  <a:gd name="f90" fmla="*/ f58 1 2364"/>
                  <a:gd name="f91" fmla="*/ f59 1 2773"/>
                  <a:gd name="f92" fmla="*/ f60 1 2364"/>
                  <a:gd name="f93" fmla="*/ f61 1 2773"/>
                  <a:gd name="f94" fmla="*/ f62 1 2364"/>
                  <a:gd name="f95" fmla="*/ f63 1 2773"/>
                  <a:gd name="f96" fmla="*/ f64 1 2364"/>
                  <a:gd name="f97" fmla="*/ f65 1 2773"/>
                  <a:gd name="f98" fmla="*/ f66 1 2364"/>
                  <a:gd name="f99" fmla="*/ f67 1 2773"/>
                  <a:gd name="f100" fmla="*/ f68 1 2364"/>
                  <a:gd name="f101" fmla="*/ f69 1 2773"/>
                  <a:gd name="f102" fmla="*/ f70 1 2364"/>
                  <a:gd name="f103" fmla="*/ f71 1 2773"/>
                  <a:gd name="f104" fmla="+- f72 0 f1"/>
                  <a:gd name="f105" fmla="*/ f73 1 f39"/>
                  <a:gd name="f106" fmla="*/ f74 1 f40"/>
                  <a:gd name="f107" fmla="*/ f75 1 f39"/>
                  <a:gd name="f108" fmla="*/ f76 1 f40"/>
                  <a:gd name="f109" fmla="*/ f77 1 f39"/>
                  <a:gd name="f110" fmla="*/ f78 1 f40"/>
                  <a:gd name="f111" fmla="*/ f79 1 f40"/>
                  <a:gd name="f112" fmla="*/ f80 1 f39"/>
                  <a:gd name="f113" fmla="*/ f81 1 f40"/>
                  <a:gd name="f114" fmla="*/ f82 1 f39"/>
                  <a:gd name="f115" fmla="*/ f83 1 f40"/>
                  <a:gd name="f116" fmla="*/ f84 1 f39"/>
                  <a:gd name="f117" fmla="*/ f85 1 f40"/>
                  <a:gd name="f118" fmla="*/ f86 1 f39"/>
                  <a:gd name="f119" fmla="*/ f87 1 f40"/>
                  <a:gd name="f120" fmla="*/ f88 1 f39"/>
                  <a:gd name="f121" fmla="*/ f89 1 f40"/>
                  <a:gd name="f122" fmla="*/ f90 1 f39"/>
                  <a:gd name="f123" fmla="*/ f91 1 f40"/>
                  <a:gd name="f124" fmla="*/ f92 1 f39"/>
                  <a:gd name="f125" fmla="*/ f93 1 f40"/>
                  <a:gd name="f126" fmla="*/ f94 1 f39"/>
                  <a:gd name="f127" fmla="*/ f95 1 f40"/>
                  <a:gd name="f128" fmla="*/ f96 1 f39"/>
                  <a:gd name="f129" fmla="*/ f97 1 f40"/>
                  <a:gd name="f130" fmla="*/ f98 1 f39"/>
                  <a:gd name="f131" fmla="*/ f99 1 f40"/>
                  <a:gd name="f132" fmla="*/ f100 1 f39"/>
                  <a:gd name="f133" fmla="*/ f101 1 f40"/>
                  <a:gd name="f134" fmla="*/ f102 1 f39"/>
                  <a:gd name="f135" fmla="*/ f103 1 f40"/>
                  <a:gd name="f136" fmla="*/ f132 f34 1"/>
                  <a:gd name="f137" fmla="*/ f134 f34 1"/>
                  <a:gd name="f138" fmla="*/ f135 f35 1"/>
                  <a:gd name="f139" fmla="*/ f113 f35 1"/>
                  <a:gd name="f140" fmla="*/ f105 f34 1"/>
                  <a:gd name="f141" fmla="*/ f106 f35 1"/>
                  <a:gd name="f142" fmla="*/ f107 f34 1"/>
                  <a:gd name="f143" fmla="*/ f108 f35 1"/>
                  <a:gd name="f144" fmla="*/ f109 f34 1"/>
                  <a:gd name="f145" fmla="*/ f110 f35 1"/>
                  <a:gd name="f146" fmla="*/ f111 f35 1"/>
                  <a:gd name="f147" fmla="*/ f112 f34 1"/>
                  <a:gd name="f148" fmla="*/ f114 f34 1"/>
                  <a:gd name="f149" fmla="*/ f115 f35 1"/>
                  <a:gd name="f150" fmla="*/ f116 f34 1"/>
                  <a:gd name="f151" fmla="*/ f117 f35 1"/>
                  <a:gd name="f152" fmla="*/ f118 f34 1"/>
                  <a:gd name="f153" fmla="*/ f119 f35 1"/>
                  <a:gd name="f154" fmla="*/ f120 f34 1"/>
                  <a:gd name="f155" fmla="*/ f121 f35 1"/>
                  <a:gd name="f156" fmla="*/ f122 f34 1"/>
                  <a:gd name="f157" fmla="*/ f123 f35 1"/>
                  <a:gd name="f158" fmla="*/ f124 f34 1"/>
                  <a:gd name="f159" fmla="*/ f125 f35 1"/>
                  <a:gd name="f160" fmla="*/ f126 f34 1"/>
                  <a:gd name="f161" fmla="*/ f127 f35 1"/>
                  <a:gd name="f162" fmla="*/ f128 f34 1"/>
                  <a:gd name="f163" fmla="*/ f129 f35 1"/>
                  <a:gd name="f164" fmla="*/ f130 f34 1"/>
                  <a:gd name="f165" fmla="*/ f131 f35 1"/>
                  <a:gd name="f166" fmla="*/ f133 f35 1"/>
                </a:gdLst>
                <a:ahLst/>
                <a:cxnLst>
                  <a:cxn ang="3cd4">
                    <a:pos x="hc" y="t"/>
                  </a:cxn>
                  <a:cxn ang="0">
                    <a:pos x="r" y="vc"/>
                  </a:cxn>
                  <a:cxn ang="cd4">
                    <a:pos x="hc" y="b"/>
                  </a:cxn>
                  <a:cxn ang="cd2">
                    <a:pos x="l" y="vc"/>
                  </a:cxn>
                  <a:cxn ang="f104">
                    <a:pos x="f140" y="f141"/>
                  </a:cxn>
                  <a:cxn ang="f104">
                    <a:pos x="f142" y="f143"/>
                  </a:cxn>
                  <a:cxn ang="f104">
                    <a:pos x="f144" y="f145"/>
                  </a:cxn>
                  <a:cxn ang="f104">
                    <a:pos x="f144" y="f146"/>
                  </a:cxn>
                  <a:cxn ang="f104">
                    <a:pos x="f147" y="f139"/>
                  </a:cxn>
                  <a:cxn ang="f104">
                    <a:pos x="f148" y="f149"/>
                  </a:cxn>
                  <a:cxn ang="f104">
                    <a:pos x="f150" y="f151"/>
                  </a:cxn>
                  <a:cxn ang="f104">
                    <a:pos x="f152" y="f153"/>
                  </a:cxn>
                  <a:cxn ang="f104">
                    <a:pos x="f154" y="f155"/>
                  </a:cxn>
                  <a:cxn ang="f104">
                    <a:pos x="f156" y="f157"/>
                  </a:cxn>
                  <a:cxn ang="f104">
                    <a:pos x="f158" y="f159"/>
                  </a:cxn>
                  <a:cxn ang="f104">
                    <a:pos x="f160" y="f161"/>
                  </a:cxn>
                  <a:cxn ang="f104">
                    <a:pos x="f162" y="f163"/>
                  </a:cxn>
                  <a:cxn ang="f104">
                    <a:pos x="f164" y="f165"/>
                  </a:cxn>
                  <a:cxn ang="f104">
                    <a:pos x="f136" y="f166"/>
                  </a:cxn>
                  <a:cxn ang="f104">
                    <a:pos x="f140" y="f141"/>
                  </a:cxn>
                  <a:cxn ang="f104">
                    <a:pos x="f140" y="f141"/>
                  </a:cxn>
                </a:cxnLst>
                <a:rect l="f136" t="f139" r="f137" b="f138"/>
                <a:pathLst>
                  <a:path w="2364" h="2773">
                    <a:moveTo>
                      <a:pt x="f8" y="f9"/>
                    </a:moveTo>
                    <a:lnTo>
                      <a:pt x="f10" y="f11"/>
                    </a:lnTo>
                    <a:lnTo>
                      <a:pt x="f12" y="f13"/>
                    </a:lnTo>
                    <a:lnTo>
                      <a:pt x="f12" y="f14"/>
                    </a:lnTo>
                    <a:lnTo>
                      <a:pt x="f15" y="f5"/>
                    </a:lnTo>
                    <a:lnTo>
                      <a:pt x="f16" y="f17"/>
                    </a:lnTo>
                    <a:lnTo>
                      <a:pt x="f18" y="f19"/>
                    </a:lnTo>
                    <a:lnTo>
                      <a:pt x="f20" y="f21"/>
                    </a:lnTo>
                    <a:lnTo>
                      <a:pt x="f6" y="f22"/>
                    </a:lnTo>
                    <a:lnTo>
                      <a:pt x="f23" y="f24"/>
                    </a:lnTo>
                    <a:lnTo>
                      <a:pt x="f25" y="f26"/>
                    </a:lnTo>
                    <a:lnTo>
                      <a:pt x="f27" y="f28"/>
                    </a:lnTo>
                    <a:lnTo>
                      <a:pt x="f29" y="f30"/>
                    </a:lnTo>
                    <a:lnTo>
                      <a:pt x="f31" y="f32"/>
                    </a:lnTo>
                    <a:lnTo>
                      <a:pt x="f5" y="f7"/>
                    </a:lnTo>
                    <a:lnTo>
                      <a:pt x="f8" y="f9"/>
                    </a:lnTo>
                    <a:close/>
                  </a:path>
                </a:pathLst>
              </a:custGeom>
              <a:solidFill>
                <a:srgbClr val="FFE5E5"/>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20" name="Freeform 36"/>
              <p:cNvSpPr/>
              <p:nvPr/>
            </p:nvSpPr>
            <p:spPr>
              <a:xfrm>
                <a:off x="7687799" y="3982842"/>
                <a:ext cx="353187" cy="789099"/>
              </a:xfrm>
              <a:custGeom>
                <a:avLst/>
                <a:gdLst>
                  <a:gd name="f0" fmla="val 10800000"/>
                  <a:gd name="f1" fmla="val 5400000"/>
                  <a:gd name="f2" fmla="val 180"/>
                  <a:gd name="f3" fmla="val w"/>
                  <a:gd name="f4" fmla="val h"/>
                  <a:gd name="f5" fmla="val 0"/>
                  <a:gd name="f6" fmla="val 1290"/>
                  <a:gd name="f7" fmla="val 2320"/>
                  <a:gd name="f8" fmla="val 135"/>
                  <a:gd name="f9" fmla="val 62"/>
                  <a:gd name="f10" fmla="val 1140"/>
                  <a:gd name="f11" fmla="val 2284"/>
                  <a:gd name="f12" fmla="+- 0 0 -90"/>
                  <a:gd name="f13" fmla="*/ f3 1 1290"/>
                  <a:gd name="f14" fmla="*/ f4 1 2320"/>
                  <a:gd name="f15" fmla="+- f7 0 f5"/>
                  <a:gd name="f16" fmla="+- f6 0 f5"/>
                  <a:gd name="f17" fmla="*/ f12 f0 1"/>
                  <a:gd name="f18" fmla="*/ f16 1 1290"/>
                  <a:gd name="f19" fmla="*/ f15 1 2320"/>
                  <a:gd name="f20" fmla="*/ 9 f16 1"/>
                  <a:gd name="f21" fmla="*/ 0 f15 1"/>
                  <a:gd name="f22" fmla="*/ 81 f16 1"/>
                  <a:gd name="f23" fmla="*/ 3 f15 1"/>
                  <a:gd name="f24" fmla="*/ 72 f16 1"/>
                  <a:gd name="f25" fmla="*/ 143 f15 1"/>
                  <a:gd name="f26" fmla="*/ 0 f16 1"/>
                  <a:gd name="f27" fmla="*/ 145 f15 1"/>
                  <a:gd name="f28" fmla="*/ 1290 f16 1"/>
                  <a:gd name="f29" fmla="*/ 2320 f15 1"/>
                  <a:gd name="f30" fmla="*/ f17 1 f2"/>
                  <a:gd name="f31" fmla="*/ f20 1 1290"/>
                  <a:gd name="f32" fmla="*/ f21 1 2320"/>
                  <a:gd name="f33" fmla="*/ f22 1 1290"/>
                  <a:gd name="f34" fmla="*/ f23 1 2320"/>
                  <a:gd name="f35" fmla="*/ f24 1 1290"/>
                  <a:gd name="f36" fmla="*/ f25 1 2320"/>
                  <a:gd name="f37" fmla="*/ f26 1 1290"/>
                  <a:gd name="f38" fmla="*/ f27 1 2320"/>
                  <a:gd name="f39" fmla="*/ f28 1 1290"/>
                  <a:gd name="f40" fmla="*/ f29 1 2320"/>
                  <a:gd name="f41" fmla="+- f30 0 f1"/>
                  <a:gd name="f42" fmla="*/ f31 1 f18"/>
                  <a:gd name="f43" fmla="*/ f32 1 f19"/>
                  <a:gd name="f44" fmla="*/ f33 1 f18"/>
                  <a:gd name="f45" fmla="*/ f34 1 f19"/>
                  <a:gd name="f46" fmla="*/ f35 1 f18"/>
                  <a:gd name="f47" fmla="*/ f36 1 f19"/>
                  <a:gd name="f48" fmla="*/ f37 1 f18"/>
                  <a:gd name="f49" fmla="*/ f38 1 f19"/>
                  <a:gd name="f50" fmla="*/ f39 1 f18"/>
                  <a:gd name="f51" fmla="*/ f40 1 f19"/>
                  <a:gd name="f52" fmla="*/ f48 f13 1"/>
                  <a:gd name="f53" fmla="*/ f50 f13 1"/>
                  <a:gd name="f54" fmla="*/ f51 f14 1"/>
                  <a:gd name="f55" fmla="*/ f43 f14 1"/>
                  <a:gd name="f56" fmla="*/ f42 f13 1"/>
                  <a:gd name="f57" fmla="*/ f44 f13 1"/>
                  <a:gd name="f58" fmla="*/ f45 f14 1"/>
                  <a:gd name="f59" fmla="*/ f46 f13 1"/>
                  <a:gd name="f60" fmla="*/ f47 f14 1"/>
                  <a:gd name="f61" fmla="*/ f49 f14 1"/>
                </a:gdLst>
                <a:ahLst/>
                <a:cxnLst>
                  <a:cxn ang="3cd4">
                    <a:pos x="hc" y="t"/>
                  </a:cxn>
                  <a:cxn ang="0">
                    <a:pos x="r" y="vc"/>
                  </a:cxn>
                  <a:cxn ang="cd4">
                    <a:pos x="hc" y="b"/>
                  </a:cxn>
                  <a:cxn ang="cd2">
                    <a:pos x="l" y="vc"/>
                  </a:cxn>
                  <a:cxn ang="f41">
                    <a:pos x="f56" y="f55"/>
                  </a:cxn>
                  <a:cxn ang="f41">
                    <a:pos x="f57" y="f58"/>
                  </a:cxn>
                  <a:cxn ang="f41">
                    <a:pos x="f59" y="f60"/>
                  </a:cxn>
                  <a:cxn ang="f41">
                    <a:pos x="f52" y="f61"/>
                  </a:cxn>
                  <a:cxn ang="f41">
                    <a:pos x="f56" y="f55"/>
                  </a:cxn>
                  <a:cxn ang="f41">
                    <a:pos x="f56" y="f55"/>
                  </a:cxn>
                </a:cxnLst>
                <a:rect l="f52" t="f55" r="f53" b="f54"/>
                <a:pathLst>
                  <a:path w="1290" h="2320">
                    <a:moveTo>
                      <a:pt x="f8" y="f5"/>
                    </a:moveTo>
                    <a:lnTo>
                      <a:pt x="f6" y="f9"/>
                    </a:lnTo>
                    <a:lnTo>
                      <a:pt x="f10" y="f11"/>
                    </a:lnTo>
                    <a:lnTo>
                      <a:pt x="f5" y="f7"/>
                    </a:lnTo>
                    <a:lnTo>
                      <a:pt x="f8" y="f5"/>
                    </a:lnTo>
                    <a:close/>
                  </a:path>
                </a:pathLst>
              </a:custGeom>
              <a:solidFill>
                <a:srgbClr val="80DFF6"/>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21" name="Freeform 37"/>
              <p:cNvSpPr/>
              <p:nvPr/>
            </p:nvSpPr>
            <p:spPr>
              <a:xfrm>
                <a:off x="7709123" y="4331814"/>
                <a:ext cx="84746" cy="268019"/>
              </a:xfrm>
              <a:custGeom>
                <a:avLst/>
                <a:gdLst>
                  <a:gd name="f0" fmla="val 10800000"/>
                  <a:gd name="f1" fmla="val 5400000"/>
                  <a:gd name="f2" fmla="val 180"/>
                  <a:gd name="f3" fmla="val w"/>
                  <a:gd name="f4" fmla="val h"/>
                  <a:gd name="f5" fmla="val 0"/>
                  <a:gd name="f6" fmla="val 309"/>
                  <a:gd name="f7" fmla="val 788"/>
                  <a:gd name="f8" fmla="val 6"/>
                  <a:gd name="f9" fmla="val 35"/>
                  <a:gd name="f10" fmla="val 206"/>
                  <a:gd name="f11" fmla="val 299"/>
                  <a:gd name="f12" fmla="val 300"/>
                  <a:gd name="f13" fmla="val 362"/>
                  <a:gd name="f14" fmla="val 257"/>
                  <a:gd name="f15" fmla="val 475"/>
                  <a:gd name="f16" fmla="val 237"/>
                  <a:gd name="f17" fmla="val 759"/>
                  <a:gd name="f18" fmla="+- 0 0 -90"/>
                  <a:gd name="f19" fmla="*/ f3 1 309"/>
                  <a:gd name="f20" fmla="*/ f4 1 788"/>
                  <a:gd name="f21" fmla="+- f7 0 f5"/>
                  <a:gd name="f22" fmla="+- f6 0 f5"/>
                  <a:gd name="f23" fmla="*/ f18 f0 1"/>
                  <a:gd name="f24" fmla="*/ f22 1 309"/>
                  <a:gd name="f25" fmla="*/ f21 1 788"/>
                  <a:gd name="f26" fmla="*/ 1 f22 1"/>
                  <a:gd name="f27" fmla="*/ 0 f21 1"/>
                  <a:gd name="f28" fmla="*/ 20 f22 1"/>
                  <a:gd name="f29" fmla="*/ 3 f21 1"/>
                  <a:gd name="f30" fmla="*/ 13 f22 1"/>
                  <a:gd name="f31" fmla="*/ 19 f21 1"/>
                  <a:gd name="f32" fmla="*/ 19 f22 1"/>
                  <a:gd name="f33" fmla="*/ 23 f21 1"/>
                  <a:gd name="f34" fmla="*/ 17 f22 1"/>
                  <a:gd name="f35" fmla="*/ 29 f21 1"/>
                  <a:gd name="f36" fmla="*/ 15 f22 1"/>
                  <a:gd name="f37" fmla="*/ 48 f21 1"/>
                  <a:gd name="f38" fmla="*/ 0 f22 1"/>
                  <a:gd name="f39" fmla="*/ 49 f21 1"/>
                  <a:gd name="f40" fmla="*/ 309 f22 1"/>
                  <a:gd name="f41" fmla="*/ 788 f21 1"/>
                  <a:gd name="f42" fmla="*/ f23 1 f2"/>
                  <a:gd name="f43" fmla="*/ f26 1 309"/>
                  <a:gd name="f44" fmla="*/ f27 1 788"/>
                  <a:gd name="f45" fmla="*/ f28 1 309"/>
                  <a:gd name="f46" fmla="*/ f29 1 788"/>
                  <a:gd name="f47" fmla="*/ f30 1 309"/>
                  <a:gd name="f48" fmla="*/ f31 1 788"/>
                  <a:gd name="f49" fmla="*/ f32 1 309"/>
                  <a:gd name="f50" fmla="*/ f33 1 788"/>
                  <a:gd name="f51" fmla="*/ f34 1 309"/>
                  <a:gd name="f52" fmla="*/ f35 1 788"/>
                  <a:gd name="f53" fmla="*/ f36 1 309"/>
                  <a:gd name="f54" fmla="*/ f37 1 788"/>
                  <a:gd name="f55" fmla="*/ f38 1 309"/>
                  <a:gd name="f56" fmla="*/ f39 1 788"/>
                  <a:gd name="f57" fmla="*/ f40 1 309"/>
                  <a:gd name="f58" fmla="*/ f41 1 788"/>
                  <a:gd name="f59" fmla="+- f42 0 f1"/>
                  <a:gd name="f60" fmla="*/ f43 1 f24"/>
                  <a:gd name="f61" fmla="*/ f44 1 f25"/>
                  <a:gd name="f62" fmla="*/ f45 1 f24"/>
                  <a:gd name="f63" fmla="*/ f46 1 f25"/>
                  <a:gd name="f64" fmla="*/ f47 1 f24"/>
                  <a:gd name="f65" fmla="*/ f48 1 f25"/>
                  <a:gd name="f66" fmla="*/ f49 1 f24"/>
                  <a:gd name="f67" fmla="*/ f50 1 f25"/>
                  <a:gd name="f68" fmla="*/ f51 1 f24"/>
                  <a:gd name="f69" fmla="*/ f52 1 f25"/>
                  <a:gd name="f70" fmla="*/ f53 1 f24"/>
                  <a:gd name="f71" fmla="*/ f54 1 f25"/>
                  <a:gd name="f72" fmla="*/ f55 1 f24"/>
                  <a:gd name="f73" fmla="*/ f56 1 f25"/>
                  <a:gd name="f74" fmla="*/ f57 1 f24"/>
                  <a:gd name="f75" fmla="*/ f58 1 f25"/>
                  <a:gd name="f76" fmla="*/ f72 f19 1"/>
                  <a:gd name="f77" fmla="*/ f74 f19 1"/>
                  <a:gd name="f78" fmla="*/ f75 f20 1"/>
                  <a:gd name="f79" fmla="*/ f61 f20 1"/>
                  <a:gd name="f80" fmla="*/ f60 f19 1"/>
                  <a:gd name="f81" fmla="*/ f62 f19 1"/>
                  <a:gd name="f82" fmla="*/ f63 f20 1"/>
                  <a:gd name="f83" fmla="*/ f64 f19 1"/>
                  <a:gd name="f84" fmla="*/ f65 f20 1"/>
                  <a:gd name="f85" fmla="*/ f66 f19 1"/>
                  <a:gd name="f86" fmla="*/ f67 f20 1"/>
                  <a:gd name="f87" fmla="*/ f68 f19 1"/>
                  <a:gd name="f88" fmla="*/ f69 f20 1"/>
                  <a:gd name="f89" fmla="*/ f70 f19 1"/>
                  <a:gd name="f90" fmla="*/ f71 f20 1"/>
                  <a:gd name="f91" fmla="*/ f73 f20 1"/>
                </a:gdLst>
                <a:ahLst/>
                <a:cxnLst>
                  <a:cxn ang="3cd4">
                    <a:pos x="hc" y="t"/>
                  </a:cxn>
                  <a:cxn ang="0">
                    <a:pos x="r" y="vc"/>
                  </a:cxn>
                  <a:cxn ang="cd4">
                    <a:pos x="hc" y="b"/>
                  </a:cxn>
                  <a:cxn ang="cd2">
                    <a:pos x="l" y="vc"/>
                  </a:cxn>
                  <a:cxn ang="f59">
                    <a:pos x="f80" y="f79"/>
                  </a:cxn>
                  <a:cxn ang="f59">
                    <a:pos x="f81" y="f82"/>
                  </a:cxn>
                  <a:cxn ang="f59">
                    <a:pos x="f83" y="f84"/>
                  </a:cxn>
                  <a:cxn ang="f59">
                    <a:pos x="f85" y="f86"/>
                  </a:cxn>
                  <a:cxn ang="f59">
                    <a:pos x="f87" y="f88"/>
                  </a:cxn>
                  <a:cxn ang="f59">
                    <a:pos x="f89" y="f90"/>
                  </a:cxn>
                  <a:cxn ang="f59">
                    <a:pos x="f76" y="f91"/>
                  </a:cxn>
                  <a:cxn ang="f59">
                    <a:pos x="f80" y="f79"/>
                  </a:cxn>
                  <a:cxn ang="f59">
                    <a:pos x="f80" y="f79"/>
                  </a:cxn>
                </a:cxnLst>
                <a:rect l="f76" t="f79" r="f77" b="f78"/>
                <a:pathLst>
                  <a:path w="309" h="788">
                    <a:moveTo>
                      <a:pt x="f8" y="f5"/>
                    </a:moveTo>
                    <a:lnTo>
                      <a:pt x="f6" y="f9"/>
                    </a:lnTo>
                    <a:lnTo>
                      <a:pt x="f10" y="f11"/>
                    </a:lnTo>
                    <a:lnTo>
                      <a:pt x="f12" y="f13"/>
                    </a:lnTo>
                    <a:lnTo>
                      <a:pt x="f14" y="f15"/>
                    </a:lnTo>
                    <a:lnTo>
                      <a:pt x="f16" y="f17"/>
                    </a:lnTo>
                    <a:lnTo>
                      <a:pt x="f5" y="f7"/>
                    </a:lnTo>
                    <a:lnTo>
                      <a:pt x="f8" y="f5"/>
                    </a:lnTo>
                    <a:close/>
                  </a:path>
                </a:pathLst>
              </a:custGeom>
              <a:solidFill>
                <a:srgbClr val="FFF2CC"/>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22" name="Freeform 38"/>
              <p:cNvSpPr/>
              <p:nvPr/>
            </p:nvSpPr>
            <p:spPr>
              <a:xfrm>
                <a:off x="7701469" y="4369222"/>
                <a:ext cx="78181" cy="222446"/>
              </a:xfrm>
              <a:custGeom>
                <a:avLst/>
                <a:gdLst>
                  <a:gd name="f0" fmla="val 10800000"/>
                  <a:gd name="f1" fmla="val 5400000"/>
                  <a:gd name="f2" fmla="val 180"/>
                  <a:gd name="f3" fmla="val w"/>
                  <a:gd name="f4" fmla="val h"/>
                  <a:gd name="f5" fmla="val 0"/>
                  <a:gd name="f6" fmla="val 286"/>
                  <a:gd name="f7" fmla="val 652"/>
                  <a:gd name="f8" fmla="val 141"/>
                  <a:gd name="f9" fmla="val 183"/>
                  <a:gd name="f10" fmla="val 196"/>
                  <a:gd name="f11" fmla="val 192"/>
                  <a:gd name="f12" fmla="val 200"/>
                  <a:gd name="f13" fmla="val 63"/>
                  <a:gd name="f14" fmla="val 4"/>
                  <a:gd name="f15" fmla="val 630"/>
                  <a:gd name="f16" fmla="val 155"/>
                  <a:gd name="f17" fmla="val 585"/>
                  <a:gd name="f18" fmla="val 95"/>
                  <a:gd name="f19" fmla="val 493"/>
                  <a:gd name="f20" fmla="val 164"/>
                  <a:gd name="f21" fmla="val 484"/>
                  <a:gd name="f22" fmla="val 236"/>
                  <a:gd name="f23" fmla="val 431"/>
                  <a:gd name="f24" fmla="val 365"/>
                  <a:gd name="f25" fmla="val 150"/>
                  <a:gd name="f26" fmla="+- 0 0 -90"/>
                  <a:gd name="f27" fmla="*/ f3 1 286"/>
                  <a:gd name="f28" fmla="*/ f4 1 652"/>
                  <a:gd name="f29" fmla="+- f7 0 f5"/>
                  <a:gd name="f30" fmla="+- f6 0 f5"/>
                  <a:gd name="f31" fmla="*/ f26 f0 1"/>
                  <a:gd name="f32" fmla="*/ f30 1 286"/>
                  <a:gd name="f33" fmla="*/ f29 1 652"/>
                  <a:gd name="f34" fmla="*/ 9 f30 1"/>
                  <a:gd name="f35" fmla="*/ 12 f29 1"/>
                  <a:gd name="f36" fmla="*/ 12 f30 1"/>
                  <a:gd name="f37" fmla="*/ 0 f29 1"/>
                  <a:gd name="f38" fmla="*/ 4 f30 1"/>
                  <a:gd name="f39" fmla="*/ 1 f29 1"/>
                  <a:gd name="f40" fmla="*/ 0 f30 1"/>
                  <a:gd name="f41" fmla="*/ 40 f29 1"/>
                  <a:gd name="f42" fmla="*/ 41 f29 1"/>
                  <a:gd name="f43" fmla="*/ 37 f29 1"/>
                  <a:gd name="f44" fmla="*/ 6 f30 1"/>
                  <a:gd name="f45" fmla="*/ 31 f29 1"/>
                  <a:gd name="f46" fmla="*/ 10 f30 1"/>
                  <a:gd name="f47" fmla="*/ 14 f30 1"/>
                  <a:gd name="f48" fmla="*/ 27 f29 1"/>
                  <a:gd name="f49" fmla="*/ 18 f30 1"/>
                  <a:gd name="f50" fmla="*/ 23 f29 1"/>
                  <a:gd name="f51" fmla="*/ 286 f30 1"/>
                  <a:gd name="f52" fmla="*/ 652 f29 1"/>
                  <a:gd name="f53" fmla="*/ f31 1 f2"/>
                  <a:gd name="f54" fmla="*/ f34 1 286"/>
                  <a:gd name="f55" fmla="*/ f35 1 652"/>
                  <a:gd name="f56" fmla="*/ f36 1 286"/>
                  <a:gd name="f57" fmla="*/ f37 1 652"/>
                  <a:gd name="f58" fmla="*/ f38 1 286"/>
                  <a:gd name="f59" fmla="*/ f39 1 652"/>
                  <a:gd name="f60" fmla="*/ f40 1 286"/>
                  <a:gd name="f61" fmla="*/ f41 1 652"/>
                  <a:gd name="f62" fmla="*/ f42 1 652"/>
                  <a:gd name="f63" fmla="*/ f43 1 652"/>
                  <a:gd name="f64" fmla="*/ f44 1 286"/>
                  <a:gd name="f65" fmla="*/ f45 1 652"/>
                  <a:gd name="f66" fmla="*/ f46 1 286"/>
                  <a:gd name="f67" fmla="*/ f47 1 286"/>
                  <a:gd name="f68" fmla="*/ f48 1 652"/>
                  <a:gd name="f69" fmla="*/ f49 1 286"/>
                  <a:gd name="f70" fmla="*/ f50 1 652"/>
                  <a:gd name="f71" fmla="*/ f51 1 286"/>
                  <a:gd name="f72" fmla="*/ f52 1 652"/>
                  <a:gd name="f73" fmla="+- f53 0 f1"/>
                  <a:gd name="f74" fmla="*/ f54 1 f32"/>
                  <a:gd name="f75" fmla="*/ f55 1 f33"/>
                  <a:gd name="f76" fmla="*/ f56 1 f32"/>
                  <a:gd name="f77" fmla="*/ f57 1 f33"/>
                  <a:gd name="f78" fmla="*/ f58 1 f32"/>
                  <a:gd name="f79" fmla="*/ f59 1 f33"/>
                  <a:gd name="f80" fmla="*/ f60 1 f32"/>
                  <a:gd name="f81" fmla="*/ f61 1 f33"/>
                  <a:gd name="f82" fmla="*/ f62 1 f33"/>
                  <a:gd name="f83" fmla="*/ f63 1 f33"/>
                  <a:gd name="f84" fmla="*/ f64 1 f32"/>
                  <a:gd name="f85" fmla="*/ f65 1 f33"/>
                  <a:gd name="f86" fmla="*/ f66 1 f32"/>
                  <a:gd name="f87" fmla="*/ f67 1 f32"/>
                  <a:gd name="f88" fmla="*/ f68 1 f33"/>
                  <a:gd name="f89" fmla="*/ f69 1 f32"/>
                  <a:gd name="f90" fmla="*/ f70 1 f33"/>
                  <a:gd name="f91" fmla="*/ f71 1 f32"/>
                  <a:gd name="f92" fmla="*/ f72 1 f33"/>
                  <a:gd name="f93" fmla="*/ f80 f27 1"/>
                  <a:gd name="f94" fmla="*/ f91 f27 1"/>
                  <a:gd name="f95" fmla="*/ f92 f28 1"/>
                  <a:gd name="f96" fmla="*/ f77 f28 1"/>
                  <a:gd name="f97" fmla="*/ f74 f27 1"/>
                  <a:gd name="f98" fmla="*/ f75 f28 1"/>
                  <a:gd name="f99" fmla="*/ f76 f27 1"/>
                  <a:gd name="f100" fmla="*/ f78 f27 1"/>
                  <a:gd name="f101" fmla="*/ f79 f28 1"/>
                  <a:gd name="f102" fmla="*/ f81 f28 1"/>
                  <a:gd name="f103" fmla="*/ f82 f28 1"/>
                  <a:gd name="f104" fmla="*/ f83 f28 1"/>
                  <a:gd name="f105" fmla="*/ f84 f27 1"/>
                  <a:gd name="f106" fmla="*/ f85 f28 1"/>
                  <a:gd name="f107" fmla="*/ f86 f27 1"/>
                  <a:gd name="f108" fmla="*/ f87 f27 1"/>
                  <a:gd name="f109" fmla="*/ f88 f28 1"/>
                  <a:gd name="f110" fmla="*/ f89 f27 1"/>
                  <a:gd name="f111" fmla="*/ f90 f28 1"/>
                </a:gdLst>
                <a:ahLst/>
                <a:cxnLst>
                  <a:cxn ang="3cd4">
                    <a:pos x="hc" y="t"/>
                  </a:cxn>
                  <a:cxn ang="0">
                    <a:pos x="r" y="vc"/>
                  </a:cxn>
                  <a:cxn ang="cd4">
                    <a:pos x="hc" y="b"/>
                  </a:cxn>
                  <a:cxn ang="cd2">
                    <a:pos x="l" y="vc"/>
                  </a:cxn>
                  <a:cxn ang="f73">
                    <a:pos x="f97" y="f98"/>
                  </a:cxn>
                  <a:cxn ang="f73">
                    <a:pos x="f99" y="f98"/>
                  </a:cxn>
                  <a:cxn ang="f73">
                    <a:pos x="f99" y="f96"/>
                  </a:cxn>
                  <a:cxn ang="f73">
                    <a:pos x="f100" y="f101"/>
                  </a:cxn>
                  <a:cxn ang="f73">
                    <a:pos x="f93" y="f102"/>
                  </a:cxn>
                  <a:cxn ang="f73">
                    <a:pos x="f97" y="f103"/>
                  </a:cxn>
                  <a:cxn ang="f73">
                    <a:pos x="f99" y="f104"/>
                  </a:cxn>
                  <a:cxn ang="f73">
                    <a:pos x="f105" y="f106"/>
                  </a:cxn>
                  <a:cxn ang="f73">
                    <a:pos x="f107" y="f106"/>
                  </a:cxn>
                  <a:cxn ang="f73">
                    <a:pos x="f108" y="f109"/>
                  </a:cxn>
                  <a:cxn ang="f73">
                    <a:pos x="f110" y="f111"/>
                  </a:cxn>
                  <a:cxn ang="f73">
                    <a:pos x="f97" y="f111"/>
                  </a:cxn>
                  <a:cxn ang="f73">
                    <a:pos x="f97" y="f98"/>
                  </a:cxn>
                  <a:cxn ang="f73">
                    <a:pos x="f97" y="f98"/>
                  </a:cxn>
                </a:cxnLst>
                <a:rect l="f93" t="f96" r="f94" b="f95"/>
                <a:pathLst>
                  <a:path w="286" h="652">
                    <a:moveTo>
                      <a:pt x="f8" y="f9"/>
                    </a:moveTo>
                    <a:lnTo>
                      <a:pt x="f10" y="f11"/>
                    </a:lnTo>
                    <a:lnTo>
                      <a:pt x="f12" y="f5"/>
                    </a:lnTo>
                    <a:lnTo>
                      <a:pt x="f13" y="f14"/>
                    </a:lnTo>
                    <a:lnTo>
                      <a:pt x="f5" y="f15"/>
                    </a:lnTo>
                    <a:lnTo>
                      <a:pt x="f16" y="f7"/>
                    </a:lnTo>
                    <a:lnTo>
                      <a:pt x="f12" y="f17"/>
                    </a:lnTo>
                    <a:lnTo>
                      <a:pt x="f18" y="f19"/>
                    </a:lnTo>
                    <a:lnTo>
                      <a:pt x="f20" y="f21"/>
                    </a:lnTo>
                    <a:lnTo>
                      <a:pt x="f22" y="f23"/>
                    </a:lnTo>
                    <a:lnTo>
                      <a:pt x="f6" y="f24"/>
                    </a:lnTo>
                    <a:lnTo>
                      <a:pt x="f25" y="f24"/>
                    </a:lnTo>
                    <a:lnTo>
                      <a:pt x="f8" y="f9"/>
                    </a:lnTo>
                    <a:close/>
                  </a:path>
                </a:pathLst>
              </a:custGeom>
              <a:solidFill>
                <a:srgbClr val="FFA64D"/>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23" name="Freeform 39"/>
              <p:cNvSpPr/>
              <p:nvPr/>
            </p:nvSpPr>
            <p:spPr>
              <a:xfrm>
                <a:off x="7999985" y="3988283"/>
                <a:ext cx="75995" cy="797256"/>
              </a:xfrm>
              <a:custGeom>
                <a:avLst/>
                <a:gdLst>
                  <a:gd name="f0" fmla="val 10800000"/>
                  <a:gd name="f1" fmla="val 5400000"/>
                  <a:gd name="f2" fmla="val 180"/>
                  <a:gd name="f3" fmla="val w"/>
                  <a:gd name="f4" fmla="val h"/>
                  <a:gd name="f5" fmla="val 0"/>
                  <a:gd name="f6" fmla="val 280"/>
                  <a:gd name="f7" fmla="val 2343"/>
                  <a:gd name="f8" fmla="val 111"/>
                  <a:gd name="f9" fmla="val 34"/>
                  <a:gd name="f10" fmla="val 123"/>
                  <a:gd name="f11" fmla="val 2267"/>
                  <a:gd name="f12" fmla="+- 0 0 -90"/>
                  <a:gd name="f13" fmla="*/ f3 1 280"/>
                  <a:gd name="f14" fmla="*/ f4 1 2343"/>
                  <a:gd name="f15" fmla="+- f7 0 f5"/>
                  <a:gd name="f16" fmla="+- f6 0 f5"/>
                  <a:gd name="f17" fmla="*/ f12 f0 1"/>
                  <a:gd name="f18" fmla="*/ f16 1 280"/>
                  <a:gd name="f19" fmla="*/ f15 1 2343"/>
                  <a:gd name="f20" fmla="*/ 6 f16 1"/>
                  <a:gd name="f21" fmla="*/ 0 f15 1"/>
                  <a:gd name="f22" fmla="*/ 17 f16 1"/>
                  <a:gd name="f23" fmla="*/ 3 f15 1"/>
                  <a:gd name="f24" fmla="*/ 7 f16 1"/>
                  <a:gd name="f25" fmla="*/ 147 f15 1"/>
                  <a:gd name="f26" fmla="*/ 0 f16 1"/>
                  <a:gd name="f27" fmla="*/ 142 f15 1"/>
                  <a:gd name="f28" fmla="*/ 280 f16 1"/>
                  <a:gd name="f29" fmla="*/ 2343 f15 1"/>
                  <a:gd name="f30" fmla="*/ f17 1 f2"/>
                  <a:gd name="f31" fmla="*/ f20 1 280"/>
                  <a:gd name="f32" fmla="*/ f21 1 2343"/>
                  <a:gd name="f33" fmla="*/ f22 1 280"/>
                  <a:gd name="f34" fmla="*/ f23 1 2343"/>
                  <a:gd name="f35" fmla="*/ f24 1 280"/>
                  <a:gd name="f36" fmla="*/ f25 1 2343"/>
                  <a:gd name="f37" fmla="*/ f26 1 280"/>
                  <a:gd name="f38" fmla="*/ f27 1 2343"/>
                  <a:gd name="f39" fmla="*/ f28 1 280"/>
                  <a:gd name="f40" fmla="*/ f29 1 2343"/>
                  <a:gd name="f41" fmla="+- f30 0 f1"/>
                  <a:gd name="f42" fmla="*/ f31 1 f18"/>
                  <a:gd name="f43" fmla="*/ f32 1 f19"/>
                  <a:gd name="f44" fmla="*/ f33 1 f18"/>
                  <a:gd name="f45" fmla="*/ f34 1 f19"/>
                  <a:gd name="f46" fmla="*/ f35 1 f18"/>
                  <a:gd name="f47" fmla="*/ f36 1 f19"/>
                  <a:gd name="f48" fmla="*/ f37 1 f18"/>
                  <a:gd name="f49" fmla="*/ f38 1 f19"/>
                  <a:gd name="f50" fmla="*/ f39 1 f18"/>
                  <a:gd name="f51" fmla="*/ f40 1 f19"/>
                  <a:gd name="f52" fmla="*/ f48 f13 1"/>
                  <a:gd name="f53" fmla="*/ f50 f13 1"/>
                  <a:gd name="f54" fmla="*/ f51 f14 1"/>
                  <a:gd name="f55" fmla="*/ f43 f14 1"/>
                  <a:gd name="f56" fmla="*/ f42 f13 1"/>
                  <a:gd name="f57" fmla="*/ f44 f13 1"/>
                  <a:gd name="f58" fmla="*/ f45 f14 1"/>
                  <a:gd name="f59" fmla="*/ f46 f13 1"/>
                  <a:gd name="f60" fmla="*/ f47 f14 1"/>
                  <a:gd name="f61" fmla="*/ f49 f14 1"/>
                </a:gdLst>
                <a:ahLst/>
                <a:cxnLst>
                  <a:cxn ang="3cd4">
                    <a:pos x="hc" y="t"/>
                  </a:cxn>
                  <a:cxn ang="0">
                    <a:pos x="r" y="vc"/>
                  </a:cxn>
                  <a:cxn ang="cd4">
                    <a:pos x="hc" y="b"/>
                  </a:cxn>
                  <a:cxn ang="cd2">
                    <a:pos x="l" y="vc"/>
                  </a:cxn>
                  <a:cxn ang="f41">
                    <a:pos x="f56" y="f55"/>
                  </a:cxn>
                  <a:cxn ang="f41">
                    <a:pos x="f57" y="f58"/>
                  </a:cxn>
                  <a:cxn ang="f41">
                    <a:pos x="f59" y="f60"/>
                  </a:cxn>
                  <a:cxn ang="f41">
                    <a:pos x="f52" y="f61"/>
                  </a:cxn>
                  <a:cxn ang="f41">
                    <a:pos x="f56" y="f55"/>
                  </a:cxn>
                  <a:cxn ang="f41">
                    <a:pos x="f56" y="f55"/>
                  </a:cxn>
                </a:cxnLst>
                <a:rect l="f52" t="f55" r="f53" b="f54"/>
                <a:pathLst>
                  <a:path w="280" h="2343">
                    <a:moveTo>
                      <a:pt x="f8" y="f5"/>
                    </a:moveTo>
                    <a:lnTo>
                      <a:pt x="f6" y="f9"/>
                    </a:lnTo>
                    <a:lnTo>
                      <a:pt x="f10" y="f7"/>
                    </a:lnTo>
                    <a:lnTo>
                      <a:pt x="f5" y="f11"/>
                    </a:lnTo>
                    <a:lnTo>
                      <a:pt x="f8" y="f5"/>
                    </a:lnTo>
                    <a:close/>
                  </a:path>
                </a:pathLst>
              </a:custGeom>
              <a:solidFill>
                <a:srgbClr val="A38C8C"/>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24" name="Freeform 40"/>
              <p:cNvSpPr/>
              <p:nvPr/>
            </p:nvSpPr>
            <p:spPr>
              <a:xfrm>
                <a:off x="7651168" y="3881481"/>
                <a:ext cx="490968" cy="61904"/>
              </a:xfrm>
              <a:custGeom>
                <a:avLst/>
                <a:gdLst>
                  <a:gd name="f0" fmla="val 10800000"/>
                  <a:gd name="f1" fmla="val 5400000"/>
                  <a:gd name="f2" fmla="val 180"/>
                  <a:gd name="f3" fmla="val w"/>
                  <a:gd name="f4" fmla="val h"/>
                  <a:gd name="f5" fmla="val 0"/>
                  <a:gd name="f6" fmla="val 1795"/>
                  <a:gd name="f7" fmla="val 22"/>
                  <a:gd name="f8" fmla="val 137"/>
                  <a:gd name="f9" fmla="val 4"/>
                  <a:gd name="f10" fmla="val 249"/>
                  <a:gd name="f11" fmla="val 363"/>
                  <a:gd name="f12" fmla="val 45"/>
                  <a:gd name="f13" fmla="val 476"/>
                  <a:gd name="f14" fmla="val 58"/>
                  <a:gd name="f15" fmla="val 814"/>
                  <a:gd name="f16" fmla="val 76"/>
                  <a:gd name="f17" fmla="val 1122"/>
                  <a:gd name="f18" fmla="val 85"/>
                  <a:gd name="f19" fmla="val 1770"/>
                  <a:gd name="f20" fmla="val 87"/>
                  <a:gd name="f21" fmla="val 102"/>
                  <a:gd name="f22" fmla="val 1785"/>
                  <a:gd name="f23" fmla="val 133"/>
                  <a:gd name="f24" fmla="val 1752"/>
                  <a:gd name="f25" fmla="val 166"/>
                  <a:gd name="f26" fmla="val 1707"/>
                  <a:gd name="f27" fmla="val 1089"/>
                  <a:gd name="f28" fmla="val 179"/>
                  <a:gd name="f29" fmla="val 470"/>
                  <a:gd name="f30" fmla="val 153"/>
                  <a:gd name="f31" fmla="val 287"/>
                  <a:gd name="f32" fmla="val 123"/>
                  <a:gd name="f33" fmla="val 200"/>
                  <a:gd name="f34" fmla="val 109"/>
                  <a:gd name="f35" fmla="val 108"/>
                  <a:gd name="f36" fmla="val 55"/>
                  <a:gd name="f37" fmla="val 93"/>
                  <a:gd name="f38" fmla="val 16"/>
                  <a:gd name="f39" fmla="val 57"/>
                  <a:gd name="f40" fmla="val 19"/>
                  <a:gd name="f41" fmla="val 6"/>
                  <a:gd name="f42" fmla="+- 0 0 -90"/>
                  <a:gd name="f43" fmla="*/ f3 1 1795"/>
                  <a:gd name="f44" fmla="*/ f4 1 180"/>
                  <a:gd name="f45" fmla="+- f2 0 f5"/>
                  <a:gd name="f46" fmla="+- f6 0 f5"/>
                  <a:gd name="f47" fmla="*/ f42 f0 1"/>
                  <a:gd name="f48" fmla="*/ f46 1 1795"/>
                  <a:gd name="f49" fmla="*/ f45 1 180"/>
                  <a:gd name="f50" fmla="*/ 2 f46 1"/>
                  <a:gd name="f51" fmla="*/ 0 f45 1"/>
                  <a:gd name="f52" fmla="*/ 9 f46 1"/>
                  <a:gd name="f53" fmla="*/ 1 f45 1"/>
                  <a:gd name="f54" fmla="*/ 16 f46 1"/>
                  <a:gd name="f55" fmla="*/ 2 f45 1"/>
                  <a:gd name="f56" fmla="*/ 23 f46 1"/>
                  <a:gd name="f57" fmla="*/ 3 f45 1"/>
                  <a:gd name="f58" fmla="*/ 30 f46 1"/>
                  <a:gd name="f59" fmla="*/ 4 f45 1"/>
                  <a:gd name="f60" fmla="*/ 51 f46 1"/>
                  <a:gd name="f61" fmla="*/ 5 f45 1"/>
                  <a:gd name="f62" fmla="*/ 71 f46 1"/>
                  <a:gd name="f63" fmla="*/ 6 f45 1"/>
                  <a:gd name="f64" fmla="*/ 111 f46 1"/>
                  <a:gd name="f65" fmla="*/ 113 f46 1"/>
                  <a:gd name="f66" fmla="*/ 7 f45 1"/>
                  <a:gd name="f67" fmla="*/ 112 f46 1"/>
                  <a:gd name="f68" fmla="*/ 9 f45 1"/>
                  <a:gd name="f69" fmla="*/ 110 f46 1"/>
                  <a:gd name="f70" fmla="*/ 11 f45 1"/>
                  <a:gd name="f71" fmla="*/ 107 f46 1"/>
                  <a:gd name="f72" fmla="*/ 12 f45 1"/>
                  <a:gd name="f73" fmla="*/ 69 f46 1"/>
                  <a:gd name="f74" fmla="*/ 10 f45 1"/>
                  <a:gd name="f75" fmla="*/ 18 f46 1"/>
                  <a:gd name="f76" fmla="*/ 8 f45 1"/>
                  <a:gd name="f77" fmla="*/ 13 f46 1"/>
                  <a:gd name="f78" fmla="*/ 7 f46 1"/>
                  <a:gd name="f79" fmla="*/ 4 f46 1"/>
                  <a:gd name="f80" fmla="*/ 1 f46 1"/>
                  <a:gd name="f81" fmla="*/ 0 f46 1"/>
                  <a:gd name="f82" fmla="*/ 1795 f46 1"/>
                  <a:gd name="f83" fmla="*/ 180 f45 1"/>
                  <a:gd name="f84" fmla="*/ f47 1 f2"/>
                  <a:gd name="f85" fmla="*/ f50 1 1795"/>
                  <a:gd name="f86" fmla="*/ f51 1 180"/>
                  <a:gd name="f87" fmla="*/ f52 1 1795"/>
                  <a:gd name="f88" fmla="*/ f53 1 180"/>
                  <a:gd name="f89" fmla="*/ f54 1 1795"/>
                  <a:gd name="f90" fmla="*/ f55 1 180"/>
                  <a:gd name="f91" fmla="*/ f56 1 1795"/>
                  <a:gd name="f92" fmla="*/ f57 1 180"/>
                  <a:gd name="f93" fmla="*/ f58 1 1795"/>
                  <a:gd name="f94" fmla="*/ f59 1 180"/>
                  <a:gd name="f95" fmla="*/ f60 1 1795"/>
                  <a:gd name="f96" fmla="*/ f61 1 180"/>
                  <a:gd name="f97" fmla="*/ f62 1 1795"/>
                  <a:gd name="f98" fmla="*/ f63 1 180"/>
                  <a:gd name="f99" fmla="*/ f64 1 1795"/>
                  <a:gd name="f100" fmla="*/ f65 1 1795"/>
                  <a:gd name="f101" fmla="*/ f66 1 180"/>
                  <a:gd name="f102" fmla="*/ f67 1 1795"/>
                  <a:gd name="f103" fmla="*/ f68 1 180"/>
                  <a:gd name="f104" fmla="*/ f69 1 1795"/>
                  <a:gd name="f105" fmla="*/ f70 1 180"/>
                  <a:gd name="f106" fmla="*/ f71 1 1795"/>
                  <a:gd name="f107" fmla="*/ f72 1 180"/>
                  <a:gd name="f108" fmla="*/ f73 1 1795"/>
                  <a:gd name="f109" fmla="*/ f74 1 180"/>
                  <a:gd name="f110" fmla="*/ f75 1 1795"/>
                  <a:gd name="f111" fmla="*/ f76 1 180"/>
                  <a:gd name="f112" fmla="*/ f77 1 1795"/>
                  <a:gd name="f113" fmla="*/ f78 1 1795"/>
                  <a:gd name="f114" fmla="*/ f79 1 1795"/>
                  <a:gd name="f115" fmla="*/ f80 1 1795"/>
                  <a:gd name="f116" fmla="*/ f81 1 1795"/>
                  <a:gd name="f117" fmla="*/ f82 1 1795"/>
                  <a:gd name="f118" fmla="*/ f83 1 180"/>
                  <a:gd name="f119" fmla="+- f84 0 f1"/>
                  <a:gd name="f120" fmla="*/ f85 1 f48"/>
                  <a:gd name="f121" fmla="*/ f86 1 f49"/>
                  <a:gd name="f122" fmla="*/ f87 1 f48"/>
                  <a:gd name="f123" fmla="*/ f88 1 f49"/>
                  <a:gd name="f124" fmla="*/ f89 1 f48"/>
                  <a:gd name="f125" fmla="*/ f90 1 f49"/>
                  <a:gd name="f126" fmla="*/ f91 1 f48"/>
                  <a:gd name="f127" fmla="*/ f92 1 f49"/>
                  <a:gd name="f128" fmla="*/ f93 1 f48"/>
                  <a:gd name="f129" fmla="*/ f94 1 f49"/>
                  <a:gd name="f130" fmla="*/ f95 1 f48"/>
                  <a:gd name="f131" fmla="*/ f96 1 f49"/>
                  <a:gd name="f132" fmla="*/ f97 1 f48"/>
                  <a:gd name="f133" fmla="*/ f98 1 f49"/>
                  <a:gd name="f134" fmla="*/ f99 1 f48"/>
                  <a:gd name="f135" fmla="*/ f100 1 f48"/>
                  <a:gd name="f136" fmla="*/ f101 1 f49"/>
                  <a:gd name="f137" fmla="*/ f102 1 f48"/>
                  <a:gd name="f138" fmla="*/ f103 1 f49"/>
                  <a:gd name="f139" fmla="*/ f104 1 f48"/>
                  <a:gd name="f140" fmla="*/ f105 1 f49"/>
                  <a:gd name="f141" fmla="*/ f106 1 f48"/>
                  <a:gd name="f142" fmla="*/ f107 1 f49"/>
                  <a:gd name="f143" fmla="*/ f108 1 f48"/>
                  <a:gd name="f144" fmla="*/ f109 1 f49"/>
                  <a:gd name="f145" fmla="*/ f110 1 f48"/>
                  <a:gd name="f146" fmla="*/ f111 1 f49"/>
                  <a:gd name="f147" fmla="*/ f112 1 f48"/>
                  <a:gd name="f148" fmla="*/ f113 1 f48"/>
                  <a:gd name="f149" fmla="*/ f114 1 f48"/>
                  <a:gd name="f150" fmla="*/ f115 1 f48"/>
                  <a:gd name="f151" fmla="*/ f116 1 f48"/>
                  <a:gd name="f152" fmla="*/ f117 1 f48"/>
                  <a:gd name="f153" fmla="*/ f118 1 f49"/>
                  <a:gd name="f154" fmla="*/ f151 f43 1"/>
                  <a:gd name="f155" fmla="*/ f152 f43 1"/>
                  <a:gd name="f156" fmla="*/ f153 f44 1"/>
                  <a:gd name="f157" fmla="*/ f121 f44 1"/>
                  <a:gd name="f158" fmla="*/ f120 f43 1"/>
                  <a:gd name="f159" fmla="*/ f122 f43 1"/>
                  <a:gd name="f160" fmla="*/ f123 f44 1"/>
                  <a:gd name="f161" fmla="*/ f124 f43 1"/>
                  <a:gd name="f162" fmla="*/ f125 f44 1"/>
                  <a:gd name="f163" fmla="*/ f126 f43 1"/>
                  <a:gd name="f164" fmla="*/ f127 f44 1"/>
                  <a:gd name="f165" fmla="*/ f128 f43 1"/>
                  <a:gd name="f166" fmla="*/ f129 f44 1"/>
                  <a:gd name="f167" fmla="*/ f130 f43 1"/>
                  <a:gd name="f168" fmla="*/ f131 f44 1"/>
                  <a:gd name="f169" fmla="*/ f132 f43 1"/>
                  <a:gd name="f170" fmla="*/ f133 f44 1"/>
                  <a:gd name="f171" fmla="*/ f134 f43 1"/>
                  <a:gd name="f172" fmla="*/ f135 f43 1"/>
                  <a:gd name="f173" fmla="*/ f136 f44 1"/>
                  <a:gd name="f174" fmla="*/ f137 f43 1"/>
                  <a:gd name="f175" fmla="*/ f138 f44 1"/>
                  <a:gd name="f176" fmla="*/ f139 f43 1"/>
                  <a:gd name="f177" fmla="*/ f140 f44 1"/>
                  <a:gd name="f178" fmla="*/ f141 f43 1"/>
                  <a:gd name="f179" fmla="*/ f142 f44 1"/>
                  <a:gd name="f180" fmla="*/ f143 f43 1"/>
                  <a:gd name="f181" fmla="*/ f144 f44 1"/>
                  <a:gd name="f182" fmla="*/ f145 f43 1"/>
                  <a:gd name="f183" fmla="*/ f146 f44 1"/>
                  <a:gd name="f184" fmla="*/ f147 f43 1"/>
                  <a:gd name="f185" fmla="*/ f148 f43 1"/>
                  <a:gd name="f186" fmla="*/ f149 f43 1"/>
                  <a:gd name="f187" fmla="*/ f150 f43 1"/>
                </a:gdLst>
                <a:ahLst/>
                <a:cxnLst>
                  <a:cxn ang="3cd4">
                    <a:pos x="hc" y="t"/>
                  </a:cxn>
                  <a:cxn ang="0">
                    <a:pos x="r" y="vc"/>
                  </a:cxn>
                  <a:cxn ang="cd4">
                    <a:pos x="hc" y="b"/>
                  </a:cxn>
                  <a:cxn ang="cd2">
                    <a:pos x="l" y="vc"/>
                  </a:cxn>
                  <a:cxn ang="f119">
                    <a:pos x="f158" y="f157"/>
                  </a:cxn>
                  <a:cxn ang="f119">
                    <a:pos x="f159" y="f160"/>
                  </a:cxn>
                  <a:cxn ang="f119">
                    <a:pos x="f161" y="f162"/>
                  </a:cxn>
                  <a:cxn ang="f119">
                    <a:pos x="f163" y="f164"/>
                  </a:cxn>
                  <a:cxn ang="f119">
                    <a:pos x="f165" y="f166"/>
                  </a:cxn>
                  <a:cxn ang="f119">
                    <a:pos x="f167" y="f168"/>
                  </a:cxn>
                  <a:cxn ang="f119">
                    <a:pos x="f169" y="f170"/>
                  </a:cxn>
                  <a:cxn ang="f119">
                    <a:pos x="f171" y="f170"/>
                  </a:cxn>
                  <a:cxn ang="f119">
                    <a:pos x="f172" y="f173"/>
                  </a:cxn>
                  <a:cxn ang="f119">
                    <a:pos x="f174" y="f175"/>
                  </a:cxn>
                  <a:cxn ang="f119">
                    <a:pos x="f176" y="f177"/>
                  </a:cxn>
                  <a:cxn ang="f119">
                    <a:pos x="f178" y="f179"/>
                  </a:cxn>
                  <a:cxn ang="f119">
                    <a:pos x="f180" y="f179"/>
                  </a:cxn>
                  <a:cxn ang="f119">
                    <a:pos x="f165" y="f181"/>
                  </a:cxn>
                  <a:cxn ang="f119">
                    <a:pos x="f182" y="f183"/>
                  </a:cxn>
                  <a:cxn ang="f119">
                    <a:pos x="f184" y="f173"/>
                  </a:cxn>
                  <a:cxn ang="f119">
                    <a:pos x="f185" y="f173"/>
                  </a:cxn>
                  <a:cxn ang="f119">
                    <a:pos x="f186" y="f170"/>
                  </a:cxn>
                  <a:cxn ang="f119">
                    <a:pos x="f187" y="f166"/>
                  </a:cxn>
                  <a:cxn ang="f119">
                    <a:pos x="f154" y="f162"/>
                  </a:cxn>
                  <a:cxn ang="f119">
                    <a:pos x="f187" y="f160"/>
                  </a:cxn>
                  <a:cxn ang="f119">
                    <a:pos x="f158" y="f157"/>
                  </a:cxn>
                  <a:cxn ang="f119">
                    <a:pos x="f158" y="f157"/>
                  </a:cxn>
                </a:cxnLst>
                <a:rect l="f154" t="f157" r="f155" b="f156"/>
                <a:pathLst>
                  <a:path w="1795" h="180">
                    <a:moveTo>
                      <a:pt x="f7" y="f5"/>
                    </a:moveTo>
                    <a:lnTo>
                      <a:pt x="f8" y="f9"/>
                    </a:lnTo>
                    <a:lnTo>
                      <a:pt x="f10" y="f7"/>
                    </a:lnTo>
                    <a:lnTo>
                      <a:pt x="f11" y="f12"/>
                    </a:lnTo>
                    <a:lnTo>
                      <a:pt x="f13" y="f14"/>
                    </a:lnTo>
                    <a:lnTo>
                      <a:pt x="f15" y="f16"/>
                    </a:lnTo>
                    <a:lnTo>
                      <a:pt x="f17" y="f18"/>
                    </a:lnTo>
                    <a:lnTo>
                      <a:pt x="f19" y="f20"/>
                    </a:lnTo>
                    <a:lnTo>
                      <a:pt x="f6" y="f21"/>
                    </a:lnTo>
                    <a:lnTo>
                      <a:pt x="f22" y="f23"/>
                    </a:lnTo>
                    <a:lnTo>
                      <a:pt x="f24" y="f25"/>
                    </a:lnTo>
                    <a:lnTo>
                      <a:pt x="f26" y="f2"/>
                    </a:lnTo>
                    <a:lnTo>
                      <a:pt x="f27" y="f28"/>
                    </a:lnTo>
                    <a:lnTo>
                      <a:pt x="f29" y="f30"/>
                    </a:lnTo>
                    <a:lnTo>
                      <a:pt x="f31" y="f32"/>
                    </a:lnTo>
                    <a:lnTo>
                      <a:pt x="f33" y="f34"/>
                    </a:lnTo>
                    <a:lnTo>
                      <a:pt x="f21" y="f35"/>
                    </a:lnTo>
                    <a:lnTo>
                      <a:pt x="f36" y="f37"/>
                    </a:lnTo>
                    <a:lnTo>
                      <a:pt x="f38" y="f39"/>
                    </a:lnTo>
                    <a:lnTo>
                      <a:pt x="f5" y="f40"/>
                    </a:lnTo>
                    <a:lnTo>
                      <a:pt x="f41" y="f41"/>
                    </a:lnTo>
                    <a:lnTo>
                      <a:pt x="f7" y="f5"/>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25" name="Freeform 41"/>
              <p:cNvSpPr/>
              <p:nvPr/>
            </p:nvSpPr>
            <p:spPr>
              <a:xfrm>
                <a:off x="8085280" y="3909370"/>
                <a:ext cx="62874" cy="819028"/>
              </a:xfrm>
              <a:custGeom>
                <a:avLst/>
                <a:gdLst>
                  <a:gd name="f0" fmla="val 10800000"/>
                  <a:gd name="f1" fmla="val 5400000"/>
                  <a:gd name="f2" fmla="val 180"/>
                  <a:gd name="f3" fmla="val w"/>
                  <a:gd name="f4" fmla="val h"/>
                  <a:gd name="f5" fmla="val 0"/>
                  <a:gd name="f6" fmla="val 230"/>
                  <a:gd name="f7" fmla="val 2408"/>
                  <a:gd name="f8" fmla="val 228"/>
                  <a:gd name="f9" fmla="val 39"/>
                  <a:gd name="f10" fmla="val 209"/>
                  <a:gd name="f11" fmla="val 207"/>
                  <a:gd name="f12" fmla="val 379"/>
                  <a:gd name="f13" fmla="val 159"/>
                  <a:gd name="f14" fmla="val 1245"/>
                  <a:gd name="f15" fmla="val 142"/>
                  <a:gd name="f16" fmla="val 1431"/>
                  <a:gd name="f17" fmla="val 124"/>
                  <a:gd name="f18" fmla="val 1596"/>
                  <a:gd name="f19" fmla="val 102"/>
                  <a:gd name="f20" fmla="val 1948"/>
                  <a:gd name="f21" fmla="val 91"/>
                  <a:gd name="f22" fmla="val 2372"/>
                  <a:gd name="f23" fmla="val 84"/>
                  <a:gd name="f24" fmla="val 2391"/>
                  <a:gd name="f25" fmla="val 70"/>
                  <a:gd name="f26" fmla="val 2404"/>
                  <a:gd name="f27" fmla="val 36"/>
                  <a:gd name="f28" fmla="val 7"/>
                  <a:gd name="f29" fmla="val 2390"/>
                  <a:gd name="f30" fmla="val 2352"/>
                  <a:gd name="f31" fmla="val 18"/>
                  <a:gd name="f32" fmla="val 2149"/>
                  <a:gd name="f33" fmla="val 9"/>
                  <a:gd name="f34" fmla="val 15"/>
                  <a:gd name="f35" fmla="val 1759"/>
                  <a:gd name="f36" fmla="val 31"/>
                  <a:gd name="f37" fmla="val 1593"/>
                  <a:gd name="f38" fmla="val 64"/>
                  <a:gd name="f39" fmla="val 1238"/>
                  <a:gd name="f40" fmla="val 114"/>
                  <a:gd name="f41" fmla="val 371"/>
                  <a:gd name="f42" fmla="val 130"/>
                  <a:gd name="f43" fmla="val 54"/>
                  <a:gd name="f44" fmla="val 139"/>
                  <a:gd name="f45" fmla="val 153"/>
                  <a:gd name="f46" fmla="val 6"/>
                  <a:gd name="f47" fmla="val 171"/>
                  <a:gd name="f48" fmla="val 205"/>
                  <a:gd name="f49" fmla="+- 0 0 -90"/>
                  <a:gd name="f50" fmla="*/ f3 1 230"/>
                  <a:gd name="f51" fmla="*/ f4 1 2408"/>
                  <a:gd name="f52" fmla="+- f7 0 f5"/>
                  <a:gd name="f53" fmla="+- f6 0 f5"/>
                  <a:gd name="f54" fmla="*/ f49 f0 1"/>
                  <a:gd name="f55" fmla="*/ f53 1 230"/>
                  <a:gd name="f56" fmla="*/ f52 1 2408"/>
                  <a:gd name="f57" fmla="*/ 14 f53 1"/>
                  <a:gd name="f58" fmla="*/ 2 f52 1"/>
                  <a:gd name="f59" fmla="*/ 13 f52 1"/>
                  <a:gd name="f60" fmla="*/ 13 f53 1"/>
                  <a:gd name="f61" fmla="*/ 23 f52 1"/>
                  <a:gd name="f62" fmla="*/ 10 f53 1"/>
                  <a:gd name="f63" fmla="*/ 77 f52 1"/>
                  <a:gd name="f64" fmla="*/ 9 f53 1"/>
                  <a:gd name="f65" fmla="*/ 89 f52 1"/>
                  <a:gd name="f66" fmla="*/ 7 f53 1"/>
                  <a:gd name="f67" fmla="*/ 99 f52 1"/>
                  <a:gd name="f68" fmla="*/ 121 f52 1"/>
                  <a:gd name="f69" fmla="*/ 6 f53 1"/>
                  <a:gd name="f70" fmla="*/ 149 f52 1"/>
                  <a:gd name="f71" fmla="*/ 150 f52 1"/>
                  <a:gd name="f72" fmla="*/ 5 f53 1"/>
                  <a:gd name="f73" fmla="*/ 151 f52 1"/>
                  <a:gd name="f74" fmla="*/ 3 f53 1"/>
                  <a:gd name="f75" fmla="*/ 1 f53 1"/>
                  <a:gd name="f76" fmla="*/ 0 f53 1"/>
                  <a:gd name="f77" fmla="*/ 147 f52 1"/>
                  <a:gd name="f78" fmla="*/ 2 f53 1"/>
                  <a:gd name="f79" fmla="*/ 135 f52 1"/>
                  <a:gd name="f80" fmla="*/ 110 f52 1"/>
                  <a:gd name="f81" fmla="*/ 4 f53 1"/>
                  <a:gd name="f82" fmla="*/ 3 f52 1"/>
                  <a:gd name="f83" fmla="*/ 1 f52 1"/>
                  <a:gd name="f84" fmla="*/ 11 f53 1"/>
                  <a:gd name="f85" fmla="*/ 0 f52 1"/>
                  <a:gd name="f86" fmla="*/ 230 f53 1"/>
                  <a:gd name="f87" fmla="*/ 2408 f52 1"/>
                  <a:gd name="f88" fmla="*/ f54 1 f2"/>
                  <a:gd name="f89" fmla="*/ f57 1 230"/>
                  <a:gd name="f90" fmla="*/ f58 1 2408"/>
                  <a:gd name="f91" fmla="*/ f59 1 2408"/>
                  <a:gd name="f92" fmla="*/ f60 1 230"/>
                  <a:gd name="f93" fmla="*/ f61 1 2408"/>
                  <a:gd name="f94" fmla="*/ f62 1 230"/>
                  <a:gd name="f95" fmla="*/ f63 1 2408"/>
                  <a:gd name="f96" fmla="*/ f64 1 230"/>
                  <a:gd name="f97" fmla="*/ f65 1 2408"/>
                  <a:gd name="f98" fmla="*/ f66 1 230"/>
                  <a:gd name="f99" fmla="*/ f67 1 2408"/>
                  <a:gd name="f100" fmla="*/ f68 1 2408"/>
                  <a:gd name="f101" fmla="*/ f69 1 230"/>
                  <a:gd name="f102" fmla="*/ f70 1 2408"/>
                  <a:gd name="f103" fmla="*/ f71 1 2408"/>
                  <a:gd name="f104" fmla="*/ f72 1 230"/>
                  <a:gd name="f105" fmla="*/ f73 1 2408"/>
                  <a:gd name="f106" fmla="*/ f74 1 230"/>
                  <a:gd name="f107" fmla="*/ f75 1 230"/>
                  <a:gd name="f108" fmla="*/ f76 1 230"/>
                  <a:gd name="f109" fmla="*/ f77 1 2408"/>
                  <a:gd name="f110" fmla="*/ f78 1 230"/>
                  <a:gd name="f111" fmla="*/ f79 1 2408"/>
                  <a:gd name="f112" fmla="*/ f80 1 2408"/>
                  <a:gd name="f113" fmla="*/ f81 1 230"/>
                  <a:gd name="f114" fmla="*/ f82 1 2408"/>
                  <a:gd name="f115" fmla="*/ f83 1 2408"/>
                  <a:gd name="f116" fmla="*/ f84 1 230"/>
                  <a:gd name="f117" fmla="*/ f85 1 2408"/>
                  <a:gd name="f118" fmla="*/ f86 1 230"/>
                  <a:gd name="f119" fmla="*/ f87 1 2408"/>
                  <a:gd name="f120" fmla="+- f88 0 f1"/>
                  <a:gd name="f121" fmla="*/ f89 1 f55"/>
                  <a:gd name="f122" fmla="*/ f90 1 f56"/>
                  <a:gd name="f123" fmla="*/ f91 1 f56"/>
                  <a:gd name="f124" fmla="*/ f92 1 f55"/>
                  <a:gd name="f125" fmla="*/ f93 1 f56"/>
                  <a:gd name="f126" fmla="*/ f94 1 f55"/>
                  <a:gd name="f127" fmla="*/ f95 1 f56"/>
                  <a:gd name="f128" fmla="*/ f96 1 f55"/>
                  <a:gd name="f129" fmla="*/ f97 1 f56"/>
                  <a:gd name="f130" fmla="*/ f98 1 f55"/>
                  <a:gd name="f131" fmla="*/ f99 1 f56"/>
                  <a:gd name="f132" fmla="*/ f100 1 f56"/>
                  <a:gd name="f133" fmla="*/ f101 1 f55"/>
                  <a:gd name="f134" fmla="*/ f102 1 f56"/>
                  <a:gd name="f135" fmla="*/ f103 1 f56"/>
                  <a:gd name="f136" fmla="*/ f104 1 f55"/>
                  <a:gd name="f137" fmla="*/ f105 1 f56"/>
                  <a:gd name="f138" fmla="*/ f106 1 f55"/>
                  <a:gd name="f139" fmla="*/ f107 1 f55"/>
                  <a:gd name="f140" fmla="*/ f108 1 f55"/>
                  <a:gd name="f141" fmla="*/ f109 1 f56"/>
                  <a:gd name="f142" fmla="*/ f110 1 f55"/>
                  <a:gd name="f143" fmla="*/ f111 1 f56"/>
                  <a:gd name="f144" fmla="*/ f112 1 f56"/>
                  <a:gd name="f145" fmla="*/ f113 1 f55"/>
                  <a:gd name="f146" fmla="*/ f114 1 f56"/>
                  <a:gd name="f147" fmla="*/ f115 1 f56"/>
                  <a:gd name="f148" fmla="*/ f116 1 f55"/>
                  <a:gd name="f149" fmla="*/ f117 1 f56"/>
                  <a:gd name="f150" fmla="*/ f118 1 f55"/>
                  <a:gd name="f151" fmla="*/ f119 1 f56"/>
                  <a:gd name="f152" fmla="*/ f140 f50 1"/>
                  <a:gd name="f153" fmla="*/ f150 f50 1"/>
                  <a:gd name="f154" fmla="*/ f151 f51 1"/>
                  <a:gd name="f155" fmla="*/ f149 f51 1"/>
                  <a:gd name="f156" fmla="*/ f121 f50 1"/>
                  <a:gd name="f157" fmla="*/ f122 f51 1"/>
                  <a:gd name="f158" fmla="*/ f123 f51 1"/>
                  <a:gd name="f159" fmla="*/ f124 f50 1"/>
                  <a:gd name="f160" fmla="*/ f125 f51 1"/>
                  <a:gd name="f161" fmla="*/ f126 f50 1"/>
                  <a:gd name="f162" fmla="*/ f127 f51 1"/>
                  <a:gd name="f163" fmla="*/ f128 f50 1"/>
                  <a:gd name="f164" fmla="*/ f129 f51 1"/>
                  <a:gd name="f165" fmla="*/ f130 f50 1"/>
                  <a:gd name="f166" fmla="*/ f131 f51 1"/>
                  <a:gd name="f167" fmla="*/ f132 f51 1"/>
                  <a:gd name="f168" fmla="*/ f133 f50 1"/>
                  <a:gd name="f169" fmla="*/ f134 f51 1"/>
                  <a:gd name="f170" fmla="*/ f135 f51 1"/>
                  <a:gd name="f171" fmla="*/ f136 f50 1"/>
                  <a:gd name="f172" fmla="*/ f137 f51 1"/>
                  <a:gd name="f173" fmla="*/ f138 f50 1"/>
                  <a:gd name="f174" fmla="*/ f139 f50 1"/>
                  <a:gd name="f175" fmla="*/ f141 f51 1"/>
                  <a:gd name="f176" fmla="*/ f142 f50 1"/>
                  <a:gd name="f177" fmla="*/ f143 f51 1"/>
                  <a:gd name="f178" fmla="*/ f144 f51 1"/>
                  <a:gd name="f179" fmla="*/ f145 f50 1"/>
                  <a:gd name="f180" fmla="*/ f146 f51 1"/>
                  <a:gd name="f181" fmla="*/ f147 f51 1"/>
                  <a:gd name="f182" fmla="*/ f148 f50 1"/>
                </a:gdLst>
                <a:ahLst/>
                <a:cxnLst>
                  <a:cxn ang="3cd4">
                    <a:pos x="hc" y="t"/>
                  </a:cxn>
                  <a:cxn ang="0">
                    <a:pos x="r" y="vc"/>
                  </a:cxn>
                  <a:cxn ang="cd4">
                    <a:pos x="hc" y="b"/>
                  </a:cxn>
                  <a:cxn ang="cd2">
                    <a:pos x="l" y="vc"/>
                  </a:cxn>
                  <a:cxn ang="f120">
                    <a:pos x="f156" y="f157"/>
                  </a:cxn>
                  <a:cxn ang="f120">
                    <a:pos x="f156" y="f158"/>
                  </a:cxn>
                  <a:cxn ang="f120">
                    <a:pos x="f159" y="f160"/>
                  </a:cxn>
                  <a:cxn ang="f120">
                    <a:pos x="f161" y="f162"/>
                  </a:cxn>
                  <a:cxn ang="f120">
                    <a:pos x="f163" y="f164"/>
                  </a:cxn>
                  <a:cxn ang="f120">
                    <a:pos x="f165" y="f166"/>
                  </a:cxn>
                  <a:cxn ang="f120">
                    <a:pos x="f165" y="f167"/>
                  </a:cxn>
                  <a:cxn ang="f120">
                    <a:pos x="f168" y="f169"/>
                  </a:cxn>
                  <a:cxn ang="f120">
                    <a:pos x="f168" y="f170"/>
                  </a:cxn>
                  <a:cxn ang="f120">
                    <a:pos x="f171" y="f172"/>
                  </a:cxn>
                  <a:cxn ang="f120">
                    <a:pos x="f173" y="f172"/>
                  </a:cxn>
                  <a:cxn ang="f120">
                    <a:pos x="f174" y="f170"/>
                  </a:cxn>
                  <a:cxn ang="f120">
                    <a:pos x="f152" y="f175"/>
                  </a:cxn>
                  <a:cxn ang="f120">
                    <a:pos x="f176" y="f177"/>
                  </a:cxn>
                  <a:cxn ang="f120">
                    <a:pos x="f174" y="f167"/>
                  </a:cxn>
                  <a:cxn ang="f120">
                    <a:pos x="f174" y="f178"/>
                  </a:cxn>
                  <a:cxn ang="f120">
                    <a:pos x="f176" y="f166"/>
                  </a:cxn>
                  <a:cxn ang="f120">
                    <a:pos x="f179" y="f162"/>
                  </a:cxn>
                  <a:cxn ang="f120">
                    <a:pos x="f165" y="f160"/>
                  </a:cxn>
                  <a:cxn ang="f120">
                    <a:pos x="f163" y="f180"/>
                  </a:cxn>
                  <a:cxn ang="f120">
                    <a:pos x="f163" y="f181"/>
                  </a:cxn>
                  <a:cxn ang="f120">
                    <a:pos x="f161" y="f181"/>
                  </a:cxn>
                  <a:cxn ang="f120">
                    <a:pos x="f182" y="f155"/>
                  </a:cxn>
                  <a:cxn ang="f120">
                    <a:pos x="f159" y="f181"/>
                  </a:cxn>
                  <a:cxn ang="f120">
                    <a:pos x="f156" y="f157"/>
                  </a:cxn>
                  <a:cxn ang="f120">
                    <a:pos x="f156" y="f157"/>
                  </a:cxn>
                </a:cxnLst>
                <a:rect l="f152" t="f155" r="f153" b="f154"/>
                <a:pathLst>
                  <a:path w="230" h="2408">
                    <a:moveTo>
                      <a:pt x="f8" y="f9"/>
                    </a:moveTo>
                    <a:lnTo>
                      <a:pt x="f6" y="f10"/>
                    </a:lnTo>
                    <a:lnTo>
                      <a:pt x="f11" y="f12"/>
                    </a:lnTo>
                    <a:lnTo>
                      <a:pt x="f13" y="f14"/>
                    </a:lnTo>
                    <a:lnTo>
                      <a:pt x="f15" y="f16"/>
                    </a:lnTo>
                    <a:lnTo>
                      <a:pt x="f17" y="f18"/>
                    </a:lnTo>
                    <a:lnTo>
                      <a:pt x="f19" y="f20"/>
                    </a:lnTo>
                    <a:lnTo>
                      <a:pt x="f21" y="f22"/>
                    </a:lnTo>
                    <a:lnTo>
                      <a:pt x="f23" y="f24"/>
                    </a:lnTo>
                    <a:lnTo>
                      <a:pt x="f25" y="f26"/>
                    </a:lnTo>
                    <a:lnTo>
                      <a:pt x="f27" y="f7"/>
                    </a:lnTo>
                    <a:lnTo>
                      <a:pt x="f28" y="f29"/>
                    </a:lnTo>
                    <a:lnTo>
                      <a:pt x="f5" y="f30"/>
                    </a:lnTo>
                    <a:lnTo>
                      <a:pt x="f31" y="f32"/>
                    </a:lnTo>
                    <a:lnTo>
                      <a:pt x="f33" y="f20"/>
                    </a:lnTo>
                    <a:lnTo>
                      <a:pt x="f34" y="f35"/>
                    </a:lnTo>
                    <a:lnTo>
                      <a:pt x="f36" y="f37"/>
                    </a:lnTo>
                    <a:lnTo>
                      <a:pt x="f38" y="f39"/>
                    </a:lnTo>
                    <a:lnTo>
                      <a:pt x="f40" y="f41"/>
                    </a:lnTo>
                    <a:lnTo>
                      <a:pt x="f42" y="f43"/>
                    </a:lnTo>
                    <a:lnTo>
                      <a:pt x="f44" y="f31"/>
                    </a:lnTo>
                    <a:lnTo>
                      <a:pt x="f45" y="f46"/>
                    </a:lnTo>
                    <a:lnTo>
                      <a:pt x="f47" y="f5"/>
                    </a:lnTo>
                    <a:lnTo>
                      <a:pt x="f48" y="f28"/>
                    </a:lnTo>
                    <a:lnTo>
                      <a:pt x="f8" y="f9"/>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26" name="Freeform 42"/>
              <p:cNvSpPr/>
              <p:nvPr/>
            </p:nvSpPr>
            <p:spPr>
              <a:xfrm>
                <a:off x="7707486" y="3961071"/>
                <a:ext cx="379430" cy="55778"/>
              </a:xfrm>
              <a:custGeom>
                <a:avLst/>
                <a:gdLst>
                  <a:gd name="f0" fmla="val 10800000"/>
                  <a:gd name="f1" fmla="val 5400000"/>
                  <a:gd name="f2" fmla="val 180"/>
                  <a:gd name="f3" fmla="val w"/>
                  <a:gd name="f4" fmla="val h"/>
                  <a:gd name="f5" fmla="val 0"/>
                  <a:gd name="f6" fmla="val 1389"/>
                  <a:gd name="f7" fmla="val 165"/>
                  <a:gd name="f8" fmla="val 57"/>
                  <a:gd name="f9" fmla="val 125"/>
                  <a:gd name="f10" fmla="val 13"/>
                  <a:gd name="f11" fmla="val 187"/>
                  <a:gd name="f12" fmla="val 21"/>
                  <a:gd name="f13" fmla="val 301"/>
                  <a:gd name="f14" fmla="val 22"/>
                  <a:gd name="f15" fmla="val 549"/>
                  <a:gd name="f16" fmla="val 24"/>
                  <a:gd name="f17" fmla="val 761"/>
                  <a:gd name="f18" fmla="val 45"/>
                  <a:gd name="f19" fmla="val 945"/>
                  <a:gd name="f20" fmla="val 60"/>
                  <a:gd name="f21" fmla="val 1342"/>
                  <a:gd name="f22" fmla="val 70"/>
                  <a:gd name="f23" fmla="val 1377"/>
                  <a:gd name="f24" fmla="val 85"/>
                  <a:gd name="f25" fmla="val 117"/>
                  <a:gd name="f26" fmla="val 150"/>
                  <a:gd name="f27" fmla="val 1363"/>
                  <a:gd name="f28" fmla="val 160"/>
                  <a:gd name="f29" fmla="val 941"/>
                  <a:gd name="f30" fmla="val 153"/>
                  <a:gd name="f31" fmla="val 540"/>
                  <a:gd name="f32" fmla="val 284"/>
                  <a:gd name="f33" fmla="val 114"/>
                  <a:gd name="f34" fmla="val 33"/>
                  <a:gd name="f35" fmla="val 90"/>
                  <a:gd name="f36" fmla="val 3"/>
                  <a:gd name="f37" fmla="val 67"/>
                  <a:gd name="f38" fmla="val 20"/>
                  <a:gd name="f39" fmla="val 4"/>
                  <a:gd name="f40" fmla="+- 0 0 -90"/>
                  <a:gd name="f41" fmla="*/ f3 1 1389"/>
                  <a:gd name="f42" fmla="*/ f4 1 165"/>
                  <a:gd name="f43" fmla="+- f7 0 f5"/>
                  <a:gd name="f44" fmla="+- f6 0 f5"/>
                  <a:gd name="f45" fmla="*/ f40 f0 1"/>
                  <a:gd name="f46" fmla="*/ f44 1 1389"/>
                  <a:gd name="f47" fmla="*/ f43 1 165"/>
                  <a:gd name="f48" fmla="*/ 3 f44 1"/>
                  <a:gd name="f49" fmla="*/ 0 f43 1"/>
                  <a:gd name="f50" fmla="*/ 7 f44 1"/>
                  <a:gd name="f51" fmla="*/ 11 f44 1"/>
                  <a:gd name="f52" fmla="*/ 1 f43 1"/>
                  <a:gd name="f53" fmla="*/ 18 f44 1"/>
                  <a:gd name="f54" fmla="*/ 34 f44 1"/>
                  <a:gd name="f55" fmla="*/ 47 f44 1"/>
                  <a:gd name="f56" fmla="*/ 2 f43 1"/>
                  <a:gd name="f57" fmla="*/ 59 f44 1"/>
                  <a:gd name="f58" fmla="*/ 3 f43 1"/>
                  <a:gd name="f59" fmla="*/ 83 f44 1"/>
                  <a:gd name="f60" fmla="*/ 4 f43 1"/>
                  <a:gd name="f61" fmla="*/ 86 f44 1"/>
                  <a:gd name="f62" fmla="*/ 5 f43 1"/>
                  <a:gd name="f63" fmla="*/ 7 f43 1"/>
                  <a:gd name="f64" fmla="*/ 9 f43 1"/>
                  <a:gd name="f65" fmla="*/ 85 f44 1"/>
                  <a:gd name="f66" fmla="*/ 10 f43 1"/>
                  <a:gd name="f67" fmla="*/ 58 f44 1"/>
                  <a:gd name="f68" fmla="*/ 33 f44 1"/>
                  <a:gd name="f69" fmla="*/ 17 f44 1"/>
                  <a:gd name="f70" fmla="*/ 2 f44 1"/>
                  <a:gd name="f71" fmla="*/ 0 f44 1"/>
                  <a:gd name="f72" fmla="*/ 1 f44 1"/>
                  <a:gd name="f73" fmla="*/ 1389 f44 1"/>
                  <a:gd name="f74" fmla="*/ 165 f43 1"/>
                  <a:gd name="f75" fmla="*/ f45 1 f2"/>
                  <a:gd name="f76" fmla="*/ f48 1 1389"/>
                  <a:gd name="f77" fmla="*/ f49 1 165"/>
                  <a:gd name="f78" fmla="*/ f50 1 1389"/>
                  <a:gd name="f79" fmla="*/ f51 1 1389"/>
                  <a:gd name="f80" fmla="*/ f52 1 165"/>
                  <a:gd name="f81" fmla="*/ f53 1 1389"/>
                  <a:gd name="f82" fmla="*/ f54 1 1389"/>
                  <a:gd name="f83" fmla="*/ f55 1 1389"/>
                  <a:gd name="f84" fmla="*/ f56 1 165"/>
                  <a:gd name="f85" fmla="*/ f57 1 1389"/>
                  <a:gd name="f86" fmla="*/ f58 1 165"/>
                  <a:gd name="f87" fmla="*/ f59 1 1389"/>
                  <a:gd name="f88" fmla="*/ f60 1 165"/>
                  <a:gd name="f89" fmla="*/ f61 1 1389"/>
                  <a:gd name="f90" fmla="*/ f62 1 165"/>
                  <a:gd name="f91" fmla="*/ f63 1 165"/>
                  <a:gd name="f92" fmla="*/ f64 1 165"/>
                  <a:gd name="f93" fmla="*/ f65 1 1389"/>
                  <a:gd name="f94" fmla="*/ f66 1 165"/>
                  <a:gd name="f95" fmla="*/ f67 1 1389"/>
                  <a:gd name="f96" fmla="*/ f68 1 1389"/>
                  <a:gd name="f97" fmla="*/ f69 1 1389"/>
                  <a:gd name="f98" fmla="*/ f70 1 1389"/>
                  <a:gd name="f99" fmla="*/ f71 1 1389"/>
                  <a:gd name="f100" fmla="*/ f72 1 1389"/>
                  <a:gd name="f101" fmla="*/ f73 1 1389"/>
                  <a:gd name="f102" fmla="*/ f74 1 165"/>
                  <a:gd name="f103" fmla="+- f75 0 f1"/>
                  <a:gd name="f104" fmla="*/ f76 1 f46"/>
                  <a:gd name="f105" fmla="*/ f77 1 f47"/>
                  <a:gd name="f106" fmla="*/ f78 1 f46"/>
                  <a:gd name="f107" fmla="*/ f79 1 f46"/>
                  <a:gd name="f108" fmla="*/ f80 1 f47"/>
                  <a:gd name="f109" fmla="*/ f81 1 f46"/>
                  <a:gd name="f110" fmla="*/ f82 1 f46"/>
                  <a:gd name="f111" fmla="*/ f83 1 f46"/>
                  <a:gd name="f112" fmla="*/ f84 1 f47"/>
                  <a:gd name="f113" fmla="*/ f85 1 f46"/>
                  <a:gd name="f114" fmla="*/ f86 1 f47"/>
                  <a:gd name="f115" fmla="*/ f87 1 f46"/>
                  <a:gd name="f116" fmla="*/ f88 1 f47"/>
                  <a:gd name="f117" fmla="*/ f89 1 f46"/>
                  <a:gd name="f118" fmla="*/ f90 1 f47"/>
                  <a:gd name="f119" fmla="*/ f91 1 f47"/>
                  <a:gd name="f120" fmla="*/ f92 1 f47"/>
                  <a:gd name="f121" fmla="*/ f93 1 f46"/>
                  <a:gd name="f122" fmla="*/ f94 1 f47"/>
                  <a:gd name="f123" fmla="*/ f95 1 f46"/>
                  <a:gd name="f124" fmla="*/ f96 1 f46"/>
                  <a:gd name="f125" fmla="*/ f97 1 f46"/>
                  <a:gd name="f126" fmla="*/ f98 1 f46"/>
                  <a:gd name="f127" fmla="*/ f99 1 f46"/>
                  <a:gd name="f128" fmla="*/ f100 1 f46"/>
                  <a:gd name="f129" fmla="*/ f101 1 f46"/>
                  <a:gd name="f130" fmla="*/ f102 1 f47"/>
                  <a:gd name="f131" fmla="*/ f127 f41 1"/>
                  <a:gd name="f132" fmla="*/ f129 f41 1"/>
                  <a:gd name="f133" fmla="*/ f130 f42 1"/>
                  <a:gd name="f134" fmla="*/ f105 f42 1"/>
                  <a:gd name="f135" fmla="*/ f104 f41 1"/>
                  <a:gd name="f136" fmla="*/ f106 f41 1"/>
                  <a:gd name="f137" fmla="*/ f107 f41 1"/>
                  <a:gd name="f138" fmla="*/ f108 f42 1"/>
                  <a:gd name="f139" fmla="*/ f109 f41 1"/>
                  <a:gd name="f140" fmla="*/ f110 f41 1"/>
                  <a:gd name="f141" fmla="*/ f111 f41 1"/>
                  <a:gd name="f142" fmla="*/ f112 f42 1"/>
                  <a:gd name="f143" fmla="*/ f113 f41 1"/>
                  <a:gd name="f144" fmla="*/ f114 f42 1"/>
                  <a:gd name="f145" fmla="*/ f115 f41 1"/>
                  <a:gd name="f146" fmla="*/ f116 f42 1"/>
                  <a:gd name="f147" fmla="*/ f117 f41 1"/>
                  <a:gd name="f148" fmla="*/ f118 f42 1"/>
                  <a:gd name="f149" fmla="*/ f119 f42 1"/>
                  <a:gd name="f150" fmla="*/ f120 f42 1"/>
                  <a:gd name="f151" fmla="*/ f121 f41 1"/>
                  <a:gd name="f152" fmla="*/ f122 f42 1"/>
                  <a:gd name="f153" fmla="*/ f123 f41 1"/>
                  <a:gd name="f154" fmla="*/ f124 f41 1"/>
                  <a:gd name="f155" fmla="*/ f125 f41 1"/>
                  <a:gd name="f156" fmla="*/ f126 f41 1"/>
                  <a:gd name="f157" fmla="*/ f128 f41 1"/>
                </a:gdLst>
                <a:ahLst/>
                <a:cxnLst>
                  <a:cxn ang="3cd4">
                    <a:pos x="hc" y="t"/>
                  </a:cxn>
                  <a:cxn ang="0">
                    <a:pos x="r" y="vc"/>
                  </a:cxn>
                  <a:cxn ang="cd4">
                    <a:pos x="hc" y="b"/>
                  </a:cxn>
                  <a:cxn ang="cd2">
                    <a:pos x="l" y="vc"/>
                  </a:cxn>
                  <a:cxn ang="f103">
                    <a:pos x="f135" y="f134"/>
                  </a:cxn>
                  <a:cxn ang="f103">
                    <a:pos x="f136" y="f134"/>
                  </a:cxn>
                  <a:cxn ang="f103">
                    <a:pos x="f137" y="f138"/>
                  </a:cxn>
                  <a:cxn ang="f103">
                    <a:pos x="f139" y="f138"/>
                  </a:cxn>
                  <a:cxn ang="f103">
                    <a:pos x="f140" y="f138"/>
                  </a:cxn>
                  <a:cxn ang="f103">
                    <a:pos x="f141" y="f142"/>
                  </a:cxn>
                  <a:cxn ang="f103">
                    <a:pos x="f143" y="f144"/>
                  </a:cxn>
                  <a:cxn ang="f103">
                    <a:pos x="f145" y="f146"/>
                  </a:cxn>
                  <a:cxn ang="f103">
                    <a:pos x="f147" y="f148"/>
                  </a:cxn>
                  <a:cxn ang="f103">
                    <a:pos x="f147" y="f149"/>
                  </a:cxn>
                  <a:cxn ang="f103">
                    <a:pos x="f147" y="f150"/>
                  </a:cxn>
                  <a:cxn ang="f103">
                    <a:pos x="f151" y="f152"/>
                  </a:cxn>
                  <a:cxn ang="f103">
                    <a:pos x="f145" y="f152"/>
                  </a:cxn>
                  <a:cxn ang="f103">
                    <a:pos x="f153" y="f150"/>
                  </a:cxn>
                  <a:cxn ang="f103">
                    <a:pos x="f154" y="f149"/>
                  </a:cxn>
                  <a:cxn ang="f103">
                    <a:pos x="f155" y="f149"/>
                  </a:cxn>
                  <a:cxn ang="f103">
                    <a:pos x="f156" y="f148"/>
                  </a:cxn>
                  <a:cxn ang="f103">
                    <a:pos x="f131" y="f146"/>
                  </a:cxn>
                  <a:cxn ang="f103">
                    <a:pos x="f131" y="f142"/>
                  </a:cxn>
                  <a:cxn ang="f103">
                    <a:pos x="f157" y="f134"/>
                  </a:cxn>
                  <a:cxn ang="f103">
                    <a:pos x="f135" y="f134"/>
                  </a:cxn>
                  <a:cxn ang="f103">
                    <a:pos x="f135" y="f134"/>
                  </a:cxn>
                </a:cxnLst>
                <a:rect l="f131" t="f134" r="f132" b="f133"/>
                <a:pathLst>
                  <a:path w="1389" h="165">
                    <a:moveTo>
                      <a:pt x="f8" y="f5"/>
                    </a:moveTo>
                    <a:lnTo>
                      <a:pt x="f9" y="f10"/>
                    </a:lnTo>
                    <a:lnTo>
                      <a:pt x="f11" y="f12"/>
                    </a:lnTo>
                    <a:lnTo>
                      <a:pt x="f13" y="f14"/>
                    </a:lnTo>
                    <a:lnTo>
                      <a:pt x="f15" y="f16"/>
                    </a:lnTo>
                    <a:lnTo>
                      <a:pt x="f17" y="f18"/>
                    </a:lnTo>
                    <a:lnTo>
                      <a:pt x="f19" y="f20"/>
                    </a:lnTo>
                    <a:lnTo>
                      <a:pt x="f21" y="f22"/>
                    </a:lnTo>
                    <a:lnTo>
                      <a:pt x="f23" y="f24"/>
                    </a:lnTo>
                    <a:lnTo>
                      <a:pt x="f6" y="f25"/>
                    </a:lnTo>
                    <a:lnTo>
                      <a:pt x="f23" y="f26"/>
                    </a:lnTo>
                    <a:lnTo>
                      <a:pt x="f27" y="f28"/>
                    </a:lnTo>
                    <a:lnTo>
                      <a:pt x="f21" y="f7"/>
                    </a:lnTo>
                    <a:lnTo>
                      <a:pt x="f29" y="f30"/>
                    </a:lnTo>
                    <a:lnTo>
                      <a:pt x="f31" y="f25"/>
                    </a:lnTo>
                    <a:lnTo>
                      <a:pt x="f32" y="f33"/>
                    </a:lnTo>
                    <a:lnTo>
                      <a:pt x="f34" y="f35"/>
                    </a:lnTo>
                    <a:lnTo>
                      <a:pt x="f36" y="f37"/>
                    </a:lnTo>
                    <a:lnTo>
                      <a:pt x="f5" y="f34"/>
                    </a:lnTo>
                    <a:lnTo>
                      <a:pt x="f38" y="f39"/>
                    </a:lnTo>
                    <a:lnTo>
                      <a:pt x="f8" y="f5"/>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27" name="Freeform 43"/>
              <p:cNvSpPr/>
              <p:nvPr/>
            </p:nvSpPr>
            <p:spPr>
              <a:xfrm>
                <a:off x="8033342" y="3992361"/>
                <a:ext cx="56317" cy="787737"/>
              </a:xfrm>
              <a:custGeom>
                <a:avLst/>
                <a:gdLst>
                  <a:gd name="f0" fmla="val 10800000"/>
                  <a:gd name="f1" fmla="val 5400000"/>
                  <a:gd name="f2" fmla="val 180"/>
                  <a:gd name="f3" fmla="val w"/>
                  <a:gd name="f4" fmla="val h"/>
                  <a:gd name="f5" fmla="val 0"/>
                  <a:gd name="f6" fmla="val 206"/>
                  <a:gd name="f7" fmla="val 2317"/>
                  <a:gd name="f8" fmla="val 48"/>
                  <a:gd name="f9" fmla="val 200"/>
                  <a:gd name="f10" fmla="val 292"/>
                  <a:gd name="f11" fmla="val 182"/>
                  <a:gd name="f12" fmla="val 505"/>
                  <a:gd name="f13" fmla="val 158"/>
                  <a:gd name="f14" fmla="val 720"/>
                  <a:gd name="f15" fmla="val 133"/>
                  <a:gd name="f16" fmla="val 964"/>
                  <a:gd name="f17" fmla="val 95"/>
                  <a:gd name="f18" fmla="val 1618"/>
                  <a:gd name="f19" fmla="val 93"/>
                  <a:gd name="f20" fmla="val 1923"/>
                  <a:gd name="f21" fmla="val 2004"/>
                  <a:gd name="f22" fmla="val 2088"/>
                  <a:gd name="f23" fmla="val 2270"/>
                  <a:gd name="f24" fmla="val 80"/>
                  <a:gd name="f25" fmla="val 2306"/>
                  <a:gd name="f26" fmla="val 15"/>
                  <a:gd name="f27" fmla="val 2"/>
                  <a:gd name="f28" fmla="val 1613"/>
                  <a:gd name="f29" fmla="val 12"/>
                  <a:gd name="f30" fmla="val 1305"/>
                  <a:gd name="f31" fmla="val 39"/>
                  <a:gd name="f32" fmla="val 955"/>
                  <a:gd name="f33" fmla="val 63"/>
                  <a:gd name="f34" fmla="val 714"/>
                  <a:gd name="f35" fmla="val 89"/>
                  <a:gd name="f36" fmla="val 502"/>
                  <a:gd name="f37" fmla="val 113"/>
                  <a:gd name="f38" fmla="val 128"/>
                  <a:gd name="f39" fmla="val 160"/>
                  <a:gd name="f40" fmla="val 193"/>
                  <a:gd name="f41" fmla="+- 0 0 -90"/>
                  <a:gd name="f42" fmla="*/ f3 1 206"/>
                  <a:gd name="f43" fmla="*/ f4 1 2317"/>
                  <a:gd name="f44" fmla="+- f7 0 f5"/>
                  <a:gd name="f45" fmla="+- f6 0 f5"/>
                  <a:gd name="f46" fmla="*/ f41 f0 1"/>
                  <a:gd name="f47" fmla="*/ f45 1 206"/>
                  <a:gd name="f48" fmla="*/ f44 1 2317"/>
                  <a:gd name="f49" fmla="*/ 13 f45 1"/>
                  <a:gd name="f50" fmla="*/ 3 f44 1"/>
                  <a:gd name="f51" fmla="*/ 18 f44 1"/>
                  <a:gd name="f52" fmla="*/ 12 f45 1"/>
                  <a:gd name="f53" fmla="*/ 31 f44 1"/>
                  <a:gd name="f54" fmla="*/ 10 f45 1"/>
                  <a:gd name="f55" fmla="*/ 45 f44 1"/>
                  <a:gd name="f56" fmla="*/ 9 f45 1"/>
                  <a:gd name="f57" fmla="*/ 60 f44 1"/>
                  <a:gd name="f58" fmla="*/ 6 f45 1"/>
                  <a:gd name="f59" fmla="*/ 101 f44 1"/>
                  <a:gd name="f60" fmla="*/ 120 f44 1"/>
                  <a:gd name="f61" fmla="*/ 125 f44 1"/>
                  <a:gd name="f62" fmla="*/ 130 f44 1"/>
                  <a:gd name="f63" fmla="*/ 141 f44 1"/>
                  <a:gd name="f64" fmla="*/ 5 f45 1"/>
                  <a:gd name="f65" fmla="*/ 144 f44 1"/>
                  <a:gd name="f66" fmla="*/ 3 f45 1"/>
                  <a:gd name="f67" fmla="*/ 1 f45 1"/>
                  <a:gd name="f68" fmla="*/ 0 f45 1"/>
                  <a:gd name="f69" fmla="*/ 100 f44 1"/>
                  <a:gd name="f70" fmla="*/ 81 f44 1"/>
                  <a:gd name="f71" fmla="*/ 59 f44 1"/>
                  <a:gd name="f72" fmla="*/ 4 f45 1"/>
                  <a:gd name="f73" fmla="*/ 44 f44 1"/>
                  <a:gd name="f74" fmla="*/ 7 f45 1"/>
                  <a:gd name="f75" fmla="*/ 8 f45 1"/>
                  <a:gd name="f76" fmla="*/ 0 f44 1"/>
                  <a:gd name="f77" fmla="*/ 206 f45 1"/>
                  <a:gd name="f78" fmla="*/ 2317 f44 1"/>
                  <a:gd name="f79" fmla="*/ f46 1 f2"/>
                  <a:gd name="f80" fmla="*/ f49 1 206"/>
                  <a:gd name="f81" fmla="*/ f50 1 2317"/>
                  <a:gd name="f82" fmla="*/ f51 1 2317"/>
                  <a:gd name="f83" fmla="*/ f52 1 206"/>
                  <a:gd name="f84" fmla="*/ f53 1 2317"/>
                  <a:gd name="f85" fmla="*/ f54 1 206"/>
                  <a:gd name="f86" fmla="*/ f55 1 2317"/>
                  <a:gd name="f87" fmla="*/ f56 1 206"/>
                  <a:gd name="f88" fmla="*/ f57 1 2317"/>
                  <a:gd name="f89" fmla="*/ f58 1 206"/>
                  <a:gd name="f90" fmla="*/ f59 1 2317"/>
                  <a:gd name="f91" fmla="*/ f60 1 2317"/>
                  <a:gd name="f92" fmla="*/ f61 1 2317"/>
                  <a:gd name="f93" fmla="*/ f62 1 2317"/>
                  <a:gd name="f94" fmla="*/ f63 1 2317"/>
                  <a:gd name="f95" fmla="*/ f64 1 206"/>
                  <a:gd name="f96" fmla="*/ f65 1 2317"/>
                  <a:gd name="f97" fmla="*/ f66 1 206"/>
                  <a:gd name="f98" fmla="*/ f67 1 206"/>
                  <a:gd name="f99" fmla="*/ f68 1 206"/>
                  <a:gd name="f100" fmla="*/ f69 1 2317"/>
                  <a:gd name="f101" fmla="*/ f70 1 2317"/>
                  <a:gd name="f102" fmla="*/ f71 1 2317"/>
                  <a:gd name="f103" fmla="*/ f72 1 206"/>
                  <a:gd name="f104" fmla="*/ f73 1 2317"/>
                  <a:gd name="f105" fmla="*/ f74 1 206"/>
                  <a:gd name="f106" fmla="*/ f75 1 206"/>
                  <a:gd name="f107" fmla="*/ f76 1 2317"/>
                  <a:gd name="f108" fmla="*/ f77 1 206"/>
                  <a:gd name="f109" fmla="*/ f78 1 2317"/>
                  <a:gd name="f110" fmla="+- f79 0 f1"/>
                  <a:gd name="f111" fmla="*/ f80 1 f47"/>
                  <a:gd name="f112" fmla="*/ f81 1 f48"/>
                  <a:gd name="f113" fmla="*/ f82 1 f48"/>
                  <a:gd name="f114" fmla="*/ f83 1 f47"/>
                  <a:gd name="f115" fmla="*/ f84 1 f48"/>
                  <a:gd name="f116" fmla="*/ f85 1 f47"/>
                  <a:gd name="f117" fmla="*/ f86 1 f48"/>
                  <a:gd name="f118" fmla="*/ f87 1 f47"/>
                  <a:gd name="f119" fmla="*/ f88 1 f48"/>
                  <a:gd name="f120" fmla="*/ f89 1 f47"/>
                  <a:gd name="f121" fmla="*/ f90 1 f48"/>
                  <a:gd name="f122" fmla="*/ f91 1 f48"/>
                  <a:gd name="f123" fmla="*/ f92 1 f48"/>
                  <a:gd name="f124" fmla="*/ f93 1 f48"/>
                  <a:gd name="f125" fmla="*/ f94 1 f48"/>
                  <a:gd name="f126" fmla="*/ f95 1 f47"/>
                  <a:gd name="f127" fmla="*/ f96 1 f48"/>
                  <a:gd name="f128" fmla="*/ f97 1 f47"/>
                  <a:gd name="f129" fmla="*/ f98 1 f47"/>
                  <a:gd name="f130" fmla="*/ f99 1 f47"/>
                  <a:gd name="f131" fmla="*/ f100 1 f48"/>
                  <a:gd name="f132" fmla="*/ f101 1 f48"/>
                  <a:gd name="f133" fmla="*/ f102 1 f48"/>
                  <a:gd name="f134" fmla="*/ f103 1 f47"/>
                  <a:gd name="f135" fmla="*/ f104 1 f48"/>
                  <a:gd name="f136" fmla="*/ f105 1 f47"/>
                  <a:gd name="f137" fmla="*/ f106 1 f47"/>
                  <a:gd name="f138" fmla="*/ f107 1 f48"/>
                  <a:gd name="f139" fmla="*/ f108 1 f47"/>
                  <a:gd name="f140" fmla="*/ f109 1 f48"/>
                  <a:gd name="f141" fmla="*/ f130 f42 1"/>
                  <a:gd name="f142" fmla="*/ f139 f42 1"/>
                  <a:gd name="f143" fmla="*/ f140 f43 1"/>
                  <a:gd name="f144" fmla="*/ f138 f43 1"/>
                  <a:gd name="f145" fmla="*/ f111 f42 1"/>
                  <a:gd name="f146" fmla="*/ f112 f43 1"/>
                  <a:gd name="f147" fmla="*/ f113 f43 1"/>
                  <a:gd name="f148" fmla="*/ f114 f42 1"/>
                  <a:gd name="f149" fmla="*/ f115 f43 1"/>
                  <a:gd name="f150" fmla="*/ f116 f42 1"/>
                  <a:gd name="f151" fmla="*/ f117 f43 1"/>
                  <a:gd name="f152" fmla="*/ f118 f42 1"/>
                  <a:gd name="f153" fmla="*/ f119 f43 1"/>
                  <a:gd name="f154" fmla="*/ f120 f42 1"/>
                  <a:gd name="f155" fmla="*/ f121 f43 1"/>
                  <a:gd name="f156" fmla="*/ f122 f43 1"/>
                  <a:gd name="f157" fmla="*/ f123 f43 1"/>
                  <a:gd name="f158" fmla="*/ f124 f43 1"/>
                  <a:gd name="f159" fmla="*/ f125 f43 1"/>
                  <a:gd name="f160" fmla="*/ f126 f42 1"/>
                  <a:gd name="f161" fmla="*/ f127 f43 1"/>
                  <a:gd name="f162" fmla="*/ f128 f42 1"/>
                  <a:gd name="f163" fmla="*/ f129 f42 1"/>
                  <a:gd name="f164" fmla="*/ f131 f43 1"/>
                  <a:gd name="f165" fmla="*/ f132 f43 1"/>
                  <a:gd name="f166" fmla="*/ f133 f43 1"/>
                  <a:gd name="f167" fmla="*/ f134 f42 1"/>
                  <a:gd name="f168" fmla="*/ f135 f43 1"/>
                  <a:gd name="f169" fmla="*/ f136 f42 1"/>
                  <a:gd name="f170" fmla="*/ f137 f42 1"/>
                </a:gdLst>
                <a:ahLst/>
                <a:cxnLst>
                  <a:cxn ang="3cd4">
                    <a:pos x="hc" y="t"/>
                  </a:cxn>
                  <a:cxn ang="0">
                    <a:pos x="r" y="vc"/>
                  </a:cxn>
                  <a:cxn ang="cd4">
                    <a:pos x="hc" y="b"/>
                  </a:cxn>
                  <a:cxn ang="cd2">
                    <a:pos x="l" y="vc"/>
                  </a:cxn>
                  <a:cxn ang="f110">
                    <a:pos x="f145" y="f146"/>
                  </a:cxn>
                  <a:cxn ang="f110">
                    <a:pos x="f145" y="f147"/>
                  </a:cxn>
                  <a:cxn ang="f110">
                    <a:pos x="f148" y="f149"/>
                  </a:cxn>
                  <a:cxn ang="f110">
                    <a:pos x="f150" y="f151"/>
                  </a:cxn>
                  <a:cxn ang="f110">
                    <a:pos x="f152" y="f153"/>
                  </a:cxn>
                  <a:cxn ang="f110">
                    <a:pos x="f154" y="f155"/>
                  </a:cxn>
                  <a:cxn ang="f110">
                    <a:pos x="f154" y="f156"/>
                  </a:cxn>
                  <a:cxn ang="f110">
                    <a:pos x="f154" y="f157"/>
                  </a:cxn>
                  <a:cxn ang="f110">
                    <a:pos x="f154" y="f158"/>
                  </a:cxn>
                  <a:cxn ang="f110">
                    <a:pos x="f154" y="f159"/>
                  </a:cxn>
                  <a:cxn ang="f110">
                    <a:pos x="f160" y="f161"/>
                  </a:cxn>
                  <a:cxn ang="f110">
                    <a:pos x="f162" y="f161"/>
                  </a:cxn>
                  <a:cxn ang="f110">
                    <a:pos x="f163" y="f161"/>
                  </a:cxn>
                  <a:cxn ang="f110">
                    <a:pos x="f141" y="f159"/>
                  </a:cxn>
                  <a:cxn ang="f110">
                    <a:pos x="f163" y="f164"/>
                  </a:cxn>
                  <a:cxn ang="f110">
                    <a:pos x="f163" y="f165"/>
                  </a:cxn>
                  <a:cxn ang="f110">
                    <a:pos x="f162" y="f166"/>
                  </a:cxn>
                  <a:cxn ang="f110">
                    <a:pos x="f167" y="f168"/>
                  </a:cxn>
                  <a:cxn ang="f110">
                    <a:pos x="f154" y="f149"/>
                  </a:cxn>
                  <a:cxn ang="f110">
                    <a:pos x="f169" y="f146"/>
                  </a:cxn>
                  <a:cxn ang="f110">
                    <a:pos x="f170" y="f144"/>
                  </a:cxn>
                  <a:cxn ang="f110">
                    <a:pos x="f150" y="f144"/>
                  </a:cxn>
                  <a:cxn ang="f110">
                    <a:pos x="f145" y="f144"/>
                  </a:cxn>
                  <a:cxn ang="f110">
                    <a:pos x="f145" y="f146"/>
                  </a:cxn>
                  <a:cxn ang="f110">
                    <a:pos x="f145" y="f146"/>
                  </a:cxn>
                </a:cxnLst>
                <a:rect l="f141" t="f144" r="f142" b="f143"/>
                <a:pathLst>
                  <a:path w="206" h="2317">
                    <a:moveTo>
                      <a:pt x="f6" y="f8"/>
                    </a:moveTo>
                    <a:lnTo>
                      <a:pt x="f9" y="f10"/>
                    </a:lnTo>
                    <a:lnTo>
                      <a:pt x="f11" y="f12"/>
                    </a:lnTo>
                    <a:lnTo>
                      <a:pt x="f13" y="f14"/>
                    </a:lnTo>
                    <a:lnTo>
                      <a:pt x="f15" y="f16"/>
                    </a:lnTo>
                    <a:lnTo>
                      <a:pt x="f17" y="f18"/>
                    </a:lnTo>
                    <a:lnTo>
                      <a:pt x="f19" y="f20"/>
                    </a:lnTo>
                    <a:lnTo>
                      <a:pt x="f19" y="f21"/>
                    </a:lnTo>
                    <a:lnTo>
                      <a:pt x="f19" y="f22"/>
                    </a:lnTo>
                    <a:lnTo>
                      <a:pt x="f17" y="f23"/>
                    </a:lnTo>
                    <a:lnTo>
                      <a:pt x="f24" y="f25"/>
                    </a:lnTo>
                    <a:lnTo>
                      <a:pt x="f8" y="f7"/>
                    </a:lnTo>
                    <a:lnTo>
                      <a:pt x="f26" y="f25"/>
                    </a:lnTo>
                    <a:lnTo>
                      <a:pt x="f5" y="f23"/>
                    </a:lnTo>
                    <a:lnTo>
                      <a:pt x="f27" y="f28"/>
                    </a:lnTo>
                    <a:lnTo>
                      <a:pt x="f29" y="f30"/>
                    </a:lnTo>
                    <a:lnTo>
                      <a:pt x="f31" y="f32"/>
                    </a:lnTo>
                    <a:lnTo>
                      <a:pt x="f33" y="f34"/>
                    </a:lnTo>
                    <a:lnTo>
                      <a:pt x="f35" y="f36"/>
                    </a:lnTo>
                    <a:lnTo>
                      <a:pt x="f37" y="f8"/>
                    </a:lnTo>
                    <a:lnTo>
                      <a:pt x="f38" y="f29"/>
                    </a:lnTo>
                    <a:lnTo>
                      <a:pt x="f39" y="f5"/>
                    </a:lnTo>
                    <a:lnTo>
                      <a:pt x="f40" y="f29"/>
                    </a:lnTo>
                    <a:lnTo>
                      <a:pt x="f6" y="f8"/>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28" name="Freeform 44"/>
              <p:cNvSpPr/>
              <p:nvPr/>
            </p:nvSpPr>
            <p:spPr>
              <a:xfrm>
                <a:off x="7987412" y="3995763"/>
                <a:ext cx="66705" cy="774807"/>
              </a:xfrm>
              <a:custGeom>
                <a:avLst/>
                <a:gdLst>
                  <a:gd name="f0" fmla="val 10800000"/>
                  <a:gd name="f1" fmla="val 5400000"/>
                  <a:gd name="f2" fmla="val 180"/>
                  <a:gd name="f3" fmla="val w"/>
                  <a:gd name="f4" fmla="val h"/>
                  <a:gd name="f5" fmla="val 0"/>
                  <a:gd name="f6" fmla="val 243"/>
                  <a:gd name="f7" fmla="val 2279"/>
                  <a:gd name="f8" fmla="val 51"/>
                  <a:gd name="f9" fmla="val 216"/>
                  <a:gd name="f10" fmla="val 224"/>
                  <a:gd name="f11" fmla="val 197"/>
                  <a:gd name="f12" fmla="val 397"/>
                  <a:gd name="f13" fmla="val 179"/>
                  <a:gd name="f14" fmla="val 651"/>
                  <a:gd name="f15" fmla="val 162"/>
                  <a:gd name="f16" fmla="val 884"/>
                  <a:gd name="f17" fmla="val 128"/>
                  <a:gd name="f18" fmla="val 1314"/>
                  <a:gd name="f19" fmla="val 93"/>
                  <a:gd name="f20" fmla="val 2232"/>
                  <a:gd name="f21" fmla="val 80"/>
                  <a:gd name="f22" fmla="val 2267"/>
                  <a:gd name="f23" fmla="val 47"/>
                  <a:gd name="f24" fmla="val 15"/>
                  <a:gd name="f25" fmla="val 9"/>
                  <a:gd name="f26" fmla="val 1742"/>
                  <a:gd name="f27" fmla="val 35"/>
                  <a:gd name="f28" fmla="val 1311"/>
                  <a:gd name="f29" fmla="val 1099"/>
                  <a:gd name="f30" fmla="val 68"/>
                  <a:gd name="f31" fmla="val 881"/>
                  <a:gd name="f32" fmla="val 102"/>
                  <a:gd name="f33" fmla="val 391"/>
                  <a:gd name="f34" fmla="val 123"/>
                  <a:gd name="f35" fmla="val 150"/>
                  <a:gd name="f36" fmla="val 42"/>
                  <a:gd name="f37" fmla="val 168"/>
                  <a:gd name="f38" fmla="val 7"/>
                  <a:gd name="f39" fmla="val 201"/>
                  <a:gd name="f40" fmla="val 231"/>
                  <a:gd name="f41" fmla="+- 0 0 -90"/>
                  <a:gd name="f42" fmla="*/ f3 1 243"/>
                  <a:gd name="f43" fmla="*/ f4 1 2279"/>
                  <a:gd name="f44" fmla="+- f7 0 f5"/>
                  <a:gd name="f45" fmla="+- f6 0 f5"/>
                  <a:gd name="f46" fmla="*/ f41 f0 1"/>
                  <a:gd name="f47" fmla="*/ f45 1 243"/>
                  <a:gd name="f48" fmla="*/ f44 1 2279"/>
                  <a:gd name="f49" fmla="*/ 16 f45 1"/>
                  <a:gd name="f50" fmla="*/ 3 f44 1"/>
                  <a:gd name="f51" fmla="*/ 14 f45 1"/>
                  <a:gd name="f52" fmla="*/ 14 f44 1"/>
                  <a:gd name="f53" fmla="*/ 13 f45 1"/>
                  <a:gd name="f54" fmla="*/ 24 f44 1"/>
                  <a:gd name="f55" fmla="*/ 12 f45 1"/>
                  <a:gd name="f56" fmla="*/ 40 f44 1"/>
                  <a:gd name="f57" fmla="*/ 11 f45 1"/>
                  <a:gd name="f58" fmla="*/ 55 f44 1"/>
                  <a:gd name="f59" fmla="*/ 8 f45 1"/>
                  <a:gd name="f60" fmla="*/ 82 f44 1"/>
                  <a:gd name="f61" fmla="*/ 6 f45 1"/>
                  <a:gd name="f62" fmla="*/ 139 f44 1"/>
                  <a:gd name="f63" fmla="*/ 5 f45 1"/>
                  <a:gd name="f64" fmla="*/ 141 f44 1"/>
                  <a:gd name="f65" fmla="*/ 3 f45 1"/>
                  <a:gd name="f66" fmla="*/ 142 f44 1"/>
                  <a:gd name="f67" fmla="*/ 1 f45 1"/>
                  <a:gd name="f68" fmla="*/ 0 f45 1"/>
                  <a:gd name="f69" fmla="*/ 108 f44 1"/>
                  <a:gd name="f70" fmla="*/ 81 f44 1"/>
                  <a:gd name="f71" fmla="*/ 4 f45 1"/>
                  <a:gd name="f72" fmla="*/ 68 f44 1"/>
                  <a:gd name="f73" fmla="*/ 7 f45 1"/>
                  <a:gd name="f74" fmla="*/ 13 f44 1"/>
                  <a:gd name="f75" fmla="*/ 10 f45 1"/>
                  <a:gd name="f76" fmla="*/ 2 f44 1"/>
                  <a:gd name="f77" fmla="*/ 0 f44 1"/>
                  <a:gd name="f78" fmla="*/ 15 f45 1"/>
                  <a:gd name="f79" fmla="*/ 243 f45 1"/>
                  <a:gd name="f80" fmla="*/ 2279 f44 1"/>
                  <a:gd name="f81" fmla="*/ f46 1 f2"/>
                  <a:gd name="f82" fmla="*/ f49 1 243"/>
                  <a:gd name="f83" fmla="*/ f50 1 2279"/>
                  <a:gd name="f84" fmla="*/ f51 1 243"/>
                  <a:gd name="f85" fmla="*/ f52 1 2279"/>
                  <a:gd name="f86" fmla="*/ f53 1 243"/>
                  <a:gd name="f87" fmla="*/ f54 1 2279"/>
                  <a:gd name="f88" fmla="*/ f55 1 243"/>
                  <a:gd name="f89" fmla="*/ f56 1 2279"/>
                  <a:gd name="f90" fmla="*/ f57 1 243"/>
                  <a:gd name="f91" fmla="*/ f58 1 2279"/>
                  <a:gd name="f92" fmla="*/ f59 1 243"/>
                  <a:gd name="f93" fmla="*/ f60 1 2279"/>
                  <a:gd name="f94" fmla="*/ f61 1 243"/>
                  <a:gd name="f95" fmla="*/ f62 1 2279"/>
                  <a:gd name="f96" fmla="*/ f63 1 243"/>
                  <a:gd name="f97" fmla="*/ f64 1 2279"/>
                  <a:gd name="f98" fmla="*/ f65 1 243"/>
                  <a:gd name="f99" fmla="*/ f66 1 2279"/>
                  <a:gd name="f100" fmla="*/ f67 1 243"/>
                  <a:gd name="f101" fmla="*/ f68 1 243"/>
                  <a:gd name="f102" fmla="*/ f69 1 2279"/>
                  <a:gd name="f103" fmla="*/ f70 1 2279"/>
                  <a:gd name="f104" fmla="*/ f71 1 243"/>
                  <a:gd name="f105" fmla="*/ f72 1 2279"/>
                  <a:gd name="f106" fmla="*/ f73 1 243"/>
                  <a:gd name="f107" fmla="*/ f74 1 2279"/>
                  <a:gd name="f108" fmla="*/ f75 1 243"/>
                  <a:gd name="f109" fmla="*/ f76 1 2279"/>
                  <a:gd name="f110" fmla="*/ f77 1 2279"/>
                  <a:gd name="f111" fmla="*/ f78 1 243"/>
                  <a:gd name="f112" fmla="*/ f79 1 243"/>
                  <a:gd name="f113" fmla="*/ f80 1 2279"/>
                  <a:gd name="f114" fmla="+- f81 0 f1"/>
                  <a:gd name="f115" fmla="*/ f82 1 f47"/>
                  <a:gd name="f116" fmla="*/ f83 1 f48"/>
                  <a:gd name="f117" fmla="*/ f84 1 f47"/>
                  <a:gd name="f118" fmla="*/ f85 1 f48"/>
                  <a:gd name="f119" fmla="*/ f86 1 f47"/>
                  <a:gd name="f120" fmla="*/ f87 1 f48"/>
                  <a:gd name="f121" fmla="*/ f88 1 f47"/>
                  <a:gd name="f122" fmla="*/ f89 1 f48"/>
                  <a:gd name="f123" fmla="*/ f90 1 f47"/>
                  <a:gd name="f124" fmla="*/ f91 1 f48"/>
                  <a:gd name="f125" fmla="*/ f92 1 f47"/>
                  <a:gd name="f126" fmla="*/ f93 1 f48"/>
                  <a:gd name="f127" fmla="*/ f94 1 f47"/>
                  <a:gd name="f128" fmla="*/ f95 1 f48"/>
                  <a:gd name="f129" fmla="*/ f96 1 f47"/>
                  <a:gd name="f130" fmla="*/ f97 1 f48"/>
                  <a:gd name="f131" fmla="*/ f98 1 f47"/>
                  <a:gd name="f132" fmla="*/ f99 1 f48"/>
                  <a:gd name="f133" fmla="*/ f100 1 f47"/>
                  <a:gd name="f134" fmla="*/ f101 1 f47"/>
                  <a:gd name="f135" fmla="*/ f102 1 f48"/>
                  <a:gd name="f136" fmla="*/ f103 1 f48"/>
                  <a:gd name="f137" fmla="*/ f104 1 f47"/>
                  <a:gd name="f138" fmla="*/ f105 1 f48"/>
                  <a:gd name="f139" fmla="*/ f106 1 f47"/>
                  <a:gd name="f140" fmla="*/ f107 1 f48"/>
                  <a:gd name="f141" fmla="*/ f108 1 f47"/>
                  <a:gd name="f142" fmla="*/ f109 1 f48"/>
                  <a:gd name="f143" fmla="*/ f110 1 f48"/>
                  <a:gd name="f144" fmla="*/ f111 1 f47"/>
                  <a:gd name="f145" fmla="*/ f112 1 f47"/>
                  <a:gd name="f146" fmla="*/ f113 1 f48"/>
                  <a:gd name="f147" fmla="*/ f134 f42 1"/>
                  <a:gd name="f148" fmla="*/ f145 f42 1"/>
                  <a:gd name="f149" fmla="*/ f146 f43 1"/>
                  <a:gd name="f150" fmla="*/ f143 f43 1"/>
                  <a:gd name="f151" fmla="*/ f115 f42 1"/>
                  <a:gd name="f152" fmla="*/ f116 f43 1"/>
                  <a:gd name="f153" fmla="*/ f117 f42 1"/>
                  <a:gd name="f154" fmla="*/ f118 f43 1"/>
                  <a:gd name="f155" fmla="*/ f119 f42 1"/>
                  <a:gd name="f156" fmla="*/ f120 f43 1"/>
                  <a:gd name="f157" fmla="*/ f121 f42 1"/>
                  <a:gd name="f158" fmla="*/ f122 f43 1"/>
                  <a:gd name="f159" fmla="*/ f123 f42 1"/>
                  <a:gd name="f160" fmla="*/ f124 f43 1"/>
                  <a:gd name="f161" fmla="*/ f125 f42 1"/>
                  <a:gd name="f162" fmla="*/ f126 f43 1"/>
                  <a:gd name="f163" fmla="*/ f127 f42 1"/>
                  <a:gd name="f164" fmla="*/ f128 f43 1"/>
                  <a:gd name="f165" fmla="*/ f129 f42 1"/>
                  <a:gd name="f166" fmla="*/ f130 f43 1"/>
                  <a:gd name="f167" fmla="*/ f131 f42 1"/>
                  <a:gd name="f168" fmla="*/ f132 f43 1"/>
                  <a:gd name="f169" fmla="*/ f133 f42 1"/>
                  <a:gd name="f170" fmla="*/ f135 f43 1"/>
                  <a:gd name="f171" fmla="*/ f136 f43 1"/>
                  <a:gd name="f172" fmla="*/ f137 f42 1"/>
                  <a:gd name="f173" fmla="*/ f138 f43 1"/>
                  <a:gd name="f174" fmla="*/ f139 f42 1"/>
                  <a:gd name="f175" fmla="*/ f140 f43 1"/>
                  <a:gd name="f176" fmla="*/ f141 f42 1"/>
                  <a:gd name="f177" fmla="*/ f142 f43 1"/>
                  <a:gd name="f178" fmla="*/ f144 f42 1"/>
                </a:gdLst>
                <a:ahLst/>
                <a:cxnLst>
                  <a:cxn ang="3cd4">
                    <a:pos x="hc" y="t"/>
                  </a:cxn>
                  <a:cxn ang="0">
                    <a:pos x="r" y="vc"/>
                  </a:cxn>
                  <a:cxn ang="cd4">
                    <a:pos x="hc" y="b"/>
                  </a:cxn>
                  <a:cxn ang="cd2">
                    <a:pos x="l" y="vc"/>
                  </a:cxn>
                  <a:cxn ang="f114">
                    <a:pos x="f151" y="f152"/>
                  </a:cxn>
                  <a:cxn ang="f114">
                    <a:pos x="f153" y="f154"/>
                  </a:cxn>
                  <a:cxn ang="f114">
                    <a:pos x="f155" y="f156"/>
                  </a:cxn>
                  <a:cxn ang="f114">
                    <a:pos x="f157" y="f158"/>
                  </a:cxn>
                  <a:cxn ang="f114">
                    <a:pos x="f159" y="f160"/>
                  </a:cxn>
                  <a:cxn ang="f114">
                    <a:pos x="f161" y="f162"/>
                  </a:cxn>
                  <a:cxn ang="f114">
                    <a:pos x="f163" y="f164"/>
                  </a:cxn>
                  <a:cxn ang="f114">
                    <a:pos x="f165" y="f166"/>
                  </a:cxn>
                  <a:cxn ang="f114">
                    <a:pos x="f167" y="f168"/>
                  </a:cxn>
                  <a:cxn ang="f114">
                    <a:pos x="f169" y="f166"/>
                  </a:cxn>
                  <a:cxn ang="f114">
                    <a:pos x="f147" y="f164"/>
                  </a:cxn>
                  <a:cxn ang="f114">
                    <a:pos x="f169" y="f170"/>
                  </a:cxn>
                  <a:cxn ang="f114">
                    <a:pos x="f167" y="f171"/>
                  </a:cxn>
                  <a:cxn ang="f114">
                    <a:pos x="f172" y="f173"/>
                  </a:cxn>
                  <a:cxn ang="f114">
                    <a:pos x="f165" y="f160"/>
                  </a:cxn>
                  <a:cxn ang="f114">
                    <a:pos x="f174" y="f156"/>
                  </a:cxn>
                  <a:cxn ang="f114">
                    <a:pos x="f161" y="f175"/>
                  </a:cxn>
                  <a:cxn ang="f114">
                    <a:pos x="f176" y="f177"/>
                  </a:cxn>
                  <a:cxn ang="f114">
                    <a:pos x="f159" y="f150"/>
                  </a:cxn>
                  <a:cxn ang="f114">
                    <a:pos x="f155" y="f150"/>
                  </a:cxn>
                  <a:cxn ang="f114">
                    <a:pos x="f178" y="f150"/>
                  </a:cxn>
                  <a:cxn ang="f114">
                    <a:pos x="f151" y="f152"/>
                  </a:cxn>
                  <a:cxn ang="f114">
                    <a:pos x="f151" y="f152"/>
                  </a:cxn>
                </a:cxnLst>
                <a:rect l="f147" t="f150" r="f148" b="f149"/>
                <a:pathLst>
                  <a:path w="243" h="2279">
                    <a:moveTo>
                      <a:pt x="f6" y="f8"/>
                    </a:moveTo>
                    <a:lnTo>
                      <a:pt x="f9" y="f10"/>
                    </a:lnTo>
                    <a:lnTo>
                      <a:pt x="f11" y="f12"/>
                    </a:lnTo>
                    <a:lnTo>
                      <a:pt x="f13" y="f14"/>
                    </a:lnTo>
                    <a:lnTo>
                      <a:pt x="f15" y="f16"/>
                    </a:lnTo>
                    <a:lnTo>
                      <a:pt x="f17" y="f18"/>
                    </a:lnTo>
                    <a:lnTo>
                      <a:pt x="f19" y="f20"/>
                    </a:lnTo>
                    <a:lnTo>
                      <a:pt x="f21" y="f22"/>
                    </a:lnTo>
                    <a:lnTo>
                      <a:pt x="f23" y="f7"/>
                    </a:lnTo>
                    <a:lnTo>
                      <a:pt x="f24" y="f22"/>
                    </a:lnTo>
                    <a:lnTo>
                      <a:pt x="f5" y="f20"/>
                    </a:lnTo>
                    <a:lnTo>
                      <a:pt x="f25" y="f26"/>
                    </a:lnTo>
                    <a:lnTo>
                      <a:pt x="f27" y="f28"/>
                    </a:lnTo>
                    <a:lnTo>
                      <a:pt x="f8" y="f29"/>
                    </a:lnTo>
                    <a:lnTo>
                      <a:pt x="f30" y="f31"/>
                    </a:lnTo>
                    <a:lnTo>
                      <a:pt x="f32" y="f33"/>
                    </a:lnTo>
                    <a:lnTo>
                      <a:pt x="f34" y="f9"/>
                    </a:lnTo>
                    <a:lnTo>
                      <a:pt x="f35" y="f36"/>
                    </a:lnTo>
                    <a:lnTo>
                      <a:pt x="f37" y="f38"/>
                    </a:lnTo>
                    <a:lnTo>
                      <a:pt x="f39" y="f5"/>
                    </a:lnTo>
                    <a:lnTo>
                      <a:pt x="f40" y="f24"/>
                    </a:lnTo>
                    <a:lnTo>
                      <a:pt x="f6" y="f8"/>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29" name="Freeform 45"/>
              <p:cNvSpPr/>
              <p:nvPr/>
            </p:nvSpPr>
            <p:spPr>
              <a:xfrm>
                <a:off x="8040995" y="4746083"/>
                <a:ext cx="145435" cy="50337"/>
              </a:xfrm>
              <a:custGeom>
                <a:avLst/>
                <a:gdLst>
                  <a:gd name="f0" fmla="val 10800000"/>
                  <a:gd name="f1" fmla="val 5400000"/>
                  <a:gd name="f2" fmla="val 180"/>
                  <a:gd name="f3" fmla="val w"/>
                  <a:gd name="f4" fmla="val h"/>
                  <a:gd name="f5" fmla="val 0"/>
                  <a:gd name="f6" fmla="val 532"/>
                  <a:gd name="f7" fmla="val 147"/>
                  <a:gd name="f8" fmla="val 43"/>
                  <a:gd name="f9" fmla="val 54"/>
                  <a:gd name="f10" fmla="val 261"/>
                  <a:gd name="f11" fmla="val 39"/>
                  <a:gd name="f12" fmla="val 475"/>
                  <a:gd name="f13" fmla="val 512"/>
                  <a:gd name="f14" fmla="val 4"/>
                  <a:gd name="f15" fmla="val 33"/>
                  <a:gd name="f16" fmla="val 529"/>
                  <a:gd name="f17" fmla="val 67"/>
                  <a:gd name="f18" fmla="val 499"/>
                  <a:gd name="f19" fmla="val 90"/>
                  <a:gd name="f20" fmla="val 380"/>
                  <a:gd name="f21" fmla="val 117"/>
                  <a:gd name="f22" fmla="val 275"/>
                  <a:gd name="f23" fmla="val 132"/>
                  <a:gd name="f24" fmla="val 49"/>
                  <a:gd name="f25" fmla="val 13"/>
                  <a:gd name="f26" fmla="val 135"/>
                  <a:gd name="f27" fmla="val 103"/>
                  <a:gd name="f28" fmla="val 10"/>
                  <a:gd name="f29" fmla="val 70"/>
                  <a:gd name="f30" fmla="val 24"/>
                  <a:gd name="f31" fmla="val 58"/>
                  <a:gd name="f32" fmla="+- 0 0 -90"/>
                  <a:gd name="f33" fmla="*/ f3 1 532"/>
                  <a:gd name="f34" fmla="*/ f4 1 147"/>
                  <a:gd name="f35" fmla="+- f7 0 f5"/>
                  <a:gd name="f36" fmla="+- f6 0 f5"/>
                  <a:gd name="f37" fmla="*/ f32 f0 1"/>
                  <a:gd name="f38" fmla="*/ f36 1 532"/>
                  <a:gd name="f39" fmla="*/ f35 1 147"/>
                  <a:gd name="f40" fmla="*/ 2 f36 1"/>
                  <a:gd name="f41" fmla="*/ 4 f35 1"/>
                  <a:gd name="f42" fmla="*/ 17 f36 1"/>
                  <a:gd name="f43" fmla="*/ 3 f35 1"/>
                  <a:gd name="f44" fmla="*/ 29 f36 1"/>
                  <a:gd name="f45" fmla="*/ 0 f35 1"/>
                  <a:gd name="f46" fmla="*/ 32 f36 1"/>
                  <a:gd name="f47" fmla="*/ 1 f35 1"/>
                  <a:gd name="f48" fmla="*/ 33 f36 1"/>
                  <a:gd name="f49" fmla="*/ 5 f35 1"/>
                  <a:gd name="f50" fmla="*/ 31 f36 1"/>
                  <a:gd name="f51" fmla="*/ 6 f35 1"/>
                  <a:gd name="f52" fmla="*/ 23 f36 1"/>
                  <a:gd name="f53" fmla="*/ 8 f35 1"/>
                  <a:gd name="f54" fmla="*/ 9 f35 1"/>
                  <a:gd name="f55" fmla="*/ 3 f36 1"/>
                  <a:gd name="f56" fmla="*/ 10 f35 1"/>
                  <a:gd name="f57" fmla="*/ 1 f36 1"/>
                  <a:gd name="f58" fmla="*/ 0 f36 1"/>
                  <a:gd name="f59" fmla="*/ 7 f35 1"/>
                  <a:gd name="f60" fmla="*/ 532 f36 1"/>
                  <a:gd name="f61" fmla="*/ 147 f35 1"/>
                  <a:gd name="f62" fmla="*/ f37 1 f2"/>
                  <a:gd name="f63" fmla="*/ f40 1 532"/>
                  <a:gd name="f64" fmla="*/ f41 1 147"/>
                  <a:gd name="f65" fmla="*/ f42 1 532"/>
                  <a:gd name="f66" fmla="*/ f43 1 147"/>
                  <a:gd name="f67" fmla="*/ f44 1 532"/>
                  <a:gd name="f68" fmla="*/ f45 1 147"/>
                  <a:gd name="f69" fmla="*/ f46 1 532"/>
                  <a:gd name="f70" fmla="*/ f47 1 147"/>
                  <a:gd name="f71" fmla="*/ f48 1 532"/>
                  <a:gd name="f72" fmla="*/ f49 1 147"/>
                  <a:gd name="f73" fmla="*/ f50 1 532"/>
                  <a:gd name="f74" fmla="*/ f51 1 147"/>
                  <a:gd name="f75" fmla="*/ f52 1 532"/>
                  <a:gd name="f76" fmla="*/ f53 1 147"/>
                  <a:gd name="f77" fmla="*/ f54 1 147"/>
                  <a:gd name="f78" fmla="*/ f55 1 532"/>
                  <a:gd name="f79" fmla="*/ f56 1 147"/>
                  <a:gd name="f80" fmla="*/ f57 1 532"/>
                  <a:gd name="f81" fmla="*/ f58 1 532"/>
                  <a:gd name="f82" fmla="*/ f59 1 147"/>
                  <a:gd name="f83" fmla="*/ f60 1 532"/>
                  <a:gd name="f84" fmla="*/ f61 1 147"/>
                  <a:gd name="f85" fmla="+- f62 0 f1"/>
                  <a:gd name="f86" fmla="*/ f63 1 f38"/>
                  <a:gd name="f87" fmla="*/ f64 1 f39"/>
                  <a:gd name="f88" fmla="*/ f65 1 f38"/>
                  <a:gd name="f89" fmla="*/ f66 1 f39"/>
                  <a:gd name="f90" fmla="*/ f67 1 f38"/>
                  <a:gd name="f91" fmla="*/ f68 1 f39"/>
                  <a:gd name="f92" fmla="*/ f69 1 f38"/>
                  <a:gd name="f93" fmla="*/ f70 1 f39"/>
                  <a:gd name="f94" fmla="*/ f71 1 f38"/>
                  <a:gd name="f95" fmla="*/ f72 1 f39"/>
                  <a:gd name="f96" fmla="*/ f73 1 f38"/>
                  <a:gd name="f97" fmla="*/ f74 1 f39"/>
                  <a:gd name="f98" fmla="*/ f75 1 f38"/>
                  <a:gd name="f99" fmla="*/ f76 1 f39"/>
                  <a:gd name="f100" fmla="*/ f77 1 f39"/>
                  <a:gd name="f101" fmla="*/ f78 1 f38"/>
                  <a:gd name="f102" fmla="*/ f79 1 f39"/>
                  <a:gd name="f103" fmla="*/ f80 1 f38"/>
                  <a:gd name="f104" fmla="*/ f81 1 f38"/>
                  <a:gd name="f105" fmla="*/ f82 1 f39"/>
                  <a:gd name="f106" fmla="*/ f83 1 f38"/>
                  <a:gd name="f107" fmla="*/ f84 1 f39"/>
                  <a:gd name="f108" fmla="*/ f104 f33 1"/>
                  <a:gd name="f109" fmla="*/ f106 f33 1"/>
                  <a:gd name="f110" fmla="*/ f107 f34 1"/>
                  <a:gd name="f111" fmla="*/ f91 f34 1"/>
                  <a:gd name="f112" fmla="*/ f86 f33 1"/>
                  <a:gd name="f113" fmla="*/ f87 f34 1"/>
                  <a:gd name="f114" fmla="*/ f88 f33 1"/>
                  <a:gd name="f115" fmla="*/ f89 f34 1"/>
                  <a:gd name="f116" fmla="*/ f90 f33 1"/>
                  <a:gd name="f117" fmla="*/ f92 f33 1"/>
                  <a:gd name="f118" fmla="*/ f93 f34 1"/>
                  <a:gd name="f119" fmla="*/ f94 f33 1"/>
                  <a:gd name="f120" fmla="*/ f95 f34 1"/>
                  <a:gd name="f121" fmla="*/ f96 f33 1"/>
                  <a:gd name="f122" fmla="*/ f97 f34 1"/>
                  <a:gd name="f123" fmla="*/ f98 f33 1"/>
                  <a:gd name="f124" fmla="*/ f99 f34 1"/>
                  <a:gd name="f125" fmla="*/ f100 f34 1"/>
                  <a:gd name="f126" fmla="*/ f101 f33 1"/>
                  <a:gd name="f127" fmla="*/ f102 f34 1"/>
                  <a:gd name="f128" fmla="*/ f103 f33 1"/>
                  <a:gd name="f129" fmla="*/ f105 f34 1"/>
                </a:gdLst>
                <a:ahLst/>
                <a:cxnLst>
                  <a:cxn ang="3cd4">
                    <a:pos x="hc" y="t"/>
                  </a:cxn>
                  <a:cxn ang="0">
                    <a:pos x="r" y="vc"/>
                  </a:cxn>
                  <a:cxn ang="cd4">
                    <a:pos x="hc" y="b"/>
                  </a:cxn>
                  <a:cxn ang="cd2">
                    <a:pos x="l" y="vc"/>
                  </a:cxn>
                  <a:cxn ang="f85">
                    <a:pos x="f112" y="f113"/>
                  </a:cxn>
                  <a:cxn ang="f85">
                    <a:pos x="f114" y="f115"/>
                  </a:cxn>
                  <a:cxn ang="f85">
                    <a:pos x="f116" y="f111"/>
                  </a:cxn>
                  <a:cxn ang="f85">
                    <a:pos x="f117" y="f118"/>
                  </a:cxn>
                  <a:cxn ang="f85">
                    <a:pos x="f119" y="f115"/>
                  </a:cxn>
                  <a:cxn ang="f85">
                    <a:pos x="f119" y="f120"/>
                  </a:cxn>
                  <a:cxn ang="f85">
                    <a:pos x="f121" y="f122"/>
                  </a:cxn>
                  <a:cxn ang="f85">
                    <a:pos x="f123" y="f124"/>
                  </a:cxn>
                  <a:cxn ang="f85">
                    <a:pos x="f114" y="f125"/>
                  </a:cxn>
                  <a:cxn ang="f85">
                    <a:pos x="f126" y="f127"/>
                  </a:cxn>
                  <a:cxn ang="f85">
                    <a:pos x="f128" y="f125"/>
                  </a:cxn>
                  <a:cxn ang="f85">
                    <a:pos x="f108" y="f129"/>
                  </a:cxn>
                  <a:cxn ang="f85">
                    <a:pos x="f128" y="f120"/>
                  </a:cxn>
                  <a:cxn ang="f85">
                    <a:pos x="f128" y="f113"/>
                  </a:cxn>
                  <a:cxn ang="f85">
                    <a:pos x="f112" y="f113"/>
                  </a:cxn>
                  <a:cxn ang="f85">
                    <a:pos x="f112" y="f113"/>
                  </a:cxn>
                </a:cxnLst>
                <a:rect l="f108" t="f111" r="f109" b="f110"/>
                <a:pathLst>
                  <a:path w="532" h="147">
                    <a:moveTo>
                      <a:pt x="f8" y="f9"/>
                    </a:moveTo>
                    <a:lnTo>
                      <a:pt x="f10" y="f11"/>
                    </a:lnTo>
                    <a:lnTo>
                      <a:pt x="f12" y="f5"/>
                    </a:lnTo>
                    <a:lnTo>
                      <a:pt x="f13" y="f14"/>
                    </a:lnTo>
                    <a:lnTo>
                      <a:pt x="f6" y="f15"/>
                    </a:lnTo>
                    <a:lnTo>
                      <a:pt x="f16" y="f17"/>
                    </a:lnTo>
                    <a:lnTo>
                      <a:pt x="f18" y="f19"/>
                    </a:lnTo>
                    <a:lnTo>
                      <a:pt x="f20" y="f21"/>
                    </a:lnTo>
                    <a:lnTo>
                      <a:pt x="f22" y="f23"/>
                    </a:lnTo>
                    <a:lnTo>
                      <a:pt x="f24" y="f7"/>
                    </a:lnTo>
                    <a:lnTo>
                      <a:pt x="f25" y="f26"/>
                    </a:lnTo>
                    <a:lnTo>
                      <a:pt x="f5" y="f27"/>
                    </a:lnTo>
                    <a:lnTo>
                      <a:pt x="f28" y="f29"/>
                    </a:lnTo>
                    <a:lnTo>
                      <a:pt x="f30" y="f31"/>
                    </a:lnTo>
                    <a:lnTo>
                      <a:pt x="f8" y="f9"/>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30" name="Freeform 46"/>
              <p:cNvSpPr/>
              <p:nvPr/>
            </p:nvSpPr>
            <p:spPr>
              <a:xfrm>
                <a:off x="8087465" y="4686226"/>
                <a:ext cx="112078" cy="35368"/>
              </a:xfrm>
              <a:custGeom>
                <a:avLst/>
                <a:gdLst>
                  <a:gd name="f0" fmla="val 10800000"/>
                  <a:gd name="f1" fmla="val 5400000"/>
                  <a:gd name="f2" fmla="val 180"/>
                  <a:gd name="f3" fmla="val w"/>
                  <a:gd name="f4" fmla="val h"/>
                  <a:gd name="f5" fmla="val 0"/>
                  <a:gd name="f6" fmla="val 412"/>
                  <a:gd name="f7" fmla="val 105"/>
                  <a:gd name="f8" fmla="val 48"/>
                  <a:gd name="f9" fmla="val 6"/>
                  <a:gd name="f10" fmla="val 214"/>
                  <a:gd name="f11" fmla="val 376"/>
                  <a:gd name="f12" fmla="val 14"/>
                  <a:gd name="f13" fmla="val 407"/>
                  <a:gd name="f14" fmla="val 35"/>
                  <a:gd name="f15" fmla="val 69"/>
                  <a:gd name="f16" fmla="val 394"/>
                  <a:gd name="f17" fmla="val 99"/>
                  <a:gd name="f18" fmla="val 356"/>
                  <a:gd name="f19" fmla="val 203"/>
                  <a:gd name="f20" fmla="val 93"/>
                  <a:gd name="f21" fmla="val 12"/>
                  <a:gd name="f22" fmla="val 84"/>
                  <a:gd name="f23" fmla="val 53"/>
                  <a:gd name="f24" fmla="val 20"/>
                  <a:gd name="f25" fmla="val 27"/>
                  <a:gd name="f26" fmla="val 9"/>
                  <a:gd name="f27" fmla="+- 0 0 -90"/>
                  <a:gd name="f28" fmla="*/ f3 1 412"/>
                  <a:gd name="f29" fmla="*/ f4 1 105"/>
                  <a:gd name="f30" fmla="+- f7 0 f5"/>
                  <a:gd name="f31" fmla="+- f6 0 f5"/>
                  <a:gd name="f32" fmla="*/ f27 f0 1"/>
                  <a:gd name="f33" fmla="*/ f31 1 412"/>
                  <a:gd name="f34" fmla="*/ f30 1 105"/>
                  <a:gd name="f35" fmla="*/ 3 f31 1"/>
                  <a:gd name="f36" fmla="*/ 0 f30 1"/>
                  <a:gd name="f37" fmla="*/ 13 f31 1"/>
                  <a:gd name="f38" fmla="*/ 23 f31 1"/>
                  <a:gd name="f39" fmla="*/ 25 f31 1"/>
                  <a:gd name="f40" fmla="*/ 2 f30 1"/>
                  <a:gd name="f41" fmla="*/ 4 f30 1"/>
                  <a:gd name="f42" fmla="*/ 24 f31 1"/>
                  <a:gd name="f43" fmla="*/ 6 f30 1"/>
                  <a:gd name="f44" fmla="*/ 22 f31 1"/>
                  <a:gd name="f45" fmla="*/ 12 f31 1"/>
                  <a:gd name="f46" fmla="*/ 5 f30 1"/>
                  <a:gd name="f47" fmla="*/ 0 f31 1"/>
                  <a:gd name="f48" fmla="*/ 3 f30 1"/>
                  <a:gd name="f49" fmla="*/ 1 f30 1"/>
                  <a:gd name="f50" fmla="*/ 1 f31 1"/>
                  <a:gd name="f51" fmla="*/ 412 f31 1"/>
                  <a:gd name="f52" fmla="*/ 105 f30 1"/>
                  <a:gd name="f53" fmla="*/ f32 1 f2"/>
                  <a:gd name="f54" fmla="*/ f35 1 412"/>
                  <a:gd name="f55" fmla="*/ f36 1 105"/>
                  <a:gd name="f56" fmla="*/ f37 1 412"/>
                  <a:gd name="f57" fmla="*/ f38 1 412"/>
                  <a:gd name="f58" fmla="*/ f39 1 412"/>
                  <a:gd name="f59" fmla="*/ f40 1 105"/>
                  <a:gd name="f60" fmla="*/ f41 1 105"/>
                  <a:gd name="f61" fmla="*/ f42 1 412"/>
                  <a:gd name="f62" fmla="*/ f43 1 105"/>
                  <a:gd name="f63" fmla="*/ f44 1 412"/>
                  <a:gd name="f64" fmla="*/ f45 1 412"/>
                  <a:gd name="f65" fmla="*/ f46 1 105"/>
                  <a:gd name="f66" fmla="*/ f47 1 412"/>
                  <a:gd name="f67" fmla="*/ f48 1 105"/>
                  <a:gd name="f68" fmla="*/ f49 1 105"/>
                  <a:gd name="f69" fmla="*/ f50 1 412"/>
                  <a:gd name="f70" fmla="*/ f51 1 412"/>
                  <a:gd name="f71" fmla="*/ f52 1 105"/>
                  <a:gd name="f72" fmla="+- f53 0 f1"/>
                  <a:gd name="f73" fmla="*/ f54 1 f33"/>
                  <a:gd name="f74" fmla="*/ f55 1 f34"/>
                  <a:gd name="f75" fmla="*/ f56 1 f33"/>
                  <a:gd name="f76" fmla="*/ f57 1 f33"/>
                  <a:gd name="f77" fmla="*/ f58 1 f33"/>
                  <a:gd name="f78" fmla="*/ f59 1 f34"/>
                  <a:gd name="f79" fmla="*/ f60 1 f34"/>
                  <a:gd name="f80" fmla="*/ f61 1 f33"/>
                  <a:gd name="f81" fmla="*/ f62 1 f34"/>
                  <a:gd name="f82" fmla="*/ f63 1 f33"/>
                  <a:gd name="f83" fmla="*/ f64 1 f33"/>
                  <a:gd name="f84" fmla="*/ f65 1 f34"/>
                  <a:gd name="f85" fmla="*/ f66 1 f33"/>
                  <a:gd name="f86" fmla="*/ f67 1 f34"/>
                  <a:gd name="f87" fmla="*/ f68 1 f34"/>
                  <a:gd name="f88" fmla="*/ f69 1 f33"/>
                  <a:gd name="f89" fmla="*/ f70 1 f33"/>
                  <a:gd name="f90" fmla="*/ f71 1 f34"/>
                  <a:gd name="f91" fmla="*/ f85 f28 1"/>
                  <a:gd name="f92" fmla="*/ f89 f28 1"/>
                  <a:gd name="f93" fmla="*/ f90 f29 1"/>
                  <a:gd name="f94" fmla="*/ f74 f29 1"/>
                  <a:gd name="f95" fmla="*/ f73 f28 1"/>
                  <a:gd name="f96" fmla="*/ f75 f28 1"/>
                  <a:gd name="f97" fmla="*/ f76 f28 1"/>
                  <a:gd name="f98" fmla="*/ f77 f28 1"/>
                  <a:gd name="f99" fmla="*/ f78 f29 1"/>
                  <a:gd name="f100" fmla="*/ f79 f29 1"/>
                  <a:gd name="f101" fmla="*/ f80 f28 1"/>
                  <a:gd name="f102" fmla="*/ f81 f29 1"/>
                  <a:gd name="f103" fmla="*/ f82 f28 1"/>
                  <a:gd name="f104" fmla="*/ f83 f28 1"/>
                  <a:gd name="f105" fmla="*/ f84 f29 1"/>
                  <a:gd name="f106" fmla="*/ f86 f29 1"/>
                  <a:gd name="f107" fmla="*/ f87 f29 1"/>
                  <a:gd name="f108" fmla="*/ f88 f28 1"/>
                </a:gdLst>
                <a:ahLst/>
                <a:cxnLst>
                  <a:cxn ang="3cd4">
                    <a:pos x="hc" y="t"/>
                  </a:cxn>
                  <a:cxn ang="0">
                    <a:pos x="r" y="vc"/>
                  </a:cxn>
                  <a:cxn ang="cd4">
                    <a:pos x="hc" y="b"/>
                  </a:cxn>
                  <a:cxn ang="cd2">
                    <a:pos x="l" y="vc"/>
                  </a:cxn>
                  <a:cxn ang="f72">
                    <a:pos x="f95" y="f94"/>
                  </a:cxn>
                  <a:cxn ang="f72">
                    <a:pos x="f96" y="f94"/>
                  </a:cxn>
                  <a:cxn ang="f72">
                    <a:pos x="f97" y="f94"/>
                  </a:cxn>
                  <a:cxn ang="f72">
                    <a:pos x="f98" y="f99"/>
                  </a:cxn>
                  <a:cxn ang="f72">
                    <a:pos x="f98" y="f100"/>
                  </a:cxn>
                  <a:cxn ang="f72">
                    <a:pos x="f101" y="f102"/>
                  </a:cxn>
                  <a:cxn ang="f72">
                    <a:pos x="f103" y="f102"/>
                  </a:cxn>
                  <a:cxn ang="f72">
                    <a:pos x="f104" y="f105"/>
                  </a:cxn>
                  <a:cxn ang="f72">
                    <a:pos x="f95" y="f102"/>
                  </a:cxn>
                  <a:cxn ang="f72">
                    <a:pos x="f91" y="f105"/>
                  </a:cxn>
                  <a:cxn ang="f72">
                    <a:pos x="f91" y="f106"/>
                  </a:cxn>
                  <a:cxn ang="f72">
                    <a:pos x="f91" y="f107"/>
                  </a:cxn>
                  <a:cxn ang="f72">
                    <a:pos x="f108" y="f94"/>
                  </a:cxn>
                  <a:cxn ang="f72">
                    <a:pos x="f95" y="f94"/>
                  </a:cxn>
                  <a:cxn ang="f72">
                    <a:pos x="f95" y="f94"/>
                  </a:cxn>
                </a:cxnLst>
                <a:rect l="f91" t="f94" r="f92" b="f93"/>
                <a:pathLst>
                  <a:path w="412" h="105">
                    <a:moveTo>
                      <a:pt x="f8" y="f9"/>
                    </a:moveTo>
                    <a:lnTo>
                      <a:pt x="f10" y="f5"/>
                    </a:lnTo>
                    <a:lnTo>
                      <a:pt x="f11" y="f12"/>
                    </a:lnTo>
                    <a:lnTo>
                      <a:pt x="f13" y="f14"/>
                    </a:lnTo>
                    <a:lnTo>
                      <a:pt x="f6" y="f15"/>
                    </a:lnTo>
                    <a:lnTo>
                      <a:pt x="f16" y="f17"/>
                    </a:lnTo>
                    <a:lnTo>
                      <a:pt x="f18" y="f7"/>
                    </a:lnTo>
                    <a:lnTo>
                      <a:pt x="f19" y="f20"/>
                    </a:lnTo>
                    <a:lnTo>
                      <a:pt x="f8" y="f17"/>
                    </a:lnTo>
                    <a:lnTo>
                      <a:pt x="f21" y="f22"/>
                    </a:lnTo>
                    <a:lnTo>
                      <a:pt x="f5" y="f23"/>
                    </a:lnTo>
                    <a:lnTo>
                      <a:pt x="f21" y="f24"/>
                    </a:lnTo>
                    <a:lnTo>
                      <a:pt x="f25" y="f26"/>
                    </a:lnTo>
                    <a:lnTo>
                      <a:pt x="f8" y="f9"/>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31" name="Freeform 47"/>
              <p:cNvSpPr/>
              <p:nvPr/>
            </p:nvSpPr>
            <p:spPr>
              <a:xfrm>
                <a:off x="7993428" y="4746083"/>
                <a:ext cx="67244" cy="48975"/>
              </a:xfrm>
              <a:custGeom>
                <a:avLst/>
                <a:gdLst>
                  <a:gd name="f0" fmla="val 10800000"/>
                  <a:gd name="f1" fmla="val 5400000"/>
                  <a:gd name="f2" fmla="val 180"/>
                  <a:gd name="f3" fmla="val w"/>
                  <a:gd name="f4" fmla="val h"/>
                  <a:gd name="f5" fmla="val 0"/>
                  <a:gd name="f6" fmla="val 246"/>
                  <a:gd name="f7" fmla="val 142"/>
                  <a:gd name="f8" fmla="val 59"/>
                  <a:gd name="f9" fmla="val 137"/>
                  <a:gd name="f10" fmla="val 27"/>
                  <a:gd name="f11" fmla="val 218"/>
                  <a:gd name="f12" fmla="val 54"/>
                  <a:gd name="f13" fmla="val 79"/>
                  <a:gd name="f14" fmla="val 112"/>
                  <a:gd name="f15" fmla="val 225"/>
                  <a:gd name="f16" fmla="val 139"/>
                  <a:gd name="f17" fmla="val 188"/>
                  <a:gd name="f18" fmla="val 107"/>
                  <a:gd name="f19" fmla="val 115"/>
                  <a:gd name="f20" fmla="val 29"/>
                  <a:gd name="f21" fmla="val 88"/>
                  <a:gd name="f22" fmla="val 63"/>
                  <a:gd name="f23" fmla="val 28"/>
                  <a:gd name="f24" fmla="val 21"/>
                  <a:gd name="f25" fmla="val 3"/>
                  <a:gd name="f26" fmla="+- 0 0 -90"/>
                  <a:gd name="f27" fmla="*/ f3 1 246"/>
                  <a:gd name="f28" fmla="*/ f4 1 142"/>
                  <a:gd name="f29" fmla="+- f7 0 f5"/>
                  <a:gd name="f30" fmla="+- f6 0 f5"/>
                  <a:gd name="f31" fmla="*/ f26 f0 1"/>
                  <a:gd name="f32" fmla="*/ f30 1 246"/>
                  <a:gd name="f33" fmla="*/ f29 1 142"/>
                  <a:gd name="f34" fmla="*/ 4 f30 1"/>
                  <a:gd name="f35" fmla="*/ 0 f29 1"/>
                  <a:gd name="f36" fmla="*/ 9 f30 1"/>
                  <a:gd name="f37" fmla="*/ 2 f29 1"/>
                  <a:gd name="f38" fmla="*/ 14 f30 1"/>
                  <a:gd name="f39" fmla="*/ 4 f29 1"/>
                  <a:gd name="f40" fmla="*/ 15 f30 1"/>
                  <a:gd name="f41" fmla="*/ 5 f29 1"/>
                  <a:gd name="f42" fmla="*/ 8 f29 1"/>
                  <a:gd name="f43" fmla="*/ 9 f29 1"/>
                  <a:gd name="f44" fmla="*/ 12 f30 1"/>
                  <a:gd name="f45" fmla="*/ 10 f29 1"/>
                  <a:gd name="f46" fmla="*/ 7 f30 1"/>
                  <a:gd name="f47" fmla="*/ 2 f30 1"/>
                  <a:gd name="f48" fmla="*/ 6 f29 1"/>
                  <a:gd name="f49" fmla="*/ 0 f30 1"/>
                  <a:gd name="f50" fmla="*/ 1 f29 1"/>
                  <a:gd name="f51" fmla="*/ 246 f30 1"/>
                  <a:gd name="f52" fmla="*/ 142 f29 1"/>
                  <a:gd name="f53" fmla="*/ f31 1 f2"/>
                  <a:gd name="f54" fmla="*/ f34 1 246"/>
                  <a:gd name="f55" fmla="*/ f35 1 142"/>
                  <a:gd name="f56" fmla="*/ f36 1 246"/>
                  <a:gd name="f57" fmla="*/ f37 1 142"/>
                  <a:gd name="f58" fmla="*/ f38 1 246"/>
                  <a:gd name="f59" fmla="*/ f39 1 142"/>
                  <a:gd name="f60" fmla="*/ f40 1 246"/>
                  <a:gd name="f61" fmla="*/ f41 1 142"/>
                  <a:gd name="f62" fmla="*/ f42 1 142"/>
                  <a:gd name="f63" fmla="*/ f43 1 142"/>
                  <a:gd name="f64" fmla="*/ f44 1 246"/>
                  <a:gd name="f65" fmla="*/ f45 1 142"/>
                  <a:gd name="f66" fmla="*/ f46 1 246"/>
                  <a:gd name="f67" fmla="*/ f47 1 246"/>
                  <a:gd name="f68" fmla="*/ f48 1 142"/>
                  <a:gd name="f69" fmla="*/ f49 1 246"/>
                  <a:gd name="f70" fmla="*/ f50 1 142"/>
                  <a:gd name="f71" fmla="*/ f51 1 246"/>
                  <a:gd name="f72" fmla="*/ f52 1 142"/>
                  <a:gd name="f73" fmla="+- f53 0 f1"/>
                  <a:gd name="f74" fmla="*/ f54 1 f32"/>
                  <a:gd name="f75" fmla="*/ f55 1 f33"/>
                  <a:gd name="f76" fmla="*/ f56 1 f32"/>
                  <a:gd name="f77" fmla="*/ f57 1 f33"/>
                  <a:gd name="f78" fmla="*/ f58 1 f32"/>
                  <a:gd name="f79" fmla="*/ f59 1 f33"/>
                  <a:gd name="f80" fmla="*/ f60 1 f32"/>
                  <a:gd name="f81" fmla="*/ f61 1 f33"/>
                  <a:gd name="f82" fmla="*/ f62 1 f33"/>
                  <a:gd name="f83" fmla="*/ f63 1 f33"/>
                  <a:gd name="f84" fmla="*/ f64 1 f32"/>
                  <a:gd name="f85" fmla="*/ f65 1 f33"/>
                  <a:gd name="f86" fmla="*/ f66 1 f32"/>
                  <a:gd name="f87" fmla="*/ f67 1 f32"/>
                  <a:gd name="f88" fmla="*/ f68 1 f33"/>
                  <a:gd name="f89" fmla="*/ f69 1 f32"/>
                  <a:gd name="f90" fmla="*/ f70 1 f33"/>
                  <a:gd name="f91" fmla="*/ f71 1 f32"/>
                  <a:gd name="f92" fmla="*/ f72 1 f33"/>
                  <a:gd name="f93" fmla="*/ f89 f27 1"/>
                  <a:gd name="f94" fmla="*/ f91 f27 1"/>
                  <a:gd name="f95" fmla="*/ f92 f28 1"/>
                  <a:gd name="f96" fmla="*/ f75 f28 1"/>
                  <a:gd name="f97" fmla="*/ f74 f27 1"/>
                  <a:gd name="f98" fmla="*/ f76 f27 1"/>
                  <a:gd name="f99" fmla="*/ f77 f28 1"/>
                  <a:gd name="f100" fmla="*/ f78 f27 1"/>
                  <a:gd name="f101" fmla="*/ f79 f28 1"/>
                  <a:gd name="f102" fmla="*/ f80 f27 1"/>
                  <a:gd name="f103" fmla="*/ f81 f28 1"/>
                  <a:gd name="f104" fmla="*/ f82 f28 1"/>
                  <a:gd name="f105" fmla="*/ f83 f28 1"/>
                  <a:gd name="f106" fmla="*/ f84 f27 1"/>
                  <a:gd name="f107" fmla="*/ f85 f28 1"/>
                  <a:gd name="f108" fmla="*/ f86 f27 1"/>
                  <a:gd name="f109" fmla="*/ f87 f27 1"/>
                  <a:gd name="f110" fmla="*/ f88 f28 1"/>
                  <a:gd name="f111" fmla="*/ f90 f28 1"/>
                </a:gdLst>
                <a:ahLst/>
                <a:cxnLst>
                  <a:cxn ang="3cd4">
                    <a:pos x="hc" y="t"/>
                  </a:cxn>
                  <a:cxn ang="0">
                    <a:pos x="r" y="vc"/>
                  </a:cxn>
                  <a:cxn ang="cd4">
                    <a:pos x="hc" y="b"/>
                  </a:cxn>
                  <a:cxn ang="cd2">
                    <a:pos x="l" y="vc"/>
                  </a:cxn>
                  <a:cxn ang="f73">
                    <a:pos x="f97" y="f96"/>
                  </a:cxn>
                  <a:cxn ang="f73">
                    <a:pos x="f98" y="f99"/>
                  </a:cxn>
                  <a:cxn ang="f73">
                    <a:pos x="f100" y="f101"/>
                  </a:cxn>
                  <a:cxn ang="f73">
                    <a:pos x="f102" y="f103"/>
                  </a:cxn>
                  <a:cxn ang="f73">
                    <a:pos x="f102" y="f104"/>
                  </a:cxn>
                  <a:cxn ang="f73">
                    <a:pos x="f102" y="f105"/>
                  </a:cxn>
                  <a:cxn ang="f73">
                    <a:pos x="f106" y="f107"/>
                  </a:cxn>
                  <a:cxn ang="f73">
                    <a:pos x="f108" y="f104"/>
                  </a:cxn>
                  <a:cxn ang="f73">
                    <a:pos x="f109" y="f110"/>
                  </a:cxn>
                  <a:cxn ang="f73">
                    <a:pos x="f93" y="f101"/>
                  </a:cxn>
                  <a:cxn ang="f73">
                    <a:pos x="f93" y="f99"/>
                  </a:cxn>
                  <a:cxn ang="f73">
                    <a:pos x="f109" y="f111"/>
                  </a:cxn>
                  <a:cxn ang="f73">
                    <a:pos x="f97" y="f96"/>
                  </a:cxn>
                  <a:cxn ang="f73">
                    <a:pos x="f97" y="f96"/>
                  </a:cxn>
                </a:cxnLst>
                <a:rect l="f93" t="f96" r="f94" b="f95"/>
                <a:pathLst>
                  <a:path w="246" h="142">
                    <a:moveTo>
                      <a:pt x="f8" y="f5"/>
                    </a:moveTo>
                    <a:lnTo>
                      <a:pt x="f9" y="f10"/>
                    </a:lnTo>
                    <a:lnTo>
                      <a:pt x="f11" y="f12"/>
                    </a:lnTo>
                    <a:lnTo>
                      <a:pt x="f6" y="f13"/>
                    </a:lnTo>
                    <a:lnTo>
                      <a:pt x="f6" y="f14"/>
                    </a:lnTo>
                    <a:lnTo>
                      <a:pt x="f15" y="f16"/>
                    </a:lnTo>
                    <a:lnTo>
                      <a:pt x="f17" y="f7"/>
                    </a:lnTo>
                    <a:lnTo>
                      <a:pt x="f18" y="f19"/>
                    </a:lnTo>
                    <a:lnTo>
                      <a:pt x="f20" y="f21"/>
                    </a:lnTo>
                    <a:lnTo>
                      <a:pt x="f5" y="f22"/>
                    </a:lnTo>
                    <a:lnTo>
                      <a:pt x="f5" y="f23"/>
                    </a:lnTo>
                    <a:lnTo>
                      <a:pt x="f24" y="f25"/>
                    </a:lnTo>
                    <a:lnTo>
                      <a:pt x="f8" y="f5"/>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32" name="Freeform 48"/>
              <p:cNvSpPr/>
              <p:nvPr/>
            </p:nvSpPr>
            <p:spPr>
              <a:xfrm>
                <a:off x="7678509" y="3966511"/>
                <a:ext cx="46469" cy="861886"/>
              </a:xfrm>
              <a:custGeom>
                <a:avLst/>
                <a:gdLst>
                  <a:gd name="f0" fmla="val 10800000"/>
                  <a:gd name="f1" fmla="val 5400000"/>
                  <a:gd name="f2" fmla="val 180"/>
                  <a:gd name="f3" fmla="val w"/>
                  <a:gd name="f4" fmla="val h"/>
                  <a:gd name="f5" fmla="val 0"/>
                  <a:gd name="f6" fmla="val 170"/>
                  <a:gd name="f7" fmla="val 2533"/>
                  <a:gd name="f8" fmla="val 48"/>
                  <a:gd name="f9" fmla="val 155"/>
                  <a:gd name="f10" fmla="val 396"/>
                  <a:gd name="f11" fmla="val 141"/>
                  <a:gd name="f12" fmla="val 744"/>
                  <a:gd name="f13" fmla="val 156"/>
                  <a:gd name="f14" fmla="val 914"/>
                  <a:gd name="f15" fmla="val 162"/>
                  <a:gd name="f16" fmla="val 1086"/>
                  <a:gd name="f17" fmla="val 122"/>
                  <a:gd name="f18" fmla="val 1655"/>
                  <a:gd name="f19" fmla="val 113"/>
                  <a:gd name="f20" fmla="val 1996"/>
                  <a:gd name="f21" fmla="val 104"/>
                  <a:gd name="f22" fmla="val 2242"/>
                  <a:gd name="f23" fmla="val 95"/>
                  <a:gd name="f24" fmla="val 2487"/>
                  <a:gd name="f25" fmla="val 80"/>
                  <a:gd name="f26" fmla="val 2521"/>
                  <a:gd name="f27" fmla="val 15"/>
                  <a:gd name="f28" fmla="val 11"/>
                  <a:gd name="f29" fmla="val 20"/>
                  <a:gd name="f30" fmla="val 29"/>
                  <a:gd name="f31" fmla="val 41"/>
                  <a:gd name="f32" fmla="val 1367"/>
                  <a:gd name="f33" fmla="val 69"/>
                  <a:gd name="f34" fmla="val 1077"/>
                  <a:gd name="f35" fmla="val 62"/>
                  <a:gd name="f36" fmla="val 911"/>
                  <a:gd name="f37" fmla="val 75"/>
                  <a:gd name="f38" fmla="val 90"/>
                  <a:gd name="f39" fmla="val 12"/>
                  <a:gd name="f40" fmla="+- 0 0 -90"/>
                  <a:gd name="f41" fmla="*/ f3 1 170"/>
                  <a:gd name="f42" fmla="*/ f4 1 2533"/>
                  <a:gd name="f43" fmla="+- f7 0 f5"/>
                  <a:gd name="f44" fmla="+- f6 0 f5"/>
                  <a:gd name="f45" fmla="*/ f40 f0 1"/>
                  <a:gd name="f46" fmla="*/ f44 1 170"/>
                  <a:gd name="f47" fmla="*/ f43 1 2533"/>
                  <a:gd name="f48" fmla="*/ 11 f44 1"/>
                  <a:gd name="f49" fmla="*/ 3 f43 1"/>
                  <a:gd name="f50" fmla="*/ 10 f44 1"/>
                  <a:gd name="f51" fmla="*/ 25 f43 1"/>
                  <a:gd name="f52" fmla="*/ 9 f44 1"/>
                  <a:gd name="f53" fmla="*/ 47 f43 1"/>
                  <a:gd name="f54" fmla="*/ 58 f43 1"/>
                  <a:gd name="f55" fmla="*/ 68 f43 1"/>
                  <a:gd name="f56" fmla="*/ 7 f44 1"/>
                  <a:gd name="f57" fmla="*/ 104 f43 1"/>
                  <a:gd name="f58" fmla="*/ 125 f43 1"/>
                  <a:gd name="f59" fmla="*/ 6 f44 1"/>
                  <a:gd name="f60" fmla="*/ 141 f43 1"/>
                  <a:gd name="f61" fmla="*/ 156 f43 1"/>
                  <a:gd name="f62" fmla="*/ 5 f44 1"/>
                  <a:gd name="f63" fmla="*/ 158 f43 1"/>
                  <a:gd name="f64" fmla="*/ 3 f44 1"/>
                  <a:gd name="f65" fmla="*/ 159 f43 1"/>
                  <a:gd name="f66" fmla="*/ 1 f44 1"/>
                  <a:gd name="f67" fmla="*/ 0 f44 1"/>
                  <a:gd name="f68" fmla="*/ 86 f43 1"/>
                  <a:gd name="f69" fmla="*/ 57 f43 1"/>
                  <a:gd name="f70" fmla="*/ 1 f43 1"/>
                  <a:gd name="f71" fmla="*/ 0 f43 1"/>
                  <a:gd name="f72" fmla="*/ 170 f44 1"/>
                  <a:gd name="f73" fmla="*/ 2533 f43 1"/>
                  <a:gd name="f74" fmla="*/ f45 1 f2"/>
                  <a:gd name="f75" fmla="*/ f48 1 170"/>
                  <a:gd name="f76" fmla="*/ f49 1 2533"/>
                  <a:gd name="f77" fmla="*/ f50 1 170"/>
                  <a:gd name="f78" fmla="*/ f51 1 2533"/>
                  <a:gd name="f79" fmla="*/ f52 1 170"/>
                  <a:gd name="f80" fmla="*/ f53 1 2533"/>
                  <a:gd name="f81" fmla="*/ f54 1 2533"/>
                  <a:gd name="f82" fmla="*/ f55 1 2533"/>
                  <a:gd name="f83" fmla="*/ f56 1 170"/>
                  <a:gd name="f84" fmla="*/ f57 1 2533"/>
                  <a:gd name="f85" fmla="*/ f58 1 2533"/>
                  <a:gd name="f86" fmla="*/ f59 1 170"/>
                  <a:gd name="f87" fmla="*/ f60 1 2533"/>
                  <a:gd name="f88" fmla="*/ f61 1 2533"/>
                  <a:gd name="f89" fmla="*/ f62 1 170"/>
                  <a:gd name="f90" fmla="*/ f63 1 2533"/>
                  <a:gd name="f91" fmla="*/ f64 1 170"/>
                  <a:gd name="f92" fmla="*/ f65 1 2533"/>
                  <a:gd name="f93" fmla="*/ f66 1 170"/>
                  <a:gd name="f94" fmla="*/ f67 1 170"/>
                  <a:gd name="f95" fmla="*/ f68 1 2533"/>
                  <a:gd name="f96" fmla="*/ f69 1 2533"/>
                  <a:gd name="f97" fmla="*/ f70 1 2533"/>
                  <a:gd name="f98" fmla="*/ f71 1 2533"/>
                  <a:gd name="f99" fmla="*/ f72 1 170"/>
                  <a:gd name="f100" fmla="*/ f73 1 2533"/>
                  <a:gd name="f101" fmla="+- f74 0 f1"/>
                  <a:gd name="f102" fmla="*/ f75 1 f46"/>
                  <a:gd name="f103" fmla="*/ f76 1 f47"/>
                  <a:gd name="f104" fmla="*/ f77 1 f46"/>
                  <a:gd name="f105" fmla="*/ f78 1 f47"/>
                  <a:gd name="f106" fmla="*/ f79 1 f46"/>
                  <a:gd name="f107" fmla="*/ f80 1 f47"/>
                  <a:gd name="f108" fmla="*/ f81 1 f47"/>
                  <a:gd name="f109" fmla="*/ f82 1 f47"/>
                  <a:gd name="f110" fmla="*/ f83 1 f46"/>
                  <a:gd name="f111" fmla="*/ f84 1 f47"/>
                  <a:gd name="f112" fmla="*/ f85 1 f47"/>
                  <a:gd name="f113" fmla="*/ f86 1 f46"/>
                  <a:gd name="f114" fmla="*/ f87 1 f47"/>
                  <a:gd name="f115" fmla="*/ f88 1 f47"/>
                  <a:gd name="f116" fmla="*/ f89 1 f46"/>
                  <a:gd name="f117" fmla="*/ f90 1 f47"/>
                  <a:gd name="f118" fmla="*/ f91 1 f46"/>
                  <a:gd name="f119" fmla="*/ f92 1 f47"/>
                  <a:gd name="f120" fmla="*/ f93 1 f46"/>
                  <a:gd name="f121" fmla="*/ f94 1 f46"/>
                  <a:gd name="f122" fmla="*/ f95 1 f47"/>
                  <a:gd name="f123" fmla="*/ f96 1 f47"/>
                  <a:gd name="f124" fmla="*/ f97 1 f47"/>
                  <a:gd name="f125" fmla="*/ f98 1 f47"/>
                  <a:gd name="f126" fmla="*/ f99 1 f46"/>
                  <a:gd name="f127" fmla="*/ f100 1 f47"/>
                  <a:gd name="f128" fmla="*/ f121 f41 1"/>
                  <a:gd name="f129" fmla="*/ f126 f41 1"/>
                  <a:gd name="f130" fmla="*/ f127 f42 1"/>
                  <a:gd name="f131" fmla="*/ f125 f42 1"/>
                  <a:gd name="f132" fmla="*/ f102 f41 1"/>
                  <a:gd name="f133" fmla="*/ f103 f42 1"/>
                  <a:gd name="f134" fmla="*/ f104 f41 1"/>
                  <a:gd name="f135" fmla="*/ f105 f42 1"/>
                  <a:gd name="f136" fmla="*/ f106 f41 1"/>
                  <a:gd name="f137" fmla="*/ f107 f42 1"/>
                  <a:gd name="f138" fmla="*/ f108 f42 1"/>
                  <a:gd name="f139" fmla="*/ f109 f42 1"/>
                  <a:gd name="f140" fmla="*/ f110 f41 1"/>
                  <a:gd name="f141" fmla="*/ f111 f42 1"/>
                  <a:gd name="f142" fmla="*/ f112 f42 1"/>
                  <a:gd name="f143" fmla="*/ f113 f41 1"/>
                  <a:gd name="f144" fmla="*/ f114 f42 1"/>
                  <a:gd name="f145" fmla="*/ f115 f42 1"/>
                  <a:gd name="f146" fmla="*/ f116 f41 1"/>
                  <a:gd name="f147" fmla="*/ f117 f42 1"/>
                  <a:gd name="f148" fmla="*/ f118 f41 1"/>
                  <a:gd name="f149" fmla="*/ f119 f42 1"/>
                  <a:gd name="f150" fmla="*/ f120 f41 1"/>
                  <a:gd name="f151" fmla="*/ f122 f42 1"/>
                  <a:gd name="f152" fmla="*/ f123 f42 1"/>
                  <a:gd name="f153" fmla="*/ f124 f42 1"/>
                </a:gdLst>
                <a:ahLst/>
                <a:cxnLst>
                  <a:cxn ang="3cd4">
                    <a:pos x="hc" y="t"/>
                  </a:cxn>
                  <a:cxn ang="0">
                    <a:pos x="r" y="vc"/>
                  </a:cxn>
                  <a:cxn ang="cd4">
                    <a:pos x="hc" y="b"/>
                  </a:cxn>
                  <a:cxn ang="cd2">
                    <a:pos x="l" y="vc"/>
                  </a:cxn>
                  <a:cxn ang="f101">
                    <a:pos x="f132" y="f133"/>
                  </a:cxn>
                  <a:cxn ang="f101">
                    <a:pos x="f134" y="f135"/>
                  </a:cxn>
                  <a:cxn ang="f101">
                    <a:pos x="f136" y="f137"/>
                  </a:cxn>
                  <a:cxn ang="f101">
                    <a:pos x="f134" y="f138"/>
                  </a:cxn>
                  <a:cxn ang="f101">
                    <a:pos x="f132" y="f139"/>
                  </a:cxn>
                  <a:cxn ang="f101">
                    <a:pos x="f140" y="f141"/>
                  </a:cxn>
                  <a:cxn ang="f101">
                    <a:pos x="f140" y="f142"/>
                  </a:cxn>
                  <a:cxn ang="f101">
                    <a:pos x="f143" y="f144"/>
                  </a:cxn>
                  <a:cxn ang="f101">
                    <a:pos x="f143" y="f145"/>
                  </a:cxn>
                  <a:cxn ang="f101">
                    <a:pos x="f146" y="f147"/>
                  </a:cxn>
                  <a:cxn ang="f101">
                    <a:pos x="f148" y="f149"/>
                  </a:cxn>
                  <a:cxn ang="f101">
                    <a:pos x="f150" y="f147"/>
                  </a:cxn>
                  <a:cxn ang="f101">
                    <a:pos x="f128" y="f145"/>
                  </a:cxn>
                  <a:cxn ang="f101">
                    <a:pos x="f150" y="f144"/>
                  </a:cxn>
                  <a:cxn ang="f101">
                    <a:pos x="f150" y="f142"/>
                  </a:cxn>
                  <a:cxn ang="f101">
                    <a:pos x="f150" y="f141"/>
                  </a:cxn>
                  <a:cxn ang="f101">
                    <a:pos x="f148" y="f151"/>
                  </a:cxn>
                  <a:cxn ang="f101">
                    <a:pos x="f146" y="f139"/>
                  </a:cxn>
                  <a:cxn ang="f101">
                    <a:pos x="f148" y="f152"/>
                  </a:cxn>
                  <a:cxn ang="f101">
                    <a:pos x="f148" y="f137"/>
                  </a:cxn>
                  <a:cxn ang="f101">
                    <a:pos x="f148" y="f135"/>
                  </a:cxn>
                  <a:cxn ang="f101">
                    <a:pos x="f146" y="f133"/>
                  </a:cxn>
                  <a:cxn ang="f101">
                    <a:pos x="f146" y="f153"/>
                  </a:cxn>
                  <a:cxn ang="f101">
                    <a:pos x="f140" y="f131"/>
                  </a:cxn>
                  <a:cxn ang="f101">
                    <a:pos x="f134" y="f153"/>
                  </a:cxn>
                  <a:cxn ang="f101">
                    <a:pos x="f132" y="f133"/>
                  </a:cxn>
                  <a:cxn ang="f101">
                    <a:pos x="f132" y="f133"/>
                  </a:cxn>
                </a:cxnLst>
                <a:rect l="f128" t="f131" r="f129" b="f130"/>
                <a:pathLst>
                  <a:path w="170" h="2533">
                    <a:moveTo>
                      <a:pt x="f6" y="f8"/>
                    </a:moveTo>
                    <a:lnTo>
                      <a:pt x="f9" y="f10"/>
                    </a:lnTo>
                    <a:lnTo>
                      <a:pt x="f11" y="f12"/>
                    </a:lnTo>
                    <a:lnTo>
                      <a:pt x="f13" y="f14"/>
                    </a:lnTo>
                    <a:lnTo>
                      <a:pt x="f15" y="f16"/>
                    </a:lnTo>
                    <a:lnTo>
                      <a:pt x="f17" y="f18"/>
                    </a:lnTo>
                    <a:lnTo>
                      <a:pt x="f19" y="f20"/>
                    </a:lnTo>
                    <a:lnTo>
                      <a:pt x="f21" y="f22"/>
                    </a:lnTo>
                    <a:lnTo>
                      <a:pt x="f23" y="f24"/>
                    </a:lnTo>
                    <a:lnTo>
                      <a:pt x="f25" y="f26"/>
                    </a:lnTo>
                    <a:lnTo>
                      <a:pt x="f8" y="f7"/>
                    </a:lnTo>
                    <a:lnTo>
                      <a:pt x="f27" y="f26"/>
                    </a:lnTo>
                    <a:lnTo>
                      <a:pt x="f5" y="f24"/>
                    </a:lnTo>
                    <a:lnTo>
                      <a:pt x="f28" y="f22"/>
                    </a:lnTo>
                    <a:lnTo>
                      <a:pt x="f29" y="f20"/>
                    </a:lnTo>
                    <a:lnTo>
                      <a:pt x="f30" y="f18"/>
                    </a:lnTo>
                    <a:lnTo>
                      <a:pt x="f31" y="f32"/>
                    </a:lnTo>
                    <a:lnTo>
                      <a:pt x="f33" y="f34"/>
                    </a:lnTo>
                    <a:lnTo>
                      <a:pt x="f35" y="f36"/>
                    </a:lnTo>
                    <a:lnTo>
                      <a:pt x="f8" y="f12"/>
                    </a:lnTo>
                    <a:lnTo>
                      <a:pt x="f35" y="f10"/>
                    </a:lnTo>
                    <a:lnTo>
                      <a:pt x="f37" y="f8"/>
                    </a:lnTo>
                    <a:lnTo>
                      <a:pt x="f38" y="f39"/>
                    </a:lnTo>
                    <a:lnTo>
                      <a:pt x="f17" y="f5"/>
                    </a:lnTo>
                    <a:lnTo>
                      <a:pt x="f9" y="f39"/>
                    </a:lnTo>
                    <a:lnTo>
                      <a:pt x="f6" y="f8"/>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33" name="Freeform 49"/>
              <p:cNvSpPr/>
              <p:nvPr/>
            </p:nvSpPr>
            <p:spPr>
              <a:xfrm>
                <a:off x="7617820" y="3883520"/>
                <a:ext cx="53035" cy="885687"/>
              </a:xfrm>
              <a:custGeom>
                <a:avLst/>
                <a:gdLst>
                  <a:gd name="f0" fmla="val 10800000"/>
                  <a:gd name="f1" fmla="val 5400000"/>
                  <a:gd name="f2" fmla="val 180"/>
                  <a:gd name="f3" fmla="val w"/>
                  <a:gd name="f4" fmla="val h"/>
                  <a:gd name="f5" fmla="val 0"/>
                  <a:gd name="f6" fmla="val 193"/>
                  <a:gd name="f7" fmla="val 2605"/>
                  <a:gd name="f8" fmla="val 48"/>
                  <a:gd name="f9" fmla="val 186"/>
                  <a:gd name="f10" fmla="val 241"/>
                  <a:gd name="f11" fmla="val 166"/>
                  <a:gd name="f12" fmla="val 411"/>
                  <a:gd name="f13" fmla="val 127"/>
                  <a:gd name="f14" fmla="val 774"/>
                  <a:gd name="f15" fmla="val 109"/>
                  <a:gd name="f16" fmla="val 1359"/>
                  <a:gd name="f17" fmla="val 105"/>
                  <a:gd name="f18" fmla="val 1610"/>
                  <a:gd name="f19" fmla="val 118"/>
                  <a:gd name="f20" fmla="val 1831"/>
                  <a:gd name="f21" fmla="val 130"/>
                  <a:gd name="f22" fmla="val 2052"/>
                  <a:gd name="f23" fmla="val 2303"/>
                  <a:gd name="f24" fmla="val 88"/>
                  <a:gd name="f25" fmla="val 2575"/>
                  <a:gd name="f26" fmla="val 78"/>
                  <a:gd name="f27" fmla="val 2593"/>
                  <a:gd name="f28" fmla="val 63"/>
                  <a:gd name="f29" fmla="val 2604"/>
                  <a:gd name="f30" fmla="val 30"/>
                  <a:gd name="f31" fmla="val 3"/>
                  <a:gd name="f32" fmla="val 2584"/>
                  <a:gd name="f33" fmla="val 2547"/>
                  <a:gd name="f34" fmla="val 21"/>
                  <a:gd name="f35" fmla="val 2422"/>
                  <a:gd name="f36" fmla="val 25"/>
                  <a:gd name="f37" fmla="val 2294"/>
                  <a:gd name="f38" fmla="val 37"/>
                  <a:gd name="f39" fmla="val 2043"/>
                  <a:gd name="f40" fmla="val 1824"/>
                  <a:gd name="f41" fmla="val 16"/>
                  <a:gd name="f42" fmla="val 1353"/>
                  <a:gd name="f43" fmla="val 34"/>
                  <a:gd name="f44" fmla="val 770"/>
                  <a:gd name="f45" fmla="val 51"/>
                  <a:gd name="f46" fmla="val 577"/>
                  <a:gd name="f47" fmla="val 72"/>
                  <a:gd name="f48" fmla="val 409"/>
                  <a:gd name="f49" fmla="val 100"/>
                  <a:gd name="f50" fmla="val 114"/>
                  <a:gd name="f51" fmla="val 12"/>
                  <a:gd name="f52" fmla="val 147"/>
                  <a:gd name="f53" fmla="val 178"/>
                  <a:gd name="f54" fmla="+- 0 0 -90"/>
                  <a:gd name="f55" fmla="*/ f3 1 193"/>
                  <a:gd name="f56" fmla="*/ f4 1 2605"/>
                  <a:gd name="f57" fmla="+- f7 0 f5"/>
                  <a:gd name="f58" fmla="+- f6 0 f5"/>
                  <a:gd name="f59" fmla="*/ f54 f0 1"/>
                  <a:gd name="f60" fmla="*/ f58 1 193"/>
                  <a:gd name="f61" fmla="*/ f57 1 2605"/>
                  <a:gd name="f62" fmla="*/ 13 f58 1"/>
                  <a:gd name="f63" fmla="*/ 3 f57 1"/>
                  <a:gd name="f64" fmla="*/ 12 f58 1"/>
                  <a:gd name="f65" fmla="*/ 15 f57 1"/>
                  <a:gd name="f66" fmla="*/ 11 f58 1"/>
                  <a:gd name="f67" fmla="*/ 25 f57 1"/>
                  <a:gd name="f68" fmla="*/ 8 f58 1"/>
                  <a:gd name="f69" fmla="*/ 48 f57 1"/>
                  <a:gd name="f70" fmla="*/ 7 f58 1"/>
                  <a:gd name="f71" fmla="*/ 84 f57 1"/>
                  <a:gd name="f72" fmla="*/ 100 f57 1"/>
                  <a:gd name="f73" fmla="*/ 114 f57 1"/>
                  <a:gd name="f74" fmla="*/ 9 f58 1"/>
                  <a:gd name="f75" fmla="*/ 128 f57 1"/>
                  <a:gd name="f76" fmla="*/ 143 f57 1"/>
                  <a:gd name="f77" fmla="*/ 6 f58 1"/>
                  <a:gd name="f78" fmla="*/ 160 f57 1"/>
                  <a:gd name="f79" fmla="*/ 5 f58 1"/>
                  <a:gd name="f80" fmla="*/ 162 f57 1"/>
                  <a:gd name="f81" fmla="*/ 4 f58 1"/>
                  <a:gd name="f82" fmla="*/ 2 f58 1"/>
                  <a:gd name="f83" fmla="*/ 1 f58 1"/>
                  <a:gd name="f84" fmla="*/ 161 f57 1"/>
                  <a:gd name="f85" fmla="*/ 0 f58 1"/>
                  <a:gd name="f86" fmla="*/ 159 f57 1"/>
                  <a:gd name="f87" fmla="*/ 151 f57 1"/>
                  <a:gd name="f88" fmla="*/ 3 f58 1"/>
                  <a:gd name="f89" fmla="*/ 127 f57 1"/>
                  <a:gd name="f90" fmla="*/ 36 f57 1"/>
                  <a:gd name="f91" fmla="*/ 0 f57 1"/>
                  <a:gd name="f92" fmla="*/ 10 f58 1"/>
                  <a:gd name="f93" fmla="*/ 193 f58 1"/>
                  <a:gd name="f94" fmla="*/ 2605 f57 1"/>
                  <a:gd name="f95" fmla="*/ f59 1 f2"/>
                  <a:gd name="f96" fmla="*/ f62 1 193"/>
                  <a:gd name="f97" fmla="*/ f63 1 2605"/>
                  <a:gd name="f98" fmla="*/ f64 1 193"/>
                  <a:gd name="f99" fmla="*/ f65 1 2605"/>
                  <a:gd name="f100" fmla="*/ f66 1 193"/>
                  <a:gd name="f101" fmla="*/ f67 1 2605"/>
                  <a:gd name="f102" fmla="*/ f68 1 193"/>
                  <a:gd name="f103" fmla="*/ f69 1 2605"/>
                  <a:gd name="f104" fmla="*/ f70 1 193"/>
                  <a:gd name="f105" fmla="*/ f71 1 2605"/>
                  <a:gd name="f106" fmla="*/ f72 1 2605"/>
                  <a:gd name="f107" fmla="*/ f73 1 2605"/>
                  <a:gd name="f108" fmla="*/ f74 1 193"/>
                  <a:gd name="f109" fmla="*/ f75 1 2605"/>
                  <a:gd name="f110" fmla="*/ f76 1 2605"/>
                  <a:gd name="f111" fmla="*/ f77 1 193"/>
                  <a:gd name="f112" fmla="*/ f78 1 2605"/>
                  <a:gd name="f113" fmla="*/ f79 1 193"/>
                  <a:gd name="f114" fmla="*/ f80 1 2605"/>
                  <a:gd name="f115" fmla="*/ f81 1 193"/>
                  <a:gd name="f116" fmla="*/ f82 1 193"/>
                  <a:gd name="f117" fmla="*/ f83 1 193"/>
                  <a:gd name="f118" fmla="*/ f84 1 2605"/>
                  <a:gd name="f119" fmla="*/ f85 1 193"/>
                  <a:gd name="f120" fmla="*/ f86 1 2605"/>
                  <a:gd name="f121" fmla="*/ f87 1 2605"/>
                  <a:gd name="f122" fmla="*/ f88 1 193"/>
                  <a:gd name="f123" fmla="*/ f89 1 2605"/>
                  <a:gd name="f124" fmla="*/ f90 1 2605"/>
                  <a:gd name="f125" fmla="*/ f91 1 2605"/>
                  <a:gd name="f126" fmla="*/ f92 1 193"/>
                  <a:gd name="f127" fmla="*/ f93 1 193"/>
                  <a:gd name="f128" fmla="*/ f94 1 2605"/>
                  <a:gd name="f129" fmla="+- f95 0 f1"/>
                  <a:gd name="f130" fmla="*/ f96 1 f60"/>
                  <a:gd name="f131" fmla="*/ f97 1 f61"/>
                  <a:gd name="f132" fmla="*/ f98 1 f60"/>
                  <a:gd name="f133" fmla="*/ f99 1 f61"/>
                  <a:gd name="f134" fmla="*/ f100 1 f60"/>
                  <a:gd name="f135" fmla="*/ f101 1 f61"/>
                  <a:gd name="f136" fmla="*/ f102 1 f60"/>
                  <a:gd name="f137" fmla="*/ f103 1 f61"/>
                  <a:gd name="f138" fmla="*/ f104 1 f60"/>
                  <a:gd name="f139" fmla="*/ f105 1 f61"/>
                  <a:gd name="f140" fmla="*/ f106 1 f61"/>
                  <a:gd name="f141" fmla="*/ f107 1 f61"/>
                  <a:gd name="f142" fmla="*/ f108 1 f60"/>
                  <a:gd name="f143" fmla="*/ f109 1 f61"/>
                  <a:gd name="f144" fmla="*/ f110 1 f61"/>
                  <a:gd name="f145" fmla="*/ f111 1 f60"/>
                  <a:gd name="f146" fmla="*/ f112 1 f61"/>
                  <a:gd name="f147" fmla="*/ f113 1 f60"/>
                  <a:gd name="f148" fmla="*/ f114 1 f61"/>
                  <a:gd name="f149" fmla="*/ f115 1 f60"/>
                  <a:gd name="f150" fmla="*/ f116 1 f60"/>
                  <a:gd name="f151" fmla="*/ f117 1 f60"/>
                  <a:gd name="f152" fmla="*/ f118 1 f61"/>
                  <a:gd name="f153" fmla="*/ f119 1 f60"/>
                  <a:gd name="f154" fmla="*/ f120 1 f61"/>
                  <a:gd name="f155" fmla="*/ f121 1 f61"/>
                  <a:gd name="f156" fmla="*/ f122 1 f60"/>
                  <a:gd name="f157" fmla="*/ f123 1 f61"/>
                  <a:gd name="f158" fmla="*/ f124 1 f61"/>
                  <a:gd name="f159" fmla="*/ f125 1 f61"/>
                  <a:gd name="f160" fmla="*/ f126 1 f60"/>
                  <a:gd name="f161" fmla="*/ f127 1 f60"/>
                  <a:gd name="f162" fmla="*/ f128 1 f61"/>
                  <a:gd name="f163" fmla="*/ f153 f55 1"/>
                  <a:gd name="f164" fmla="*/ f161 f55 1"/>
                  <a:gd name="f165" fmla="*/ f162 f56 1"/>
                  <a:gd name="f166" fmla="*/ f159 f56 1"/>
                  <a:gd name="f167" fmla="*/ f130 f55 1"/>
                  <a:gd name="f168" fmla="*/ f131 f56 1"/>
                  <a:gd name="f169" fmla="*/ f132 f55 1"/>
                  <a:gd name="f170" fmla="*/ f133 f56 1"/>
                  <a:gd name="f171" fmla="*/ f134 f55 1"/>
                  <a:gd name="f172" fmla="*/ f135 f56 1"/>
                  <a:gd name="f173" fmla="*/ f136 f55 1"/>
                  <a:gd name="f174" fmla="*/ f137 f56 1"/>
                  <a:gd name="f175" fmla="*/ f138 f55 1"/>
                  <a:gd name="f176" fmla="*/ f139 f56 1"/>
                  <a:gd name="f177" fmla="*/ f140 f56 1"/>
                  <a:gd name="f178" fmla="*/ f141 f56 1"/>
                  <a:gd name="f179" fmla="*/ f142 f55 1"/>
                  <a:gd name="f180" fmla="*/ f143 f56 1"/>
                  <a:gd name="f181" fmla="*/ f144 f56 1"/>
                  <a:gd name="f182" fmla="*/ f145 f55 1"/>
                  <a:gd name="f183" fmla="*/ f146 f56 1"/>
                  <a:gd name="f184" fmla="*/ f147 f55 1"/>
                  <a:gd name="f185" fmla="*/ f148 f56 1"/>
                  <a:gd name="f186" fmla="*/ f149 f55 1"/>
                  <a:gd name="f187" fmla="*/ f150 f55 1"/>
                  <a:gd name="f188" fmla="*/ f151 f55 1"/>
                  <a:gd name="f189" fmla="*/ f152 f56 1"/>
                  <a:gd name="f190" fmla="*/ f154 f56 1"/>
                  <a:gd name="f191" fmla="*/ f155 f56 1"/>
                  <a:gd name="f192" fmla="*/ f156 f55 1"/>
                  <a:gd name="f193" fmla="*/ f157 f56 1"/>
                  <a:gd name="f194" fmla="*/ f158 f56 1"/>
                  <a:gd name="f195" fmla="*/ f160 f55 1"/>
                </a:gdLst>
                <a:ahLst/>
                <a:cxnLst>
                  <a:cxn ang="3cd4">
                    <a:pos x="hc" y="t"/>
                  </a:cxn>
                  <a:cxn ang="0">
                    <a:pos x="r" y="vc"/>
                  </a:cxn>
                  <a:cxn ang="cd4">
                    <a:pos x="hc" y="b"/>
                  </a:cxn>
                  <a:cxn ang="cd2">
                    <a:pos x="l" y="vc"/>
                  </a:cxn>
                  <a:cxn ang="f129">
                    <a:pos x="f167" y="f168"/>
                  </a:cxn>
                  <a:cxn ang="f129">
                    <a:pos x="f169" y="f170"/>
                  </a:cxn>
                  <a:cxn ang="f129">
                    <a:pos x="f171" y="f172"/>
                  </a:cxn>
                  <a:cxn ang="f129">
                    <a:pos x="f173" y="f174"/>
                  </a:cxn>
                  <a:cxn ang="f129">
                    <a:pos x="f175" y="f176"/>
                  </a:cxn>
                  <a:cxn ang="f129">
                    <a:pos x="f175" y="f177"/>
                  </a:cxn>
                  <a:cxn ang="f129">
                    <a:pos x="f173" y="f178"/>
                  </a:cxn>
                  <a:cxn ang="f129">
                    <a:pos x="f179" y="f180"/>
                  </a:cxn>
                  <a:cxn ang="f129">
                    <a:pos x="f173" y="f181"/>
                  </a:cxn>
                  <a:cxn ang="f129">
                    <a:pos x="f182" y="f183"/>
                  </a:cxn>
                  <a:cxn ang="f129">
                    <a:pos x="f184" y="f185"/>
                  </a:cxn>
                  <a:cxn ang="f129">
                    <a:pos x="f186" y="f185"/>
                  </a:cxn>
                  <a:cxn ang="f129">
                    <a:pos x="f187" y="f185"/>
                  </a:cxn>
                  <a:cxn ang="f129">
                    <a:pos x="f188" y="f189"/>
                  </a:cxn>
                  <a:cxn ang="f129">
                    <a:pos x="f163" y="f190"/>
                  </a:cxn>
                  <a:cxn ang="f129">
                    <a:pos x="f187" y="f191"/>
                  </a:cxn>
                  <a:cxn ang="f129">
                    <a:pos x="f187" y="f181"/>
                  </a:cxn>
                  <a:cxn ang="f129">
                    <a:pos x="f192" y="f193"/>
                  </a:cxn>
                  <a:cxn ang="f129">
                    <a:pos x="f187" y="f178"/>
                  </a:cxn>
                  <a:cxn ang="f129">
                    <a:pos x="f188" y="f176"/>
                  </a:cxn>
                  <a:cxn ang="f129">
                    <a:pos x="f192" y="f174"/>
                  </a:cxn>
                  <a:cxn ang="f129">
                    <a:pos x="f186" y="f194"/>
                  </a:cxn>
                  <a:cxn ang="f129">
                    <a:pos x="f184" y="f172"/>
                  </a:cxn>
                  <a:cxn ang="f129">
                    <a:pos x="f175" y="f168"/>
                  </a:cxn>
                  <a:cxn ang="f129">
                    <a:pos x="f173" y="f166"/>
                  </a:cxn>
                  <a:cxn ang="f129">
                    <a:pos x="f195" y="f166"/>
                  </a:cxn>
                  <a:cxn ang="f129">
                    <a:pos x="f169" y="f166"/>
                  </a:cxn>
                  <a:cxn ang="f129">
                    <a:pos x="f167" y="f168"/>
                  </a:cxn>
                  <a:cxn ang="f129">
                    <a:pos x="f167" y="f168"/>
                  </a:cxn>
                </a:cxnLst>
                <a:rect l="f163" t="f166" r="f164" b="f165"/>
                <a:pathLst>
                  <a:path w="193" h="2605">
                    <a:moveTo>
                      <a:pt x="f6" y="f8"/>
                    </a:moveTo>
                    <a:lnTo>
                      <a:pt x="f9" y="f10"/>
                    </a:lnTo>
                    <a:lnTo>
                      <a:pt x="f11" y="f12"/>
                    </a:lnTo>
                    <a:lnTo>
                      <a:pt x="f13" y="f14"/>
                    </a:lnTo>
                    <a:lnTo>
                      <a:pt x="f15" y="f16"/>
                    </a:lnTo>
                    <a:lnTo>
                      <a:pt x="f17" y="f18"/>
                    </a:lnTo>
                    <a:lnTo>
                      <a:pt x="f19" y="f20"/>
                    </a:lnTo>
                    <a:lnTo>
                      <a:pt x="f21" y="f22"/>
                    </a:lnTo>
                    <a:lnTo>
                      <a:pt x="f19" y="f23"/>
                    </a:lnTo>
                    <a:lnTo>
                      <a:pt x="f24" y="f25"/>
                    </a:lnTo>
                    <a:lnTo>
                      <a:pt x="f26" y="f27"/>
                    </a:lnTo>
                    <a:lnTo>
                      <a:pt x="f28" y="f29"/>
                    </a:lnTo>
                    <a:lnTo>
                      <a:pt x="f30" y="f7"/>
                    </a:lnTo>
                    <a:lnTo>
                      <a:pt x="f31" y="f32"/>
                    </a:lnTo>
                    <a:lnTo>
                      <a:pt x="f5" y="f33"/>
                    </a:lnTo>
                    <a:lnTo>
                      <a:pt x="f34" y="f35"/>
                    </a:lnTo>
                    <a:lnTo>
                      <a:pt x="f36" y="f37"/>
                    </a:lnTo>
                    <a:lnTo>
                      <a:pt x="f38" y="f39"/>
                    </a:lnTo>
                    <a:lnTo>
                      <a:pt x="f36" y="f40"/>
                    </a:lnTo>
                    <a:lnTo>
                      <a:pt x="f41" y="f42"/>
                    </a:lnTo>
                    <a:lnTo>
                      <a:pt x="f43" y="f44"/>
                    </a:lnTo>
                    <a:lnTo>
                      <a:pt x="f45" y="f46"/>
                    </a:lnTo>
                    <a:lnTo>
                      <a:pt x="f47" y="f48"/>
                    </a:lnTo>
                    <a:lnTo>
                      <a:pt x="f49" y="f8"/>
                    </a:lnTo>
                    <a:lnTo>
                      <a:pt x="f50" y="f51"/>
                    </a:lnTo>
                    <a:lnTo>
                      <a:pt x="f52" y="f5"/>
                    </a:lnTo>
                    <a:lnTo>
                      <a:pt x="f53" y="f51"/>
                    </a:lnTo>
                    <a:lnTo>
                      <a:pt x="f6" y="f8"/>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34" name="Freeform 50"/>
              <p:cNvSpPr/>
              <p:nvPr/>
            </p:nvSpPr>
            <p:spPr>
              <a:xfrm>
                <a:off x="7537993" y="4746083"/>
                <a:ext cx="101690" cy="42857"/>
              </a:xfrm>
              <a:custGeom>
                <a:avLst/>
                <a:gdLst>
                  <a:gd name="f0" fmla="val 10800000"/>
                  <a:gd name="f1" fmla="val 5400000"/>
                  <a:gd name="f2" fmla="val 180"/>
                  <a:gd name="f3" fmla="val w"/>
                  <a:gd name="f4" fmla="val h"/>
                  <a:gd name="f5" fmla="val 0"/>
                  <a:gd name="f6" fmla="val 373"/>
                  <a:gd name="f7" fmla="val 126"/>
                  <a:gd name="f8" fmla="val 332"/>
                  <a:gd name="f9" fmla="val 93"/>
                  <a:gd name="f10" fmla="val 194"/>
                  <a:gd name="f11" fmla="val 102"/>
                  <a:gd name="f12" fmla="val 60"/>
                  <a:gd name="f13" fmla="val 21"/>
                  <a:gd name="f14" fmla="val 123"/>
                  <a:gd name="f15" fmla="val 96"/>
                  <a:gd name="f16" fmla="val 2"/>
                  <a:gd name="f17" fmla="val 62"/>
                  <a:gd name="f18" fmla="val 30"/>
                  <a:gd name="f19" fmla="val 38"/>
                  <a:gd name="f20" fmla="val 105"/>
                  <a:gd name="f21" fmla="val 18"/>
                  <a:gd name="f22" fmla="val 173"/>
                  <a:gd name="f23" fmla="val 11"/>
                  <a:gd name="f24" fmla="val 320"/>
                  <a:gd name="f25" fmla="val 356"/>
                  <a:gd name="f26" fmla="val 9"/>
                  <a:gd name="f27" fmla="val 41"/>
                  <a:gd name="f28" fmla="val 365"/>
                  <a:gd name="f29" fmla="val 74"/>
                  <a:gd name="f30" fmla="val 352"/>
                  <a:gd name="f31" fmla="val 86"/>
                  <a:gd name="f32" fmla="+- 0 0 -90"/>
                  <a:gd name="f33" fmla="*/ f3 1 373"/>
                  <a:gd name="f34" fmla="*/ f4 1 126"/>
                  <a:gd name="f35" fmla="+- f7 0 f5"/>
                  <a:gd name="f36" fmla="+- f6 0 f5"/>
                  <a:gd name="f37" fmla="*/ f32 f0 1"/>
                  <a:gd name="f38" fmla="*/ f36 1 373"/>
                  <a:gd name="f39" fmla="*/ f35 1 126"/>
                  <a:gd name="f40" fmla="*/ 20 f36 1"/>
                  <a:gd name="f41" fmla="*/ 6 f35 1"/>
                  <a:gd name="f42" fmla="*/ 12 f36 1"/>
                  <a:gd name="f43" fmla="*/ 7 f35 1"/>
                  <a:gd name="f44" fmla="*/ 3 f36 1"/>
                  <a:gd name="f45" fmla="*/ 8 f35 1"/>
                  <a:gd name="f46" fmla="*/ 1 f36 1"/>
                  <a:gd name="f47" fmla="*/ 0 f36 1"/>
                  <a:gd name="f48" fmla="*/ 4 f35 1"/>
                  <a:gd name="f49" fmla="*/ 3 f35 1"/>
                  <a:gd name="f50" fmla="*/ 6 f36 1"/>
                  <a:gd name="f51" fmla="*/ 2 f35 1"/>
                  <a:gd name="f52" fmla="*/ 10 f36 1"/>
                  <a:gd name="f53" fmla="*/ 1 f35 1"/>
                  <a:gd name="f54" fmla="*/ 0 f35 1"/>
                  <a:gd name="f55" fmla="*/ 22 f36 1"/>
                  <a:gd name="f56" fmla="*/ 23 f36 1"/>
                  <a:gd name="f57" fmla="*/ 5 f35 1"/>
                  <a:gd name="f58" fmla="*/ 373 f36 1"/>
                  <a:gd name="f59" fmla="*/ 126 f35 1"/>
                  <a:gd name="f60" fmla="*/ f37 1 f2"/>
                  <a:gd name="f61" fmla="*/ f40 1 373"/>
                  <a:gd name="f62" fmla="*/ f41 1 126"/>
                  <a:gd name="f63" fmla="*/ f42 1 373"/>
                  <a:gd name="f64" fmla="*/ f43 1 126"/>
                  <a:gd name="f65" fmla="*/ f44 1 373"/>
                  <a:gd name="f66" fmla="*/ f45 1 126"/>
                  <a:gd name="f67" fmla="*/ f46 1 373"/>
                  <a:gd name="f68" fmla="*/ f47 1 373"/>
                  <a:gd name="f69" fmla="*/ f48 1 126"/>
                  <a:gd name="f70" fmla="*/ f49 1 126"/>
                  <a:gd name="f71" fmla="*/ f50 1 373"/>
                  <a:gd name="f72" fmla="*/ f51 1 126"/>
                  <a:gd name="f73" fmla="*/ f52 1 373"/>
                  <a:gd name="f74" fmla="*/ f53 1 126"/>
                  <a:gd name="f75" fmla="*/ f54 1 126"/>
                  <a:gd name="f76" fmla="*/ f55 1 373"/>
                  <a:gd name="f77" fmla="*/ f56 1 373"/>
                  <a:gd name="f78" fmla="*/ f57 1 126"/>
                  <a:gd name="f79" fmla="*/ f58 1 373"/>
                  <a:gd name="f80" fmla="*/ f59 1 126"/>
                  <a:gd name="f81" fmla="+- f60 0 f1"/>
                  <a:gd name="f82" fmla="*/ f61 1 f38"/>
                  <a:gd name="f83" fmla="*/ f62 1 f39"/>
                  <a:gd name="f84" fmla="*/ f63 1 f38"/>
                  <a:gd name="f85" fmla="*/ f64 1 f39"/>
                  <a:gd name="f86" fmla="*/ f65 1 f38"/>
                  <a:gd name="f87" fmla="*/ f66 1 f39"/>
                  <a:gd name="f88" fmla="*/ f67 1 f38"/>
                  <a:gd name="f89" fmla="*/ f68 1 f38"/>
                  <a:gd name="f90" fmla="*/ f69 1 f39"/>
                  <a:gd name="f91" fmla="*/ f70 1 f39"/>
                  <a:gd name="f92" fmla="*/ f71 1 f38"/>
                  <a:gd name="f93" fmla="*/ f72 1 f39"/>
                  <a:gd name="f94" fmla="*/ f73 1 f38"/>
                  <a:gd name="f95" fmla="*/ f74 1 f39"/>
                  <a:gd name="f96" fmla="*/ f75 1 f39"/>
                  <a:gd name="f97" fmla="*/ f76 1 f38"/>
                  <a:gd name="f98" fmla="*/ f77 1 f38"/>
                  <a:gd name="f99" fmla="*/ f78 1 f39"/>
                  <a:gd name="f100" fmla="*/ f79 1 f38"/>
                  <a:gd name="f101" fmla="*/ f80 1 f39"/>
                  <a:gd name="f102" fmla="*/ f89 f33 1"/>
                  <a:gd name="f103" fmla="*/ f100 f33 1"/>
                  <a:gd name="f104" fmla="*/ f101 f34 1"/>
                  <a:gd name="f105" fmla="*/ f96 f34 1"/>
                  <a:gd name="f106" fmla="*/ f82 f33 1"/>
                  <a:gd name="f107" fmla="*/ f83 f34 1"/>
                  <a:gd name="f108" fmla="*/ f84 f33 1"/>
                  <a:gd name="f109" fmla="*/ f85 f34 1"/>
                  <a:gd name="f110" fmla="*/ f86 f33 1"/>
                  <a:gd name="f111" fmla="*/ f87 f34 1"/>
                  <a:gd name="f112" fmla="*/ f88 f33 1"/>
                  <a:gd name="f113" fmla="*/ f90 f34 1"/>
                  <a:gd name="f114" fmla="*/ f91 f34 1"/>
                  <a:gd name="f115" fmla="*/ f92 f33 1"/>
                  <a:gd name="f116" fmla="*/ f93 f34 1"/>
                  <a:gd name="f117" fmla="*/ f94 f33 1"/>
                  <a:gd name="f118" fmla="*/ f95 f34 1"/>
                  <a:gd name="f119" fmla="*/ f97 f33 1"/>
                  <a:gd name="f120" fmla="*/ f98 f33 1"/>
                  <a:gd name="f121" fmla="*/ f99 f34 1"/>
                </a:gdLst>
                <a:ahLst/>
                <a:cxnLst>
                  <a:cxn ang="3cd4">
                    <a:pos x="hc" y="t"/>
                  </a:cxn>
                  <a:cxn ang="0">
                    <a:pos x="r" y="vc"/>
                  </a:cxn>
                  <a:cxn ang="cd4">
                    <a:pos x="hc" y="b"/>
                  </a:cxn>
                  <a:cxn ang="cd2">
                    <a:pos x="l" y="vc"/>
                  </a:cxn>
                  <a:cxn ang="f81">
                    <a:pos x="f106" y="f107"/>
                  </a:cxn>
                  <a:cxn ang="f81">
                    <a:pos x="f108" y="f109"/>
                  </a:cxn>
                  <a:cxn ang="f81">
                    <a:pos x="f110" y="f111"/>
                  </a:cxn>
                  <a:cxn ang="f81">
                    <a:pos x="f112" y="f111"/>
                  </a:cxn>
                  <a:cxn ang="f81">
                    <a:pos x="f102" y="f107"/>
                  </a:cxn>
                  <a:cxn ang="f81">
                    <a:pos x="f102" y="f113"/>
                  </a:cxn>
                  <a:cxn ang="f81">
                    <a:pos x="f112" y="f114"/>
                  </a:cxn>
                  <a:cxn ang="f81">
                    <a:pos x="f115" y="f116"/>
                  </a:cxn>
                  <a:cxn ang="f81">
                    <a:pos x="f117" y="f118"/>
                  </a:cxn>
                  <a:cxn ang="f81">
                    <a:pos x="f106" y="f105"/>
                  </a:cxn>
                  <a:cxn ang="f81">
                    <a:pos x="f119" y="f118"/>
                  </a:cxn>
                  <a:cxn ang="f81">
                    <a:pos x="f120" y="f114"/>
                  </a:cxn>
                  <a:cxn ang="f81">
                    <a:pos x="f119" y="f121"/>
                  </a:cxn>
                  <a:cxn ang="f81">
                    <a:pos x="f119" y="f107"/>
                  </a:cxn>
                  <a:cxn ang="f81">
                    <a:pos x="f106" y="f107"/>
                  </a:cxn>
                  <a:cxn ang="f81">
                    <a:pos x="f106" y="f107"/>
                  </a:cxn>
                </a:cxnLst>
                <a:rect l="f102" t="f105" r="f103" b="f104"/>
                <a:pathLst>
                  <a:path w="373" h="126">
                    <a:moveTo>
                      <a:pt x="f8" y="f9"/>
                    </a:moveTo>
                    <a:lnTo>
                      <a:pt x="f10" y="f11"/>
                    </a:lnTo>
                    <a:lnTo>
                      <a:pt x="f12" y="f7"/>
                    </a:lnTo>
                    <a:lnTo>
                      <a:pt x="f13" y="f14"/>
                    </a:lnTo>
                    <a:lnTo>
                      <a:pt x="f5" y="f15"/>
                    </a:lnTo>
                    <a:lnTo>
                      <a:pt x="f16" y="f17"/>
                    </a:lnTo>
                    <a:lnTo>
                      <a:pt x="f18" y="f19"/>
                    </a:lnTo>
                    <a:lnTo>
                      <a:pt x="f20" y="f21"/>
                    </a:lnTo>
                    <a:lnTo>
                      <a:pt x="f22" y="f23"/>
                    </a:lnTo>
                    <a:lnTo>
                      <a:pt x="f24" y="f5"/>
                    </a:lnTo>
                    <a:lnTo>
                      <a:pt x="f25" y="f26"/>
                    </a:lnTo>
                    <a:lnTo>
                      <a:pt x="f6" y="f27"/>
                    </a:lnTo>
                    <a:lnTo>
                      <a:pt x="f28" y="f29"/>
                    </a:lnTo>
                    <a:lnTo>
                      <a:pt x="f30" y="f31"/>
                    </a:lnTo>
                    <a:lnTo>
                      <a:pt x="f8" y="f9"/>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35" name="Freeform 51"/>
              <p:cNvSpPr/>
              <p:nvPr/>
            </p:nvSpPr>
            <p:spPr>
              <a:xfrm>
                <a:off x="7524332" y="4819555"/>
                <a:ext cx="182605" cy="51023"/>
              </a:xfrm>
              <a:custGeom>
                <a:avLst/>
                <a:gdLst>
                  <a:gd name="f0" fmla="val 10800000"/>
                  <a:gd name="f1" fmla="val 5400000"/>
                  <a:gd name="f2" fmla="val 180"/>
                  <a:gd name="f3" fmla="val w"/>
                  <a:gd name="f4" fmla="val h"/>
                  <a:gd name="f5" fmla="val 0"/>
                  <a:gd name="f6" fmla="val 669"/>
                  <a:gd name="f7" fmla="val 150"/>
                  <a:gd name="f8" fmla="val 48"/>
                  <a:gd name="f9" fmla="val 55"/>
                  <a:gd name="f10" fmla="val 200"/>
                  <a:gd name="f11" fmla="val 46"/>
                  <a:gd name="f12" fmla="val 335"/>
                  <a:gd name="f13" fmla="val 28"/>
                  <a:gd name="f14" fmla="val 469"/>
                  <a:gd name="f15" fmla="val 9"/>
                  <a:gd name="f16" fmla="val 621"/>
                  <a:gd name="f17" fmla="val 657"/>
                  <a:gd name="f18" fmla="val 15"/>
                  <a:gd name="f19" fmla="val 78"/>
                  <a:gd name="f20" fmla="val 642"/>
                  <a:gd name="f21" fmla="val 90"/>
                  <a:gd name="f22" fmla="val 93"/>
                  <a:gd name="f23" fmla="val 102"/>
                  <a:gd name="f24" fmla="val 121"/>
                  <a:gd name="f25" fmla="val 141"/>
                  <a:gd name="f26" fmla="val 12"/>
                  <a:gd name="f27" fmla="val 135"/>
                  <a:gd name="f28" fmla="val 103"/>
                  <a:gd name="f29" fmla="val 70"/>
                  <a:gd name="f30" fmla="val 27"/>
                  <a:gd name="f31" fmla="val 60"/>
                  <a:gd name="f32" fmla="+- 0 0 -90"/>
                  <a:gd name="f33" fmla="*/ f3 1 669"/>
                  <a:gd name="f34" fmla="*/ f4 1 150"/>
                  <a:gd name="f35" fmla="+- f7 0 f5"/>
                  <a:gd name="f36" fmla="+- f6 0 f5"/>
                  <a:gd name="f37" fmla="*/ f32 f0 1"/>
                  <a:gd name="f38" fmla="*/ f36 1 669"/>
                  <a:gd name="f39" fmla="*/ f35 1 150"/>
                  <a:gd name="f40" fmla="*/ 3 f36 1"/>
                  <a:gd name="f41" fmla="*/ 3 f35 1"/>
                  <a:gd name="f42" fmla="*/ 12 f36 1"/>
                  <a:gd name="f43" fmla="*/ 2 f35 1"/>
                  <a:gd name="f44" fmla="*/ 20 f36 1"/>
                  <a:gd name="f45" fmla="*/ 1 f35 1"/>
                  <a:gd name="f46" fmla="*/ 29 f36 1"/>
                  <a:gd name="f47" fmla="*/ 38 f36 1"/>
                  <a:gd name="f48" fmla="*/ 0 f35 1"/>
                  <a:gd name="f49" fmla="*/ 41 f36 1"/>
                  <a:gd name="f50" fmla="*/ 5 f35 1"/>
                  <a:gd name="f51" fmla="*/ 40 f36 1"/>
                  <a:gd name="f52" fmla="*/ 6 f35 1"/>
                  <a:gd name="f53" fmla="*/ 7 f35 1"/>
                  <a:gd name="f54" fmla="*/ 9 f35 1"/>
                  <a:gd name="f55" fmla="*/ 0 f36 1"/>
                  <a:gd name="f56" fmla="*/ 1 f36 1"/>
                  <a:gd name="f57" fmla="*/ 669 f36 1"/>
                  <a:gd name="f58" fmla="*/ 150 f35 1"/>
                  <a:gd name="f59" fmla="*/ f37 1 f2"/>
                  <a:gd name="f60" fmla="*/ f40 1 669"/>
                  <a:gd name="f61" fmla="*/ f41 1 150"/>
                  <a:gd name="f62" fmla="*/ f42 1 669"/>
                  <a:gd name="f63" fmla="*/ f43 1 150"/>
                  <a:gd name="f64" fmla="*/ f44 1 669"/>
                  <a:gd name="f65" fmla="*/ f45 1 150"/>
                  <a:gd name="f66" fmla="*/ f46 1 669"/>
                  <a:gd name="f67" fmla="*/ f47 1 669"/>
                  <a:gd name="f68" fmla="*/ f48 1 150"/>
                  <a:gd name="f69" fmla="*/ f49 1 669"/>
                  <a:gd name="f70" fmla="*/ f50 1 150"/>
                  <a:gd name="f71" fmla="*/ f51 1 669"/>
                  <a:gd name="f72" fmla="*/ f52 1 150"/>
                  <a:gd name="f73" fmla="*/ f53 1 150"/>
                  <a:gd name="f74" fmla="*/ f54 1 150"/>
                  <a:gd name="f75" fmla="*/ f55 1 669"/>
                  <a:gd name="f76" fmla="*/ f56 1 669"/>
                  <a:gd name="f77" fmla="*/ f57 1 669"/>
                  <a:gd name="f78" fmla="*/ f58 1 150"/>
                  <a:gd name="f79" fmla="+- f59 0 f1"/>
                  <a:gd name="f80" fmla="*/ f60 1 f38"/>
                  <a:gd name="f81" fmla="*/ f61 1 f39"/>
                  <a:gd name="f82" fmla="*/ f62 1 f38"/>
                  <a:gd name="f83" fmla="*/ f63 1 f39"/>
                  <a:gd name="f84" fmla="*/ f64 1 f38"/>
                  <a:gd name="f85" fmla="*/ f65 1 f39"/>
                  <a:gd name="f86" fmla="*/ f66 1 f38"/>
                  <a:gd name="f87" fmla="*/ f67 1 f38"/>
                  <a:gd name="f88" fmla="*/ f68 1 f39"/>
                  <a:gd name="f89" fmla="*/ f69 1 f38"/>
                  <a:gd name="f90" fmla="*/ f70 1 f39"/>
                  <a:gd name="f91" fmla="*/ f71 1 f38"/>
                  <a:gd name="f92" fmla="*/ f72 1 f39"/>
                  <a:gd name="f93" fmla="*/ f73 1 f39"/>
                  <a:gd name="f94" fmla="*/ f74 1 f39"/>
                  <a:gd name="f95" fmla="*/ f75 1 f38"/>
                  <a:gd name="f96" fmla="*/ f76 1 f38"/>
                  <a:gd name="f97" fmla="*/ f77 1 f38"/>
                  <a:gd name="f98" fmla="*/ f78 1 f39"/>
                  <a:gd name="f99" fmla="*/ f95 f33 1"/>
                  <a:gd name="f100" fmla="*/ f97 f33 1"/>
                  <a:gd name="f101" fmla="*/ f98 f34 1"/>
                  <a:gd name="f102" fmla="*/ f88 f34 1"/>
                  <a:gd name="f103" fmla="*/ f80 f33 1"/>
                  <a:gd name="f104" fmla="*/ f81 f34 1"/>
                  <a:gd name="f105" fmla="*/ f82 f33 1"/>
                  <a:gd name="f106" fmla="*/ f83 f34 1"/>
                  <a:gd name="f107" fmla="*/ f84 f33 1"/>
                  <a:gd name="f108" fmla="*/ f85 f34 1"/>
                  <a:gd name="f109" fmla="*/ f86 f33 1"/>
                  <a:gd name="f110" fmla="*/ f87 f33 1"/>
                  <a:gd name="f111" fmla="*/ f89 f33 1"/>
                  <a:gd name="f112" fmla="*/ f90 f34 1"/>
                  <a:gd name="f113" fmla="*/ f91 f33 1"/>
                  <a:gd name="f114" fmla="*/ f92 f34 1"/>
                  <a:gd name="f115" fmla="*/ f93 f34 1"/>
                  <a:gd name="f116" fmla="*/ f94 f34 1"/>
                  <a:gd name="f117" fmla="*/ f96 f33 1"/>
                </a:gdLst>
                <a:ahLst/>
                <a:cxnLst>
                  <a:cxn ang="3cd4">
                    <a:pos x="hc" y="t"/>
                  </a:cxn>
                  <a:cxn ang="0">
                    <a:pos x="r" y="vc"/>
                  </a:cxn>
                  <a:cxn ang="cd4">
                    <a:pos x="hc" y="b"/>
                  </a:cxn>
                  <a:cxn ang="cd2">
                    <a:pos x="l" y="vc"/>
                  </a:cxn>
                  <a:cxn ang="f79">
                    <a:pos x="f103" y="f104"/>
                  </a:cxn>
                  <a:cxn ang="f79">
                    <a:pos x="f105" y="f106"/>
                  </a:cxn>
                  <a:cxn ang="f79">
                    <a:pos x="f107" y="f108"/>
                  </a:cxn>
                  <a:cxn ang="f79">
                    <a:pos x="f109" y="f108"/>
                  </a:cxn>
                  <a:cxn ang="f79">
                    <a:pos x="f110" y="f102"/>
                  </a:cxn>
                  <a:cxn ang="f79">
                    <a:pos x="f111" y="f108"/>
                  </a:cxn>
                  <a:cxn ang="f79">
                    <a:pos x="f111" y="f106"/>
                  </a:cxn>
                  <a:cxn ang="f79">
                    <a:pos x="f111" y="f112"/>
                  </a:cxn>
                  <a:cxn ang="f79">
                    <a:pos x="f113" y="f112"/>
                  </a:cxn>
                  <a:cxn ang="f79">
                    <a:pos x="f110" y="f112"/>
                  </a:cxn>
                  <a:cxn ang="f79">
                    <a:pos x="f109" y="f114"/>
                  </a:cxn>
                  <a:cxn ang="f79">
                    <a:pos x="f107" y="f115"/>
                  </a:cxn>
                  <a:cxn ang="f79">
                    <a:pos x="f105" y="f116"/>
                  </a:cxn>
                  <a:cxn ang="f79">
                    <a:pos x="f103" y="f116"/>
                  </a:cxn>
                  <a:cxn ang="f79">
                    <a:pos x="f99" y="f116"/>
                  </a:cxn>
                  <a:cxn ang="f79">
                    <a:pos x="f99" y="f114"/>
                  </a:cxn>
                  <a:cxn ang="f79">
                    <a:pos x="f99" y="f112"/>
                  </a:cxn>
                  <a:cxn ang="f79">
                    <a:pos x="f117" y="f104"/>
                  </a:cxn>
                  <a:cxn ang="f79">
                    <a:pos x="f103" y="f104"/>
                  </a:cxn>
                  <a:cxn ang="f79">
                    <a:pos x="f103" y="f104"/>
                  </a:cxn>
                </a:cxnLst>
                <a:rect l="f99" t="f102" r="f100" b="f101"/>
                <a:pathLst>
                  <a:path w="669" h="150">
                    <a:moveTo>
                      <a:pt x="f8" y="f9"/>
                    </a:moveTo>
                    <a:lnTo>
                      <a:pt x="f10" y="f11"/>
                    </a:lnTo>
                    <a:lnTo>
                      <a:pt x="f12" y="f13"/>
                    </a:lnTo>
                    <a:lnTo>
                      <a:pt x="f14" y="f15"/>
                    </a:lnTo>
                    <a:lnTo>
                      <a:pt x="f16" y="f5"/>
                    </a:lnTo>
                    <a:lnTo>
                      <a:pt x="f17" y="f18"/>
                    </a:lnTo>
                    <a:lnTo>
                      <a:pt x="f6" y="f11"/>
                    </a:lnTo>
                    <a:lnTo>
                      <a:pt x="f17" y="f19"/>
                    </a:lnTo>
                    <a:lnTo>
                      <a:pt x="f20" y="f21"/>
                    </a:lnTo>
                    <a:lnTo>
                      <a:pt x="f16" y="f22"/>
                    </a:lnTo>
                    <a:lnTo>
                      <a:pt x="f14" y="f23"/>
                    </a:lnTo>
                    <a:lnTo>
                      <a:pt x="f12" y="f24"/>
                    </a:lnTo>
                    <a:lnTo>
                      <a:pt x="f10" y="f25"/>
                    </a:lnTo>
                    <a:lnTo>
                      <a:pt x="f8" y="f7"/>
                    </a:lnTo>
                    <a:lnTo>
                      <a:pt x="f26" y="f27"/>
                    </a:lnTo>
                    <a:lnTo>
                      <a:pt x="f5" y="f28"/>
                    </a:lnTo>
                    <a:lnTo>
                      <a:pt x="f26" y="f29"/>
                    </a:lnTo>
                    <a:lnTo>
                      <a:pt x="f30" y="f31"/>
                    </a:lnTo>
                    <a:lnTo>
                      <a:pt x="f8" y="f9"/>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36" name="Freeform 52"/>
              <p:cNvSpPr/>
              <p:nvPr/>
            </p:nvSpPr>
            <p:spPr>
              <a:xfrm>
                <a:off x="7694365" y="4742005"/>
                <a:ext cx="310548" cy="57140"/>
              </a:xfrm>
              <a:custGeom>
                <a:avLst/>
                <a:gdLst>
                  <a:gd name="f0" fmla="val 10800000"/>
                  <a:gd name="f1" fmla="val 5400000"/>
                  <a:gd name="f2" fmla="val 180"/>
                  <a:gd name="f3" fmla="val w"/>
                  <a:gd name="f4" fmla="val h"/>
                  <a:gd name="f5" fmla="val 0"/>
                  <a:gd name="f6" fmla="val 1138"/>
                  <a:gd name="f7" fmla="val 168"/>
                  <a:gd name="f8" fmla="val 38"/>
                  <a:gd name="f9" fmla="val 76"/>
                  <a:gd name="f10" fmla="val 201"/>
                  <a:gd name="f11" fmla="val 57"/>
                  <a:gd name="f12" fmla="val 346"/>
                  <a:gd name="f13" fmla="val 55"/>
                  <a:gd name="f14" fmla="val 652"/>
                  <a:gd name="f15" fmla="val 48"/>
                  <a:gd name="f16" fmla="val 872"/>
                  <a:gd name="f17" fmla="val 18"/>
                  <a:gd name="f18" fmla="val 974"/>
                  <a:gd name="f19" fmla="val 6"/>
                  <a:gd name="f20" fmla="val 1091"/>
                  <a:gd name="f21" fmla="val 1126"/>
                  <a:gd name="f22" fmla="val 15"/>
                  <a:gd name="f23" fmla="val 79"/>
                  <a:gd name="f24" fmla="val 1111"/>
                  <a:gd name="f25" fmla="val 90"/>
                  <a:gd name="f26" fmla="val 94"/>
                  <a:gd name="f27" fmla="val 876"/>
                  <a:gd name="f28" fmla="val 111"/>
                  <a:gd name="f29" fmla="val 777"/>
                  <a:gd name="f30" fmla="val 127"/>
                  <a:gd name="f31" fmla="val 661"/>
                  <a:gd name="f32" fmla="val 141"/>
                  <a:gd name="f33" fmla="val 358"/>
                  <a:gd name="f34" fmla="val 147"/>
                  <a:gd name="f35" fmla="val 54"/>
                  <a:gd name="f36" fmla="val 160"/>
                  <a:gd name="f37" fmla="val 130"/>
                  <a:gd name="f38" fmla="val 96"/>
                  <a:gd name="f39" fmla="val 84"/>
                  <a:gd name="f40" fmla="+- 0 0 -90"/>
                  <a:gd name="f41" fmla="*/ f3 1 1138"/>
                  <a:gd name="f42" fmla="*/ f4 1 168"/>
                  <a:gd name="f43" fmla="+- f7 0 f5"/>
                  <a:gd name="f44" fmla="+- f6 0 f5"/>
                  <a:gd name="f45" fmla="*/ f40 f0 1"/>
                  <a:gd name="f46" fmla="*/ f44 1 1138"/>
                  <a:gd name="f47" fmla="*/ f43 1 168"/>
                  <a:gd name="f48" fmla="*/ 2 f44 1"/>
                  <a:gd name="f49" fmla="*/ 5 f43 1"/>
                  <a:gd name="f50" fmla="*/ 12 f44 1"/>
                  <a:gd name="f51" fmla="*/ 3 f43 1"/>
                  <a:gd name="f52" fmla="*/ 21 f44 1"/>
                  <a:gd name="f53" fmla="*/ 40 f44 1"/>
                  <a:gd name="f54" fmla="*/ 54 f44 1"/>
                  <a:gd name="f55" fmla="*/ 1 f43 1"/>
                  <a:gd name="f56" fmla="*/ 60 f44 1"/>
                  <a:gd name="f57" fmla="*/ 68 f44 1"/>
                  <a:gd name="f58" fmla="*/ 0 f43 1"/>
                  <a:gd name="f59" fmla="*/ 70 f44 1"/>
                  <a:gd name="f60" fmla="*/ 71 f44 1"/>
                  <a:gd name="f61" fmla="*/ 69 f44 1"/>
                  <a:gd name="f62" fmla="*/ 7 f43 1"/>
                  <a:gd name="f63" fmla="*/ 48 f44 1"/>
                  <a:gd name="f64" fmla="*/ 8 f43 1"/>
                  <a:gd name="f65" fmla="*/ 41 f44 1"/>
                  <a:gd name="f66" fmla="*/ 9 f43 1"/>
                  <a:gd name="f67" fmla="*/ 22 f44 1"/>
                  <a:gd name="f68" fmla="*/ 10 f43 1"/>
                  <a:gd name="f69" fmla="*/ 3 f44 1"/>
                  <a:gd name="f70" fmla="*/ 11 f43 1"/>
                  <a:gd name="f71" fmla="*/ 1 f44 1"/>
                  <a:gd name="f72" fmla="*/ 0 f44 1"/>
                  <a:gd name="f73" fmla="*/ 6 f43 1"/>
                  <a:gd name="f74" fmla="*/ 1138 f44 1"/>
                  <a:gd name="f75" fmla="*/ 168 f43 1"/>
                  <a:gd name="f76" fmla="*/ f45 1 f2"/>
                  <a:gd name="f77" fmla="*/ f48 1 1138"/>
                  <a:gd name="f78" fmla="*/ f49 1 168"/>
                  <a:gd name="f79" fmla="*/ f50 1 1138"/>
                  <a:gd name="f80" fmla="*/ f51 1 168"/>
                  <a:gd name="f81" fmla="*/ f52 1 1138"/>
                  <a:gd name="f82" fmla="*/ f53 1 1138"/>
                  <a:gd name="f83" fmla="*/ f54 1 1138"/>
                  <a:gd name="f84" fmla="*/ f55 1 168"/>
                  <a:gd name="f85" fmla="*/ f56 1 1138"/>
                  <a:gd name="f86" fmla="*/ f57 1 1138"/>
                  <a:gd name="f87" fmla="*/ f58 1 168"/>
                  <a:gd name="f88" fmla="*/ f59 1 1138"/>
                  <a:gd name="f89" fmla="*/ f60 1 1138"/>
                  <a:gd name="f90" fmla="*/ f61 1 1138"/>
                  <a:gd name="f91" fmla="*/ f62 1 168"/>
                  <a:gd name="f92" fmla="*/ f63 1 1138"/>
                  <a:gd name="f93" fmla="*/ f64 1 168"/>
                  <a:gd name="f94" fmla="*/ f65 1 1138"/>
                  <a:gd name="f95" fmla="*/ f66 1 168"/>
                  <a:gd name="f96" fmla="*/ f67 1 1138"/>
                  <a:gd name="f97" fmla="*/ f68 1 168"/>
                  <a:gd name="f98" fmla="*/ f69 1 1138"/>
                  <a:gd name="f99" fmla="*/ f70 1 168"/>
                  <a:gd name="f100" fmla="*/ f71 1 1138"/>
                  <a:gd name="f101" fmla="*/ f72 1 1138"/>
                  <a:gd name="f102" fmla="*/ f73 1 168"/>
                  <a:gd name="f103" fmla="*/ f74 1 1138"/>
                  <a:gd name="f104" fmla="*/ f75 1 168"/>
                  <a:gd name="f105" fmla="+- f76 0 f1"/>
                  <a:gd name="f106" fmla="*/ f77 1 f46"/>
                  <a:gd name="f107" fmla="*/ f78 1 f47"/>
                  <a:gd name="f108" fmla="*/ f79 1 f46"/>
                  <a:gd name="f109" fmla="*/ f80 1 f47"/>
                  <a:gd name="f110" fmla="*/ f81 1 f46"/>
                  <a:gd name="f111" fmla="*/ f82 1 f46"/>
                  <a:gd name="f112" fmla="*/ f83 1 f46"/>
                  <a:gd name="f113" fmla="*/ f84 1 f47"/>
                  <a:gd name="f114" fmla="*/ f85 1 f46"/>
                  <a:gd name="f115" fmla="*/ f86 1 f46"/>
                  <a:gd name="f116" fmla="*/ f87 1 f47"/>
                  <a:gd name="f117" fmla="*/ f88 1 f46"/>
                  <a:gd name="f118" fmla="*/ f89 1 f46"/>
                  <a:gd name="f119" fmla="*/ f90 1 f46"/>
                  <a:gd name="f120" fmla="*/ f91 1 f47"/>
                  <a:gd name="f121" fmla="*/ f92 1 f46"/>
                  <a:gd name="f122" fmla="*/ f93 1 f47"/>
                  <a:gd name="f123" fmla="*/ f94 1 f46"/>
                  <a:gd name="f124" fmla="*/ f95 1 f47"/>
                  <a:gd name="f125" fmla="*/ f96 1 f46"/>
                  <a:gd name="f126" fmla="*/ f97 1 f47"/>
                  <a:gd name="f127" fmla="*/ f98 1 f46"/>
                  <a:gd name="f128" fmla="*/ f99 1 f47"/>
                  <a:gd name="f129" fmla="*/ f100 1 f46"/>
                  <a:gd name="f130" fmla="*/ f101 1 f46"/>
                  <a:gd name="f131" fmla="*/ f102 1 f47"/>
                  <a:gd name="f132" fmla="*/ f103 1 f46"/>
                  <a:gd name="f133" fmla="*/ f104 1 f47"/>
                  <a:gd name="f134" fmla="*/ f130 f41 1"/>
                  <a:gd name="f135" fmla="*/ f132 f41 1"/>
                  <a:gd name="f136" fmla="*/ f133 f42 1"/>
                  <a:gd name="f137" fmla="*/ f116 f42 1"/>
                  <a:gd name="f138" fmla="*/ f106 f41 1"/>
                  <a:gd name="f139" fmla="*/ f107 f42 1"/>
                  <a:gd name="f140" fmla="*/ f108 f41 1"/>
                  <a:gd name="f141" fmla="*/ f109 f42 1"/>
                  <a:gd name="f142" fmla="*/ f110 f41 1"/>
                  <a:gd name="f143" fmla="*/ f111 f41 1"/>
                  <a:gd name="f144" fmla="*/ f112 f41 1"/>
                  <a:gd name="f145" fmla="*/ f113 f42 1"/>
                  <a:gd name="f146" fmla="*/ f114 f41 1"/>
                  <a:gd name="f147" fmla="*/ f115 f41 1"/>
                  <a:gd name="f148" fmla="*/ f117 f41 1"/>
                  <a:gd name="f149" fmla="*/ f118 f41 1"/>
                  <a:gd name="f150" fmla="*/ f119 f41 1"/>
                  <a:gd name="f151" fmla="*/ f120 f42 1"/>
                  <a:gd name="f152" fmla="*/ f121 f41 1"/>
                  <a:gd name="f153" fmla="*/ f122 f42 1"/>
                  <a:gd name="f154" fmla="*/ f123 f41 1"/>
                  <a:gd name="f155" fmla="*/ f124 f42 1"/>
                  <a:gd name="f156" fmla="*/ f125 f41 1"/>
                  <a:gd name="f157" fmla="*/ f126 f42 1"/>
                  <a:gd name="f158" fmla="*/ f127 f41 1"/>
                  <a:gd name="f159" fmla="*/ f128 f42 1"/>
                  <a:gd name="f160" fmla="*/ f129 f41 1"/>
                  <a:gd name="f161" fmla="*/ f131 f42 1"/>
                </a:gdLst>
                <a:ahLst/>
                <a:cxnLst>
                  <a:cxn ang="3cd4">
                    <a:pos x="hc" y="t"/>
                  </a:cxn>
                  <a:cxn ang="0">
                    <a:pos x="r" y="vc"/>
                  </a:cxn>
                  <a:cxn ang="cd4">
                    <a:pos x="hc" y="b"/>
                  </a:cxn>
                  <a:cxn ang="cd2">
                    <a:pos x="l" y="vc"/>
                  </a:cxn>
                  <a:cxn ang="f105">
                    <a:pos x="f138" y="f139"/>
                  </a:cxn>
                  <a:cxn ang="f105">
                    <a:pos x="f140" y="f141"/>
                  </a:cxn>
                  <a:cxn ang="f105">
                    <a:pos x="f142" y="f141"/>
                  </a:cxn>
                  <a:cxn ang="f105">
                    <a:pos x="f143" y="f141"/>
                  </a:cxn>
                  <a:cxn ang="f105">
                    <a:pos x="f144" y="f145"/>
                  </a:cxn>
                  <a:cxn ang="f105">
                    <a:pos x="f146" y="f145"/>
                  </a:cxn>
                  <a:cxn ang="f105">
                    <a:pos x="f147" y="f137"/>
                  </a:cxn>
                  <a:cxn ang="f105">
                    <a:pos x="f148" y="f145"/>
                  </a:cxn>
                  <a:cxn ang="f105">
                    <a:pos x="f149" y="f141"/>
                  </a:cxn>
                  <a:cxn ang="f105">
                    <a:pos x="f148" y="f139"/>
                  </a:cxn>
                  <a:cxn ang="f105">
                    <a:pos x="f150" y="f139"/>
                  </a:cxn>
                  <a:cxn ang="f105">
                    <a:pos x="f147" y="f139"/>
                  </a:cxn>
                  <a:cxn ang="f105">
                    <a:pos x="f144" y="f151"/>
                  </a:cxn>
                  <a:cxn ang="f105">
                    <a:pos x="f152" y="f153"/>
                  </a:cxn>
                  <a:cxn ang="f105">
                    <a:pos x="f154" y="f155"/>
                  </a:cxn>
                  <a:cxn ang="f105">
                    <a:pos x="f156" y="f157"/>
                  </a:cxn>
                  <a:cxn ang="f105">
                    <a:pos x="f158" y="f159"/>
                  </a:cxn>
                  <a:cxn ang="f105">
                    <a:pos x="f160" y="f157"/>
                  </a:cxn>
                  <a:cxn ang="f105">
                    <a:pos x="f134" y="f155"/>
                  </a:cxn>
                  <a:cxn ang="f105">
                    <a:pos x="f134" y="f161"/>
                  </a:cxn>
                  <a:cxn ang="f105">
                    <a:pos x="f160" y="f139"/>
                  </a:cxn>
                  <a:cxn ang="f105">
                    <a:pos x="f138" y="f139"/>
                  </a:cxn>
                  <a:cxn ang="f105">
                    <a:pos x="f138" y="f139"/>
                  </a:cxn>
                </a:cxnLst>
                <a:rect l="f134" t="f137" r="f135" b="f136"/>
                <a:pathLst>
                  <a:path w="1138" h="168">
                    <a:moveTo>
                      <a:pt x="f8" y="f9"/>
                    </a:moveTo>
                    <a:lnTo>
                      <a:pt x="f10" y="f11"/>
                    </a:lnTo>
                    <a:lnTo>
                      <a:pt x="f12" y="f13"/>
                    </a:lnTo>
                    <a:lnTo>
                      <a:pt x="f14" y="f15"/>
                    </a:lnTo>
                    <a:lnTo>
                      <a:pt x="f16" y="f17"/>
                    </a:lnTo>
                    <a:lnTo>
                      <a:pt x="f18" y="f19"/>
                    </a:lnTo>
                    <a:lnTo>
                      <a:pt x="f20" y="f5"/>
                    </a:lnTo>
                    <a:lnTo>
                      <a:pt x="f21" y="f22"/>
                    </a:lnTo>
                    <a:lnTo>
                      <a:pt x="f6" y="f15"/>
                    </a:lnTo>
                    <a:lnTo>
                      <a:pt x="f21" y="f23"/>
                    </a:lnTo>
                    <a:lnTo>
                      <a:pt x="f24" y="f25"/>
                    </a:lnTo>
                    <a:lnTo>
                      <a:pt x="f20" y="f26"/>
                    </a:lnTo>
                    <a:lnTo>
                      <a:pt x="f27" y="f28"/>
                    </a:lnTo>
                    <a:lnTo>
                      <a:pt x="f29" y="f30"/>
                    </a:lnTo>
                    <a:lnTo>
                      <a:pt x="f31" y="f32"/>
                    </a:lnTo>
                    <a:lnTo>
                      <a:pt x="f33" y="f34"/>
                    </a:lnTo>
                    <a:lnTo>
                      <a:pt x="f35" y="f7"/>
                    </a:lnTo>
                    <a:lnTo>
                      <a:pt x="f17" y="f36"/>
                    </a:lnTo>
                    <a:lnTo>
                      <a:pt x="f5" y="f37"/>
                    </a:lnTo>
                    <a:lnTo>
                      <a:pt x="f19" y="f38"/>
                    </a:lnTo>
                    <a:lnTo>
                      <a:pt x="f17" y="f39"/>
                    </a:lnTo>
                    <a:lnTo>
                      <a:pt x="f8" y="f9"/>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37" name="Freeform 53"/>
              <p:cNvSpPr/>
              <p:nvPr/>
            </p:nvSpPr>
            <p:spPr>
              <a:xfrm>
                <a:off x="7732084" y="4425010"/>
                <a:ext cx="69439" cy="98636"/>
              </a:xfrm>
              <a:custGeom>
                <a:avLst/>
                <a:gdLst>
                  <a:gd name="f0" fmla="val 10800000"/>
                  <a:gd name="f1" fmla="val 5400000"/>
                  <a:gd name="f2" fmla="val 180"/>
                  <a:gd name="f3" fmla="val w"/>
                  <a:gd name="f4" fmla="val h"/>
                  <a:gd name="f5" fmla="val 0"/>
                  <a:gd name="f6" fmla="val 252"/>
                  <a:gd name="f7" fmla="val 290"/>
                  <a:gd name="f8" fmla="val 105"/>
                  <a:gd name="f9" fmla="val 72"/>
                  <a:gd name="f10" fmla="val 89"/>
                  <a:gd name="f11" fmla="val 147"/>
                  <a:gd name="f12" fmla="val 101"/>
                  <a:gd name="f13" fmla="val 113"/>
                  <a:gd name="f14" fmla="val 191"/>
                  <a:gd name="f15" fmla="val 128"/>
                  <a:gd name="f16" fmla="val 197"/>
                  <a:gd name="f17" fmla="val 155"/>
                  <a:gd name="f18" fmla="val 186"/>
                  <a:gd name="f19" fmla="val 167"/>
                  <a:gd name="f20" fmla="val 154"/>
                  <a:gd name="f21" fmla="val 165"/>
                  <a:gd name="f22" fmla="val 115"/>
                  <a:gd name="f23" fmla="val 152"/>
                  <a:gd name="f24" fmla="val 82"/>
                  <a:gd name="f25" fmla="val 141"/>
                  <a:gd name="f26" fmla="val 45"/>
                  <a:gd name="f27" fmla="val 28"/>
                  <a:gd name="f28" fmla="val 159"/>
                  <a:gd name="f29" fmla="val 16"/>
                  <a:gd name="f30" fmla="val 192"/>
                  <a:gd name="f31" fmla="val 6"/>
                  <a:gd name="f32" fmla="val 225"/>
                  <a:gd name="f33" fmla="val 24"/>
                  <a:gd name="f34" fmla="val 237"/>
                  <a:gd name="f35" fmla="val 195"/>
                  <a:gd name="f36" fmla="val 218"/>
                  <a:gd name="f37" fmla="val 234"/>
                  <a:gd name="f38" fmla="val 189"/>
                  <a:gd name="f39" fmla="val 266"/>
                  <a:gd name="f40" fmla="val 156"/>
                  <a:gd name="f41" fmla="val 285"/>
                  <a:gd name="f42" fmla="val 117"/>
                  <a:gd name="f43" fmla="val 79"/>
                  <a:gd name="f44" fmla="val 278"/>
                  <a:gd name="f45" fmla="val 48"/>
                  <a:gd name="f46" fmla="val 255"/>
                  <a:gd name="f47" fmla="val 7"/>
                  <a:gd name="f48" fmla="val 184"/>
                  <a:gd name="f49" fmla="val 99"/>
                  <a:gd name="f50" fmla="val 9"/>
                  <a:gd name="f51" fmla="val 57"/>
                  <a:gd name="f52" fmla="val 19"/>
                  <a:gd name="f53" fmla="val 42"/>
                  <a:gd name="f54" fmla="val 60"/>
                  <a:gd name="f55" fmla="val 93"/>
                  <a:gd name="f56" fmla="val 36"/>
                  <a:gd name="f57" fmla="+- 0 0 -90"/>
                  <a:gd name="f58" fmla="*/ f3 1 252"/>
                  <a:gd name="f59" fmla="*/ f4 1 290"/>
                  <a:gd name="f60" fmla="+- f7 0 f5"/>
                  <a:gd name="f61" fmla="+- f6 0 f5"/>
                  <a:gd name="f62" fmla="*/ f57 f0 1"/>
                  <a:gd name="f63" fmla="*/ f61 1 252"/>
                  <a:gd name="f64" fmla="*/ f60 1 290"/>
                  <a:gd name="f65" fmla="*/ 7 f61 1"/>
                  <a:gd name="f66" fmla="*/ 5 f60 1"/>
                  <a:gd name="f67" fmla="*/ 6 f61 1"/>
                  <a:gd name="f68" fmla="*/ 9 f60 1"/>
                  <a:gd name="f69" fmla="*/ 11 f60 1"/>
                  <a:gd name="f70" fmla="*/ 8 f61 1"/>
                  <a:gd name="f71" fmla="*/ 12 f60 1"/>
                  <a:gd name="f72" fmla="*/ 9 f61 1"/>
                  <a:gd name="f73" fmla="*/ 10 f61 1"/>
                  <a:gd name="f74" fmla="*/ 11 f61 1"/>
                  <a:gd name="f75" fmla="*/ 7 f60 1"/>
                  <a:gd name="f76" fmla="*/ 2 f60 1"/>
                  <a:gd name="f77" fmla="*/ 1 f60 1"/>
                  <a:gd name="f78" fmla="*/ 13 f61 1"/>
                  <a:gd name="f79" fmla="*/ 15 f61 1"/>
                  <a:gd name="f80" fmla="*/ 16 f61 1"/>
                  <a:gd name="f81" fmla="*/ 6 f60 1"/>
                  <a:gd name="f82" fmla="*/ 14 f61 1"/>
                  <a:gd name="f83" fmla="*/ 14 f60 1"/>
                  <a:gd name="f84" fmla="*/ 12 f61 1"/>
                  <a:gd name="f85" fmla="*/ 17 f60 1"/>
                  <a:gd name="f86" fmla="*/ 18 f60 1"/>
                  <a:gd name="f87" fmla="*/ 5 f61 1"/>
                  <a:gd name="f88" fmla="*/ 3 f61 1"/>
                  <a:gd name="f89" fmla="*/ 16 f60 1"/>
                  <a:gd name="f90" fmla="*/ 1 f61 1"/>
                  <a:gd name="f91" fmla="*/ 0 f61 1"/>
                  <a:gd name="f92" fmla="*/ 3 f60 1"/>
                  <a:gd name="f93" fmla="*/ 2 f61 1"/>
                  <a:gd name="f94" fmla="*/ 4 f61 1"/>
                  <a:gd name="f95" fmla="*/ 0 f60 1"/>
                  <a:gd name="f96" fmla="*/ 252 f61 1"/>
                  <a:gd name="f97" fmla="*/ 290 f60 1"/>
                  <a:gd name="f98" fmla="*/ f62 1 f2"/>
                  <a:gd name="f99" fmla="*/ f65 1 252"/>
                  <a:gd name="f100" fmla="*/ f66 1 290"/>
                  <a:gd name="f101" fmla="*/ f67 1 252"/>
                  <a:gd name="f102" fmla="*/ f68 1 290"/>
                  <a:gd name="f103" fmla="*/ f69 1 290"/>
                  <a:gd name="f104" fmla="*/ f70 1 252"/>
                  <a:gd name="f105" fmla="*/ f71 1 290"/>
                  <a:gd name="f106" fmla="*/ f72 1 252"/>
                  <a:gd name="f107" fmla="*/ f73 1 252"/>
                  <a:gd name="f108" fmla="*/ f74 1 252"/>
                  <a:gd name="f109" fmla="*/ f75 1 290"/>
                  <a:gd name="f110" fmla="*/ f76 1 290"/>
                  <a:gd name="f111" fmla="*/ f77 1 290"/>
                  <a:gd name="f112" fmla="*/ f78 1 252"/>
                  <a:gd name="f113" fmla="*/ f79 1 252"/>
                  <a:gd name="f114" fmla="*/ f80 1 252"/>
                  <a:gd name="f115" fmla="*/ f81 1 290"/>
                  <a:gd name="f116" fmla="*/ f82 1 252"/>
                  <a:gd name="f117" fmla="*/ f83 1 290"/>
                  <a:gd name="f118" fmla="*/ f84 1 252"/>
                  <a:gd name="f119" fmla="*/ f85 1 290"/>
                  <a:gd name="f120" fmla="*/ f86 1 290"/>
                  <a:gd name="f121" fmla="*/ f87 1 252"/>
                  <a:gd name="f122" fmla="*/ f88 1 252"/>
                  <a:gd name="f123" fmla="*/ f89 1 290"/>
                  <a:gd name="f124" fmla="*/ f90 1 252"/>
                  <a:gd name="f125" fmla="*/ f91 1 252"/>
                  <a:gd name="f126" fmla="*/ f92 1 290"/>
                  <a:gd name="f127" fmla="*/ f93 1 252"/>
                  <a:gd name="f128" fmla="*/ f94 1 252"/>
                  <a:gd name="f129" fmla="*/ f95 1 290"/>
                  <a:gd name="f130" fmla="*/ f96 1 252"/>
                  <a:gd name="f131" fmla="*/ f97 1 290"/>
                  <a:gd name="f132" fmla="+- f98 0 f1"/>
                  <a:gd name="f133" fmla="*/ f99 1 f63"/>
                  <a:gd name="f134" fmla="*/ f100 1 f64"/>
                  <a:gd name="f135" fmla="*/ f101 1 f63"/>
                  <a:gd name="f136" fmla="*/ f102 1 f64"/>
                  <a:gd name="f137" fmla="*/ f103 1 f64"/>
                  <a:gd name="f138" fmla="*/ f104 1 f63"/>
                  <a:gd name="f139" fmla="*/ f105 1 f64"/>
                  <a:gd name="f140" fmla="*/ f106 1 f63"/>
                  <a:gd name="f141" fmla="*/ f107 1 f63"/>
                  <a:gd name="f142" fmla="*/ f108 1 f63"/>
                  <a:gd name="f143" fmla="*/ f109 1 f64"/>
                  <a:gd name="f144" fmla="*/ f110 1 f64"/>
                  <a:gd name="f145" fmla="*/ f111 1 f64"/>
                  <a:gd name="f146" fmla="*/ f112 1 f63"/>
                  <a:gd name="f147" fmla="*/ f113 1 f63"/>
                  <a:gd name="f148" fmla="*/ f114 1 f63"/>
                  <a:gd name="f149" fmla="*/ f115 1 f64"/>
                  <a:gd name="f150" fmla="*/ f116 1 f63"/>
                  <a:gd name="f151" fmla="*/ f117 1 f64"/>
                  <a:gd name="f152" fmla="*/ f118 1 f63"/>
                  <a:gd name="f153" fmla="*/ f119 1 f64"/>
                  <a:gd name="f154" fmla="*/ f120 1 f64"/>
                  <a:gd name="f155" fmla="*/ f121 1 f63"/>
                  <a:gd name="f156" fmla="*/ f122 1 f63"/>
                  <a:gd name="f157" fmla="*/ f123 1 f64"/>
                  <a:gd name="f158" fmla="*/ f124 1 f63"/>
                  <a:gd name="f159" fmla="*/ f125 1 f63"/>
                  <a:gd name="f160" fmla="*/ f126 1 f64"/>
                  <a:gd name="f161" fmla="*/ f127 1 f63"/>
                  <a:gd name="f162" fmla="*/ f128 1 f63"/>
                  <a:gd name="f163" fmla="*/ f129 1 f64"/>
                  <a:gd name="f164" fmla="*/ f130 1 f63"/>
                  <a:gd name="f165" fmla="*/ f131 1 f64"/>
                  <a:gd name="f166" fmla="*/ f159 f58 1"/>
                  <a:gd name="f167" fmla="*/ f164 f58 1"/>
                  <a:gd name="f168" fmla="*/ f165 f59 1"/>
                  <a:gd name="f169" fmla="*/ f163 f59 1"/>
                  <a:gd name="f170" fmla="*/ f133 f58 1"/>
                  <a:gd name="f171" fmla="*/ f134 f59 1"/>
                  <a:gd name="f172" fmla="*/ f135 f58 1"/>
                  <a:gd name="f173" fmla="*/ f136 f59 1"/>
                  <a:gd name="f174" fmla="*/ f137 f59 1"/>
                  <a:gd name="f175" fmla="*/ f138 f58 1"/>
                  <a:gd name="f176" fmla="*/ f139 f59 1"/>
                  <a:gd name="f177" fmla="*/ f140 f58 1"/>
                  <a:gd name="f178" fmla="*/ f141 f58 1"/>
                  <a:gd name="f179" fmla="*/ f142 f58 1"/>
                  <a:gd name="f180" fmla="*/ f143 f59 1"/>
                  <a:gd name="f181" fmla="*/ f144 f59 1"/>
                  <a:gd name="f182" fmla="*/ f145 f59 1"/>
                  <a:gd name="f183" fmla="*/ f146 f58 1"/>
                  <a:gd name="f184" fmla="*/ f147 f58 1"/>
                  <a:gd name="f185" fmla="*/ f148 f58 1"/>
                  <a:gd name="f186" fmla="*/ f149 f59 1"/>
                  <a:gd name="f187" fmla="*/ f150 f58 1"/>
                  <a:gd name="f188" fmla="*/ f151 f59 1"/>
                  <a:gd name="f189" fmla="*/ f152 f58 1"/>
                  <a:gd name="f190" fmla="*/ f153 f59 1"/>
                  <a:gd name="f191" fmla="*/ f154 f59 1"/>
                  <a:gd name="f192" fmla="*/ f155 f58 1"/>
                  <a:gd name="f193" fmla="*/ f156 f58 1"/>
                  <a:gd name="f194" fmla="*/ f157 f59 1"/>
                  <a:gd name="f195" fmla="*/ f158 f58 1"/>
                  <a:gd name="f196" fmla="*/ f160 f59 1"/>
                  <a:gd name="f197" fmla="*/ f161 f58 1"/>
                  <a:gd name="f198" fmla="*/ f162 f58 1"/>
                </a:gdLst>
                <a:ahLst/>
                <a:cxnLst>
                  <a:cxn ang="3cd4">
                    <a:pos x="hc" y="t"/>
                  </a:cxn>
                  <a:cxn ang="0">
                    <a:pos x="r" y="vc"/>
                  </a:cxn>
                  <a:cxn ang="cd4">
                    <a:pos x="hc" y="b"/>
                  </a:cxn>
                  <a:cxn ang="cd2">
                    <a:pos x="l" y="vc"/>
                  </a:cxn>
                  <a:cxn ang="f132">
                    <a:pos x="f170" y="f171"/>
                  </a:cxn>
                  <a:cxn ang="f132">
                    <a:pos x="f172" y="f173"/>
                  </a:cxn>
                  <a:cxn ang="f132">
                    <a:pos x="f170" y="f174"/>
                  </a:cxn>
                  <a:cxn ang="f132">
                    <a:pos x="f175" y="f176"/>
                  </a:cxn>
                  <a:cxn ang="f132">
                    <a:pos x="f177" y="f176"/>
                  </a:cxn>
                  <a:cxn ang="f132">
                    <a:pos x="f178" y="f174"/>
                  </a:cxn>
                  <a:cxn ang="f132">
                    <a:pos x="f179" y="f173"/>
                  </a:cxn>
                  <a:cxn ang="f132">
                    <a:pos x="f179" y="f180"/>
                  </a:cxn>
                  <a:cxn ang="f132">
                    <a:pos x="f178" y="f171"/>
                  </a:cxn>
                  <a:cxn ang="f132">
                    <a:pos x="f177" y="f181"/>
                  </a:cxn>
                  <a:cxn ang="f132">
                    <a:pos x="f178" y="f182"/>
                  </a:cxn>
                  <a:cxn ang="f132">
                    <a:pos x="f178" y="f182"/>
                  </a:cxn>
                  <a:cxn ang="f132">
                    <a:pos x="f183" y="f182"/>
                  </a:cxn>
                  <a:cxn ang="f132">
                    <a:pos x="f184" y="f182"/>
                  </a:cxn>
                  <a:cxn ang="f132">
                    <a:pos x="f185" y="f186"/>
                  </a:cxn>
                  <a:cxn ang="f132">
                    <a:pos x="f184" y="f176"/>
                  </a:cxn>
                  <a:cxn ang="f132">
                    <a:pos x="f187" y="f188"/>
                  </a:cxn>
                  <a:cxn ang="f132">
                    <a:pos x="f189" y="f190"/>
                  </a:cxn>
                  <a:cxn ang="f132">
                    <a:pos x="f178" y="f191"/>
                  </a:cxn>
                  <a:cxn ang="f132">
                    <a:pos x="f175" y="f191"/>
                  </a:cxn>
                  <a:cxn ang="f132">
                    <a:pos x="f192" y="f191"/>
                  </a:cxn>
                  <a:cxn ang="f132">
                    <a:pos x="f193" y="f194"/>
                  </a:cxn>
                  <a:cxn ang="f132">
                    <a:pos x="f195" y="f174"/>
                  </a:cxn>
                  <a:cxn ang="f132">
                    <a:pos x="f166" y="f186"/>
                  </a:cxn>
                  <a:cxn ang="f132">
                    <a:pos x="f195" y="f196"/>
                  </a:cxn>
                  <a:cxn ang="f132">
                    <a:pos x="f197" y="f182"/>
                  </a:cxn>
                  <a:cxn ang="f132">
                    <a:pos x="f193" y="f182"/>
                  </a:cxn>
                  <a:cxn ang="f132">
                    <a:pos x="f198" y="f169"/>
                  </a:cxn>
                  <a:cxn ang="f132">
                    <a:pos x="f172" y="f182"/>
                  </a:cxn>
                  <a:cxn ang="f132">
                    <a:pos x="f175" y="f181"/>
                  </a:cxn>
                  <a:cxn ang="f132">
                    <a:pos x="f170" y="f171"/>
                  </a:cxn>
                  <a:cxn ang="f132">
                    <a:pos x="f170" y="f171"/>
                  </a:cxn>
                </a:cxnLst>
                <a:rect l="f166" t="f169" r="f167" b="f168"/>
                <a:pathLst>
                  <a:path w="252" h="290">
                    <a:moveTo>
                      <a:pt x="f8" y="f9"/>
                    </a:moveTo>
                    <a:lnTo>
                      <a:pt x="f10" y="f11"/>
                    </a:lnTo>
                    <a:lnTo>
                      <a:pt x="f12" y="f2"/>
                    </a:lnTo>
                    <a:lnTo>
                      <a:pt x="f13" y="f14"/>
                    </a:lnTo>
                    <a:lnTo>
                      <a:pt x="f15" y="f16"/>
                    </a:lnTo>
                    <a:lnTo>
                      <a:pt x="f17" y="f18"/>
                    </a:lnTo>
                    <a:lnTo>
                      <a:pt x="f19" y="f20"/>
                    </a:lnTo>
                    <a:lnTo>
                      <a:pt x="f21" y="f22"/>
                    </a:lnTo>
                    <a:lnTo>
                      <a:pt x="f23" y="f24"/>
                    </a:lnTo>
                    <a:lnTo>
                      <a:pt x="f25" y="f26"/>
                    </a:lnTo>
                    <a:lnTo>
                      <a:pt x="f11" y="f27"/>
                    </a:lnTo>
                    <a:lnTo>
                      <a:pt x="f28" y="f29"/>
                    </a:lnTo>
                    <a:lnTo>
                      <a:pt x="f30" y="f31"/>
                    </a:lnTo>
                    <a:lnTo>
                      <a:pt x="f32" y="f33"/>
                    </a:lnTo>
                    <a:lnTo>
                      <a:pt x="f6" y="f8"/>
                    </a:lnTo>
                    <a:lnTo>
                      <a:pt x="f34" y="f35"/>
                    </a:lnTo>
                    <a:lnTo>
                      <a:pt x="f36" y="f37"/>
                    </a:lnTo>
                    <a:lnTo>
                      <a:pt x="f38" y="f39"/>
                    </a:lnTo>
                    <a:lnTo>
                      <a:pt x="f40" y="f41"/>
                    </a:lnTo>
                    <a:lnTo>
                      <a:pt x="f42" y="f7"/>
                    </a:lnTo>
                    <a:lnTo>
                      <a:pt x="f43" y="f44"/>
                    </a:lnTo>
                    <a:lnTo>
                      <a:pt x="f45" y="f46"/>
                    </a:lnTo>
                    <a:lnTo>
                      <a:pt x="f47" y="f48"/>
                    </a:lnTo>
                    <a:lnTo>
                      <a:pt x="f5" y="f49"/>
                    </a:lnTo>
                    <a:lnTo>
                      <a:pt x="f50" y="f51"/>
                    </a:lnTo>
                    <a:lnTo>
                      <a:pt x="f27" y="f52"/>
                    </a:lnTo>
                    <a:lnTo>
                      <a:pt x="f53" y="f31"/>
                    </a:lnTo>
                    <a:lnTo>
                      <a:pt x="f54" y="f5"/>
                    </a:lnTo>
                    <a:lnTo>
                      <a:pt x="f55" y="f47"/>
                    </a:lnTo>
                    <a:lnTo>
                      <a:pt x="f13" y="f56"/>
                    </a:lnTo>
                    <a:lnTo>
                      <a:pt x="f8" y="f9"/>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38" name="Freeform 54"/>
              <p:cNvSpPr/>
              <p:nvPr/>
            </p:nvSpPr>
            <p:spPr>
              <a:xfrm>
                <a:off x="7719511" y="4325688"/>
                <a:ext cx="74359" cy="124486"/>
              </a:xfrm>
              <a:custGeom>
                <a:avLst/>
                <a:gdLst>
                  <a:gd name="f0" fmla="val 10800000"/>
                  <a:gd name="f1" fmla="val 5400000"/>
                  <a:gd name="f2" fmla="val 180"/>
                  <a:gd name="f3" fmla="val w"/>
                  <a:gd name="f4" fmla="val h"/>
                  <a:gd name="f5" fmla="val 0"/>
                  <a:gd name="f6" fmla="val 272"/>
                  <a:gd name="f7" fmla="val 367"/>
                  <a:gd name="f8" fmla="val 47"/>
                  <a:gd name="f9" fmla="val 230"/>
                  <a:gd name="f10" fmla="val 8"/>
                  <a:gd name="f11" fmla="val 262"/>
                  <a:gd name="f12" fmla="val 22"/>
                  <a:gd name="f13" fmla="val 55"/>
                  <a:gd name="f14" fmla="val 263"/>
                  <a:gd name="f15" fmla="val 319"/>
                  <a:gd name="f16" fmla="val 248"/>
                  <a:gd name="f17" fmla="val 355"/>
                  <a:gd name="f18" fmla="val 217"/>
                  <a:gd name="f19" fmla="val 184"/>
                  <a:gd name="f20" fmla="val 169"/>
                  <a:gd name="f21" fmla="val 178"/>
                  <a:gd name="f22" fmla="val 98"/>
                  <a:gd name="f23" fmla="val 95"/>
                  <a:gd name="f24" fmla="val 12"/>
                  <a:gd name="f25" fmla="val 80"/>
                  <a:gd name="f26" fmla="val 15"/>
                  <a:gd name="f27" fmla="val 27"/>
                  <a:gd name="f28" fmla="val 5"/>
                  <a:gd name="f29" fmla="+- 0 0 -90"/>
                  <a:gd name="f30" fmla="*/ f3 1 272"/>
                  <a:gd name="f31" fmla="*/ f4 1 367"/>
                  <a:gd name="f32" fmla="+- f7 0 f5"/>
                  <a:gd name="f33" fmla="+- f6 0 f5"/>
                  <a:gd name="f34" fmla="*/ f29 f0 1"/>
                  <a:gd name="f35" fmla="*/ f33 1 272"/>
                  <a:gd name="f36" fmla="*/ f32 1 367"/>
                  <a:gd name="f37" fmla="*/ 3 f33 1"/>
                  <a:gd name="f38" fmla="*/ 0 f32 1"/>
                  <a:gd name="f39" fmla="*/ 14 f33 1"/>
                  <a:gd name="f40" fmla="*/ 17 f33 1"/>
                  <a:gd name="f41" fmla="*/ 1 f32 1"/>
                  <a:gd name="f42" fmla="*/ 3 f32 1"/>
                  <a:gd name="f43" fmla="*/ 19 f32 1"/>
                  <a:gd name="f44" fmla="*/ 15 f33 1"/>
                  <a:gd name="f45" fmla="*/ 22 f32 1"/>
                  <a:gd name="f46" fmla="*/ 13 f33 1"/>
                  <a:gd name="f47" fmla="*/ 11 f33 1"/>
                  <a:gd name="f48" fmla="*/ 10 f33 1"/>
                  <a:gd name="f49" fmla="*/ 6 f32 1"/>
                  <a:gd name="f50" fmla="*/ 5 f32 1"/>
                  <a:gd name="f51" fmla="*/ 1 f33 1"/>
                  <a:gd name="f52" fmla="*/ 0 f33 1"/>
                  <a:gd name="f53" fmla="*/ 2 f32 1"/>
                  <a:gd name="f54" fmla="*/ 272 f33 1"/>
                  <a:gd name="f55" fmla="*/ 367 f32 1"/>
                  <a:gd name="f56" fmla="*/ f34 1 f2"/>
                  <a:gd name="f57" fmla="*/ f37 1 272"/>
                  <a:gd name="f58" fmla="*/ f38 1 367"/>
                  <a:gd name="f59" fmla="*/ f39 1 272"/>
                  <a:gd name="f60" fmla="*/ f40 1 272"/>
                  <a:gd name="f61" fmla="*/ f41 1 367"/>
                  <a:gd name="f62" fmla="*/ f42 1 367"/>
                  <a:gd name="f63" fmla="*/ f43 1 367"/>
                  <a:gd name="f64" fmla="*/ f44 1 272"/>
                  <a:gd name="f65" fmla="*/ f45 1 367"/>
                  <a:gd name="f66" fmla="*/ f46 1 272"/>
                  <a:gd name="f67" fmla="*/ f47 1 272"/>
                  <a:gd name="f68" fmla="*/ f48 1 272"/>
                  <a:gd name="f69" fmla="*/ f49 1 367"/>
                  <a:gd name="f70" fmla="*/ f50 1 367"/>
                  <a:gd name="f71" fmla="*/ f51 1 272"/>
                  <a:gd name="f72" fmla="*/ f52 1 272"/>
                  <a:gd name="f73" fmla="*/ f53 1 367"/>
                  <a:gd name="f74" fmla="*/ f54 1 272"/>
                  <a:gd name="f75" fmla="*/ f55 1 367"/>
                  <a:gd name="f76" fmla="+- f56 0 f1"/>
                  <a:gd name="f77" fmla="*/ f57 1 f35"/>
                  <a:gd name="f78" fmla="*/ f58 1 f36"/>
                  <a:gd name="f79" fmla="*/ f59 1 f35"/>
                  <a:gd name="f80" fmla="*/ f60 1 f35"/>
                  <a:gd name="f81" fmla="*/ f61 1 f36"/>
                  <a:gd name="f82" fmla="*/ f62 1 f36"/>
                  <a:gd name="f83" fmla="*/ f63 1 f36"/>
                  <a:gd name="f84" fmla="*/ f64 1 f35"/>
                  <a:gd name="f85" fmla="*/ f65 1 f36"/>
                  <a:gd name="f86" fmla="*/ f66 1 f35"/>
                  <a:gd name="f87" fmla="*/ f67 1 f35"/>
                  <a:gd name="f88" fmla="*/ f68 1 f35"/>
                  <a:gd name="f89" fmla="*/ f69 1 f36"/>
                  <a:gd name="f90" fmla="*/ f70 1 f36"/>
                  <a:gd name="f91" fmla="*/ f71 1 f35"/>
                  <a:gd name="f92" fmla="*/ f72 1 f35"/>
                  <a:gd name="f93" fmla="*/ f73 1 f36"/>
                  <a:gd name="f94" fmla="*/ f74 1 f35"/>
                  <a:gd name="f95" fmla="*/ f75 1 f36"/>
                  <a:gd name="f96" fmla="*/ f92 f30 1"/>
                  <a:gd name="f97" fmla="*/ f94 f30 1"/>
                  <a:gd name="f98" fmla="*/ f95 f31 1"/>
                  <a:gd name="f99" fmla="*/ f78 f31 1"/>
                  <a:gd name="f100" fmla="*/ f77 f30 1"/>
                  <a:gd name="f101" fmla="*/ f79 f30 1"/>
                  <a:gd name="f102" fmla="*/ f80 f30 1"/>
                  <a:gd name="f103" fmla="*/ f81 f31 1"/>
                  <a:gd name="f104" fmla="*/ f82 f31 1"/>
                  <a:gd name="f105" fmla="*/ f83 f31 1"/>
                  <a:gd name="f106" fmla="*/ f84 f30 1"/>
                  <a:gd name="f107" fmla="*/ f85 f31 1"/>
                  <a:gd name="f108" fmla="*/ f86 f30 1"/>
                  <a:gd name="f109" fmla="*/ f87 f30 1"/>
                  <a:gd name="f110" fmla="*/ f88 f30 1"/>
                  <a:gd name="f111" fmla="*/ f89 f31 1"/>
                  <a:gd name="f112" fmla="*/ f90 f31 1"/>
                  <a:gd name="f113" fmla="*/ f91 f30 1"/>
                  <a:gd name="f114" fmla="*/ f93 f31 1"/>
                </a:gdLst>
                <a:ahLst/>
                <a:cxnLst>
                  <a:cxn ang="3cd4">
                    <a:pos x="hc" y="t"/>
                  </a:cxn>
                  <a:cxn ang="0">
                    <a:pos x="r" y="vc"/>
                  </a:cxn>
                  <a:cxn ang="cd4">
                    <a:pos x="hc" y="b"/>
                  </a:cxn>
                  <a:cxn ang="cd2">
                    <a:pos x="l" y="vc"/>
                  </a:cxn>
                  <a:cxn ang="f76">
                    <a:pos x="f100" y="f99"/>
                  </a:cxn>
                  <a:cxn ang="f76">
                    <a:pos x="f101" y="f99"/>
                  </a:cxn>
                  <a:cxn ang="f76">
                    <a:pos x="f102" y="f103"/>
                  </a:cxn>
                  <a:cxn ang="f76">
                    <a:pos x="f102" y="f104"/>
                  </a:cxn>
                  <a:cxn ang="f76">
                    <a:pos x="f102" y="f105"/>
                  </a:cxn>
                  <a:cxn ang="f76">
                    <a:pos x="f106" y="f107"/>
                  </a:cxn>
                  <a:cxn ang="f76">
                    <a:pos x="f108" y="f107"/>
                  </a:cxn>
                  <a:cxn ang="f76">
                    <a:pos x="f109" y="f107"/>
                  </a:cxn>
                  <a:cxn ang="f76">
                    <a:pos x="f110" y="f105"/>
                  </a:cxn>
                  <a:cxn ang="f76">
                    <a:pos x="f109" y="f111"/>
                  </a:cxn>
                  <a:cxn ang="f76">
                    <a:pos x="f100" y="f112"/>
                  </a:cxn>
                  <a:cxn ang="f76">
                    <a:pos x="f113" y="f112"/>
                  </a:cxn>
                  <a:cxn ang="f76">
                    <a:pos x="f96" y="f114"/>
                  </a:cxn>
                  <a:cxn ang="f76">
                    <a:pos x="f113" y="f99"/>
                  </a:cxn>
                  <a:cxn ang="f76">
                    <a:pos x="f113" y="f99"/>
                  </a:cxn>
                  <a:cxn ang="f76">
                    <a:pos x="f100" y="f99"/>
                  </a:cxn>
                  <a:cxn ang="f76">
                    <a:pos x="f100" y="f99"/>
                  </a:cxn>
                </a:cxnLst>
                <a:rect l="f96" t="f99" r="f97" b="f98"/>
                <a:pathLst>
                  <a:path w="272" h="367">
                    <a:moveTo>
                      <a:pt x="f8" y="f5"/>
                    </a:moveTo>
                    <a:lnTo>
                      <a:pt x="f9" y="f10"/>
                    </a:lnTo>
                    <a:lnTo>
                      <a:pt x="f11" y="f12"/>
                    </a:lnTo>
                    <a:lnTo>
                      <a:pt x="f6" y="f13"/>
                    </a:lnTo>
                    <a:lnTo>
                      <a:pt x="f14" y="f15"/>
                    </a:lnTo>
                    <a:lnTo>
                      <a:pt x="f16" y="f17"/>
                    </a:lnTo>
                    <a:lnTo>
                      <a:pt x="f18" y="f7"/>
                    </a:lnTo>
                    <a:lnTo>
                      <a:pt x="f19" y="f17"/>
                    </a:lnTo>
                    <a:lnTo>
                      <a:pt x="f20" y="f15"/>
                    </a:lnTo>
                    <a:lnTo>
                      <a:pt x="f21" y="f22"/>
                    </a:lnTo>
                    <a:lnTo>
                      <a:pt x="f8" y="f23"/>
                    </a:lnTo>
                    <a:lnTo>
                      <a:pt x="f24" y="f25"/>
                    </a:lnTo>
                    <a:lnTo>
                      <a:pt x="f5" y="f8"/>
                    </a:lnTo>
                    <a:lnTo>
                      <a:pt x="f24" y="f26"/>
                    </a:lnTo>
                    <a:lnTo>
                      <a:pt x="f27" y="f28"/>
                    </a:lnTo>
                    <a:lnTo>
                      <a:pt x="f8" y="f5"/>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39" name="Freeform 55"/>
              <p:cNvSpPr/>
              <p:nvPr/>
            </p:nvSpPr>
            <p:spPr>
              <a:xfrm>
                <a:off x="7712406" y="4501874"/>
                <a:ext cx="79278" cy="114281"/>
              </a:xfrm>
              <a:custGeom>
                <a:avLst/>
                <a:gdLst>
                  <a:gd name="f0" fmla="val 10800000"/>
                  <a:gd name="f1" fmla="val 5400000"/>
                  <a:gd name="f2" fmla="val 180"/>
                  <a:gd name="f3" fmla="val w"/>
                  <a:gd name="f4" fmla="val h"/>
                  <a:gd name="f5" fmla="val 0"/>
                  <a:gd name="f6" fmla="val 288"/>
                  <a:gd name="f7" fmla="val 337"/>
                  <a:gd name="f8" fmla="val 51"/>
                  <a:gd name="f9" fmla="val 282"/>
                  <a:gd name="f10" fmla="val 290"/>
                  <a:gd name="f11" fmla="val 276"/>
                  <a:gd name="f12" fmla="val 319"/>
                  <a:gd name="f13" fmla="val 263"/>
                  <a:gd name="f14" fmla="val 215"/>
                  <a:gd name="f15" fmla="val 332"/>
                  <a:gd name="f16" fmla="val 170"/>
                  <a:gd name="f17" fmla="val 127"/>
                  <a:gd name="f18" fmla="val 314"/>
                  <a:gd name="f19" fmla="val 36"/>
                  <a:gd name="f20" fmla="val 308"/>
                  <a:gd name="f21" fmla="val 4"/>
                  <a:gd name="f22" fmla="val 287"/>
                  <a:gd name="f23" fmla="val 253"/>
                  <a:gd name="f24" fmla="val 6"/>
                  <a:gd name="f25" fmla="val 236"/>
                  <a:gd name="f26" fmla="val 18"/>
                  <a:gd name="f27" fmla="val 224"/>
                  <a:gd name="f28" fmla="val 55"/>
                  <a:gd name="f29" fmla="val 217"/>
                  <a:gd name="f30" fmla="val 188"/>
                  <a:gd name="f31" fmla="val 229"/>
                  <a:gd name="f32" fmla="val 195"/>
                  <a:gd name="f33" fmla="val 42"/>
                  <a:gd name="f34" fmla="val 213"/>
                  <a:gd name="f35" fmla="val 9"/>
                  <a:gd name="f36" fmla="val 246"/>
                  <a:gd name="f37" fmla="val 278"/>
                  <a:gd name="f38" fmla="val 15"/>
                  <a:gd name="f39" fmla="+- 0 0 -90"/>
                  <a:gd name="f40" fmla="*/ f3 1 288"/>
                  <a:gd name="f41" fmla="*/ f4 1 337"/>
                  <a:gd name="f42" fmla="+- f7 0 f5"/>
                  <a:gd name="f43" fmla="+- f6 0 f5"/>
                  <a:gd name="f44" fmla="*/ f39 f0 1"/>
                  <a:gd name="f45" fmla="*/ f43 1 288"/>
                  <a:gd name="f46" fmla="*/ f42 1 337"/>
                  <a:gd name="f47" fmla="*/ 19 f43 1"/>
                  <a:gd name="f48" fmla="*/ 3 f42 1"/>
                  <a:gd name="f49" fmla="*/ 18 f43 1"/>
                  <a:gd name="f50" fmla="*/ 18 f42 1"/>
                  <a:gd name="f51" fmla="*/ 19 f42 1"/>
                  <a:gd name="f52" fmla="*/ 17 f43 1"/>
                  <a:gd name="f53" fmla="*/ 21 f42 1"/>
                  <a:gd name="f54" fmla="*/ 14 f43 1"/>
                  <a:gd name="f55" fmla="*/ 20 f42 1"/>
                  <a:gd name="f56" fmla="*/ 11 f43 1"/>
                  <a:gd name="f57" fmla="*/ 8 f43 1"/>
                  <a:gd name="f58" fmla="*/ 3 f43 1"/>
                  <a:gd name="f59" fmla="*/ 1 f43 1"/>
                  <a:gd name="f60" fmla="*/ 17 f42 1"/>
                  <a:gd name="f61" fmla="*/ 0 f43 1"/>
                  <a:gd name="f62" fmla="*/ 15 f42 1"/>
                  <a:gd name="f63" fmla="*/ 14 f42 1"/>
                  <a:gd name="f64" fmla="*/ 2 f43 1"/>
                  <a:gd name="f65" fmla="*/ 4 f43 1"/>
                  <a:gd name="f66" fmla="*/ 13 f42 1"/>
                  <a:gd name="f67" fmla="*/ 12 f43 1"/>
                  <a:gd name="f68" fmla="*/ 13 f43 1"/>
                  <a:gd name="f69" fmla="*/ 2 f42 1"/>
                  <a:gd name="f70" fmla="*/ 0 f42 1"/>
                  <a:gd name="f71" fmla="*/ 16 f43 1"/>
                  <a:gd name="f72" fmla="*/ 288 f43 1"/>
                  <a:gd name="f73" fmla="*/ 337 f42 1"/>
                  <a:gd name="f74" fmla="*/ f44 1 f2"/>
                  <a:gd name="f75" fmla="*/ f47 1 288"/>
                  <a:gd name="f76" fmla="*/ f48 1 337"/>
                  <a:gd name="f77" fmla="*/ f49 1 288"/>
                  <a:gd name="f78" fmla="*/ f50 1 337"/>
                  <a:gd name="f79" fmla="*/ f51 1 337"/>
                  <a:gd name="f80" fmla="*/ f52 1 288"/>
                  <a:gd name="f81" fmla="*/ f53 1 337"/>
                  <a:gd name="f82" fmla="*/ f54 1 288"/>
                  <a:gd name="f83" fmla="*/ f55 1 337"/>
                  <a:gd name="f84" fmla="*/ f56 1 288"/>
                  <a:gd name="f85" fmla="*/ f57 1 288"/>
                  <a:gd name="f86" fmla="*/ f58 1 288"/>
                  <a:gd name="f87" fmla="*/ f59 1 288"/>
                  <a:gd name="f88" fmla="*/ f60 1 337"/>
                  <a:gd name="f89" fmla="*/ f61 1 288"/>
                  <a:gd name="f90" fmla="*/ f62 1 337"/>
                  <a:gd name="f91" fmla="*/ f63 1 337"/>
                  <a:gd name="f92" fmla="*/ f64 1 288"/>
                  <a:gd name="f93" fmla="*/ f65 1 288"/>
                  <a:gd name="f94" fmla="*/ f66 1 337"/>
                  <a:gd name="f95" fmla="*/ f67 1 288"/>
                  <a:gd name="f96" fmla="*/ f68 1 288"/>
                  <a:gd name="f97" fmla="*/ f69 1 337"/>
                  <a:gd name="f98" fmla="*/ f70 1 337"/>
                  <a:gd name="f99" fmla="*/ f71 1 288"/>
                  <a:gd name="f100" fmla="*/ f72 1 288"/>
                  <a:gd name="f101" fmla="*/ f73 1 337"/>
                  <a:gd name="f102" fmla="+- f74 0 f1"/>
                  <a:gd name="f103" fmla="*/ f75 1 f45"/>
                  <a:gd name="f104" fmla="*/ f76 1 f46"/>
                  <a:gd name="f105" fmla="*/ f77 1 f45"/>
                  <a:gd name="f106" fmla="*/ f78 1 f46"/>
                  <a:gd name="f107" fmla="*/ f79 1 f46"/>
                  <a:gd name="f108" fmla="*/ f80 1 f45"/>
                  <a:gd name="f109" fmla="*/ f81 1 f46"/>
                  <a:gd name="f110" fmla="*/ f82 1 f45"/>
                  <a:gd name="f111" fmla="*/ f83 1 f46"/>
                  <a:gd name="f112" fmla="*/ f84 1 f45"/>
                  <a:gd name="f113" fmla="*/ f85 1 f45"/>
                  <a:gd name="f114" fmla="*/ f86 1 f45"/>
                  <a:gd name="f115" fmla="*/ f87 1 f45"/>
                  <a:gd name="f116" fmla="*/ f88 1 f46"/>
                  <a:gd name="f117" fmla="*/ f89 1 f45"/>
                  <a:gd name="f118" fmla="*/ f90 1 f46"/>
                  <a:gd name="f119" fmla="*/ f91 1 f46"/>
                  <a:gd name="f120" fmla="*/ f92 1 f45"/>
                  <a:gd name="f121" fmla="*/ f93 1 f45"/>
                  <a:gd name="f122" fmla="*/ f94 1 f46"/>
                  <a:gd name="f123" fmla="*/ f95 1 f45"/>
                  <a:gd name="f124" fmla="*/ f96 1 f45"/>
                  <a:gd name="f125" fmla="*/ f97 1 f46"/>
                  <a:gd name="f126" fmla="*/ f98 1 f46"/>
                  <a:gd name="f127" fmla="*/ f99 1 f45"/>
                  <a:gd name="f128" fmla="*/ f100 1 f45"/>
                  <a:gd name="f129" fmla="*/ f101 1 f46"/>
                  <a:gd name="f130" fmla="*/ f117 f40 1"/>
                  <a:gd name="f131" fmla="*/ f128 f40 1"/>
                  <a:gd name="f132" fmla="*/ f129 f41 1"/>
                  <a:gd name="f133" fmla="*/ f126 f41 1"/>
                  <a:gd name="f134" fmla="*/ f103 f40 1"/>
                  <a:gd name="f135" fmla="*/ f104 f41 1"/>
                  <a:gd name="f136" fmla="*/ f105 f40 1"/>
                  <a:gd name="f137" fmla="*/ f106 f41 1"/>
                  <a:gd name="f138" fmla="*/ f107 f41 1"/>
                  <a:gd name="f139" fmla="*/ f108 f40 1"/>
                  <a:gd name="f140" fmla="*/ f109 f41 1"/>
                  <a:gd name="f141" fmla="*/ f110 f40 1"/>
                  <a:gd name="f142" fmla="*/ f111 f41 1"/>
                  <a:gd name="f143" fmla="*/ f112 f40 1"/>
                  <a:gd name="f144" fmla="*/ f113 f40 1"/>
                  <a:gd name="f145" fmla="*/ f114 f40 1"/>
                  <a:gd name="f146" fmla="*/ f115 f40 1"/>
                  <a:gd name="f147" fmla="*/ f116 f41 1"/>
                  <a:gd name="f148" fmla="*/ f118 f41 1"/>
                  <a:gd name="f149" fmla="*/ f119 f41 1"/>
                  <a:gd name="f150" fmla="*/ f120 f40 1"/>
                  <a:gd name="f151" fmla="*/ f121 f40 1"/>
                  <a:gd name="f152" fmla="*/ f122 f41 1"/>
                  <a:gd name="f153" fmla="*/ f123 f40 1"/>
                  <a:gd name="f154" fmla="*/ f124 f40 1"/>
                  <a:gd name="f155" fmla="*/ f125 f41 1"/>
                  <a:gd name="f156" fmla="*/ f127 f40 1"/>
                </a:gdLst>
                <a:ahLst/>
                <a:cxnLst>
                  <a:cxn ang="3cd4">
                    <a:pos x="hc" y="t"/>
                  </a:cxn>
                  <a:cxn ang="0">
                    <a:pos x="r" y="vc"/>
                  </a:cxn>
                  <a:cxn ang="cd4">
                    <a:pos x="hc" y="b"/>
                  </a:cxn>
                  <a:cxn ang="cd2">
                    <a:pos x="l" y="vc"/>
                  </a:cxn>
                  <a:cxn ang="f102">
                    <a:pos x="f134" y="f135"/>
                  </a:cxn>
                  <a:cxn ang="f102">
                    <a:pos x="f136" y="f137"/>
                  </a:cxn>
                  <a:cxn ang="f102">
                    <a:pos x="f136" y="f138"/>
                  </a:cxn>
                  <a:cxn ang="f102">
                    <a:pos x="f139" y="f140"/>
                  </a:cxn>
                  <a:cxn ang="f102">
                    <a:pos x="f141" y="f142"/>
                  </a:cxn>
                  <a:cxn ang="f102">
                    <a:pos x="f143" y="f138"/>
                  </a:cxn>
                  <a:cxn ang="f102">
                    <a:pos x="f144" y="f138"/>
                  </a:cxn>
                  <a:cxn ang="f102">
                    <a:pos x="f145" y="f138"/>
                  </a:cxn>
                  <a:cxn ang="f102">
                    <a:pos x="f146" y="f147"/>
                  </a:cxn>
                  <a:cxn ang="f102">
                    <a:pos x="f130" y="f148"/>
                  </a:cxn>
                  <a:cxn ang="f102">
                    <a:pos x="f146" y="f149"/>
                  </a:cxn>
                  <a:cxn ang="f102">
                    <a:pos x="f150" y="f149"/>
                  </a:cxn>
                  <a:cxn ang="f102">
                    <a:pos x="f151" y="f152"/>
                  </a:cxn>
                  <a:cxn ang="f102">
                    <a:pos x="f153" y="f149"/>
                  </a:cxn>
                  <a:cxn ang="f102">
                    <a:pos x="f154" y="f155"/>
                  </a:cxn>
                  <a:cxn ang="f102">
                    <a:pos x="f141" y="f133"/>
                  </a:cxn>
                  <a:cxn ang="f102">
                    <a:pos x="f156" y="f133"/>
                  </a:cxn>
                  <a:cxn ang="f102">
                    <a:pos x="f136" y="f133"/>
                  </a:cxn>
                  <a:cxn ang="f102">
                    <a:pos x="f134" y="f135"/>
                  </a:cxn>
                  <a:cxn ang="f102">
                    <a:pos x="f134" y="f135"/>
                  </a:cxn>
                </a:cxnLst>
                <a:rect l="f130" t="f133" r="f131" b="f132"/>
                <a:pathLst>
                  <a:path w="288" h="337">
                    <a:moveTo>
                      <a:pt x="f6" y="f8"/>
                    </a:moveTo>
                    <a:lnTo>
                      <a:pt x="f9" y="f10"/>
                    </a:lnTo>
                    <a:lnTo>
                      <a:pt x="f11" y="f12"/>
                    </a:lnTo>
                    <a:lnTo>
                      <a:pt x="f13" y="f7"/>
                    </a:lnTo>
                    <a:lnTo>
                      <a:pt x="f14" y="f15"/>
                    </a:lnTo>
                    <a:lnTo>
                      <a:pt x="f16" y="f12"/>
                    </a:lnTo>
                    <a:lnTo>
                      <a:pt x="f17" y="f18"/>
                    </a:lnTo>
                    <a:lnTo>
                      <a:pt x="f19" y="f20"/>
                    </a:lnTo>
                    <a:lnTo>
                      <a:pt x="f21" y="f22"/>
                    </a:lnTo>
                    <a:lnTo>
                      <a:pt x="f5" y="f23"/>
                    </a:lnTo>
                    <a:lnTo>
                      <a:pt x="f24" y="f25"/>
                    </a:lnTo>
                    <a:lnTo>
                      <a:pt x="f26" y="f27"/>
                    </a:lnTo>
                    <a:lnTo>
                      <a:pt x="f28" y="f29"/>
                    </a:lnTo>
                    <a:lnTo>
                      <a:pt x="f30" y="f31"/>
                    </a:lnTo>
                    <a:lnTo>
                      <a:pt x="f32" y="f33"/>
                    </a:lnTo>
                    <a:lnTo>
                      <a:pt x="f34" y="f35"/>
                    </a:lnTo>
                    <a:lnTo>
                      <a:pt x="f36" y="f5"/>
                    </a:lnTo>
                    <a:lnTo>
                      <a:pt x="f37" y="f38"/>
                    </a:lnTo>
                    <a:lnTo>
                      <a:pt x="f6" y="f8"/>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grpSp>
        <p:sp>
          <p:nvSpPr>
            <p:cNvPr id="17" name="Rectangle 56"/>
            <p:cNvSpPr/>
            <p:nvPr/>
          </p:nvSpPr>
          <p:spPr>
            <a:xfrm>
              <a:off x="7659371" y="3645026"/>
              <a:ext cx="607691" cy="230693"/>
            </a:xfrm>
            <a:prstGeom prst="rect">
              <a:avLst/>
            </a:prstGeom>
            <a:noFill/>
            <a:ln>
              <a:noFill/>
              <a:prstDash val="solid"/>
            </a:ln>
          </p:spPr>
          <p:txBody>
            <a:bodyPr vert="horz" wrap="square" lIns="91440" tIns="45720" rIns="91440" bIns="45720" anchor="t" anchorCtr="0" compatLnSpc="1">
              <a:spAutoFit/>
            </a:bodyPr>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900" b="0" i="0" u="none" strike="noStrike" kern="1200" cap="none" spc="0" baseline="0">
                  <a:solidFill>
                    <a:srgbClr val="1F497D"/>
                  </a:solidFill>
                  <a:uFillTx/>
                  <a:latin typeface="Comic Sans MS" pitchFamily="66"/>
                </a:rPr>
                <a:t>Exit</a:t>
              </a:r>
            </a:p>
          </p:txBody>
        </p:sp>
      </p:grpSp>
      <p:sp>
        <p:nvSpPr>
          <p:cNvPr id="155" name="مستطيل مستدير الزوايا 67"/>
          <p:cNvSpPr/>
          <p:nvPr/>
        </p:nvSpPr>
        <p:spPr>
          <a:xfrm>
            <a:off x="1512245" y="3078542"/>
            <a:ext cx="1606545" cy="520695"/>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000000"/>
          </a:solidFill>
          <a:ln w="25402">
            <a:solidFill>
              <a:srgbClr val="385D8A"/>
            </a:solidFill>
            <a:prstDash val="solid"/>
            <a:miter/>
          </a:ln>
        </p:spPr>
        <p:txBody>
          <a:bodyPr vert="horz" wrap="square" lIns="68580" tIns="34290" rIns="68580" bIns="34290" anchor="ctr" anchorCtr="1" compatLnSpc="1"/>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1800" b="1" i="0" u="none" strike="noStrike" kern="1200" cap="none" spc="0" baseline="0">
                <a:solidFill>
                  <a:srgbClr val="FFFFFF"/>
                </a:solidFill>
                <a:uFillTx/>
                <a:latin typeface="Calibri"/>
                <a:cs typeface="Arial" pitchFamily="34"/>
              </a:rPr>
              <a:t>الخروج في الوقت المحدد</a:t>
            </a:r>
          </a:p>
        </p:txBody>
      </p:sp>
      <p:pic>
        <p:nvPicPr>
          <p:cNvPr id="156" name="Picture 58" descr="TIMEL018"/>
          <p:cNvPicPr>
            <a:picLocks noChangeAspect="1"/>
          </p:cNvPicPr>
          <p:nvPr/>
        </p:nvPicPr>
        <p:blipFill>
          <a:blip r:embed="rId6"/>
          <a:srcRect/>
          <a:stretch>
            <a:fillRect/>
          </a:stretch>
        </p:blipFill>
        <p:spPr>
          <a:xfrm>
            <a:off x="7285930" y="4035687"/>
            <a:ext cx="1062039" cy="939802"/>
          </a:xfrm>
          <a:prstGeom prst="rect">
            <a:avLst/>
          </a:prstGeom>
          <a:noFill/>
          <a:ln>
            <a:noFill/>
          </a:ln>
        </p:spPr>
      </p:pic>
      <p:sp>
        <p:nvSpPr>
          <p:cNvPr id="158" name="مستطيل مستدير الزوايا 19"/>
          <p:cNvSpPr/>
          <p:nvPr/>
        </p:nvSpPr>
        <p:spPr>
          <a:xfrm>
            <a:off x="7054883" y="5211325"/>
            <a:ext cx="1373191" cy="342900"/>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000000"/>
          </a:solidFill>
          <a:ln w="25402">
            <a:solidFill>
              <a:srgbClr val="385D8A"/>
            </a:solidFill>
            <a:prstDash val="solid"/>
            <a:miter/>
          </a:ln>
        </p:spPr>
        <p:txBody>
          <a:bodyPr vert="horz" wrap="square" lIns="68580" tIns="34290" rIns="68580" bIns="34290" anchor="ctr" anchorCtr="1" compatLnSpc="1"/>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1800" b="1" i="0" u="none" strike="noStrike" kern="1200" cap="none" spc="0" baseline="0">
                <a:solidFill>
                  <a:srgbClr val="FFFFFF"/>
                </a:solidFill>
                <a:uFillTx/>
                <a:latin typeface="Calibri"/>
                <a:cs typeface="Arial" pitchFamily="34"/>
              </a:rPr>
              <a:t>الالتزام بالوقت</a:t>
            </a:r>
          </a:p>
        </p:txBody>
      </p:sp>
      <p:pic>
        <p:nvPicPr>
          <p:cNvPr id="159" name="Picture 7"/>
          <p:cNvPicPr>
            <a:picLocks noChangeAspect="1"/>
          </p:cNvPicPr>
          <p:nvPr/>
        </p:nvPicPr>
        <p:blipFill>
          <a:blip r:embed="rId7"/>
          <a:srcRect/>
          <a:stretch>
            <a:fillRect/>
          </a:stretch>
        </p:blipFill>
        <p:spPr>
          <a:xfrm>
            <a:off x="5321569" y="4202373"/>
            <a:ext cx="820738" cy="773116"/>
          </a:xfrm>
          <a:prstGeom prst="rect">
            <a:avLst/>
          </a:prstGeom>
          <a:noFill/>
          <a:ln>
            <a:noFill/>
          </a:ln>
        </p:spPr>
      </p:pic>
      <p:pic>
        <p:nvPicPr>
          <p:cNvPr id="161" name="Picture 6"/>
          <p:cNvPicPr>
            <a:picLocks noChangeAspect="1"/>
          </p:cNvPicPr>
          <p:nvPr/>
        </p:nvPicPr>
        <p:blipFill>
          <a:blip r:embed="rId8"/>
          <a:srcRect/>
          <a:stretch>
            <a:fillRect/>
          </a:stretch>
        </p:blipFill>
        <p:spPr>
          <a:xfrm>
            <a:off x="3857277" y="4035687"/>
            <a:ext cx="1141408" cy="1073148"/>
          </a:xfrm>
          <a:prstGeom prst="rect">
            <a:avLst/>
          </a:prstGeom>
          <a:noFill/>
          <a:ln>
            <a:noFill/>
          </a:ln>
        </p:spPr>
      </p:pic>
      <p:sp>
        <p:nvSpPr>
          <p:cNvPr id="162" name="مستطيل مستدير الزوايا 72"/>
          <p:cNvSpPr/>
          <p:nvPr/>
        </p:nvSpPr>
        <p:spPr>
          <a:xfrm>
            <a:off x="4175609" y="5211325"/>
            <a:ext cx="2016914" cy="520695"/>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000000"/>
          </a:solidFill>
          <a:ln w="25402">
            <a:solidFill>
              <a:srgbClr val="385D8A"/>
            </a:solidFill>
            <a:prstDash val="solid"/>
            <a:miter/>
          </a:ln>
        </p:spPr>
        <p:txBody>
          <a:bodyPr vert="horz" wrap="square" lIns="68580" tIns="34290" rIns="68580" bIns="34290" anchor="ctr" anchorCtr="1" compatLnSpc="1"/>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1800" b="1" i="0" u="none" strike="noStrike" kern="1200" cap="none" spc="0" baseline="0">
                <a:solidFill>
                  <a:srgbClr val="FFFFFF"/>
                </a:solidFill>
                <a:uFillTx/>
                <a:latin typeface="Calibri"/>
                <a:cs typeface="Arial" pitchFamily="34"/>
              </a:rPr>
              <a:t>الاكل والشرب </a:t>
            </a:r>
          </a:p>
        </p:txBody>
      </p:sp>
    </p:spTree>
    <p:extLst>
      <p:ext uri="{BB962C8B-B14F-4D97-AF65-F5344CB8AC3E}">
        <p14:creationId xmlns:p14="http://schemas.microsoft.com/office/powerpoint/2010/main" val="168160370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ppt_x</p:attrName>
                                        </p:attrNameLst>
                                      </p:cBhvr>
                                      <p:tavLst>
                                        <p:tav tm="0">
                                          <p:val>
                                            <p:strVal val="0-#ppt_w/2"/>
                                          </p:val>
                                        </p:tav>
                                        <p:tav tm="100000">
                                          <p:val>
                                            <p:strVal val="#ppt_x"/>
                                          </p:val>
                                        </p:tav>
                                      </p:tavLst>
                                    </p:anim>
                                    <p:anim calcmode="lin" valueType="num">
                                      <p:cBhvr>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ppt_x</p:attrName>
                                        </p:attrNameLst>
                                      </p:cBhvr>
                                      <p:tavLst>
                                        <p:tav tm="0">
                                          <p:val>
                                            <p:strVal val="0-#ppt_w/2"/>
                                          </p:val>
                                        </p:tav>
                                        <p:tav tm="100000">
                                          <p:val>
                                            <p:strVal val="#ppt_x"/>
                                          </p:val>
                                        </p:tav>
                                      </p:tavLst>
                                    </p:anim>
                                    <p:anim calcmode="lin" valueType="num">
                                      <p:cBhvr>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p:cTn id="19" dur="500" fill="hold"/>
                                        <p:tgtEl>
                                          <p:spTgt spid="11"/>
                                        </p:tgtEl>
                                        <p:attrNameLst>
                                          <p:attrName>ppt_x</p:attrName>
                                        </p:attrNameLst>
                                      </p:cBhvr>
                                      <p:tavLst>
                                        <p:tav tm="0">
                                          <p:val>
                                            <p:strVal val="0-#ppt_w/2"/>
                                          </p:val>
                                        </p:tav>
                                        <p:tav tm="100000">
                                          <p:val>
                                            <p:strVal val="#ppt_x"/>
                                          </p:val>
                                        </p:tav>
                                      </p:tavLst>
                                    </p:anim>
                                    <p:anim calcmode="lin" valueType="num">
                                      <p:cBhvr>
                                        <p:cTn id="20"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p:cTn id="25" dur="1000" fill="hold"/>
                                        <p:tgtEl>
                                          <p:spTgt spid="13"/>
                                        </p:tgtEl>
                                        <p:attrNameLst>
                                          <p:attrName>ppt_x</p:attrName>
                                        </p:attrNameLst>
                                      </p:cBhvr>
                                      <p:tavLst>
                                        <p:tav tm="0">
                                          <p:val>
                                            <p:strVal val="0-#ppt_w/2"/>
                                          </p:val>
                                        </p:tav>
                                        <p:tav tm="100000">
                                          <p:val>
                                            <p:strVal val="#ppt_x"/>
                                          </p:val>
                                        </p:tav>
                                      </p:tavLst>
                                    </p:anim>
                                    <p:anim calcmode="lin" valueType="num">
                                      <p:cBhvr>
                                        <p:cTn id="26" dur="10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p:cTn id="31" dur="500" fill="hold"/>
                                        <p:tgtEl>
                                          <p:spTgt spid="14"/>
                                        </p:tgtEl>
                                        <p:attrNameLst>
                                          <p:attrName>ppt_x</p:attrName>
                                        </p:attrNameLst>
                                      </p:cBhvr>
                                      <p:tavLst>
                                        <p:tav tm="0">
                                          <p:val>
                                            <p:strVal val="0-#ppt_w/2"/>
                                          </p:val>
                                        </p:tav>
                                        <p:tav tm="100000">
                                          <p:val>
                                            <p:strVal val="#ppt_x"/>
                                          </p:val>
                                        </p:tav>
                                      </p:tavLst>
                                    </p:anim>
                                    <p:anim calcmode="lin" valueType="num">
                                      <p:cBhvr>
                                        <p:cTn id="32"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55"/>
                                        </p:tgtEl>
                                        <p:attrNameLst>
                                          <p:attrName>style.visibility</p:attrName>
                                        </p:attrNameLst>
                                      </p:cBhvr>
                                      <p:to>
                                        <p:strVal val="visible"/>
                                      </p:to>
                                    </p:set>
                                    <p:anim calcmode="lin" valueType="num">
                                      <p:cBhvr>
                                        <p:cTn id="37" dur="500" fill="hold"/>
                                        <p:tgtEl>
                                          <p:spTgt spid="155"/>
                                        </p:tgtEl>
                                        <p:attrNameLst>
                                          <p:attrName>ppt_x</p:attrName>
                                        </p:attrNameLst>
                                      </p:cBhvr>
                                      <p:tavLst>
                                        <p:tav tm="0">
                                          <p:val>
                                            <p:strVal val="0-#ppt_w/2"/>
                                          </p:val>
                                        </p:tav>
                                        <p:tav tm="100000">
                                          <p:val>
                                            <p:strVal val="#ppt_x"/>
                                          </p:val>
                                        </p:tav>
                                      </p:tavLst>
                                    </p:anim>
                                    <p:anim calcmode="lin" valueType="num">
                                      <p:cBhvr>
                                        <p:cTn id="38" dur="500" fill="hold"/>
                                        <p:tgtEl>
                                          <p:spTgt spid="155"/>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156"/>
                                        </p:tgtEl>
                                        <p:attrNameLst>
                                          <p:attrName>style.visibility</p:attrName>
                                        </p:attrNameLst>
                                      </p:cBhvr>
                                      <p:to>
                                        <p:strVal val="visible"/>
                                      </p:to>
                                    </p:set>
                                    <p:animEffect transition="in" filter="fade">
                                      <p:cBhvr>
                                        <p:cTn id="43" dur="1000"/>
                                        <p:tgtEl>
                                          <p:spTgt spid="156"/>
                                        </p:tgtEl>
                                      </p:cBhvr>
                                    </p:animEffect>
                                    <p:anim calcmode="lin" valueType="num">
                                      <p:cBhvr>
                                        <p:cTn id="44" dur="1000" fill="hold"/>
                                        <p:tgtEl>
                                          <p:spTgt spid="156"/>
                                        </p:tgtEl>
                                        <p:attrNameLst>
                                          <p:attrName>ppt_x</p:attrName>
                                        </p:attrNameLst>
                                      </p:cBhvr>
                                      <p:tavLst>
                                        <p:tav tm="0">
                                          <p:val>
                                            <p:strVal val="#ppt_x"/>
                                          </p:val>
                                        </p:tav>
                                        <p:tav tm="100000">
                                          <p:val>
                                            <p:strVal val="#ppt_x"/>
                                          </p:val>
                                        </p:tav>
                                      </p:tavLst>
                                    </p:anim>
                                    <p:anim calcmode="lin" valueType="num">
                                      <p:cBhvr>
                                        <p:cTn id="45" dur="1000" fill="hold"/>
                                        <p:tgtEl>
                                          <p:spTgt spid="156"/>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158"/>
                                        </p:tgtEl>
                                        <p:attrNameLst>
                                          <p:attrName>style.visibility</p:attrName>
                                        </p:attrNameLst>
                                      </p:cBhvr>
                                      <p:to>
                                        <p:strVal val="visible"/>
                                      </p:to>
                                    </p:set>
                                    <p:animEffect transition="in" filter="fade">
                                      <p:cBhvr>
                                        <p:cTn id="50" dur="500"/>
                                        <p:tgtEl>
                                          <p:spTgt spid="158"/>
                                        </p:tgtEl>
                                      </p:cBhvr>
                                    </p:animEffect>
                                    <p:anim calcmode="lin" valueType="num">
                                      <p:cBhvr>
                                        <p:cTn id="51" dur="500" fill="hold"/>
                                        <p:tgtEl>
                                          <p:spTgt spid="158"/>
                                        </p:tgtEl>
                                        <p:attrNameLst>
                                          <p:attrName>ppt_x</p:attrName>
                                        </p:attrNameLst>
                                      </p:cBhvr>
                                      <p:tavLst>
                                        <p:tav tm="0">
                                          <p:val>
                                            <p:strVal val="#ppt_x"/>
                                          </p:val>
                                        </p:tav>
                                        <p:tav tm="100000">
                                          <p:val>
                                            <p:strVal val="#ppt_x"/>
                                          </p:val>
                                        </p:tav>
                                      </p:tavLst>
                                    </p:anim>
                                    <p:anim calcmode="lin" valueType="num">
                                      <p:cBhvr>
                                        <p:cTn id="52" dur="500" fill="hold"/>
                                        <p:tgtEl>
                                          <p:spTgt spid="158"/>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8" fill="hold" nodeType="clickEffect">
                                  <p:stCondLst>
                                    <p:cond delay="0"/>
                                  </p:stCondLst>
                                  <p:childTnLst>
                                    <p:set>
                                      <p:cBhvr>
                                        <p:cTn id="56" dur="1" fill="hold">
                                          <p:stCondLst>
                                            <p:cond delay="0"/>
                                          </p:stCondLst>
                                        </p:cTn>
                                        <p:tgtEl>
                                          <p:spTgt spid="159"/>
                                        </p:tgtEl>
                                        <p:attrNameLst>
                                          <p:attrName>style.visibility</p:attrName>
                                        </p:attrNameLst>
                                      </p:cBhvr>
                                      <p:to>
                                        <p:strVal val="visible"/>
                                      </p:to>
                                    </p:set>
                                    <p:anim calcmode="lin" valueType="num">
                                      <p:cBhvr>
                                        <p:cTn id="57" dur="500" fill="hold"/>
                                        <p:tgtEl>
                                          <p:spTgt spid="159"/>
                                        </p:tgtEl>
                                        <p:attrNameLst>
                                          <p:attrName>ppt_x</p:attrName>
                                        </p:attrNameLst>
                                      </p:cBhvr>
                                      <p:tavLst>
                                        <p:tav tm="0">
                                          <p:val>
                                            <p:strVal val="0-#ppt_w/2"/>
                                          </p:val>
                                        </p:tav>
                                        <p:tav tm="100000">
                                          <p:val>
                                            <p:strVal val="#ppt_x"/>
                                          </p:val>
                                        </p:tav>
                                      </p:tavLst>
                                    </p:anim>
                                    <p:anim calcmode="lin" valueType="num">
                                      <p:cBhvr>
                                        <p:cTn id="58" dur="500" fill="hold"/>
                                        <p:tgtEl>
                                          <p:spTgt spid="159"/>
                                        </p:tgtEl>
                                        <p:attrNameLst>
                                          <p:attrName>ppt_y</p:attrName>
                                        </p:attrNameLst>
                                      </p:cBhvr>
                                      <p:tavLst>
                                        <p:tav tm="0">
                                          <p:val>
                                            <p:strVal val="#ppt_y"/>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8" fill="hold" nodeType="clickEffect">
                                  <p:stCondLst>
                                    <p:cond delay="0"/>
                                  </p:stCondLst>
                                  <p:childTnLst>
                                    <p:set>
                                      <p:cBhvr>
                                        <p:cTn id="62" dur="1" fill="hold">
                                          <p:stCondLst>
                                            <p:cond delay="0"/>
                                          </p:stCondLst>
                                        </p:cTn>
                                        <p:tgtEl>
                                          <p:spTgt spid="161"/>
                                        </p:tgtEl>
                                        <p:attrNameLst>
                                          <p:attrName>style.visibility</p:attrName>
                                        </p:attrNameLst>
                                      </p:cBhvr>
                                      <p:to>
                                        <p:strVal val="visible"/>
                                      </p:to>
                                    </p:set>
                                    <p:anim calcmode="lin" valueType="num">
                                      <p:cBhvr>
                                        <p:cTn id="63" dur="500" fill="hold"/>
                                        <p:tgtEl>
                                          <p:spTgt spid="161"/>
                                        </p:tgtEl>
                                        <p:attrNameLst>
                                          <p:attrName>ppt_x</p:attrName>
                                        </p:attrNameLst>
                                      </p:cBhvr>
                                      <p:tavLst>
                                        <p:tav tm="0">
                                          <p:val>
                                            <p:strVal val="0-#ppt_w/2"/>
                                          </p:val>
                                        </p:tav>
                                        <p:tav tm="100000">
                                          <p:val>
                                            <p:strVal val="#ppt_x"/>
                                          </p:val>
                                        </p:tav>
                                      </p:tavLst>
                                    </p:anim>
                                    <p:anim calcmode="lin" valueType="num">
                                      <p:cBhvr>
                                        <p:cTn id="64" dur="500" fill="hold"/>
                                        <p:tgtEl>
                                          <p:spTgt spid="161"/>
                                        </p:tgtEl>
                                        <p:attrNameLst>
                                          <p:attrName>ppt_y</p:attrName>
                                        </p:attrNameLst>
                                      </p:cBhvr>
                                      <p:tavLst>
                                        <p:tav tm="0">
                                          <p:val>
                                            <p:strVal val="#ppt_y"/>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8" fill="hold" grpId="0" nodeType="clickEffect">
                                  <p:stCondLst>
                                    <p:cond delay="0"/>
                                  </p:stCondLst>
                                  <p:childTnLst>
                                    <p:set>
                                      <p:cBhvr>
                                        <p:cTn id="68" dur="1" fill="hold">
                                          <p:stCondLst>
                                            <p:cond delay="0"/>
                                          </p:stCondLst>
                                        </p:cTn>
                                        <p:tgtEl>
                                          <p:spTgt spid="162"/>
                                        </p:tgtEl>
                                        <p:attrNameLst>
                                          <p:attrName>style.visibility</p:attrName>
                                        </p:attrNameLst>
                                      </p:cBhvr>
                                      <p:to>
                                        <p:strVal val="visible"/>
                                      </p:to>
                                    </p:set>
                                    <p:anim calcmode="lin" valueType="num">
                                      <p:cBhvr>
                                        <p:cTn id="69" dur="500" fill="hold"/>
                                        <p:tgtEl>
                                          <p:spTgt spid="162"/>
                                        </p:tgtEl>
                                        <p:attrNameLst>
                                          <p:attrName>ppt_x</p:attrName>
                                        </p:attrNameLst>
                                      </p:cBhvr>
                                      <p:tavLst>
                                        <p:tav tm="0">
                                          <p:val>
                                            <p:strVal val="0-#ppt_w/2"/>
                                          </p:val>
                                        </p:tav>
                                        <p:tav tm="100000">
                                          <p:val>
                                            <p:strVal val="#ppt_x"/>
                                          </p:val>
                                        </p:tav>
                                      </p:tavLst>
                                    </p:anim>
                                    <p:anim calcmode="lin" valueType="num">
                                      <p:cBhvr>
                                        <p:cTn id="70" dur="500" fill="hold"/>
                                        <p:tgtEl>
                                          <p:spTgt spid="16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55" grpId="0" animBg="1"/>
      <p:bldP spid="158" grpId="0" animBg="1"/>
      <p:bldP spid="16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447800" y="304800"/>
            <a:ext cx="6945702" cy="5352394"/>
            <a:chOff x="1969698" y="177475"/>
            <a:chExt cx="6945702" cy="5352394"/>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69698" y="1472875"/>
              <a:ext cx="5486400" cy="4056994"/>
            </a:xfrm>
            <a:prstGeom prst="ellipse">
              <a:avLst/>
            </a:prstGeom>
            <a:ln>
              <a:noFill/>
            </a:ln>
            <a:effectLst>
              <a:softEdge rad="112500"/>
            </a:effectLst>
          </p:spPr>
        </p:pic>
        <p:sp>
          <p:nvSpPr>
            <p:cNvPr id="6" name="TextBox 5"/>
            <p:cNvSpPr txBox="1"/>
            <p:nvPr/>
          </p:nvSpPr>
          <p:spPr>
            <a:xfrm>
              <a:off x="6019800" y="177475"/>
              <a:ext cx="2895600" cy="646331"/>
            </a:xfrm>
            <a:prstGeom prst="rect">
              <a:avLst/>
            </a:prstGeom>
            <a:noFill/>
          </p:spPr>
          <p:txBody>
            <a:bodyPr wrap="square" rtlCol="1">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ar-EG" sz="3600" b="1" i="0" u="none" strike="noStrike" kern="0" cap="none" spc="0" normalizeH="0" baseline="0" noProof="0" dirty="0" smtClean="0">
                  <a:ln>
                    <a:noFill/>
                  </a:ln>
                  <a:solidFill>
                    <a:srgbClr val="C00000"/>
                  </a:solidFill>
                  <a:effectLst/>
                  <a:uLnTx/>
                  <a:uFillTx/>
                </a:rPr>
                <a:t>إستراحة تدريبية</a:t>
              </a:r>
            </a:p>
          </p:txBody>
        </p:sp>
      </p:grpSp>
    </p:spTree>
    <p:extLst>
      <p:ext uri="{BB962C8B-B14F-4D97-AF65-F5344CB8AC3E}">
        <p14:creationId xmlns:p14="http://schemas.microsoft.com/office/powerpoint/2010/main" val="175307230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4800600" y="85726"/>
            <a:ext cx="4038600" cy="1460196"/>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11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fontAlgn="base">
                <a:spcBef>
                  <a:spcPct val="0"/>
                </a:spcBef>
                <a:spcAft>
                  <a:spcPct val="0"/>
                </a:spcAft>
              </a:pPr>
              <a:r>
                <a:rPr lang="ar-EG" sz="3200" kern="0" dirty="0">
                  <a:solidFill>
                    <a:sysClr val="windowText" lastClr="000000"/>
                  </a:solidFill>
                  <a:latin typeface="Calibri" pitchFamily="34" charset="0"/>
                  <a:ea typeface="Arial" pitchFamily="34" charset="0"/>
                  <a:cs typeface="AL-Mateen" pitchFamily="2" charset="-78"/>
                </a:rPr>
                <a:t>ما هو التنمر الإلكتروني</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p:txBody>
        </p:sp>
      </p:grpSp>
      <p:sp>
        <p:nvSpPr>
          <p:cNvPr id="6" name="مستطيل 5"/>
          <p:cNvSpPr/>
          <p:nvPr/>
        </p:nvSpPr>
        <p:spPr>
          <a:xfrm>
            <a:off x="539552" y="1700808"/>
            <a:ext cx="8172400" cy="3544560"/>
          </a:xfrm>
          <a:prstGeom prst="rect">
            <a:avLst/>
          </a:prstGeom>
        </p:spPr>
        <p:txBody>
          <a:bodyPr wrap="square">
            <a:spAutoFit/>
          </a:bodyPr>
          <a:lstStyle/>
          <a:p>
            <a:pPr algn="justLow">
              <a:lnSpc>
                <a:spcPct val="150000"/>
              </a:lnSpc>
              <a:spcAft>
                <a:spcPts val="1000"/>
              </a:spcAft>
            </a:pPr>
            <a:r>
              <a:rPr lang="ar-EG" b="1" dirty="0">
                <a:solidFill>
                  <a:srgbClr val="FF0000"/>
                </a:solidFill>
                <a:ea typeface="Calibri"/>
              </a:rPr>
              <a:t>مفهوم التنمّر الإلكتروني</a:t>
            </a:r>
            <a:endParaRPr lang="en-US" sz="1050" dirty="0">
              <a:ea typeface="Calibri"/>
              <a:cs typeface="Arial"/>
            </a:endParaRPr>
          </a:p>
          <a:p>
            <a:pPr algn="justLow">
              <a:lnSpc>
                <a:spcPct val="150000"/>
              </a:lnSpc>
              <a:spcAft>
                <a:spcPts val="1000"/>
              </a:spcAft>
            </a:pPr>
            <a:r>
              <a:rPr lang="ar-EG" b="1" dirty="0">
                <a:solidFill>
                  <a:srgbClr val="0D0D0D"/>
                </a:solidFill>
                <a:ea typeface="Calibri"/>
              </a:rPr>
              <a:t>يشير مفهوم التنمّر الإلكتروني إلى السلوك العدواني وغير المرغوب فيه والذي يقوم على استخدام شبكة الإنترنت لإلحاق الأذى بالآخرين والإساءة لهم؛ من خلال نشر أو مشاركة محتوى سلبي وضارّ عن شخص ما، ويتضمن مشاركة وتبادل المعلومات والصور الشخصية لشخص مما يعرضّه للسوء والإهانة والإحراج، كما تتضمن مهاجمة الأشخاص وتهديدهم وغير ذلك، وذلك من خلال استخدام الأجهزة الرقميّة مثل الهاتف المحمول، والحاسوب، والرسائل النصية، والتطبيقات، وعلى وسائل التواصل الاجتماعي والمنتديات وغير ذلك الكثير، ومن أكثر المواقع التي يتعرض فيها الأشخاص للتنمر الإلكتروني هو موقع فيسبوك، </a:t>
            </a:r>
            <a:r>
              <a:rPr lang="ar-EG" b="1" dirty="0" err="1">
                <a:solidFill>
                  <a:srgbClr val="0D0D0D"/>
                </a:solidFill>
                <a:ea typeface="Calibri"/>
              </a:rPr>
              <a:t>وتويتر</a:t>
            </a:r>
            <a:r>
              <a:rPr lang="ar-EG" b="1" dirty="0">
                <a:solidFill>
                  <a:srgbClr val="0D0D0D"/>
                </a:solidFill>
                <a:ea typeface="Calibri"/>
              </a:rPr>
              <a:t>، </a:t>
            </a:r>
            <a:r>
              <a:rPr lang="ar-EG" b="1" dirty="0" err="1">
                <a:solidFill>
                  <a:srgbClr val="0D0D0D"/>
                </a:solidFill>
                <a:ea typeface="Calibri"/>
              </a:rPr>
              <a:t>وإنستغرام</a:t>
            </a:r>
            <a:r>
              <a:rPr lang="ar-EG" b="1" dirty="0">
                <a:solidFill>
                  <a:srgbClr val="0D0D0D"/>
                </a:solidFill>
                <a:ea typeface="Calibri"/>
              </a:rPr>
              <a:t>، وسناب شات، والبريد الإلكتروني؛ ياهو أو الهوتميل.</a:t>
            </a:r>
            <a:endParaRPr lang="en-US" sz="1050" dirty="0">
              <a:ea typeface="Calibri"/>
              <a:cs typeface="Arial"/>
            </a:endParaRPr>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5085184"/>
            <a:ext cx="3384376" cy="1589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4954036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p:cNvGrpSpPr/>
          <p:nvPr/>
        </p:nvGrpSpPr>
        <p:grpSpPr>
          <a:xfrm>
            <a:off x="76200" y="304800"/>
            <a:ext cx="8915400" cy="6553200"/>
            <a:chOff x="76200" y="304800"/>
            <a:chExt cx="8915400" cy="6553200"/>
          </a:xfrm>
        </p:grpSpPr>
        <p:sp>
          <p:nvSpPr>
            <p:cNvPr id="2" name="AutoShape 2"/>
            <p:cNvSpPr>
              <a:spLocks noChangeArrowheads="1"/>
            </p:cNvSpPr>
            <p:nvPr/>
          </p:nvSpPr>
          <p:spPr bwMode="auto">
            <a:xfrm>
              <a:off x="2339752" y="304800"/>
              <a:ext cx="6547073" cy="819944"/>
            </a:xfrm>
            <a:prstGeom prst="roundRect">
              <a:avLst>
                <a:gd name="adj" fmla="val 16667"/>
              </a:avLst>
            </a:prstGeom>
            <a:gradFill rotWithShape="0">
              <a:gsLst>
                <a:gs pos="0">
                  <a:srgbClr val="FFFFFF"/>
                </a:gs>
                <a:gs pos="100000">
                  <a:srgbClr val="B4C6E7"/>
                </a:gs>
              </a:gsLst>
              <a:lin ang="5400000" scaled="1"/>
            </a:gradFill>
            <a:ln w="12700">
              <a:solidFill>
                <a:srgbClr val="8EAADB"/>
              </a:solidFill>
              <a:round/>
              <a:headEnd/>
              <a:tailEnd/>
            </a:ln>
            <a:effectLst>
              <a:outerShdw dist="28398" dir="3806097" algn="ctr" rotWithShape="0">
                <a:srgbClr val="1F3763">
                  <a:alpha val="50000"/>
                </a:srgbClr>
              </a:outerShdw>
            </a:effectLst>
          </p:spPr>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lang="ar-EG" sz="2000" b="1" dirty="0">
                  <a:solidFill>
                    <a:srgbClr val="C00000"/>
                  </a:solidFill>
                  <a:latin typeface="inherit" charset="0"/>
                  <a:ea typeface="Arial" pitchFamily="34" charset="0"/>
                  <a:cs typeface="AL-Mateen" pitchFamily="2" charset="-78"/>
                </a:rPr>
                <a:t>أنواع التنمّر الإلكتروني </a:t>
              </a:r>
            </a:p>
            <a:p>
              <a:pPr lvl="0" algn="ctr" fontAlgn="base">
                <a:spcBef>
                  <a:spcPct val="0"/>
                </a:spcBef>
                <a:spcAft>
                  <a:spcPts val="1000"/>
                </a:spcAft>
              </a:pPr>
              <a:r>
                <a:rPr lang="ar-EG" dirty="0">
                  <a:solidFill>
                    <a:srgbClr val="000000"/>
                  </a:solidFill>
                  <a:latin typeface="inherit" charset="0"/>
                  <a:ea typeface="Arial" pitchFamily="34" charset="0"/>
                  <a:cs typeface="AL-Mateen" pitchFamily="2" charset="-78"/>
                </a:rPr>
                <a:t>هناك عدّة أنواع من التنمّر الإلكتروني التي يستخدمها الأشخاص لإلحاق </a:t>
              </a:r>
              <a:r>
                <a:rPr lang="ar-EG" dirty="0" err="1">
                  <a:solidFill>
                    <a:srgbClr val="000000"/>
                  </a:solidFill>
                  <a:latin typeface="inherit" charset="0"/>
                  <a:ea typeface="Arial" pitchFamily="34" charset="0"/>
                  <a:cs typeface="AL-Mateen" pitchFamily="2" charset="-78"/>
                </a:rPr>
                <a:t>الآذى</a:t>
              </a:r>
              <a:r>
                <a:rPr lang="ar-EG" dirty="0">
                  <a:solidFill>
                    <a:srgbClr val="000000"/>
                  </a:solidFill>
                  <a:latin typeface="inherit" charset="0"/>
                  <a:ea typeface="Arial" pitchFamily="34" charset="0"/>
                  <a:cs typeface="AL-Mateen" pitchFamily="2" charset="-78"/>
                </a:rPr>
                <a:t> بالآخرين، منها ما يأتي:</a:t>
              </a:r>
            </a:p>
          </p:txBody>
        </p:sp>
        <p:pic>
          <p:nvPicPr>
            <p:cNvPr id="14" name="Picture 2" descr="التسمية الرقمية صفحات الويب, صفحة, التسمية, لون PNG وملف PSD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1371600"/>
              <a:ext cx="8915400" cy="54864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p:cNvSpPr/>
            <p:nvPr/>
          </p:nvSpPr>
          <p:spPr>
            <a:xfrm>
              <a:off x="940446" y="1752600"/>
              <a:ext cx="915635" cy="369332"/>
            </a:xfrm>
            <a:prstGeom prst="rect">
              <a:avLst/>
            </a:prstGeom>
          </p:spPr>
          <p:txBody>
            <a:bodyPr wrap="none">
              <a:spAutoFit/>
            </a:bodyPr>
            <a:lstStyle/>
            <a:p>
              <a:pPr algn="l"/>
              <a:r>
                <a:rPr lang="ar-SA" b="1" dirty="0" smtClean="0">
                  <a:solidFill>
                    <a:srgbClr val="000000"/>
                  </a:solidFill>
                  <a:latin typeface="Helvetica"/>
                  <a:ea typeface="Times New Roman"/>
                  <a:cs typeface="AL-Mohanad Bold"/>
                </a:rPr>
                <a:t>المضايقة </a:t>
              </a:r>
              <a:endParaRPr lang="ar-EG" dirty="0"/>
            </a:p>
          </p:txBody>
        </p:sp>
        <p:sp>
          <p:nvSpPr>
            <p:cNvPr id="16" name="Rectangle 15"/>
            <p:cNvSpPr/>
            <p:nvPr/>
          </p:nvSpPr>
          <p:spPr>
            <a:xfrm>
              <a:off x="3324225" y="1752600"/>
              <a:ext cx="5562600" cy="646331"/>
            </a:xfrm>
            <a:prstGeom prst="rect">
              <a:avLst/>
            </a:prstGeom>
          </p:spPr>
          <p:txBody>
            <a:bodyPr wrap="square">
              <a:spAutoFit/>
            </a:bodyPr>
            <a:lstStyle/>
            <a:p>
              <a:r>
                <a:rPr lang="ar-SA" dirty="0">
                  <a:solidFill>
                    <a:srgbClr val="000000"/>
                  </a:solidFill>
                  <a:latin typeface="Helvetica"/>
                  <a:ea typeface="Times New Roman"/>
                  <a:cs typeface="AL-Mohanad Bold"/>
                </a:rPr>
                <a:t>وذلك من خلال إرسال رسائل غير مهذبة ومُهينة ومسيئة للآخرين، أو كتابة تعليقات من هذا النوع. </a:t>
              </a:r>
              <a:endParaRPr lang="ar-EG" dirty="0"/>
            </a:p>
          </p:txBody>
        </p:sp>
        <p:sp>
          <p:nvSpPr>
            <p:cNvPr id="17" name="Rectangle 16"/>
            <p:cNvSpPr/>
            <p:nvPr/>
          </p:nvSpPr>
          <p:spPr>
            <a:xfrm>
              <a:off x="825029" y="3179802"/>
              <a:ext cx="1300356" cy="369332"/>
            </a:xfrm>
            <a:prstGeom prst="rect">
              <a:avLst/>
            </a:prstGeom>
          </p:spPr>
          <p:txBody>
            <a:bodyPr wrap="none">
              <a:spAutoFit/>
            </a:bodyPr>
            <a:lstStyle/>
            <a:p>
              <a:r>
                <a:rPr lang="ar-SA" b="1" dirty="0">
                  <a:solidFill>
                    <a:srgbClr val="000000"/>
                  </a:solidFill>
                  <a:latin typeface="Helvetica"/>
                  <a:ea typeface="Times New Roman"/>
                  <a:cs typeface="AL-Mohanad Bold"/>
                </a:rPr>
                <a:t>تشويه </a:t>
              </a:r>
              <a:r>
                <a:rPr lang="ar-SA" b="1" dirty="0" smtClean="0">
                  <a:solidFill>
                    <a:srgbClr val="000000"/>
                  </a:solidFill>
                  <a:latin typeface="Helvetica"/>
                  <a:ea typeface="Times New Roman"/>
                  <a:cs typeface="AL-Mohanad Bold"/>
                </a:rPr>
                <a:t>السمعة </a:t>
              </a:r>
              <a:endParaRPr lang="ar-EG" dirty="0"/>
            </a:p>
          </p:txBody>
        </p:sp>
        <p:sp>
          <p:nvSpPr>
            <p:cNvPr id="18" name="Rectangle 17"/>
            <p:cNvSpPr/>
            <p:nvPr/>
          </p:nvSpPr>
          <p:spPr>
            <a:xfrm>
              <a:off x="3200400" y="3190688"/>
              <a:ext cx="5686424" cy="646331"/>
            </a:xfrm>
            <a:prstGeom prst="rect">
              <a:avLst/>
            </a:prstGeom>
          </p:spPr>
          <p:txBody>
            <a:bodyPr wrap="square">
              <a:spAutoFit/>
            </a:bodyPr>
            <a:lstStyle/>
            <a:p>
              <a:r>
                <a:rPr lang="ar-SA" dirty="0">
                  <a:solidFill>
                    <a:srgbClr val="000000"/>
                  </a:solidFill>
                  <a:latin typeface="Helvetica"/>
                  <a:ea typeface="Times New Roman"/>
                  <a:cs typeface="AL-Mohanad Bold"/>
                </a:rPr>
                <a:t>وذلك من خلال إرسال معلومات مزيّفة وغير صحيحة عن شخص ما، أو مشاركة صورة بهدف السخرية ونشر الشائعات حوله. </a:t>
              </a:r>
              <a:endParaRPr lang="ar-EG" dirty="0"/>
            </a:p>
          </p:txBody>
        </p:sp>
        <p:sp>
          <p:nvSpPr>
            <p:cNvPr id="19" name="Rectangle 18"/>
            <p:cNvSpPr/>
            <p:nvPr/>
          </p:nvSpPr>
          <p:spPr>
            <a:xfrm>
              <a:off x="224233" y="4603194"/>
              <a:ext cx="2425006" cy="369332"/>
            </a:xfrm>
            <a:prstGeom prst="rect">
              <a:avLst/>
            </a:prstGeom>
          </p:spPr>
          <p:txBody>
            <a:bodyPr wrap="square">
              <a:spAutoFit/>
            </a:bodyPr>
            <a:lstStyle/>
            <a:p>
              <a:pPr algn="ctr"/>
              <a:r>
                <a:rPr lang="ar-SA" b="1" dirty="0">
                  <a:solidFill>
                    <a:srgbClr val="000000"/>
                  </a:solidFill>
                  <a:latin typeface="Helvetica"/>
                  <a:ea typeface="Times New Roman"/>
                  <a:cs typeface="AL-Mohanad Bold"/>
                </a:rPr>
                <a:t>الانتقاد</a:t>
              </a:r>
              <a:endParaRPr lang="ar-EG" dirty="0"/>
            </a:p>
          </p:txBody>
        </p:sp>
        <p:sp>
          <p:nvSpPr>
            <p:cNvPr id="20" name="Rectangle 19"/>
            <p:cNvSpPr/>
            <p:nvPr/>
          </p:nvSpPr>
          <p:spPr>
            <a:xfrm>
              <a:off x="3400424" y="4464694"/>
              <a:ext cx="5486400" cy="646331"/>
            </a:xfrm>
            <a:prstGeom prst="rect">
              <a:avLst/>
            </a:prstGeom>
          </p:spPr>
          <p:txBody>
            <a:bodyPr wrap="square">
              <a:spAutoFit/>
            </a:bodyPr>
            <a:lstStyle/>
            <a:p>
              <a:r>
                <a:rPr lang="ar-SA" dirty="0">
                  <a:solidFill>
                    <a:srgbClr val="000000"/>
                  </a:solidFill>
                  <a:latin typeface="Helvetica"/>
                  <a:ea typeface="Times New Roman"/>
                  <a:cs typeface="AL-Mohanad Bold"/>
                </a:rPr>
                <a:t>في حالة التنمّر الإلكتروني يكون الانتقاد على شكل التكلّم مع الآخرين بتطرف وبشكل مهين، وذلك بغرض الاستمتاع برؤيتهم يشعرون </a:t>
              </a:r>
              <a:r>
                <a:rPr lang="ar-SA" dirty="0" err="1">
                  <a:solidFill>
                    <a:srgbClr val="000000"/>
                  </a:solidFill>
                  <a:latin typeface="Helvetica"/>
                  <a:ea typeface="Times New Roman"/>
                  <a:cs typeface="AL-Mohanad Bold"/>
                </a:rPr>
                <a:t>بالآسى</a:t>
              </a:r>
              <a:r>
                <a:rPr lang="ar-SA" dirty="0">
                  <a:solidFill>
                    <a:srgbClr val="000000"/>
                  </a:solidFill>
                  <a:latin typeface="Helvetica"/>
                  <a:ea typeface="Times New Roman"/>
                  <a:cs typeface="AL-Mohanad Bold"/>
                </a:rPr>
                <a:t>. </a:t>
              </a:r>
              <a:endParaRPr lang="ar-EG" dirty="0"/>
            </a:p>
          </p:txBody>
        </p:sp>
        <p:sp>
          <p:nvSpPr>
            <p:cNvPr id="21" name="Rectangle 20"/>
            <p:cNvSpPr/>
            <p:nvPr/>
          </p:nvSpPr>
          <p:spPr>
            <a:xfrm>
              <a:off x="229709" y="6135469"/>
              <a:ext cx="2215142" cy="369332"/>
            </a:xfrm>
            <a:prstGeom prst="rect">
              <a:avLst/>
            </a:prstGeom>
          </p:spPr>
          <p:txBody>
            <a:bodyPr wrap="square">
              <a:spAutoFit/>
            </a:bodyPr>
            <a:lstStyle/>
            <a:p>
              <a:pPr algn="ctr"/>
              <a:r>
                <a:rPr lang="ar-SA" b="1" dirty="0">
                  <a:solidFill>
                    <a:srgbClr val="000000"/>
                  </a:solidFill>
                  <a:latin typeface="Helvetica"/>
                  <a:ea typeface="Times New Roman"/>
                  <a:cs typeface="AL-Mohanad Bold"/>
                </a:rPr>
                <a:t>انتحال الهوية</a:t>
              </a:r>
              <a:endParaRPr lang="ar-EG" dirty="0"/>
            </a:p>
          </p:txBody>
        </p:sp>
        <p:sp>
          <p:nvSpPr>
            <p:cNvPr id="23" name="Rectangle 22"/>
            <p:cNvSpPr/>
            <p:nvPr/>
          </p:nvSpPr>
          <p:spPr>
            <a:xfrm>
              <a:off x="3124200" y="5996969"/>
              <a:ext cx="5831457" cy="646331"/>
            </a:xfrm>
            <a:prstGeom prst="rect">
              <a:avLst/>
            </a:prstGeom>
          </p:spPr>
          <p:txBody>
            <a:bodyPr wrap="square">
              <a:spAutoFit/>
            </a:bodyPr>
            <a:lstStyle/>
            <a:p>
              <a:pPr marR="619125" lvl="0" fontAlgn="base">
                <a:buSzPts val="1000"/>
                <a:tabLst>
                  <a:tab pos="92710" algn="l"/>
                </a:tabLst>
              </a:pPr>
              <a:r>
                <a:rPr lang="ar-SA" dirty="0">
                  <a:solidFill>
                    <a:srgbClr val="000000"/>
                  </a:solidFill>
                  <a:latin typeface="inherit"/>
                  <a:ea typeface="Times New Roman"/>
                  <a:cs typeface="AL-Mohanad Bold"/>
                </a:rPr>
                <a:t>من خلال اختراق حساب شخصي لشخص ما وانتحال شخصيته لإرسال معلومات وأمور محرجة عن الآخرين</a:t>
              </a:r>
              <a:endParaRPr lang="ar-EG" dirty="0"/>
            </a:p>
          </p:txBody>
        </p:sp>
      </p:grpSp>
    </p:spTree>
    <p:extLst>
      <p:ext uri="{BB962C8B-B14F-4D97-AF65-F5344CB8AC3E}">
        <p14:creationId xmlns:p14="http://schemas.microsoft.com/office/powerpoint/2010/main" val="72807847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a:spLocks noChangeArrowheads="1"/>
          </p:cNvSpPr>
          <p:nvPr/>
        </p:nvSpPr>
        <p:spPr bwMode="auto">
          <a:xfrm>
            <a:off x="5796136" y="457200"/>
            <a:ext cx="3136875" cy="595536"/>
          </a:xfrm>
          <a:prstGeom prst="roundRect">
            <a:avLst>
              <a:gd name="adj" fmla="val 16667"/>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fontAlgn="base">
              <a:spcBef>
                <a:spcPct val="0"/>
              </a:spcBef>
              <a:spcAft>
                <a:spcPct val="0"/>
              </a:spcAft>
            </a:pPr>
            <a:r>
              <a:rPr lang="ar-EG" sz="2000" b="1" kern="0" dirty="0">
                <a:solidFill>
                  <a:sysClr val="windowText" lastClr="000000"/>
                </a:solidFill>
                <a:latin typeface="Calibri" pitchFamily="34" charset="0"/>
                <a:ea typeface="Arial" pitchFamily="34" charset="0"/>
                <a:cs typeface="AL-Mateen" pitchFamily="2" charset="-78"/>
              </a:rPr>
              <a:t>آثار التنمّر الإلكتروني على الأفراد </a:t>
            </a:r>
            <a:endParaRPr kumimoji="0" lang="ar-EG" sz="2400" b="1"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p:txBody>
      </p:sp>
      <p:sp>
        <p:nvSpPr>
          <p:cNvPr id="4" name="مستطيل 3"/>
          <p:cNvSpPr/>
          <p:nvPr/>
        </p:nvSpPr>
        <p:spPr>
          <a:xfrm>
            <a:off x="1043608" y="1556792"/>
            <a:ext cx="7452320" cy="2776401"/>
          </a:xfrm>
          <a:prstGeom prst="rect">
            <a:avLst/>
          </a:prstGeom>
        </p:spPr>
        <p:txBody>
          <a:bodyPr wrap="square">
            <a:spAutoFit/>
          </a:bodyPr>
          <a:lstStyle/>
          <a:p>
            <a:pPr>
              <a:lnSpc>
                <a:spcPct val="200000"/>
              </a:lnSpc>
            </a:pPr>
            <a:r>
              <a:rPr lang="ar-EG" b="1" dirty="0">
                <a:solidFill>
                  <a:srgbClr val="0D0D0D"/>
                </a:solidFill>
                <a:ea typeface="Calibri"/>
              </a:rPr>
              <a:t>مع اتساع دائرة التنمّر الإلكتروني أصبح يشكل تهديداً حقيقياً على الأشخاص الذين يتعرضون له، فطالما أن الضحايا لديهم القدرة على الوصول إلى الهاتف أو شبكة الإنترنت فهم معرضون للإساءة </a:t>
            </a:r>
            <a:r>
              <a:rPr lang="ar-EG" b="1" dirty="0" err="1">
                <a:solidFill>
                  <a:srgbClr val="0D0D0D"/>
                </a:solidFill>
                <a:ea typeface="Calibri"/>
              </a:rPr>
              <a:t>والآذى</a:t>
            </a:r>
            <a:r>
              <a:rPr lang="ar-EG" b="1" dirty="0">
                <a:solidFill>
                  <a:srgbClr val="0D0D0D"/>
                </a:solidFill>
                <a:ea typeface="Calibri"/>
              </a:rPr>
              <a:t> من المتنمرين، وبالتالي فهم يشعرون بالخوف والقلق دائماً، وربما يؤدي بهم الأمر إلى التفكير بالانتحار وربما الانتحار فعلياً، فالعيش في الخوف والخجل هو أمر خطير جداً يخلّفه التنمر الإلكتروني</a:t>
            </a:r>
            <a:endParaRPr lang="ar-EG" dirty="0"/>
          </a:p>
        </p:txBody>
      </p:sp>
      <p:pic>
        <p:nvPicPr>
          <p:cNvPr id="1126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7796"/>
          <a:stretch/>
        </p:blipFill>
        <p:spPr bwMode="auto">
          <a:xfrm>
            <a:off x="611560" y="4333193"/>
            <a:ext cx="3888432" cy="2088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4954036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4800600" y="85726"/>
            <a:ext cx="4038600" cy="1460196"/>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11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fontAlgn="base">
                <a:spcBef>
                  <a:spcPct val="0"/>
                </a:spcBef>
                <a:spcAft>
                  <a:spcPct val="0"/>
                </a:spcAft>
              </a:pPr>
              <a:r>
                <a:rPr lang="ar-EG" sz="3200" kern="0" dirty="0">
                  <a:solidFill>
                    <a:sysClr val="windowText" lastClr="000000"/>
                  </a:solidFill>
                  <a:latin typeface="Calibri" pitchFamily="34" charset="0"/>
                  <a:ea typeface="Arial" pitchFamily="34" charset="0"/>
                  <a:cs typeface="AL-Mateen" pitchFamily="2" charset="-78"/>
                </a:rPr>
                <a:t>ما هو التنمر المدرسي</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p:txBody>
        </p:sp>
      </p:grpSp>
      <p:sp>
        <p:nvSpPr>
          <p:cNvPr id="5" name="مستطيل 4"/>
          <p:cNvSpPr/>
          <p:nvPr/>
        </p:nvSpPr>
        <p:spPr>
          <a:xfrm>
            <a:off x="323528" y="1624149"/>
            <a:ext cx="8352928" cy="3175228"/>
          </a:xfrm>
          <a:prstGeom prst="rect">
            <a:avLst/>
          </a:prstGeom>
        </p:spPr>
        <p:txBody>
          <a:bodyPr wrap="square">
            <a:spAutoFit/>
          </a:bodyPr>
          <a:lstStyle/>
          <a:p>
            <a:pPr>
              <a:lnSpc>
                <a:spcPct val="150000"/>
              </a:lnSpc>
              <a:spcAft>
                <a:spcPts val="1000"/>
              </a:spcAft>
            </a:pPr>
            <a:r>
              <a:rPr lang="ar-EG" sz="2000" b="1" dirty="0">
                <a:solidFill>
                  <a:srgbClr val="FF0000"/>
                </a:solidFill>
                <a:ea typeface="Calibri"/>
              </a:rPr>
              <a:t>مفهوم التنمر المدرسي </a:t>
            </a:r>
            <a:endParaRPr lang="en-US" sz="1050" dirty="0">
              <a:ea typeface="Calibri"/>
              <a:cs typeface="Arial"/>
            </a:endParaRPr>
          </a:p>
          <a:p>
            <a:pPr>
              <a:lnSpc>
                <a:spcPct val="150000"/>
              </a:lnSpc>
              <a:spcAft>
                <a:spcPts val="1000"/>
              </a:spcAft>
            </a:pPr>
            <a:r>
              <a:rPr lang="ar-EG" b="1" dirty="0">
                <a:solidFill>
                  <a:srgbClr val="0D0D0D"/>
                </a:solidFill>
                <a:ea typeface="Calibri"/>
              </a:rPr>
              <a:t>يشير مفهوم التنمّر المدرسي إلى السلوك العدواني وغير المرغوب فيه من قِبل المجتمع ويكون بين طلاب المدرسة، والذي يدلّ على اختلال في موازين القوّة لدى الطالب المتنمّر؛ فالطالب الذي يستخدم العنف والقوة البدنية للحصول على ما يريده يدلّ على خلل واضح في الطاقة لديه، ويتضمن التنمر القيام بعدّة أمور؛ مثل تخويف الآخرين، واستخدام القوة البدنية للوصول إلى معلومات شخصية، أو لفرض السيطرة على الآخرين، أو مجرد إلحاق </a:t>
            </a:r>
            <a:r>
              <a:rPr lang="ar-EG" b="1" dirty="0" err="1">
                <a:solidFill>
                  <a:srgbClr val="0D0D0D"/>
                </a:solidFill>
                <a:ea typeface="Calibri"/>
              </a:rPr>
              <a:t>الآذى</a:t>
            </a:r>
            <a:r>
              <a:rPr lang="ar-EG" b="1" dirty="0">
                <a:solidFill>
                  <a:srgbClr val="0D0D0D"/>
                </a:solidFill>
                <a:ea typeface="Calibri"/>
              </a:rPr>
              <a:t> والإساءة لهم، كما يتضمن التنمر القيام بنشر الشائعات الكاذبة حول الآخرين، وبشكل عام فهي </a:t>
            </a:r>
            <a:r>
              <a:rPr lang="ar-EG" b="1" dirty="0" err="1">
                <a:solidFill>
                  <a:srgbClr val="0D0D0D"/>
                </a:solidFill>
                <a:ea typeface="Calibri"/>
              </a:rPr>
              <a:t>فهي</a:t>
            </a:r>
            <a:r>
              <a:rPr lang="ar-EG" b="1" dirty="0">
                <a:solidFill>
                  <a:srgbClr val="0D0D0D"/>
                </a:solidFill>
                <a:ea typeface="Calibri"/>
              </a:rPr>
              <a:t> تتضمن الهجوم على الآخرين جسدياً أو لفظياً.</a:t>
            </a:r>
            <a:endParaRPr lang="en-US" sz="1050" dirty="0">
              <a:ea typeface="Calibri"/>
              <a:cs typeface="Arial"/>
            </a:endParaRPr>
          </a:p>
        </p:txBody>
      </p:sp>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4788093"/>
            <a:ext cx="3168352" cy="17742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4954036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76200" y="625254"/>
            <a:ext cx="8991600" cy="6156546"/>
            <a:chOff x="76200" y="625254"/>
            <a:chExt cx="8991600" cy="6156546"/>
          </a:xfrm>
        </p:grpSpPr>
        <p:sp>
          <p:nvSpPr>
            <p:cNvPr id="2" name="Rectangle 1"/>
            <p:cNvSpPr/>
            <p:nvPr/>
          </p:nvSpPr>
          <p:spPr>
            <a:xfrm>
              <a:off x="827584" y="625254"/>
              <a:ext cx="8153400" cy="634533"/>
            </a:xfrm>
            <a:prstGeom prst="rect">
              <a:avLst/>
            </a:prstGeom>
          </p:spPr>
          <p:txBody>
            <a:bodyPr wrap="square">
              <a:spAutoFit/>
            </a:bodyPr>
            <a:lstStyle/>
            <a:p>
              <a:pPr>
                <a:lnSpc>
                  <a:spcPct val="115000"/>
                </a:lnSpc>
              </a:pPr>
              <a:r>
                <a:rPr lang="ar-EG" sz="1600" b="1" dirty="0" smtClean="0">
                  <a:solidFill>
                    <a:srgbClr val="002060"/>
                  </a:solidFill>
                  <a:ea typeface="Times New Roman"/>
                  <a:cs typeface="AL-Mohanad Bold"/>
                </a:rPr>
                <a:t>علامات </a:t>
              </a:r>
              <a:r>
                <a:rPr lang="ar-EG" sz="1600" b="1" dirty="0">
                  <a:solidFill>
                    <a:srgbClr val="002060"/>
                  </a:solidFill>
                  <a:ea typeface="Times New Roman"/>
                  <a:cs typeface="AL-Mohanad Bold"/>
                </a:rPr>
                <a:t>تدلّ على تعرض الطالب للتنمّر فيما يأتي بعض العلامات التي تدلّ أن الطالب يتعرض للعنف أو التهديد أو غيرها من أشكال التنمر المدرسي:</a:t>
              </a:r>
            </a:p>
          </p:txBody>
        </p:sp>
        <p:pic>
          <p:nvPicPr>
            <p:cNvPr id="3" name="Picture 2" descr="Elemento Creativo Ppt, Tabla De Información, Ppt Grafico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1295400"/>
              <a:ext cx="8991600" cy="54864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4114800" y="1700808"/>
              <a:ext cx="4038600" cy="1020921"/>
            </a:xfrm>
            <a:prstGeom prst="rect">
              <a:avLst/>
            </a:prstGeom>
          </p:spPr>
          <p:txBody>
            <a:bodyPr wrap="square">
              <a:spAutoFit/>
            </a:bodyPr>
            <a:lstStyle/>
            <a:p>
              <a:pPr lvl="0">
                <a:lnSpc>
                  <a:spcPct val="115000"/>
                </a:lnSpc>
              </a:pPr>
              <a:r>
                <a:rPr lang="ar-EG" dirty="0" smtClean="0">
                  <a:solidFill>
                    <a:schemeClr val="tx1">
                      <a:lumMod val="95000"/>
                      <a:lumOff val="5000"/>
                    </a:schemeClr>
                  </a:solidFill>
                  <a:ea typeface="Times New Roman"/>
                  <a:cs typeface="AL-Mateen"/>
                </a:rPr>
                <a:t>خوف </a:t>
              </a:r>
              <a:r>
                <a:rPr lang="ar-EG" dirty="0">
                  <a:solidFill>
                    <a:schemeClr val="tx1">
                      <a:lumMod val="95000"/>
                      <a:lumOff val="5000"/>
                    </a:schemeClr>
                  </a:solidFill>
                  <a:ea typeface="Times New Roman"/>
                  <a:cs typeface="AL-Mateen"/>
                </a:rPr>
                <a:t>الطالب من الذهاب للمدرسة، واختلاق الأعذار للتغيّب. </a:t>
              </a:r>
            </a:p>
            <a:p>
              <a:pPr lvl="0">
                <a:lnSpc>
                  <a:spcPct val="115000"/>
                </a:lnSpc>
              </a:pPr>
              <a:r>
                <a:rPr lang="ar-EG" dirty="0" smtClean="0">
                  <a:solidFill>
                    <a:schemeClr val="tx1">
                      <a:lumMod val="95000"/>
                      <a:lumOff val="5000"/>
                    </a:schemeClr>
                  </a:solidFill>
                  <a:ea typeface="Times New Roman"/>
                  <a:cs typeface="AL-Mateen"/>
                </a:rPr>
                <a:t>فقدان </a:t>
              </a:r>
              <a:r>
                <a:rPr lang="ar-EG" dirty="0">
                  <a:solidFill>
                    <a:schemeClr val="tx1">
                      <a:lumMod val="95000"/>
                      <a:lumOff val="5000"/>
                    </a:schemeClr>
                  </a:solidFill>
                  <a:ea typeface="Times New Roman"/>
                  <a:cs typeface="AL-Mateen"/>
                </a:rPr>
                <a:t>الطالب للتركيز، والحصول على علامات متدنية</a:t>
              </a:r>
            </a:p>
          </p:txBody>
        </p:sp>
        <p:sp>
          <p:nvSpPr>
            <p:cNvPr id="5" name="Rectangle 4"/>
            <p:cNvSpPr/>
            <p:nvPr/>
          </p:nvSpPr>
          <p:spPr>
            <a:xfrm>
              <a:off x="4114800" y="2636912"/>
              <a:ext cx="4038600" cy="1020921"/>
            </a:xfrm>
            <a:prstGeom prst="rect">
              <a:avLst/>
            </a:prstGeom>
          </p:spPr>
          <p:txBody>
            <a:bodyPr wrap="square">
              <a:spAutoFit/>
            </a:bodyPr>
            <a:lstStyle/>
            <a:p>
              <a:pPr lvl="0">
                <a:lnSpc>
                  <a:spcPct val="115000"/>
                </a:lnSpc>
              </a:pPr>
              <a:r>
                <a:rPr lang="ar-EG" b="1" dirty="0" smtClean="0">
                  <a:ea typeface="Times New Roman"/>
                  <a:cs typeface="AL-Mohanad Bold"/>
                </a:rPr>
                <a:t>السلوك </a:t>
              </a:r>
              <a:r>
                <a:rPr lang="ar-EG" b="1" dirty="0">
                  <a:ea typeface="Times New Roman"/>
                  <a:cs typeface="AL-Mohanad Bold"/>
                </a:rPr>
                <a:t>الانعزالي للطالب سواء في المدرسة أو خارج المدرسة. </a:t>
              </a:r>
            </a:p>
            <a:p>
              <a:pPr lvl="0">
                <a:lnSpc>
                  <a:spcPct val="115000"/>
                </a:lnSpc>
              </a:pPr>
              <a:r>
                <a:rPr lang="ar-EG" b="1" dirty="0" smtClean="0">
                  <a:ea typeface="Times New Roman"/>
                  <a:cs typeface="AL-Mohanad Bold"/>
                </a:rPr>
                <a:t>فقدان </a:t>
              </a:r>
              <a:r>
                <a:rPr lang="ar-EG" b="1" dirty="0">
                  <a:ea typeface="Times New Roman"/>
                  <a:cs typeface="AL-Mohanad Bold"/>
                </a:rPr>
                <a:t>الطالب لثقته بنفسه</a:t>
              </a:r>
            </a:p>
          </p:txBody>
        </p:sp>
        <p:sp>
          <p:nvSpPr>
            <p:cNvPr id="6" name="Rectangle 5"/>
            <p:cNvSpPr/>
            <p:nvPr/>
          </p:nvSpPr>
          <p:spPr>
            <a:xfrm>
              <a:off x="4382463" y="3789040"/>
              <a:ext cx="3667419" cy="707886"/>
            </a:xfrm>
            <a:prstGeom prst="rect">
              <a:avLst/>
            </a:prstGeom>
          </p:spPr>
          <p:txBody>
            <a:bodyPr wrap="square">
              <a:spAutoFit/>
            </a:bodyPr>
            <a:lstStyle/>
            <a:p>
              <a:pPr algn="ctr"/>
              <a:r>
                <a:rPr lang="ar-EG" sz="2000" b="1" dirty="0" smtClean="0">
                  <a:ea typeface="Times New Roman"/>
                  <a:cs typeface="AL-Mohanad Bold"/>
                </a:rPr>
                <a:t>ظهور </a:t>
              </a:r>
              <a:r>
                <a:rPr lang="ar-EG" sz="2000" b="1" dirty="0">
                  <a:ea typeface="Times New Roman"/>
                  <a:cs typeface="AL-Mohanad Bold"/>
                </a:rPr>
                <a:t>علامات كآبة على الطالب. </a:t>
              </a:r>
            </a:p>
            <a:p>
              <a:pPr algn="ctr"/>
              <a:r>
                <a:rPr lang="ar-EG" sz="2000" b="1" dirty="0" smtClean="0">
                  <a:ea typeface="Times New Roman"/>
                  <a:cs typeface="AL-Mohanad Bold"/>
                </a:rPr>
                <a:t>الامتناع </a:t>
              </a:r>
              <a:r>
                <a:rPr lang="ar-EG" sz="2000" b="1" dirty="0">
                  <a:ea typeface="Times New Roman"/>
                  <a:cs typeface="AL-Mohanad Bold"/>
                </a:rPr>
                <a:t>عن الخروج من المنزل</a:t>
              </a:r>
            </a:p>
          </p:txBody>
        </p:sp>
        <p:sp>
          <p:nvSpPr>
            <p:cNvPr id="7" name="Rectangle 6"/>
            <p:cNvSpPr/>
            <p:nvPr/>
          </p:nvSpPr>
          <p:spPr>
            <a:xfrm>
              <a:off x="4391090" y="4797152"/>
              <a:ext cx="3686110" cy="646331"/>
            </a:xfrm>
            <a:prstGeom prst="rect">
              <a:avLst/>
            </a:prstGeom>
          </p:spPr>
          <p:txBody>
            <a:bodyPr wrap="square">
              <a:spAutoFit/>
            </a:bodyPr>
            <a:lstStyle/>
            <a:p>
              <a:pPr algn="ctr"/>
              <a:r>
                <a:rPr lang="ar-EG" dirty="0" smtClean="0">
                  <a:ea typeface="Times New Roman"/>
                  <a:cs typeface="AL-Mateen"/>
                </a:rPr>
                <a:t>نقص </a:t>
              </a:r>
              <a:r>
                <a:rPr lang="ar-EG" dirty="0">
                  <a:ea typeface="Times New Roman"/>
                  <a:cs typeface="AL-Mateen"/>
                </a:rPr>
                <a:t>المال من الطالب بشكل يدلّ على تعرضه للهجوم</a:t>
              </a:r>
              <a:endParaRPr lang="ar-EG" dirty="0"/>
            </a:p>
          </p:txBody>
        </p:sp>
        <p:sp>
          <p:nvSpPr>
            <p:cNvPr id="8" name="Rectangle 7"/>
            <p:cNvSpPr/>
            <p:nvPr/>
          </p:nvSpPr>
          <p:spPr>
            <a:xfrm>
              <a:off x="4355147" y="5734997"/>
              <a:ext cx="3722053" cy="646331"/>
            </a:xfrm>
            <a:prstGeom prst="rect">
              <a:avLst/>
            </a:prstGeom>
          </p:spPr>
          <p:txBody>
            <a:bodyPr wrap="square">
              <a:spAutoFit/>
            </a:bodyPr>
            <a:lstStyle/>
            <a:p>
              <a:pPr algn="ctr"/>
              <a:r>
                <a:rPr lang="ar-EG" b="1" dirty="0" smtClean="0">
                  <a:solidFill>
                    <a:schemeClr val="bg1">
                      <a:lumMod val="95000"/>
                    </a:schemeClr>
                  </a:solidFill>
                  <a:ea typeface="Times New Roman"/>
                  <a:cs typeface="AL-Mateen"/>
                </a:rPr>
                <a:t>عودة </a:t>
              </a:r>
              <a:r>
                <a:rPr lang="ar-EG" b="1" dirty="0">
                  <a:solidFill>
                    <a:schemeClr val="bg1">
                      <a:lumMod val="95000"/>
                    </a:schemeClr>
                  </a:solidFill>
                  <a:ea typeface="Times New Roman"/>
                  <a:cs typeface="AL-Mateen"/>
                </a:rPr>
                <a:t>الطالب إلى المنزل وملابسه ممزقة أو نظارته مكسورة أو فقدان كتبه المدرسية. </a:t>
              </a:r>
              <a:endParaRPr lang="ar-EG" b="1" dirty="0">
                <a:solidFill>
                  <a:schemeClr val="bg1">
                    <a:lumMod val="95000"/>
                  </a:schemeClr>
                </a:solidFill>
              </a:endParaRPr>
            </a:p>
          </p:txBody>
        </p:sp>
      </p:grpSp>
    </p:spTree>
    <p:extLst>
      <p:ext uri="{BB962C8B-B14F-4D97-AF65-F5344CB8AC3E}">
        <p14:creationId xmlns:p14="http://schemas.microsoft.com/office/powerpoint/2010/main" val="397207166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76200" y="914400"/>
            <a:ext cx="8991600" cy="5867401"/>
            <a:chOff x="76200" y="1295401"/>
            <a:chExt cx="8991600" cy="5486400"/>
          </a:xfrm>
        </p:grpSpPr>
        <p:pic>
          <p:nvPicPr>
            <p:cNvPr id="3" name="Picture 2" descr="ناقل الشريط فوتوشوب تحميل مجاني, تحميل الأيقونات, محول الرموز ..."/>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76200" y="1295401"/>
              <a:ext cx="8991600" cy="548640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4" name="Rectangle 3"/>
            <p:cNvSpPr/>
            <p:nvPr/>
          </p:nvSpPr>
          <p:spPr>
            <a:xfrm>
              <a:off x="5029200" y="2169406"/>
              <a:ext cx="2819400" cy="954627"/>
            </a:xfrm>
            <a:prstGeom prst="rect">
              <a:avLst/>
            </a:prstGeom>
          </p:spPr>
          <p:txBody>
            <a:bodyPr wrap="square">
              <a:spAutoFit/>
            </a:bodyPr>
            <a:lstStyle/>
            <a:p>
              <a:pPr>
                <a:lnSpc>
                  <a:spcPct val="115000"/>
                </a:lnSpc>
              </a:pPr>
              <a:r>
                <a:rPr lang="ar-SA" b="1" dirty="0">
                  <a:solidFill>
                    <a:srgbClr val="C00000"/>
                  </a:solidFill>
                  <a:latin typeface="Times New Roman"/>
                  <a:ea typeface="Times New Roman"/>
                  <a:cs typeface="AL-Mateen"/>
                </a:rPr>
                <a:t>التنمر الجسدي: </a:t>
              </a:r>
              <a:r>
                <a:rPr lang="ar-SA" b="1" dirty="0">
                  <a:solidFill>
                    <a:schemeClr val="tx1">
                      <a:lumMod val="95000"/>
                      <a:lumOff val="5000"/>
                    </a:schemeClr>
                  </a:solidFill>
                  <a:latin typeface="Times New Roman"/>
                  <a:ea typeface="Times New Roman"/>
                  <a:cs typeface="AL-Mateen"/>
                </a:rPr>
                <a:t>هو استخدام القوة البدنية مثل الضرب وإتلاف الممتلكات. </a:t>
              </a:r>
            </a:p>
          </p:txBody>
        </p:sp>
        <p:sp>
          <p:nvSpPr>
            <p:cNvPr id="5" name="Rectangle 4"/>
            <p:cNvSpPr/>
            <p:nvPr/>
          </p:nvSpPr>
          <p:spPr>
            <a:xfrm>
              <a:off x="806570" y="2159722"/>
              <a:ext cx="2743200" cy="954627"/>
            </a:xfrm>
            <a:prstGeom prst="rect">
              <a:avLst/>
            </a:prstGeom>
          </p:spPr>
          <p:txBody>
            <a:bodyPr wrap="square">
              <a:spAutoFit/>
            </a:bodyPr>
            <a:lstStyle/>
            <a:p>
              <a:pPr>
                <a:lnSpc>
                  <a:spcPct val="115000"/>
                </a:lnSpc>
              </a:pPr>
              <a:r>
                <a:rPr lang="ar-SA" b="1" dirty="0">
                  <a:solidFill>
                    <a:srgbClr val="C00000"/>
                  </a:solidFill>
                  <a:latin typeface="Times New Roman"/>
                  <a:ea typeface="Times New Roman"/>
                  <a:cs typeface="AL-Mateen"/>
                </a:rPr>
                <a:t>التنمر اللفظي: </a:t>
              </a:r>
              <a:r>
                <a:rPr lang="ar-SA" b="1" dirty="0">
                  <a:solidFill>
                    <a:schemeClr val="tx1">
                      <a:lumMod val="95000"/>
                      <a:lumOff val="5000"/>
                    </a:schemeClr>
                  </a:solidFill>
                  <a:latin typeface="Times New Roman"/>
                  <a:ea typeface="Times New Roman"/>
                  <a:cs typeface="AL-Mateen"/>
                </a:rPr>
                <a:t>تتضمن إهانة الآخرين وتخويفهم، أو استخدام ألفاظ عنصرية</a:t>
              </a:r>
              <a:r>
                <a:rPr lang="ar-SA" b="1" dirty="0">
                  <a:solidFill>
                    <a:srgbClr val="C00000"/>
                  </a:solidFill>
                  <a:latin typeface="Times New Roman"/>
                  <a:ea typeface="Times New Roman"/>
                  <a:cs typeface="AL-Mateen"/>
                </a:rPr>
                <a:t>. </a:t>
              </a:r>
              <a:endParaRPr lang="ar-SA" b="1" dirty="0">
                <a:solidFill>
                  <a:srgbClr val="002060"/>
                </a:solidFill>
                <a:latin typeface="Times New Roman"/>
                <a:ea typeface="Times New Roman"/>
                <a:cs typeface="AL-Mateen"/>
              </a:endParaRPr>
            </a:p>
          </p:txBody>
        </p:sp>
        <p:sp>
          <p:nvSpPr>
            <p:cNvPr id="6" name="Rectangle 5"/>
            <p:cNvSpPr/>
            <p:nvPr/>
          </p:nvSpPr>
          <p:spPr>
            <a:xfrm>
              <a:off x="5181600" y="4341674"/>
              <a:ext cx="2674189" cy="1640408"/>
            </a:xfrm>
            <a:prstGeom prst="rect">
              <a:avLst/>
            </a:prstGeom>
          </p:spPr>
          <p:txBody>
            <a:bodyPr wrap="square">
              <a:spAutoFit/>
            </a:bodyPr>
            <a:lstStyle/>
            <a:p>
              <a:r>
                <a:rPr lang="ar-SA" b="1" dirty="0">
                  <a:solidFill>
                    <a:srgbClr val="C00000"/>
                  </a:solidFill>
                  <a:latin typeface="Times New Roman"/>
                  <a:ea typeface="Times New Roman"/>
                  <a:cs typeface="AL-Mateen"/>
                </a:rPr>
                <a:t>التنمّر </a:t>
              </a:r>
              <a:r>
                <a:rPr lang="ar-SA" b="1" dirty="0" err="1">
                  <a:solidFill>
                    <a:srgbClr val="C00000"/>
                  </a:solidFill>
                  <a:latin typeface="Times New Roman"/>
                  <a:ea typeface="Times New Roman"/>
                  <a:cs typeface="AL-Mateen"/>
                </a:rPr>
                <a:t>الإجتماعي</a:t>
              </a:r>
              <a:r>
                <a:rPr lang="ar-SA" b="1" dirty="0">
                  <a:solidFill>
                    <a:srgbClr val="C00000"/>
                  </a:solidFill>
                  <a:latin typeface="Times New Roman"/>
                  <a:ea typeface="Times New Roman"/>
                  <a:cs typeface="AL-Mateen"/>
                </a:rPr>
                <a:t>: </a:t>
              </a:r>
              <a:r>
                <a:rPr lang="ar-SA" b="1" dirty="0">
                  <a:solidFill>
                    <a:schemeClr val="tx1">
                      <a:lumMod val="95000"/>
                      <a:lumOff val="5000"/>
                    </a:schemeClr>
                  </a:solidFill>
                  <a:latin typeface="Times New Roman"/>
                  <a:ea typeface="Times New Roman"/>
                  <a:cs typeface="AL-Mateen"/>
                </a:rPr>
                <a:t>يسمّى بالتنمر السري وذلك لصعوبة كشفه ويشمل التنمر الاجتماعي على نشر الإشاعات والأكاذيب، وتهديد الآخرين، ومحاولة تشويه سمعتهم. </a:t>
              </a:r>
              <a:endParaRPr lang="ar-SA" dirty="0">
                <a:solidFill>
                  <a:schemeClr val="tx1">
                    <a:lumMod val="95000"/>
                    <a:lumOff val="5000"/>
                  </a:schemeClr>
                </a:solidFill>
                <a:latin typeface="Times New Roman"/>
                <a:ea typeface="Times New Roman"/>
                <a:cs typeface="AL-Mateen"/>
              </a:endParaRPr>
            </a:p>
          </p:txBody>
        </p:sp>
        <p:sp>
          <p:nvSpPr>
            <p:cNvPr id="7" name="Rectangle 6"/>
            <p:cNvSpPr/>
            <p:nvPr/>
          </p:nvSpPr>
          <p:spPr>
            <a:xfrm>
              <a:off x="838200" y="4466272"/>
              <a:ext cx="2679940" cy="1467734"/>
            </a:xfrm>
            <a:prstGeom prst="rect">
              <a:avLst/>
            </a:prstGeom>
          </p:spPr>
          <p:txBody>
            <a:bodyPr wrap="square">
              <a:spAutoFit/>
            </a:bodyPr>
            <a:lstStyle/>
            <a:p>
              <a:r>
                <a:rPr lang="ar-SA" sz="1600" b="1" dirty="0">
                  <a:solidFill>
                    <a:srgbClr val="C00000"/>
                  </a:solidFill>
                  <a:latin typeface="Times New Roman"/>
                  <a:ea typeface="Times New Roman"/>
                  <a:cs typeface="AL-Mateen"/>
                </a:rPr>
                <a:t>التنمر الإلكتروني: </a:t>
              </a:r>
              <a:r>
                <a:rPr lang="ar-SA" sz="1600" b="1" dirty="0">
                  <a:solidFill>
                    <a:schemeClr val="tx1">
                      <a:lumMod val="95000"/>
                      <a:lumOff val="5000"/>
                    </a:schemeClr>
                  </a:solidFill>
                  <a:latin typeface="Times New Roman"/>
                  <a:ea typeface="Times New Roman"/>
                  <a:cs typeface="AL-Mateen"/>
                </a:rPr>
                <a:t>هو الإساء للآخرين باستخدام الوسائل الرقمية مثل الهاتف ووسائل التواصل الاجتماعي وغيرها، وتتضمن نشر صور وكلمات مسيئة للآخرين، أو نشر الشائعات أو غيرها من الأمور</a:t>
              </a:r>
              <a:endParaRPr lang="ar-SA" sz="1400" dirty="0">
                <a:solidFill>
                  <a:schemeClr val="tx1">
                    <a:lumMod val="95000"/>
                    <a:lumOff val="5000"/>
                  </a:schemeClr>
                </a:solidFill>
                <a:latin typeface="Times New Roman"/>
                <a:ea typeface="Times New Roman"/>
                <a:cs typeface="AL-Mateen"/>
              </a:endParaRPr>
            </a:p>
          </p:txBody>
        </p:sp>
      </p:grpSp>
      <p:sp>
        <p:nvSpPr>
          <p:cNvPr id="9" name="AutoShape 2"/>
          <p:cNvSpPr>
            <a:spLocks noChangeArrowheads="1"/>
          </p:cNvSpPr>
          <p:nvPr/>
        </p:nvSpPr>
        <p:spPr bwMode="auto">
          <a:xfrm>
            <a:off x="4343400" y="86072"/>
            <a:ext cx="4543425" cy="828328"/>
          </a:xfrm>
          <a:prstGeom prst="roundRect">
            <a:avLst>
              <a:gd name="adj" fmla="val 16667"/>
            </a:avLst>
          </a:prstGeom>
          <a:ln>
            <a:headEnd/>
            <a:tailEn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lang="ar-EG" sz="2000" dirty="0">
                <a:solidFill>
                  <a:srgbClr val="C00000"/>
                </a:solidFill>
                <a:latin typeface="inherit" charset="0"/>
                <a:ea typeface="Arial" pitchFamily="34" charset="0"/>
                <a:cs typeface="AL-Mateen" pitchFamily="2" charset="-78"/>
              </a:rPr>
              <a:t>أنواع التنمر المدرسي </a:t>
            </a:r>
          </a:p>
          <a:p>
            <a:pPr lvl="0" algn="ctr" fontAlgn="base">
              <a:spcBef>
                <a:spcPct val="0"/>
              </a:spcBef>
              <a:spcAft>
                <a:spcPts val="1000"/>
              </a:spcAft>
            </a:pPr>
            <a:r>
              <a:rPr lang="ar-EG" dirty="0">
                <a:solidFill>
                  <a:srgbClr val="000000"/>
                </a:solidFill>
                <a:latin typeface="inherit" charset="0"/>
                <a:ea typeface="Arial" pitchFamily="34" charset="0"/>
                <a:cs typeface="AL-Mateen" pitchFamily="2" charset="-78"/>
              </a:rPr>
              <a:t>للتنمر المدرسي عدّة أنواع، نذكر منه ما يلي: </a:t>
            </a:r>
          </a:p>
        </p:txBody>
      </p:sp>
    </p:spTree>
    <p:extLst>
      <p:ext uri="{BB962C8B-B14F-4D97-AF65-F5344CB8AC3E}">
        <p14:creationId xmlns:p14="http://schemas.microsoft.com/office/powerpoint/2010/main" val="309437701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4800600" y="85726"/>
            <a:ext cx="4038600" cy="1460196"/>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11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fontAlgn="base">
                <a:spcBef>
                  <a:spcPct val="0"/>
                </a:spcBef>
                <a:spcAft>
                  <a:spcPct val="0"/>
                </a:spcAft>
              </a:pPr>
              <a:r>
                <a:rPr lang="ar-EG" sz="3200" kern="0" dirty="0">
                  <a:solidFill>
                    <a:sysClr val="windowText" lastClr="000000"/>
                  </a:solidFill>
                  <a:latin typeface="Calibri" pitchFamily="34" charset="0"/>
                  <a:ea typeface="Arial" pitchFamily="34" charset="0"/>
                  <a:cs typeface="AL-Mateen" pitchFamily="2" charset="-78"/>
                </a:rPr>
                <a:t>ما هو التنمر عند الأطفال</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p:txBody>
        </p:sp>
      </p:grpSp>
      <p:sp>
        <p:nvSpPr>
          <p:cNvPr id="6" name="مستطيل 5"/>
          <p:cNvSpPr/>
          <p:nvPr/>
        </p:nvSpPr>
        <p:spPr>
          <a:xfrm>
            <a:off x="539552" y="1700808"/>
            <a:ext cx="8299648" cy="2759730"/>
          </a:xfrm>
          <a:prstGeom prst="rect">
            <a:avLst/>
          </a:prstGeom>
        </p:spPr>
        <p:txBody>
          <a:bodyPr wrap="square">
            <a:spAutoFit/>
          </a:bodyPr>
          <a:lstStyle/>
          <a:p>
            <a:pPr>
              <a:lnSpc>
                <a:spcPct val="150000"/>
              </a:lnSpc>
              <a:spcAft>
                <a:spcPts val="1000"/>
              </a:spcAft>
            </a:pPr>
            <a:r>
              <a:rPr lang="ar-EG" sz="2000" b="1" dirty="0">
                <a:solidFill>
                  <a:srgbClr val="FF0000"/>
                </a:solidFill>
                <a:ea typeface="Calibri"/>
              </a:rPr>
              <a:t>التنمر عند الأطفال</a:t>
            </a:r>
            <a:endParaRPr lang="en-US" sz="1050" dirty="0">
              <a:ea typeface="Calibri"/>
              <a:cs typeface="Arial"/>
            </a:endParaRPr>
          </a:p>
          <a:p>
            <a:pPr>
              <a:lnSpc>
                <a:spcPct val="150000"/>
              </a:lnSpc>
              <a:spcAft>
                <a:spcPts val="1000"/>
              </a:spcAft>
            </a:pPr>
            <a:r>
              <a:rPr lang="ar-EG" b="1" dirty="0">
                <a:solidFill>
                  <a:srgbClr val="0D0D0D"/>
                </a:solidFill>
                <a:ea typeface="Calibri"/>
              </a:rPr>
              <a:t> يعتبر التنمر من المشاكل الكبيرة التي </a:t>
            </a:r>
            <a:r>
              <a:rPr lang="ar-EG" b="1" dirty="0" err="1">
                <a:solidFill>
                  <a:srgbClr val="0D0D0D"/>
                </a:solidFill>
                <a:ea typeface="Calibri"/>
              </a:rPr>
              <a:t>يواجهها</a:t>
            </a:r>
            <a:r>
              <a:rPr lang="ar-EG" b="1" dirty="0">
                <a:solidFill>
                  <a:srgbClr val="0D0D0D"/>
                </a:solidFill>
                <a:ea typeface="Calibri"/>
              </a:rPr>
              <a:t> الأطفال والتي من الممكن أن تسبب لهم الكثير من المشاعر المختلطة مثل الخوف، والوحدة، والحزن، والمرض، والشعور بالأذى، كما يمكن أن يتعرّض الطفل لأذى جسدي أو معنوي عندما يُقدم المتنّمر على ضربه، أو سبّه، أو إطلاق أسماء غير محببة عليه، أو يمكن أن يتعمّد السخرية أو إبقاء الطفل خارج مجموعةً من الأصدقاء، وكل هذه التصرفات وغيرها من صور التنمر الذي أثر على ثلاثة أرباع مجموع الأطفال الكليّ.</a:t>
            </a:r>
            <a:endParaRPr lang="en-US" sz="1050" dirty="0">
              <a:ea typeface="Calibri"/>
              <a:cs typeface="Arial"/>
            </a:endParaRPr>
          </a:p>
        </p:txBody>
      </p:sp>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530" y="4365104"/>
            <a:ext cx="4045024" cy="2066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4954036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115616" y="548680"/>
            <a:ext cx="7236296" cy="3303468"/>
          </a:xfrm>
          <a:prstGeom prst="rect">
            <a:avLst/>
          </a:prstGeom>
        </p:spPr>
        <p:txBody>
          <a:bodyPr wrap="square">
            <a:spAutoFit/>
          </a:bodyPr>
          <a:lstStyle/>
          <a:p>
            <a:pPr>
              <a:lnSpc>
                <a:spcPct val="150000"/>
              </a:lnSpc>
              <a:spcAft>
                <a:spcPts val="1000"/>
              </a:spcAft>
            </a:pPr>
            <a:r>
              <a:rPr lang="en-US" b="1" dirty="0">
                <a:solidFill>
                  <a:srgbClr val="0D0D0D"/>
                </a:solidFill>
                <a:latin typeface="Arial"/>
                <a:ea typeface="Calibri"/>
                <a:cs typeface="Arial"/>
              </a:rPr>
              <a:t> </a:t>
            </a:r>
            <a:r>
              <a:rPr lang="ar-EG" sz="2000" b="1" dirty="0">
                <a:solidFill>
                  <a:srgbClr val="FF0000"/>
                </a:solidFill>
                <a:ea typeface="Calibri"/>
              </a:rPr>
              <a:t>الفرق بين التنمر والعراك </a:t>
            </a:r>
            <a:endParaRPr lang="en-US" sz="1050" dirty="0">
              <a:ea typeface="Calibri"/>
              <a:cs typeface="Arial"/>
            </a:endParaRPr>
          </a:p>
          <a:p>
            <a:pPr>
              <a:lnSpc>
                <a:spcPct val="150000"/>
              </a:lnSpc>
              <a:spcAft>
                <a:spcPts val="1000"/>
              </a:spcAft>
            </a:pPr>
            <a:r>
              <a:rPr lang="ar-EG" b="1" dirty="0">
                <a:solidFill>
                  <a:srgbClr val="0D0D0D"/>
                </a:solidFill>
                <a:ea typeface="Calibri"/>
              </a:rPr>
              <a:t>يتعرض الأطفال إلى مواقفَ كثيرةٍ مثل التعرّض للضرب، أو الإغاظة من قبلِ أطفالٍ آخرين، ويمكن التفرقة بين هذه الحوادث وحوادث التنمّر من خلال ما يلي: </a:t>
            </a:r>
            <a:endParaRPr lang="en-US" sz="1050" dirty="0">
              <a:ea typeface="Calibri"/>
              <a:cs typeface="Arial"/>
            </a:endParaRPr>
          </a:p>
          <a:p>
            <a:pPr marL="342900" lvl="0" indent="-342900">
              <a:lnSpc>
                <a:spcPct val="150000"/>
              </a:lnSpc>
              <a:buFont typeface="Symbol"/>
              <a:buChar char=""/>
            </a:pPr>
            <a:r>
              <a:rPr lang="ar-EG" b="1" dirty="0">
                <a:solidFill>
                  <a:srgbClr val="0D0D0D"/>
                </a:solidFill>
                <a:ea typeface="Calibri"/>
              </a:rPr>
              <a:t>المتنمر يفرض قوته على الطفل الآخر. </a:t>
            </a:r>
            <a:endParaRPr lang="en-US" sz="1050" dirty="0">
              <a:ea typeface="Calibri"/>
              <a:cs typeface="Arial"/>
            </a:endParaRPr>
          </a:p>
          <a:p>
            <a:pPr marL="342900" lvl="0" indent="-342900">
              <a:lnSpc>
                <a:spcPct val="150000"/>
              </a:lnSpc>
              <a:buFont typeface="Symbol"/>
              <a:buChar char=""/>
            </a:pPr>
            <a:r>
              <a:rPr lang="ar-EG" b="1" dirty="0">
                <a:solidFill>
                  <a:srgbClr val="0D0D0D"/>
                </a:solidFill>
                <a:ea typeface="Calibri"/>
              </a:rPr>
              <a:t>المتنمّر يحاول السيطرة على الأطفال من خلال إخافتهم. </a:t>
            </a:r>
            <a:endParaRPr lang="en-US" sz="1050" dirty="0">
              <a:ea typeface="Calibri"/>
              <a:cs typeface="Arial"/>
            </a:endParaRPr>
          </a:p>
          <a:p>
            <a:pPr marL="342900" lvl="0" indent="-342900">
              <a:lnSpc>
                <a:spcPct val="150000"/>
              </a:lnSpc>
              <a:buFont typeface="Symbol"/>
              <a:buChar char=""/>
            </a:pPr>
            <a:r>
              <a:rPr lang="ar-EG" b="1" dirty="0">
                <a:solidFill>
                  <a:srgbClr val="0D0D0D"/>
                </a:solidFill>
                <a:ea typeface="Calibri"/>
              </a:rPr>
              <a:t>تعرّض الطفل للإزعاج المستمر والذي يجعله ضحيةً للتنمّر. </a:t>
            </a:r>
            <a:endParaRPr lang="en-US" sz="1050" dirty="0">
              <a:ea typeface="Calibri"/>
              <a:cs typeface="Arial"/>
            </a:endParaRPr>
          </a:p>
          <a:p>
            <a:pPr marL="342900" lvl="0" indent="-342900">
              <a:lnSpc>
                <a:spcPct val="150000"/>
              </a:lnSpc>
              <a:spcAft>
                <a:spcPts val="1000"/>
              </a:spcAft>
              <a:buFont typeface="Symbol"/>
              <a:buChar char=""/>
            </a:pPr>
            <a:r>
              <a:rPr lang="ar-EG" b="1" dirty="0">
                <a:solidFill>
                  <a:srgbClr val="0D0D0D"/>
                </a:solidFill>
                <a:ea typeface="Calibri"/>
              </a:rPr>
              <a:t>يحدث التنمّر أمام أو أثناء مراقبة الأطفال الآخرين. </a:t>
            </a:r>
            <a:endParaRPr lang="en-US" sz="1050" dirty="0">
              <a:ea typeface="Calibri"/>
              <a:cs typeface="Arial"/>
            </a:endParaRPr>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3933056"/>
            <a:ext cx="3960440" cy="27182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4954036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2"/>
          <p:cNvGrpSpPr>
            <a:grpSpLocks/>
          </p:cNvGrpSpPr>
          <p:nvPr/>
        </p:nvGrpSpPr>
        <p:grpSpPr bwMode="auto">
          <a:xfrm>
            <a:off x="3962400" y="85726"/>
            <a:ext cx="4876800" cy="1432854"/>
            <a:chOff x="6675" y="135"/>
            <a:chExt cx="5250" cy="5250"/>
          </a:xfrm>
        </p:grpSpPr>
        <p:pic>
          <p:nvPicPr>
            <p:cNvPr id="6"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11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fontAlgn="base">
                <a:spcBef>
                  <a:spcPct val="0"/>
                </a:spcBef>
                <a:spcAft>
                  <a:spcPct val="0"/>
                </a:spcAft>
              </a:pPr>
              <a:r>
                <a:rPr lang="ar-EG" sz="3200" kern="0" dirty="0">
                  <a:solidFill>
                    <a:sysClr val="windowText" lastClr="000000"/>
                  </a:solidFill>
                  <a:latin typeface="Calibri" pitchFamily="34" charset="0"/>
                  <a:ea typeface="Arial" pitchFamily="34" charset="0"/>
                  <a:cs typeface="AL-Mateen" pitchFamily="2" charset="-78"/>
                </a:rPr>
                <a:t>تأثير التنمر على الأطفال</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p:txBody>
        </p:sp>
      </p:grpSp>
      <p:sp>
        <p:nvSpPr>
          <p:cNvPr id="8" name="AutoShape 2"/>
          <p:cNvSpPr>
            <a:spLocks noChangeArrowheads="1"/>
          </p:cNvSpPr>
          <p:nvPr/>
        </p:nvSpPr>
        <p:spPr bwMode="auto">
          <a:xfrm>
            <a:off x="5373897" y="2662335"/>
            <a:ext cx="3465303" cy="609600"/>
          </a:xfrm>
          <a:prstGeom prst="roundRect">
            <a:avLst>
              <a:gd name="adj" fmla="val 16667"/>
            </a:avLst>
          </a:prstGeom>
          <a:ln>
            <a:headEnd/>
            <a:tailEnd/>
          </a:ln>
        </p:spPr>
        <p:style>
          <a:lnRef idx="3">
            <a:schemeClr val="lt1"/>
          </a:lnRef>
          <a:fillRef idx="1">
            <a:schemeClr val="accent5"/>
          </a:fillRef>
          <a:effectRef idx="1">
            <a:schemeClr val="accent5"/>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fontAlgn="base">
              <a:spcBef>
                <a:spcPct val="0"/>
              </a:spcBef>
              <a:spcAft>
                <a:spcPct val="0"/>
              </a:spcAft>
            </a:pPr>
            <a:r>
              <a:rPr lang="ar-EG" sz="2000" b="1" kern="0" dirty="0">
                <a:solidFill>
                  <a:sysClr val="windowText" lastClr="000000"/>
                </a:solidFill>
                <a:latin typeface="Calibri" pitchFamily="34" charset="0"/>
                <a:ea typeface="Arial" pitchFamily="34" charset="0"/>
                <a:cs typeface="AL-Mateen" pitchFamily="2" charset="-78"/>
              </a:rPr>
              <a:t>الآثار قصيرة الأمد </a:t>
            </a:r>
            <a:endParaRPr kumimoji="0" lang="ar-EG" sz="2400" b="1"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p:txBody>
      </p:sp>
      <p:sp>
        <p:nvSpPr>
          <p:cNvPr id="9" name="Rectangle 8"/>
          <p:cNvSpPr/>
          <p:nvPr/>
        </p:nvSpPr>
        <p:spPr>
          <a:xfrm>
            <a:off x="838200" y="3417838"/>
            <a:ext cx="7624789" cy="2554545"/>
          </a:xfrm>
          <a:prstGeom prst="rect">
            <a:avLst/>
          </a:prstGeom>
          <a:ln w="12700">
            <a:solidFill>
              <a:schemeClr val="tx1"/>
            </a:solidFill>
          </a:ln>
        </p:spPr>
        <p:txBody>
          <a:bodyPr wrap="square">
            <a:spAutoFit/>
          </a:bodyPr>
          <a:lstStyle/>
          <a:p>
            <a:r>
              <a:rPr lang="ar-EG" sz="2000" b="1" dirty="0">
                <a:solidFill>
                  <a:srgbClr val="0D0D0D"/>
                </a:solidFill>
                <a:ea typeface="Calibri"/>
              </a:rPr>
              <a:t>تتلخّص الآثار قصيرة الأمد بما يلي:</a:t>
            </a:r>
          </a:p>
          <a:p>
            <a:r>
              <a:rPr lang="ar-EG" sz="2000" b="1" dirty="0">
                <a:solidFill>
                  <a:srgbClr val="0D0D0D"/>
                </a:solidFill>
                <a:ea typeface="Calibri"/>
              </a:rPr>
              <a:t>	الشعور بالغضب. </a:t>
            </a:r>
          </a:p>
          <a:p>
            <a:r>
              <a:rPr lang="ar-EG" sz="2000" b="1" dirty="0">
                <a:solidFill>
                  <a:srgbClr val="0D0D0D"/>
                </a:solidFill>
                <a:ea typeface="Calibri"/>
              </a:rPr>
              <a:t>	الكآبة. </a:t>
            </a:r>
          </a:p>
          <a:p>
            <a:r>
              <a:rPr lang="ar-EG" sz="2000" b="1" dirty="0">
                <a:solidFill>
                  <a:srgbClr val="0D0D0D"/>
                </a:solidFill>
                <a:ea typeface="Calibri"/>
              </a:rPr>
              <a:t>	التفكير بالانتحار، إذ أظهرت دراسة إحصائية أنَّ عشرين بالمئة من الأطفال الذين تعرضوا للتنمّر راودتهم أفكارٌ انتحارية، مقارنةً بثلاث بالمئة من الأطفال الذين لم يتعرضوا للتنمر وراودتهم أفكاراً بالانتحار.</a:t>
            </a:r>
          </a:p>
          <a:p>
            <a:r>
              <a:rPr lang="ar-EG" sz="2000" b="1" dirty="0">
                <a:solidFill>
                  <a:srgbClr val="0D0D0D"/>
                </a:solidFill>
                <a:ea typeface="Calibri"/>
              </a:rPr>
              <a:t>	العلامات المتدنية مقارنةً بالأطفال الذين لم يتعرضوا للتنمر. </a:t>
            </a:r>
          </a:p>
          <a:p>
            <a:r>
              <a:rPr lang="ar-EG" sz="2000" b="1" dirty="0">
                <a:solidFill>
                  <a:srgbClr val="0D0D0D"/>
                </a:solidFill>
                <a:ea typeface="Calibri"/>
              </a:rPr>
              <a:t>	زيادة التعرض للمرض. </a:t>
            </a:r>
          </a:p>
        </p:txBody>
      </p:sp>
      <p:sp>
        <p:nvSpPr>
          <p:cNvPr id="2" name="مستطيل 1"/>
          <p:cNvSpPr/>
          <p:nvPr/>
        </p:nvSpPr>
        <p:spPr>
          <a:xfrm>
            <a:off x="1115616" y="1628307"/>
            <a:ext cx="7571184" cy="923330"/>
          </a:xfrm>
          <a:prstGeom prst="rect">
            <a:avLst/>
          </a:prstGeom>
        </p:spPr>
        <p:txBody>
          <a:bodyPr wrap="square">
            <a:spAutoFit/>
          </a:bodyPr>
          <a:lstStyle/>
          <a:p>
            <a:pPr>
              <a:lnSpc>
                <a:spcPct val="150000"/>
              </a:lnSpc>
              <a:spcAft>
                <a:spcPts val="1000"/>
              </a:spcAft>
            </a:pPr>
            <a:r>
              <a:rPr lang="ar-EG" b="1" dirty="0">
                <a:solidFill>
                  <a:srgbClr val="0D0D0D"/>
                </a:solidFill>
                <a:ea typeface="Calibri"/>
              </a:rPr>
              <a:t> يعتبر التنمر نوعاً من أنواع الإساءة التي تلحق أضراراً عاطفيةً على المدى القصير والطويل على حدٍ سواء، ومن هذه الآثار:</a:t>
            </a:r>
            <a:endParaRPr lang="en-US" sz="1050" dirty="0">
              <a:ea typeface="Calibri"/>
              <a:cs typeface="Arial"/>
            </a:endParaRPr>
          </a:p>
        </p:txBody>
      </p:sp>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5172283"/>
            <a:ext cx="2520280"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565986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p:nvPr/>
        </p:nvSpPr>
        <p:spPr>
          <a:xfrm>
            <a:off x="5076056" y="215868"/>
            <a:ext cx="3919539" cy="646331"/>
          </a:xfrm>
          <a:prstGeom prst="rect">
            <a:avLst/>
          </a:prstGeom>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anchor="t" anchorCtr="1" compatLnSpc="1">
            <a:spAutoFit/>
          </a:bodyPr>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3600" b="0" i="0" u="none" strike="noStrike" kern="1200" cap="none" spc="0" baseline="0">
                <a:solidFill>
                  <a:srgbClr val="FFFFFF"/>
                </a:solidFill>
                <a:uFillTx/>
                <a:latin typeface="Sakkal Majalla" panose="02000000000000000000" pitchFamily="2" charset="-78"/>
                <a:cs typeface="Sakkal Majalla" panose="02000000000000000000" pitchFamily="2" charset="-78"/>
              </a:rPr>
              <a:t>إرشادات عامة للمتدربين </a:t>
            </a:r>
            <a:endParaRPr lang="en-US" sz="3600" b="0" i="0" u="none" strike="noStrike" kern="1200" cap="none" spc="0" baseline="0">
              <a:solidFill>
                <a:srgbClr val="FFFFFF"/>
              </a:solidFill>
              <a:uFillTx/>
              <a:latin typeface="Sakkal Majalla" panose="02000000000000000000" pitchFamily="2" charset="-78"/>
              <a:cs typeface="Sakkal Majalla" panose="02000000000000000000" pitchFamily="2" charset="-78"/>
            </a:endParaRPr>
          </a:p>
        </p:txBody>
      </p:sp>
      <p:sp>
        <p:nvSpPr>
          <p:cNvPr id="9" name="Rectangle 1"/>
          <p:cNvSpPr/>
          <p:nvPr/>
        </p:nvSpPr>
        <p:spPr>
          <a:xfrm>
            <a:off x="778836" y="1860848"/>
            <a:ext cx="8365164" cy="4031873"/>
          </a:xfrm>
          <a:prstGeom prst="rect">
            <a:avLst/>
          </a:prstGeom>
          <a:noFill/>
          <a:ln>
            <a:noFill/>
            <a:prstDash val="solid"/>
          </a:ln>
        </p:spPr>
        <p:txBody>
          <a:bodyPr vert="horz" wrap="square" lIns="91440" tIns="45720" rIns="91440" bIns="45720" anchor="ctr" anchorCtr="0" compatLnSpc="1">
            <a:spAutoFit/>
          </a:bodyPr>
          <a:lstStyle/>
          <a:p>
            <a:pPr marL="0" marR="0" lvl="0" indent="0" algn="r" defTabSz="914400" rtl="1" fontAlgn="auto" hangingPunct="1">
              <a:lnSpc>
                <a:spcPct val="100000"/>
              </a:lnSpc>
              <a:spcBef>
                <a:spcPts val="0"/>
              </a:spcBef>
              <a:spcAft>
                <a:spcPts val="0"/>
              </a:spcAft>
              <a:buSzPct val="100000"/>
              <a:buChar char="•"/>
              <a:tabLst>
                <a:tab pos="457200" algn="l"/>
              </a:tabLst>
              <a:defRPr sz="1800" b="0" i="0" u="none" strike="noStrike" kern="0" cap="none" spc="0" baseline="0">
                <a:solidFill>
                  <a:srgbClr val="000000"/>
                </a:solidFill>
                <a:uFillTx/>
              </a:defRPr>
            </a:pPr>
            <a:r>
              <a:rPr lang="ar-SA" sz="3200" b="1" i="0" u="none" strike="noStrike" kern="1200" cap="none" spc="0" baseline="0" dirty="0">
                <a:solidFill>
                  <a:srgbClr val="000000"/>
                </a:solidFill>
                <a:uFillTx/>
                <a:latin typeface="Sakkal Majalla" pitchFamily="2"/>
                <a:ea typeface="Times New Roman" pitchFamily="18"/>
                <a:cs typeface="Sakkal Majalla" pitchFamily="2"/>
              </a:rPr>
              <a:t>كن مشاركاً في جميع الأنشطة.</a:t>
            </a:r>
            <a:endParaRPr lang="en-US" sz="1050" b="0" i="0" u="none" strike="noStrike" kern="1200" cap="none" spc="0" baseline="0" dirty="0">
              <a:solidFill>
                <a:srgbClr val="000000"/>
              </a:solidFill>
              <a:uFillTx/>
              <a:latin typeface="Arial" pitchFamily="34"/>
              <a:cs typeface="Arial" pitchFamily="34"/>
            </a:endParaRPr>
          </a:p>
          <a:p>
            <a:pPr marL="0" marR="0" lvl="0" indent="0" algn="r" defTabSz="914400" rtl="1" fontAlgn="auto" hangingPunct="0">
              <a:lnSpc>
                <a:spcPct val="100000"/>
              </a:lnSpc>
              <a:spcBef>
                <a:spcPts val="0"/>
              </a:spcBef>
              <a:spcAft>
                <a:spcPts val="0"/>
              </a:spcAft>
              <a:buSzPct val="100000"/>
              <a:buChar char="•"/>
              <a:tabLst>
                <a:tab pos="457200" algn="l"/>
              </a:tabLst>
              <a:defRPr sz="1800" b="0" i="0" u="none" strike="noStrike" kern="0" cap="none" spc="0" baseline="0">
                <a:solidFill>
                  <a:srgbClr val="000000"/>
                </a:solidFill>
                <a:uFillTx/>
              </a:defRPr>
            </a:pPr>
            <a:r>
              <a:rPr lang="ar-SA" sz="3200" b="1" i="0" u="none" strike="noStrike" kern="1200" cap="none" spc="0" baseline="0" dirty="0">
                <a:solidFill>
                  <a:srgbClr val="000000"/>
                </a:solidFill>
                <a:uFillTx/>
                <a:latin typeface="Sakkal Majalla" pitchFamily="2"/>
                <a:ea typeface="Times New Roman" pitchFamily="18"/>
                <a:cs typeface="Sakkal Majalla" pitchFamily="2"/>
              </a:rPr>
              <a:t>احترم أفكار المدرب والزملاء.</a:t>
            </a:r>
            <a:endParaRPr lang="en-US" sz="1050" b="0" i="0" u="none" strike="noStrike" kern="1200" cap="none" spc="0" baseline="0" dirty="0">
              <a:solidFill>
                <a:srgbClr val="000000"/>
              </a:solidFill>
              <a:uFillTx/>
              <a:latin typeface="Arial" pitchFamily="34"/>
              <a:cs typeface="Arial" pitchFamily="34"/>
            </a:endParaRPr>
          </a:p>
          <a:p>
            <a:pPr marL="0" marR="0" lvl="0" indent="0" algn="r" defTabSz="914400" rtl="1" fontAlgn="auto" hangingPunct="0">
              <a:lnSpc>
                <a:spcPct val="100000"/>
              </a:lnSpc>
              <a:spcBef>
                <a:spcPts val="0"/>
              </a:spcBef>
              <a:spcAft>
                <a:spcPts val="0"/>
              </a:spcAft>
              <a:buSzPct val="100000"/>
              <a:buChar char="•"/>
              <a:tabLst>
                <a:tab pos="457200" algn="l"/>
              </a:tabLst>
              <a:defRPr sz="1800" b="0" i="0" u="none" strike="noStrike" kern="0" cap="none" spc="0" baseline="0">
                <a:solidFill>
                  <a:srgbClr val="000000"/>
                </a:solidFill>
                <a:uFillTx/>
              </a:defRPr>
            </a:pPr>
            <a:r>
              <a:rPr lang="ar-SA" sz="3200" b="1" i="0" u="none" strike="noStrike" kern="1200" cap="none" spc="0" baseline="0" dirty="0">
                <a:solidFill>
                  <a:srgbClr val="000000"/>
                </a:solidFill>
                <a:uFillTx/>
                <a:latin typeface="Sakkal Majalla" pitchFamily="2"/>
                <a:ea typeface="Times New Roman" pitchFamily="18"/>
                <a:cs typeface="Sakkal Majalla" pitchFamily="2"/>
              </a:rPr>
              <a:t>أنقد أفكار المدرب والزملاء بأدب إن كانت هناك حاجة </a:t>
            </a:r>
            <a:endParaRPr lang="en-US" sz="1050" b="0" i="0" u="none" strike="noStrike" kern="1200" cap="none" spc="0" baseline="0" dirty="0">
              <a:solidFill>
                <a:srgbClr val="000000"/>
              </a:solidFill>
              <a:uFillTx/>
              <a:latin typeface="Arial" pitchFamily="34"/>
              <a:cs typeface="Arial" pitchFamily="34"/>
            </a:endParaRPr>
          </a:p>
          <a:p>
            <a:pPr marL="0" marR="0" lvl="0" indent="0" algn="r" defTabSz="914400" rtl="1" fontAlgn="auto" hangingPunct="0">
              <a:lnSpc>
                <a:spcPct val="100000"/>
              </a:lnSpc>
              <a:spcBef>
                <a:spcPts val="0"/>
              </a:spcBef>
              <a:spcAft>
                <a:spcPts val="0"/>
              </a:spcAft>
              <a:buSzPct val="100000"/>
              <a:buChar char="•"/>
              <a:tabLst>
                <a:tab pos="457200" algn="l"/>
              </a:tabLst>
              <a:defRPr sz="1800" b="0" i="0" u="none" strike="noStrike" kern="0" cap="none" spc="0" baseline="0">
                <a:solidFill>
                  <a:srgbClr val="000000"/>
                </a:solidFill>
                <a:uFillTx/>
              </a:defRPr>
            </a:pPr>
            <a:r>
              <a:rPr lang="ar-SA" sz="3200" b="1" i="0" u="none" strike="noStrike" kern="1200" cap="none" spc="0" baseline="0" dirty="0">
                <a:solidFill>
                  <a:srgbClr val="000000"/>
                </a:solidFill>
                <a:uFillTx/>
                <a:latin typeface="Sakkal Majalla" pitchFamily="2"/>
                <a:ea typeface="Times New Roman" pitchFamily="18"/>
                <a:cs typeface="Sakkal Majalla" pitchFamily="2"/>
              </a:rPr>
              <a:t>احرص على استثمار الوقت.</a:t>
            </a:r>
            <a:endParaRPr lang="en-US" sz="1050" b="0" i="0" u="none" strike="noStrike" kern="1200" cap="none" spc="0" baseline="0" dirty="0">
              <a:solidFill>
                <a:srgbClr val="000000"/>
              </a:solidFill>
              <a:uFillTx/>
              <a:latin typeface="Arial" pitchFamily="34"/>
              <a:cs typeface="Arial" pitchFamily="34"/>
            </a:endParaRPr>
          </a:p>
          <a:p>
            <a:pPr marL="0" marR="0" lvl="0" indent="0" algn="r" defTabSz="914400" rtl="1" fontAlgn="auto" hangingPunct="0">
              <a:lnSpc>
                <a:spcPct val="100000"/>
              </a:lnSpc>
              <a:spcBef>
                <a:spcPts val="0"/>
              </a:spcBef>
              <a:spcAft>
                <a:spcPts val="0"/>
              </a:spcAft>
              <a:buSzPct val="100000"/>
              <a:buChar char="•"/>
              <a:tabLst>
                <a:tab pos="457200" algn="l"/>
              </a:tabLst>
              <a:defRPr sz="1800" b="0" i="0" u="none" strike="noStrike" kern="0" cap="none" spc="0" baseline="0">
                <a:solidFill>
                  <a:srgbClr val="000000"/>
                </a:solidFill>
                <a:uFillTx/>
              </a:defRPr>
            </a:pPr>
            <a:r>
              <a:rPr lang="ar-SA" sz="3200" b="1" i="0" u="none" strike="noStrike" kern="1200" cap="none" spc="0" baseline="0" dirty="0">
                <a:solidFill>
                  <a:srgbClr val="000000"/>
                </a:solidFill>
                <a:uFillTx/>
                <a:latin typeface="Sakkal Majalla" pitchFamily="2"/>
                <a:ea typeface="Times New Roman" pitchFamily="18"/>
                <a:cs typeface="Sakkal Majalla" pitchFamily="2"/>
              </a:rPr>
              <a:t>تقبل الدور الذي يسند إليك في المجموعة.</a:t>
            </a:r>
            <a:endParaRPr lang="en-US" sz="1050" b="0" i="0" u="none" strike="noStrike" kern="1200" cap="none" spc="0" baseline="0" dirty="0">
              <a:solidFill>
                <a:srgbClr val="000000"/>
              </a:solidFill>
              <a:uFillTx/>
              <a:latin typeface="Arial" pitchFamily="34"/>
              <a:cs typeface="Arial" pitchFamily="34"/>
            </a:endParaRPr>
          </a:p>
          <a:p>
            <a:pPr marL="0" marR="0" lvl="0" indent="0" algn="r" defTabSz="914400" rtl="1" fontAlgn="auto" hangingPunct="0">
              <a:lnSpc>
                <a:spcPct val="100000"/>
              </a:lnSpc>
              <a:spcBef>
                <a:spcPts val="0"/>
              </a:spcBef>
              <a:spcAft>
                <a:spcPts val="0"/>
              </a:spcAft>
              <a:buSzPct val="100000"/>
              <a:buChar char="•"/>
              <a:tabLst>
                <a:tab pos="457200" algn="l"/>
              </a:tabLst>
              <a:defRPr sz="1800" b="0" i="0" u="none" strike="noStrike" kern="0" cap="none" spc="0" baseline="0">
                <a:solidFill>
                  <a:srgbClr val="000000"/>
                </a:solidFill>
                <a:uFillTx/>
              </a:defRPr>
            </a:pPr>
            <a:r>
              <a:rPr lang="ar-SA" sz="3200" b="1" i="0" u="none" strike="noStrike" kern="1200" cap="none" spc="0" baseline="0" dirty="0">
                <a:solidFill>
                  <a:srgbClr val="000000"/>
                </a:solidFill>
                <a:uFillTx/>
                <a:latin typeface="Sakkal Majalla" pitchFamily="2"/>
                <a:ea typeface="Times New Roman" pitchFamily="18"/>
                <a:cs typeface="Sakkal Majalla" pitchFamily="2"/>
              </a:rPr>
              <a:t>حفز أفراد مجموعتك في المشاركة في النشاطات.</a:t>
            </a:r>
            <a:endParaRPr lang="en-US" sz="1050" b="0" i="0" u="none" strike="noStrike" kern="1200" cap="none" spc="0" baseline="0" dirty="0">
              <a:solidFill>
                <a:srgbClr val="000000"/>
              </a:solidFill>
              <a:uFillTx/>
              <a:latin typeface="Arial" pitchFamily="34"/>
              <a:cs typeface="Arial" pitchFamily="34"/>
            </a:endParaRPr>
          </a:p>
          <a:p>
            <a:pPr marL="0" marR="0" lvl="0" indent="0" algn="r" defTabSz="914400" rtl="1" fontAlgn="auto" hangingPunct="0">
              <a:lnSpc>
                <a:spcPct val="100000"/>
              </a:lnSpc>
              <a:spcBef>
                <a:spcPts val="0"/>
              </a:spcBef>
              <a:spcAft>
                <a:spcPts val="0"/>
              </a:spcAft>
              <a:buSzPct val="100000"/>
              <a:buChar char="•"/>
              <a:tabLst>
                <a:tab pos="457200" algn="l"/>
              </a:tabLst>
              <a:defRPr sz="1800" b="0" i="0" u="none" strike="noStrike" kern="0" cap="none" spc="0" baseline="0">
                <a:solidFill>
                  <a:srgbClr val="000000"/>
                </a:solidFill>
                <a:uFillTx/>
              </a:defRPr>
            </a:pPr>
            <a:r>
              <a:rPr lang="ar-SA" sz="3200" b="1" i="0" u="none" strike="noStrike" kern="1200" cap="none" spc="0" baseline="0" dirty="0">
                <a:solidFill>
                  <a:srgbClr val="000000"/>
                </a:solidFill>
                <a:uFillTx/>
                <a:latin typeface="Sakkal Majalla" pitchFamily="2"/>
                <a:ea typeface="Times New Roman" pitchFamily="18"/>
                <a:cs typeface="Sakkal Majalla" pitchFamily="2"/>
              </a:rPr>
              <a:t>احرص على بناء علاقات طيبة مع المدرب والزملاء أثناء البرنامج التدريبي.</a:t>
            </a:r>
            <a:endParaRPr lang="en-US" sz="1050" b="0" i="0" u="none" strike="noStrike" kern="1200" cap="none" spc="0" baseline="0" dirty="0">
              <a:solidFill>
                <a:srgbClr val="000000"/>
              </a:solidFill>
              <a:uFillTx/>
              <a:latin typeface="Arial" pitchFamily="34"/>
              <a:cs typeface="Arial" pitchFamily="34"/>
            </a:endParaRPr>
          </a:p>
          <a:p>
            <a:pPr marL="0" marR="0" lvl="0" indent="0" algn="r" defTabSz="914400" rtl="1" fontAlgn="auto" hangingPunct="0">
              <a:lnSpc>
                <a:spcPct val="100000"/>
              </a:lnSpc>
              <a:spcBef>
                <a:spcPts val="0"/>
              </a:spcBef>
              <a:spcAft>
                <a:spcPts val="0"/>
              </a:spcAft>
              <a:buSzPct val="100000"/>
              <a:buChar char="•"/>
              <a:tabLst>
                <a:tab pos="457200" algn="l"/>
              </a:tabLst>
              <a:defRPr sz="1800" b="0" i="0" u="none" strike="noStrike" kern="0" cap="none" spc="0" baseline="0">
                <a:solidFill>
                  <a:srgbClr val="000000"/>
                </a:solidFill>
                <a:uFillTx/>
              </a:defRPr>
            </a:pPr>
            <a:r>
              <a:rPr lang="ar-SA" sz="3200" b="1" i="0" u="none" strike="noStrike" kern="1200" cap="none" spc="0" baseline="0" dirty="0">
                <a:solidFill>
                  <a:srgbClr val="000000"/>
                </a:solidFill>
                <a:uFillTx/>
                <a:latin typeface="Sakkal Majalla" pitchFamily="2"/>
                <a:ea typeface="Times New Roman" pitchFamily="18"/>
                <a:cs typeface="Sakkal Majalla" pitchFamily="2"/>
              </a:rPr>
              <a:t>احرص على ما تعلمته في البرنامج وطبقه في الميدان.</a:t>
            </a:r>
            <a:endParaRPr lang="ar-SA" sz="2800" b="0" i="0" u="none" strike="noStrike" kern="1200" cap="none" spc="0" baseline="0" dirty="0">
              <a:solidFill>
                <a:srgbClr val="000000"/>
              </a:solidFill>
              <a:uFillTx/>
              <a:latin typeface="Arial" pitchFamily="34"/>
              <a:cs typeface="Arial" pitchFamily="34"/>
            </a:endParaRPr>
          </a:p>
        </p:txBody>
      </p:sp>
      <p:sp>
        <p:nvSpPr>
          <p:cNvPr id="10" name="وسيلة شرح على شكل سحابة 21"/>
          <p:cNvSpPr/>
          <p:nvPr/>
        </p:nvSpPr>
        <p:spPr>
          <a:xfrm>
            <a:off x="1259632" y="332656"/>
            <a:ext cx="3598168" cy="1305790"/>
          </a:xfrm>
          <a:custGeom>
            <a:avLst>
              <a:gd name="f0" fmla="val 24598"/>
              <a:gd name="f1" fmla="val 34456"/>
            </a:avLst>
            <a:gdLst>
              <a:gd name="f2" fmla="val 10800000"/>
              <a:gd name="f3" fmla="val 5400000"/>
              <a:gd name="f4" fmla="val 180"/>
              <a:gd name="f5" fmla="val w"/>
              <a:gd name="f6" fmla="val h"/>
              <a:gd name="f7" fmla="val 0"/>
              <a:gd name="f8" fmla="val 21600"/>
              <a:gd name="f9" fmla="*/ 5419351 1 1725033"/>
              <a:gd name="f10" fmla="val 2147483647"/>
              <a:gd name="f11" fmla="val 1930"/>
              <a:gd name="f12" fmla="val 7160"/>
              <a:gd name="f13" fmla="val 1530"/>
              <a:gd name="f14" fmla="val 4490"/>
              <a:gd name="f15" fmla="val 3400"/>
              <a:gd name="f16" fmla="val 1970"/>
              <a:gd name="f17" fmla="val 5270"/>
              <a:gd name="f18" fmla="val 5860"/>
              <a:gd name="f19" fmla="val 1950"/>
              <a:gd name="f20" fmla="val 6470"/>
              <a:gd name="f21" fmla="val 2210"/>
              <a:gd name="f22" fmla="val 6970"/>
              <a:gd name="f23" fmla="val 2600"/>
              <a:gd name="f24" fmla="val 7450"/>
              <a:gd name="f25" fmla="val 1390"/>
              <a:gd name="f26" fmla="val 8340"/>
              <a:gd name="f27" fmla="val 650"/>
              <a:gd name="f28" fmla="val 9340"/>
              <a:gd name="f29" fmla="val 10004"/>
              <a:gd name="f30" fmla="val 690"/>
              <a:gd name="f31" fmla="val 10710"/>
              <a:gd name="f32" fmla="val 1050"/>
              <a:gd name="f33" fmla="val 11210"/>
              <a:gd name="f34" fmla="val 1700"/>
              <a:gd name="f35" fmla="val 11570"/>
              <a:gd name="f36" fmla="val 630"/>
              <a:gd name="f37" fmla="val 12330"/>
              <a:gd name="f38" fmla="val 13150"/>
              <a:gd name="f39" fmla="val 13840"/>
              <a:gd name="f40" fmla="val 14470"/>
              <a:gd name="f41" fmla="val 460"/>
              <a:gd name="f42" fmla="val 14870"/>
              <a:gd name="f43" fmla="val 1160"/>
              <a:gd name="f44" fmla="val 15330"/>
              <a:gd name="f45" fmla="val 440"/>
              <a:gd name="f46" fmla="val 16020"/>
              <a:gd name="f47" fmla="val 16740"/>
              <a:gd name="f48" fmla="val 17910"/>
              <a:gd name="f49" fmla="val 18900"/>
              <a:gd name="f50" fmla="val 1130"/>
              <a:gd name="f51" fmla="val 19110"/>
              <a:gd name="f52" fmla="val 2710"/>
              <a:gd name="f53" fmla="val 20240"/>
              <a:gd name="f54" fmla="val 3150"/>
              <a:gd name="f55" fmla="val 21060"/>
              <a:gd name="f56" fmla="val 4580"/>
              <a:gd name="f57" fmla="val 6220"/>
              <a:gd name="f58" fmla="val 6720"/>
              <a:gd name="f59" fmla="val 21000"/>
              <a:gd name="f60" fmla="val 7200"/>
              <a:gd name="f61" fmla="val 20830"/>
              <a:gd name="f62" fmla="val 7660"/>
              <a:gd name="f63" fmla="val 21310"/>
              <a:gd name="f64" fmla="val 8460"/>
              <a:gd name="f65" fmla="val 9450"/>
              <a:gd name="f66" fmla="val 10460"/>
              <a:gd name="f67" fmla="val 12750"/>
              <a:gd name="f68" fmla="val 20310"/>
              <a:gd name="f69" fmla="val 14680"/>
              <a:gd name="f70" fmla="val 18650"/>
              <a:gd name="f71" fmla="val 15010"/>
              <a:gd name="f72" fmla="val 17200"/>
              <a:gd name="f73" fmla="val 17370"/>
              <a:gd name="f74" fmla="val 18920"/>
              <a:gd name="f75" fmla="val 15770"/>
              <a:gd name="f76" fmla="val 15220"/>
              <a:gd name="f77" fmla="val 14700"/>
              <a:gd name="f78" fmla="val 18710"/>
              <a:gd name="f79" fmla="val 14240"/>
              <a:gd name="f80" fmla="val 18310"/>
              <a:gd name="f81" fmla="val 13820"/>
              <a:gd name="f82" fmla="val 12490"/>
              <a:gd name="f83" fmla="val 11000"/>
              <a:gd name="f84" fmla="val 9890"/>
              <a:gd name="f85" fmla="val 8840"/>
              <a:gd name="f86" fmla="val 20790"/>
              <a:gd name="f87" fmla="val 8210"/>
              <a:gd name="f88" fmla="val 19510"/>
              <a:gd name="f89" fmla="val 7620"/>
              <a:gd name="f90" fmla="val 20000"/>
              <a:gd name="f91" fmla="val 7930"/>
              <a:gd name="f92" fmla="val 20290"/>
              <a:gd name="f93" fmla="val 6240"/>
              <a:gd name="f94" fmla="val 4850"/>
              <a:gd name="f95" fmla="val 3570"/>
              <a:gd name="f96" fmla="val 19280"/>
              <a:gd name="f97" fmla="val 2900"/>
              <a:gd name="f98" fmla="val 17640"/>
              <a:gd name="f99" fmla="val 1300"/>
              <a:gd name="f100" fmla="val 17600"/>
              <a:gd name="f101" fmla="val 480"/>
              <a:gd name="f102" fmla="val 16300"/>
              <a:gd name="f103" fmla="val 14660"/>
              <a:gd name="f104" fmla="val 13900"/>
              <a:gd name="f105" fmla="val 13210"/>
              <a:gd name="f106" fmla="val 1070"/>
              <a:gd name="f107" fmla="val 12640"/>
              <a:gd name="f108" fmla="val 380"/>
              <a:gd name="f109" fmla="val 12160"/>
              <a:gd name="f110" fmla="val 10120"/>
              <a:gd name="f111" fmla="val 8590"/>
              <a:gd name="f112" fmla="val 840"/>
              <a:gd name="f113" fmla="val 7330"/>
              <a:gd name="f114" fmla="val 7410"/>
              <a:gd name="f115" fmla="val 2040"/>
              <a:gd name="f116" fmla="val 7690"/>
              <a:gd name="f117" fmla="val 2090"/>
              <a:gd name="f118" fmla="val 7920"/>
              <a:gd name="f119" fmla="val 2790"/>
              <a:gd name="f120" fmla="val 7480"/>
              <a:gd name="f121" fmla="val 3050"/>
              <a:gd name="f122" fmla="val 7670"/>
              <a:gd name="f123" fmla="val 3310"/>
              <a:gd name="f124" fmla="val 11130"/>
              <a:gd name="f125" fmla="val 1910"/>
              <a:gd name="f126" fmla="val 11080"/>
              <a:gd name="f127" fmla="val 2160"/>
              <a:gd name="f128" fmla="val 11030"/>
              <a:gd name="f129" fmla="val 2400"/>
              <a:gd name="f130" fmla="val 14720"/>
              <a:gd name="f131" fmla="val 1400"/>
              <a:gd name="f132" fmla="val 14640"/>
              <a:gd name="f133" fmla="val 1720"/>
              <a:gd name="f134" fmla="val 14540"/>
              <a:gd name="f135" fmla="val 2010"/>
              <a:gd name="f136" fmla="val 19130"/>
              <a:gd name="f137" fmla="val 2890"/>
              <a:gd name="f138" fmla="val 19230"/>
              <a:gd name="f139" fmla="val 3290"/>
              <a:gd name="f140" fmla="val 19190"/>
              <a:gd name="f141" fmla="val 3380"/>
              <a:gd name="f142" fmla="val 20660"/>
              <a:gd name="f143" fmla="val 8170"/>
              <a:gd name="f144" fmla="val 20430"/>
              <a:gd name="f145" fmla="val 8620"/>
              <a:gd name="f146" fmla="val 20110"/>
              <a:gd name="f147" fmla="val 8990"/>
              <a:gd name="f148" fmla="val 18660"/>
              <a:gd name="f149" fmla="val 18740"/>
              <a:gd name="f150" fmla="val 14200"/>
              <a:gd name="f151" fmla="val 18280"/>
              <a:gd name="f152" fmla="val 12200"/>
              <a:gd name="f153" fmla="val 17000"/>
              <a:gd name="f154" fmla="val 11450"/>
              <a:gd name="f155" fmla="val 14320"/>
              <a:gd name="f156" fmla="val 17980"/>
              <a:gd name="f157" fmla="val 14350"/>
              <a:gd name="f158" fmla="val 17680"/>
              <a:gd name="f159" fmla="val 14370"/>
              <a:gd name="f160" fmla="val 17360"/>
              <a:gd name="f161" fmla="val 8220"/>
              <a:gd name="f162" fmla="val 8060"/>
              <a:gd name="f163" fmla="val 19250"/>
              <a:gd name="f164" fmla="val 7960"/>
              <a:gd name="f165" fmla="val 18950"/>
              <a:gd name="f166" fmla="val 7860"/>
              <a:gd name="f167" fmla="val 18640"/>
              <a:gd name="f168" fmla="val 3090"/>
              <a:gd name="f169" fmla="val 3280"/>
              <a:gd name="f170" fmla="val 17540"/>
              <a:gd name="f171" fmla="val 3460"/>
              <a:gd name="f172" fmla="val 17450"/>
              <a:gd name="f173" fmla="val 12900"/>
              <a:gd name="f174" fmla="val 1780"/>
              <a:gd name="f175" fmla="val 13130"/>
              <a:gd name="f176" fmla="val 2330"/>
              <a:gd name="f177" fmla="val 13040"/>
              <a:gd name="f178" fmla="*/ 1800 1800 1"/>
              <a:gd name="f179" fmla="+- 0 0 23592960"/>
              <a:gd name="f180" fmla="val 1800"/>
              <a:gd name="f181" fmla="*/ 1200 1200 1"/>
              <a:gd name="f182" fmla="val 1200"/>
              <a:gd name="f183" fmla="*/ 700 700 1"/>
              <a:gd name="f184" fmla="val 700"/>
              <a:gd name="f185" fmla="val -2147483647"/>
              <a:gd name="f186" fmla="+- 0 0 -270"/>
              <a:gd name="f187" fmla="+- 0 0 180"/>
              <a:gd name="f188" fmla="+- 0 0 -90"/>
              <a:gd name="f189" fmla="+- 0 0 0"/>
              <a:gd name="f190" fmla="+- 0 0 -212"/>
              <a:gd name="f191" fmla="*/ f5 1 21600"/>
              <a:gd name="f192" fmla="*/ f6 1 21600"/>
              <a:gd name="f193" fmla="*/ 0 f9 1"/>
              <a:gd name="f194" fmla="*/ f7 f2 1"/>
              <a:gd name="f195" fmla="*/ f179 f2 1"/>
              <a:gd name="f196" fmla="+- f8 0 f7"/>
              <a:gd name="f197" fmla="pin -2147483647 f0 2147483647"/>
              <a:gd name="f198" fmla="pin -2147483647 f1 2147483647"/>
              <a:gd name="f199" fmla="*/ f186 f2 1"/>
              <a:gd name="f200" fmla="*/ f187 f2 1"/>
              <a:gd name="f201" fmla="*/ f188 f2 1"/>
              <a:gd name="f202" fmla="*/ f189 f2 1"/>
              <a:gd name="f203" fmla="*/ f190 f2 1"/>
              <a:gd name="f204" fmla="val f197"/>
              <a:gd name="f205" fmla="val f198"/>
              <a:gd name="f206" fmla="*/ f193 1 f4"/>
              <a:gd name="f207" fmla="*/ f194 1 f4"/>
              <a:gd name="f208" fmla="*/ f195 1 f4"/>
              <a:gd name="f209" fmla="*/ f196 1 21600"/>
              <a:gd name="f210" fmla="*/ f197 f191 1"/>
              <a:gd name="f211" fmla="*/ f198 f192 1"/>
              <a:gd name="f212" fmla="*/ f199 1 f4"/>
              <a:gd name="f213" fmla="*/ f200 1 f4"/>
              <a:gd name="f214" fmla="*/ f201 1 f4"/>
              <a:gd name="f215" fmla="*/ f202 1 f4"/>
              <a:gd name="f216" fmla="*/ f203 1 f4"/>
              <a:gd name="f217" fmla="+- f204 0 10800"/>
              <a:gd name="f218" fmla="+- f205 0 10800"/>
              <a:gd name="f219" fmla="+- 0 0 f206"/>
              <a:gd name="f220" fmla="+- f207 0 f3"/>
              <a:gd name="f221" fmla="+- f208 0 f3"/>
              <a:gd name="f222" fmla="*/ 3000 f209 1"/>
              <a:gd name="f223" fmla="*/ 17110 f209 1"/>
              <a:gd name="f224" fmla="*/ 17330 f209 1"/>
              <a:gd name="f225" fmla="*/ 3320 f209 1"/>
              <a:gd name="f226" fmla="*/ 0 f209 1"/>
              <a:gd name="f227" fmla="*/ 10800 f209 1"/>
              <a:gd name="f228" fmla="*/ 21600 f209 1"/>
              <a:gd name="f229" fmla="+- f212 0 f3"/>
              <a:gd name="f230" fmla="+- f213 0 f3"/>
              <a:gd name="f231" fmla="+- f214 0 f3"/>
              <a:gd name="f232" fmla="+- f215 0 f3"/>
              <a:gd name="f233" fmla="*/ f204 f191 1"/>
              <a:gd name="f234" fmla="*/ f205 f192 1"/>
              <a:gd name="f235" fmla="+- f216 0 f3"/>
              <a:gd name="f236" fmla="+- 0 0 f218"/>
              <a:gd name="f237" fmla="+- 0 0 f217"/>
              <a:gd name="f238" fmla="*/ f219 f2 1"/>
              <a:gd name="f239" fmla="+- f221 0 f220"/>
              <a:gd name="f240" fmla="*/ f226 1 f209"/>
              <a:gd name="f241" fmla="*/ f227 1 f209"/>
              <a:gd name="f242" fmla="*/ f228 1 f209"/>
              <a:gd name="f243" fmla="*/ f222 1 f209"/>
              <a:gd name="f244" fmla="*/ f223 1 f209"/>
              <a:gd name="f245" fmla="*/ f225 1 f209"/>
              <a:gd name="f246" fmla="*/ f224 1 f209"/>
              <a:gd name="f247" fmla="*/ f238 1 f9"/>
              <a:gd name="f248" fmla="+- 0 0 f236"/>
              <a:gd name="f249" fmla="+- 0 0 f237"/>
              <a:gd name="f250" fmla="*/ f243 f191 1"/>
              <a:gd name="f251" fmla="*/ f244 f191 1"/>
              <a:gd name="f252" fmla="*/ f246 f192 1"/>
              <a:gd name="f253" fmla="*/ f245 f192 1"/>
              <a:gd name="f254" fmla="*/ f240 f191 1"/>
              <a:gd name="f255" fmla="*/ f241 f192 1"/>
              <a:gd name="f256" fmla="*/ f241 f191 1"/>
              <a:gd name="f257" fmla="*/ f242 f192 1"/>
              <a:gd name="f258" fmla="*/ f242 f191 1"/>
              <a:gd name="f259" fmla="*/ f240 f192 1"/>
              <a:gd name="f260" fmla="+- f247 0 f3"/>
              <a:gd name="f261" fmla="+- 0 0 f248"/>
              <a:gd name="f262" fmla="+- 0 0 f249"/>
              <a:gd name="f263" fmla="at2 f261 f262"/>
              <a:gd name="f264" fmla="+- f260 f3 0"/>
              <a:gd name="f265" fmla="+- f263 f3 0"/>
              <a:gd name="f266" fmla="*/ f264 f9 1"/>
              <a:gd name="f267" fmla="*/ f265 f9 1"/>
              <a:gd name="f268" fmla="*/ f266 1 f2"/>
              <a:gd name="f269" fmla="*/ f267 1 f2"/>
              <a:gd name="f270" fmla="+- 0 0 f268"/>
              <a:gd name="f271" fmla="+- 0 0 f269"/>
              <a:gd name="f272" fmla="+- 0 0 f270"/>
              <a:gd name="f273" fmla="val f271"/>
              <a:gd name="f274" fmla="*/ f272 f2 1"/>
              <a:gd name="f275" fmla="+- 0 0 f273"/>
              <a:gd name="f276" fmla="*/ f274 1 f9"/>
              <a:gd name="f277" fmla="*/ f275 f2 1"/>
              <a:gd name="f278" fmla="+- f276 0 f3"/>
              <a:gd name="f279" fmla="*/ f277 1 f9"/>
              <a:gd name="f280" fmla="cos 1 f278"/>
              <a:gd name="f281" fmla="sin 1 f278"/>
              <a:gd name="f282" fmla="+- f279 0 f3"/>
              <a:gd name="f283" fmla="+- 0 0 f280"/>
              <a:gd name="f284" fmla="+- 0 0 f281"/>
              <a:gd name="f285" fmla="+- 0 0 f283"/>
              <a:gd name="f286" fmla="+- 0 0 f284"/>
              <a:gd name="f287" fmla="+- f282 f3 0"/>
              <a:gd name="f288" fmla="val f285"/>
              <a:gd name="f289" fmla="val f286"/>
              <a:gd name="f290" fmla="*/ f287 f9 1"/>
              <a:gd name="f291" fmla="+- 0 0 f288"/>
              <a:gd name="f292" fmla="+- 0 0 f289"/>
              <a:gd name="f293" fmla="*/ f290 1 f2"/>
              <a:gd name="f294" fmla="*/ 1800 f291 1"/>
              <a:gd name="f295" fmla="*/ 1800 f292 1"/>
              <a:gd name="f296" fmla="*/ 1200 f291 1"/>
              <a:gd name="f297" fmla="*/ 1200 f292 1"/>
              <a:gd name="f298" fmla="*/ 700 f291 1"/>
              <a:gd name="f299" fmla="*/ 700 f292 1"/>
              <a:gd name="f300" fmla="+- 0 0 f293"/>
              <a:gd name="f301" fmla="*/ f294 f294 1"/>
              <a:gd name="f302" fmla="*/ f295 f295 1"/>
              <a:gd name="f303" fmla="*/ f296 f296 1"/>
              <a:gd name="f304" fmla="*/ f297 f297 1"/>
              <a:gd name="f305" fmla="*/ f298 f298 1"/>
              <a:gd name="f306" fmla="*/ f299 f299 1"/>
              <a:gd name="f307" fmla="+- 0 0 f300"/>
              <a:gd name="f308" fmla="+- f301 f302 0"/>
              <a:gd name="f309" fmla="+- f303 f304 0"/>
              <a:gd name="f310" fmla="+- f305 f306 0"/>
              <a:gd name="f311" fmla="*/ f307 f2 1"/>
              <a:gd name="f312" fmla="sqrt f308"/>
              <a:gd name="f313" fmla="sqrt f309"/>
              <a:gd name="f314" fmla="sqrt f310"/>
              <a:gd name="f315" fmla="*/ f311 1 f9"/>
              <a:gd name="f316" fmla="*/ f178 1 f312"/>
              <a:gd name="f317" fmla="*/ f181 1 f313"/>
              <a:gd name="f318" fmla="*/ f183 1 f314"/>
              <a:gd name="f319" fmla="+- f315 0 f3"/>
              <a:gd name="f320" fmla="*/ f291 f316 1"/>
              <a:gd name="f321" fmla="*/ f292 f316 1"/>
              <a:gd name="f322" fmla="*/ f291 f317 1"/>
              <a:gd name="f323" fmla="*/ f292 f317 1"/>
              <a:gd name="f324" fmla="*/ f291 f318 1"/>
              <a:gd name="f325" fmla="*/ f292 f318 1"/>
              <a:gd name="f326" fmla="sin 1 f319"/>
              <a:gd name="f327" fmla="cos 1 f319"/>
              <a:gd name="f328" fmla="+- 0 0 f326"/>
              <a:gd name="f329" fmla="+- 0 0 f327"/>
              <a:gd name="f330" fmla="+- f204 0 f324"/>
              <a:gd name="f331" fmla="+- f205 0 f325"/>
              <a:gd name="f332" fmla="+- 0 0 f328"/>
              <a:gd name="f333" fmla="+- 0 0 f329"/>
              <a:gd name="f334" fmla="val f332"/>
              <a:gd name="f335" fmla="val f333"/>
              <a:gd name="f336" fmla="+- 0 0 f334"/>
              <a:gd name="f337" fmla="+- 0 0 f335"/>
              <a:gd name="f338" fmla="*/ 10800 f336 1"/>
              <a:gd name="f339" fmla="*/ 10800 f337 1"/>
              <a:gd name="f340" fmla="+- f338 10800 0"/>
              <a:gd name="f341" fmla="+- f339 10800 0"/>
              <a:gd name="f342" fmla="*/ f338 1 12"/>
              <a:gd name="f343" fmla="*/ f339 1 12"/>
              <a:gd name="f344" fmla="+- f204 0 f340"/>
              <a:gd name="f345" fmla="+- f205 0 f341"/>
              <a:gd name="f346" fmla="*/ f344 1 3"/>
              <a:gd name="f347" fmla="*/ f345 1 3"/>
              <a:gd name="f348" fmla="*/ f344 2 1"/>
              <a:gd name="f349" fmla="*/ f345 2 1"/>
              <a:gd name="f350" fmla="*/ f348 1 3"/>
              <a:gd name="f351" fmla="*/ f349 1 3"/>
              <a:gd name="f352" fmla="+- f346 f340 0"/>
              <a:gd name="f353" fmla="+- f347 f341 0"/>
              <a:gd name="f354" fmla="+- f352 0 f342"/>
              <a:gd name="f355" fmla="+- f353 0 f343"/>
              <a:gd name="f356" fmla="+- f350 f340 0"/>
              <a:gd name="f357" fmla="+- f351 f341 0"/>
              <a:gd name="f358" fmla="+- f354 0 f320"/>
              <a:gd name="f359" fmla="+- f355 0 f321"/>
              <a:gd name="f360" fmla="+- f356 0 f322"/>
              <a:gd name="f361" fmla="+- f357 0 f323"/>
            </a:gdLst>
            <a:ahLst>
              <a:ahXY gdRefX="f0" minX="f185" maxX="f10" gdRefY="f1" minY="f185" maxY="f10">
                <a:pos x="f210" y="f211"/>
              </a:ahXY>
            </a:ahLst>
            <a:cxnLst>
              <a:cxn ang="3cd4">
                <a:pos x="hc" y="t"/>
              </a:cxn>
              <a:cxn ang="0">
                <a:pos x="r" y="vc"/>
              </a:cxn>
              <a:cxn ang="cd4">
                <a:pos x="hc" y="b"/>
              </a:cxn>
              <a:cxn ang="cd2">
                <a:pos x="l" y="vc"/>
              </a:cxn>
              <a:cxn ang="f229">
                <a:pos x="f254" y="f255"/>
              </a:cxn>
              <a:cxn ang="f230">
                <a:pos x="f256" y="f257"/>
              </a:cxn>
              <a:cxn ang="f231">
                <a:pos x="f258" y="f255"/>
              </a:cxn>
              <a:cxn ang="f232">
                <a:pos x="f256" y="f259"/>
              </a:cxn>
              <a:cxn ang="f235">
                <a:pos x="f233" y="f234"/>
              </a:cxn>
            </a:cxnLst>
            <a:rect l="f250" t="f253" r="f251" b="f252"/>
            <a:pathLst>
              <a:path w="21600" h="21600">
                <a:moveTo>
                  <a:pt x="f11" y="f12"/>
                </a:moveTo>
                <a:cubicBezTo>
                  <a:pt x="f13" y="f14"/>
                  <a:pt x="f15" y="f16"/>
                  <a:pt x="f17" y="f16"/>
                </a:cubicBezTo>
                <a:cubicBezTo>
                  <a:pt x="f18" y="f19"/>
                  <a:pt x="f20" y="f21"/>
                  <a:pt x="f22" y="f23"/>
                </a:cubicBezTo>
                <a:cubicBezTo>
                  <a:pt x="f24" y="f25"/>
                  <a:pt x="f26" y="f27"/>
                  <a:pt x="f28" y="f27"/>
                </a:cubicBezTo>
                <a:cubicBezTo>
                  <a:pt x="f29" y="f30"/>
                  <a:pt x="f31" y="f32"/>
                  <a:pt x="f33" y="f34"/>
                </a:cubicBezTo>
                <a:cubicBezTo>
                  <a:pt x="f35" y="f36"/>
                  <a:pt x="f37" y="f7"/>
                  <a:pt x="f38" y="f7"/>
                </a:cubicBezTo>
                <a:cubicBezTo>
                  <a:pt x="f39" y="f7"/>
                  <a:pt x="f40" y="f41"/>
                  <a:pt x="f42" y="f43"/>
                </a:cubicBezTo>
                <a:cubicBezTo>
                  <a:pt x="f44" y="f45"/>
                  <a:pt x="f46" y="f7"/>
                  <a:pt x="f47" y="f7"/>
                </a:cubicBezTo>
                <a:cubicBezTo>
                  <a:pt x="f48" y="f7"/>
                  <a:pt x="f49" y="f50"/>
                  <a:pt x="f51" y="f52"/>
                </a:cubicBezTo>
                <a:cubicBezTo>
                  <a:pt x="f53" y="f54"/>
                  <a:pt x="f55" y="f56"/>
                  <a:pt x="f55" y="f57"/>
                </a:cubicBezTo>
                <a:cubicBezTo>
                  <a:pt x="f55" y="f58"/>
                  <a:pt x="f59" y="f60"/>
                  <a:pt x="f61" y="f62"/>
                </a:cubicBezTo>
                <a:cubicBezTo>
                  <a:pt x="f63" y="f64"/>
                  <a:pt x="f8" y="f65"/>
                  <a:pt x="f8" y="f66"/>
                </a:cubicBezTo>
                <a:cubicBezTo>
                  <a:pt x="f8" y="f67"/>
                  <a:pt x="f68" y="f69"/>
                  <a:pt x="f70" y="f71"/>
                </a:cubicBezTo>
                <a:cubicBezTo>
                  <a:pt x="f70" y="f72"/>
                  <a:pt x="f73" y="f74"/>
                  <a:pt x="f75" y="f74"/>
                </a:cubicBezTo>
                <a:cubicBezTo>
                  <a:pt x="f76" y="f74"/>
                  <a:pt x="f77" y="f78"/>
                  <a:pt x="f79" y="f80"/>
                </a:cubicBezTo>
                <a:cubicBezTo>
                  <a:pt x="f81" y="f53"/>
                  <a:pt x="f82" y="f8"/>
                  <a:pt x="f83" y="f8"/>
                </a:cubicBezTo>
                <a:cubicBezTo>
                  <a:pt x="f84" y="f8"/>
                  <a:pt x="f85" y="f86"/>
                  <a:pt x="f87" y="f88"/>
                </a:cubicBezTo>
                <a:cubicBezTo>
                  <a:pt x="f89" y="f90"/>
                  <a:pt x="f91" y="f92"/>
                  <a:pt x="f93" y="f92"/>
                </a:cubicBezTo>
                <a:cubicBezTo>
                  <a:pt x="f94" y="f92"/>
                  <a:pt x="f95" y="f96"/>
                  <a:pt x="f97" y="f98"/>
                </a:cubicBezTo>
                <a:cubicBezTo>
                  <a:pt x="f99" y="f100"/>
                  <a:pt x="f101" y="f102"/>
                  <a:pt x="f101" y="f103"/>
                </a:cubicBezTo>
                <a:cubicBezTo>
                  <a:pt x="f101" y="f104"/>
                  <a:pt x="f30" y="f105"/>
                  <a:pt x="f106" y="f107"/>
                </a:cubicBezTo>
                <a:cubicBezTo>
                  <a:pt x="f108" y="f109"/>
                  <a:pt x="f7" y="f33"/>
                  <a:pt x="f7" y="f110"/>
                </a:cubicBezTo>
                <a:cubicBezTo>
                  <a:pt x="f7" y="f111"/>
                  <a:pt x="f112" y="f113"/>
                  <a:pt x="f11" y="f12"/>
                </a:cubicBezTo>
                <a:close/>
              </a:path>
              <a:path w="21600" h="21600" fill="none">
                <a:moveTo>
                  <a:pt x="f11" y="f12"/>
                </a:moveTo>
                <a:cubicBezTo>
                  <a:pt x="f19" y="f114"/>
                  <a:pt x="f115" y="f116"/>
                  <a:pt x="f117" y="f118"/>
                </a:cubicBezTo>
              </a:path>
              <a:path w="21600" h="21600" fill="none">
                <a:moveTo>
                  <a:pt x="f22" y="f23"/>
                </a:moveTo>
                <a:cubicBezTo>
                  <a:pt x="f60" y="f119"/>
                  <a:pt x="f120" y="f121"/>
                  <a:pt x="f122" y="f123"/>
                </a:cubicBezTo>
              </a:path>
              <a:path w="21600" h="21600" fill="none">
                <a:moveTo>
                  <a:pt x="f33" y="f34"/>
                </a:moveTo>
                <a:cubicBezTo>
                  <a:pt x="f124" y="f125"/>
                  <a:pt x="f126" y="f127"/>
                  <a:pt x="f128" y="f129"/>
                </a:cubicBezTo>
              </a:path>
              <a:path w="21600" h="21600" fill="none">
                <a:moveTo>
                  <a:pt x="f42" y="f43"/>
                </a:moveTo>
                <a:cubicBezTo>
                  <a:pt x="f130" y="f131"/>
                  <a:pt x="f132" y="f133"/>
                  <a:pt x="f134" y="f135"/>
                </a:cubicBezTo>
              </a:path>
              <a:path w="21600" h="21600" fill="none">
                <a:moveTo>
                  <a:pt x="f51" y="f52"/>
                </a:moveTo>
                <a:cubicBezTo>
                  <a:pt x="f136" y="f137"/>
                  <a:pt x="f138" y="f139"/>
                  <a:pt x="f140" y="f141"/>
                </a:cubicBezTo>
              </a:path>
              <a:path w="21600" h="21600" fill="none">
                <a:moveTo>
                  <a:pt x="f61" y="f62"/>
                </a:moveTo>
                <a:cubicBezTo>
                  <a:pt x="f142" y="f143"/>
                  <a:pt x="f144" y="f145"/>
                  <a:pt x="f146" y="f147"/>
                </a:cubicBezTo>
              </a:path>
              <a:path w="21600" h="21600" fill="none">
                <a:moveTo>
                  <a:pt x="f148" y="f71"/>
                </a:moveTo>
                <a:cubicBezTo>
                  <a:pt x="f149" y="f150"/>
                  <a:pt x="f151" y="f152"/>
                  <a:pt x="f153" y="f154"/>
                </a:cubicBezTo>
              </a:path>
              <a:path w="21600" h="21600" fill="none">
                <a:moveTo>
                  <a:pt x="f79" y="f80"/>
                </a:moveTo>
                <a:cubicBezTo>
                  <a:pt x="f155" y="f156"/>
                  <a:pt x="f157" y="f158"/>
                  <a:pt x="f159" y="f160"/>
                </a:cubicBezTo>
              </a:path>
              <a:path w="21600" h="21600" fill="none">
                <a:moveTo>
                  <a:pt x="f161" y="f88"/>
                </a:moveTo>
                <a:cubicBezTo>
                  <a:pt x="f162" y="f163"/>
                  <a:pt x="f164" y="f165"/>
                  <a:pt x="f166" y="f167"/>
                </a:cubicBezTo>
              </a:path>
              <a:path w="21600" h="21600" fill="none">
                <a:moveTo>
                  <a:pt x="f97" y="f98"/>
                </a:moveTo>
                <a:cubicBezTo>
                  <a:pt x="f168" y="f100"/>
                  <a:pt x="f169" y="f170"/>
                  <a:pt x="f171" y="f172"/>
                </a:cubicBezTo>
              </a:path>
              <a:path w="21600" h="21600" fill="none">
                <a:moveTo>
                  <a:pt x="f106" y="f107"/>
                </a:moveTo>
                <a:cubicBezTo>
                  <a:pt x="f131" y="f173"/>
                  <a:pt x="f174" y="f175"/>
                  <a:pt x="f176" y="f177"/>
                </a:cubicBezTo>
              </a:path>
              <a:path w="21600" h="21600">
                <a:moveTo>
                  <a:pt x="f358" y="f359"/>
                </a:moveTo>
                <a:arcTo wR="f180" hR="f180" stAng="f220" swAng="f239"/>
                <a:close/>
              </a:path>
              <a:path w="21600" h="21600">
                <a:moveTo>
                  <a:pt x="f360" y="f361"/>
                </a:moveTo>
                <a:arcTo wR="f182" hR="f182" stAng="f220" swAng="f239"/>
                <a:close/>
              </a:path>
              <a:path w="21600" h="21600">
                <a:moveTo>
                  <a:pt x="f330" y="f331"/>
                </a:moveTo>
                <a:arcTo wR="f184" hR="f184" stAng="f220" swAng="f239"/>
                <a:close/>
              </a:path>
            </a:pathLst>
          </a:custGeom>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anchor="ctr" anchorCtr="1" compatLnSpc="1"/>
          <a:lstStyle/>
          <a:p>
            <a:pPr marL="0" marR="0" lvl="0" indent="0" algn="ctr" defTabSz="914400" rtl="1" fontAlgn="auto" hangingPunct="1">
              <a:lnSpc>
                <a:spcPct val="100000"/>
              </a:lnSpc>
              <a:spcBef>
                <a:spcPts val="0"/>
              </a:spcBef>
              <a:spcAft>
                <a:spcPts val="1000"/>
              </a:spcAft>
              <a:buNone/>
              <a:tabLst/>
              <a:defRPr sz="1800" b="0" i="0" u="none" strike="noStrike" kern="0" cap="none" spc="0" baseline="0">
                <a:solidFill>
                  <a:srgbClr val="000000"/>
                </a:solidFill>
                <a:uFillTx/>
              </a:defRPr>
            </a:pPr>
            <a:r>
              <a:rPr lang="ar-SA" sz="2800" b="1" i="0" u="none" strike="noStrike" kern="1200" cap="none" spc="0" baseline="0">
                <a:solidFill>
                  <a:schemeClr val="bg1"/>
                </a:solidFill>
                <a:uFillTx/>
                <a:latin typeface="Sakkal Majalla" panose="02000000000000000000" pitchFamily="2" charset="-78"/>
                <a:ea typeface="Arial" pitchFamily="34"/>
                <a:cs typeface="Sakkal Majalla" panose="02000000000000000000" pitchFamily="2" charset="-78"/>
              </a:rPr>
              <a:t>أخي\أختي </a:t>
            </a:r>
          </a:p>
          <a:p>
            <a:pPr marL="0" marR="0" lvl="0" indent="0" algn="ctr" defTabSz="914400" rtl="1" fontAlgn="auto" hangingPunct="1">
              <a:lnSpc>
                <a:spcPct val="100000"/>
              </a:lnSpc>
              <a:spcBef>
                <a:spcPts val="0"/>
              </a:spcBef>
              <a:spcAft>
                <a:spcPts val="1000"/>
              </a:spcAft>
              <a:buNone/>
              <a:tabLst/>
              <a:defRPr sz="1800" b="0" i="0" u="none" strike="noStrike" kern="0" cap="none" spc="0" baseline="0">
                <a:solidFill>
                  <a:srgbClr val="000000"/>
                </a:solidFill>
                <a:uFillTx/>
              </a:defRPr>
            </a:pPr>
            <a:r>
              <a:rPr lang="ar-SA" sz="2800" b="1" i="0" u="none" strike="noStrike" kern="1200" cap="none" spc="0" baseline="0">
                <a:solidFill>
                  <a:schemeClr val="bg1"/>
                </a:solidFill>
                <a:uFillTx/>
                <a:latin typeface="Sakkal Majalla" panose="02000000000000000000" pitchFamily="2" charset="-78"/>
                <a:ea typeface="Arial" pitchFamily="34"/>
                <a:cs typeface="Sakkal Majalla" panose="02000000000000000000" pitchFamily="2" charset="-78"/>
              </a:rPr>
              <a:t>المتدرب\هـ</a:t>
            </a:r>
            <a:endParaRPr lang="ar-SA" sz="3200" b="1" i="0" u="none" strike="noStrike" kern="1200" cap="none" spc="0" baseline="0">
              <a:solidFill>
                <a:schemeClr val="bg1"/>
              </a:solidFill>
              <a:uFillTx/>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196450595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ppt_x</p:attrName>
                                        </p:attrNameLst>
                                      </p:cBhvr>
                                      <p:tavLst>
                                        <p:tav tm="0">
                                          <p:val>
                                            <p:strVal val="#ppt_x"/>
                                          </p:val>
                                        </p:tav>
                                        <p:tav tm="100000">
                                          <p:val>
                                            <p:strVal val="#ppt_x"/>
                                          </p:val>
                                        </p:tav>
                                      </p:tavLst>
                                    </p:anim>
                                    <p:anim calcmode="lin" valueType="num">
                                      <p:cBhvr>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4343400" y="304800"/>
            <a:ext cx="4496519" cy="1828800"/>
            <a:chOff x="7035" y="555"/>
            <a:chExt cx="4260" cy="3555"/>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35" y="555"/>
              <a:ext cx="4260" cy="3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AutoShape 4"/>
            <p:cNvSpPr>
              <a:spLocks noChangeArrowheads="1"/>
            </p:cNvSpPr>
            <p:nvPr/>
          </p:nvSpPr>
          <p:spPr bwMode="auto">
            <a:xfrm>
              <a:off x="7290" y="2655"/>
              <a:ext cx="3615" cy="870"/>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lang="ar-EG" dirty="0">
                  <a:latin typeface="Calibri" pitchFamily="34" charset="0"/>
                  <a:ea typeface="Arial" pitchFamily="34" charset="0"/>
                  <a:cs typeface="AL-Mateen" pitchFamily="2" charset="-78"/>
                </a:rPr>
                <a:t>الآثار طويلة الأمد </a:t>
              </a:r>
              <a:endParaRPr kumimoji="0" lang="ar-EG" sz="1800" b="0" i="0" u="none" strike="noStrike" cap="none" normalizeH="0" baseline="0" dirty="0" smtClean="0">
                <a:ln>
                  <a:noFill/>
                </a:ln>
                <a:solidFill>
                  <a:schemeClr val="tx1"/>
                </a:solidFill>
                <a:effectLst/>
                <a:latin typeface="Arial" pitchFamily="34" charset="0"/>
                <a:cs typeface="Arial" pitchFamily="34" charset="0"/>
              </a:endParaRPr>
            </a:p>
          </p:txBody>
        </p:sp>
      </p:grpSp>
      <p:sp>
        <p:nvSpPr>
          <p:cNvPr id="5" name="Rectangle 4"/>
          <p:cNvSpPr/>
          <p:nvPr/>
        </p:nvSpPr>
        <p:spPr>
          <a:xfrm>
            <a:off x="457200" y="2130552"/>
            <a:ext cx="8229600" cy="3791487"/>
          </a:xfrm>
          <a:prstGeom prst="rect">
            <a:avLst/>
          </a:prstGeom>
          <a:ln w="28575">
            <a:solidFill>
              <a:srgbClr val="FFC000"/>
            </a:solidFill>
            <a:prstDash val="sysDash"/>
          </a:ln>
        </p:spPr>
        <p:txBody>
          <a:bodyPr wrap="square">
            <a:spAutoFit/>
          </a:bodyPr>
          <a:lstStyle/>
          <a:p>
            <a:pPr marL="228600">
              <a:lnSpc>
                <a:spcPct val="115000"/>
              </a:lnSpc>
              <a:spcAft>
                <a:spcPts val="1000"/>
              </a:spcAft>
            </a:pPr>
            <a:r>
              <a:rPr lang="en-US" dirty="0">
                <a:solidFill>
                  <a:srgbClr val="0D0D0D"/>
                </a:solidFill>
                <a:latin typeface="Arial"/>
                <a:ea typeface="Calibri"/>
                <a:cs typeface="Arial"/>
              </a:rPr>
              <a:t> </a:t>
            </a:r>
            <a:r>
              <a:rPr lang="ar-EG" sz="2000" b="1" dirty="0">
                <a:solidFill>
                  <a:srgbClr val="0D0D0D"/>
                </a:solidFill>
                <a:latin typeface="Arial"/>
                <a:ea typeface="Calibri"/>
              </a:rPr>
              <a:t>الآثار طويلة الأمد تمتد مع الطفل حتى يكبر ويعاني من تبعات هذا التأثير السيئ مثل</a:t>
            </a:r>
            <a:r>
              <a:rPr lang="ar-EG" sz="2000" b="1" dirty="0" smtClean="0">
                <a:solidFill>
                  <a:srgbClr val="0D0D0D"/>
                </a:solidFill>
                <a:latin typeface="Arial"/>
                <a:ea typeface="Calibri"/>
              </a:rPr>
              <a:t>:</a:t>
            </a:r>
            <a:endParaRPr lang="ar-EG" sz="2000" b="1" dirty="0">
              <a:solidFill>
                <a:srgbClr val="0D0D0D"/>
              </a:solidFill>
              <a:latin typeface="Arial"/>
              <a:ea typeface="Calibri"/>
            </a:endParaRPr>
          </a:p>
          <a:p>
            <a:pPr marL="228600">
              <a:lnSpc>
                <a:spcPct val="115000"/>
              </a:lnSpc>
              <a:spcAft>
                <a:spcPts val="1000"/>
              </a:spcAft>
            </a:pPr>
            <a:r>
              <a:rPr lang="ar-EG" sz="2000" b="1" dirty="0">
                <a:solidFill>
                  <a:srgbClr val="0D0D0D"/>
                </a:solidFill>
                <a:latin typeface="Arial"/>
                <a:ea typeface="Calibri"/>
              </a:rPr>
              <a:t>	الرغبة في الانتقام والشعور الدائم بالغضب والمرارة. </a:t>
            </a:r>
          </a:p>
          <a:p>
            <a:pPr marL="228600">
              <a:lnSpc>
                <a:spcPct val="115000"/>
              </a:lnSpc>
              <a:spcAft>
                <a:spcPts val="1000"/>
              </a:spcAft>
            </a:pPr>
            <a:r>
              <a:rPr lang="ar-EG" sz="2000" b="1" dirty="0">
                <a:solidFill>
                  <a:srgbClr val="0D0D0D"/>
                </a:solidFill>
                <a:latin typeface="Arial"/>
                <a:ea typeface="Calibri"/>
              </a:rPr>
              <a:t>	الصعوبة في الشعور بالثقة بالآخرين. </a:t>
            </a:r>
          </a:p>
          <a:p>
            <a:pPr marL="228600">
              <a:lnSpc>
                <a:spcPct val="115000"/>
              </a:lnSpc>
              <a:spcAft>
                <a:spcPts val="1000"/>
              </a:spcAft>
            </a:pPr>
            <a:r>
              <a:rPr lang="ar-EG" sz="2000" b="1" dirty="0">
                <a:solidFill>
                  <a:srgbClr val="0D0D0D"/>
                </a:solidFill>
                <a:latin typeface="Arial"/>
                <a:ea typeface="Calibri"/>
              </a:rPr>
              <a:t>	زيادة حوادث التنمر والضحايا المتأذين منها. </a:t>
            </a:r>
          </a:p>
          <a:p>
            <a:pPr marL="228600">
              <a:lnSpc>
                <a:spcPct val="115000"/>
              </a:lnSpc>
              <a:spcAft>
                <a:spcPts val="1000"/>
              </a:spcAft>
            </a:pPr>
            <a:r>
              <a:rPr lang="ar-EG" sz="2000" b="1" dirty="0">
                <a:solidFill>
                  <a:srgbClr val="0D0D0D"/>
                </a:solidFill>
                <a:latin typeface="Arial"/>
                <a:ea typeface="Calibri"/>
              </a:rPr>
              <a:t>	الحساسية الزائدة. </a:t>
            </a:r>
          </a:p>
          <a:p>
            <a:pPr marL="228600">
              <a:lnSpc>
                <a:spcPct val="115000"/>
              </a:lnSpc>
              <a:spcAft>
                <a:spcPts val="1000"/>
              </a:spcAft>
            </a:pPr>
            <a:r>
              <a:rPr lang="ar-EG" sz="2000" b="1" dirty="0">
                <a:solidFill>
                  <a:srgbClr val="0D0D0D"/>
                </a:solidFill>
                <a:latin typeface="Arial"/>
                <a:ea typeface="Calibri"/>
              </a:rPr>
              <a:t>	مشاكل في الشخصية مثل تجنّب الأحداث الاجتماعية الجديدة والخوف. </a:t>
            </a:r>
          </a:p>
          <a:p>
            <a:pPr marL="228600">
              <a:lnSpc>
                <a:spcPct val="115000"/>
              </a:lnSpc>
              <a:spcAft>
                <a:spcPts val="1000"/>
              </a:spcAft>
            </a:pPr>
            <a:r>
              <a:rPr lang="ar-EG" sz="2000" b="1" dirty="0">
                <a:solidFill>
                  <a:srgbClr val="0D0D0D"/>
                </a:solidFill>
                <a:latin typeface="Arial"/>
                <a:ea typeface="Calibri"/>
              </a:rPr>
              <a:t>	زيادة نسبة بقاء الشخص وحيداً. </a:t>
            </a:r>
          </a:p>
          <a:p>
            <a:pPr marL="228600">
              <a:lnSpc>
                <a:spcPct val="115000"/>
              </a:lnSpc>
              <a:spcAft>
                <a:spcPts val="1000"/>
              </a:spcAft>
            </a:pPr>
            <a:r>
              <a:rPr lang="ar-EG" sz="2000" b="1" dirty="0">
                <a:solidFill>
                  <a:srgbClr val="0D0D0D"/>
                </a:solidFill>
                <a:latin typeface="Arial"/>
                <a:ea typeface="Calibri"/>
              </a:rPr>
              <a:t>	مشاكل في الثقة بالنفس. </a:t>
            </a:r>
          </a:p>
        </p:txBody>
      </p:sp>
      <p:pic>
        <p:nvPicPr>
          <p:cNvPr id="163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5188614"/>
            <a:ext cx="2520280" cy="1466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5960431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a:spLocks noChangeArrowheads="1"/>
          </p:cNvSpPr>
          <p:nvPr/>
        </p:nvSpPr>
        <p:spPr bwMode="auto">
          <a:xfrm>
            <a:off x="5257800" y="304800"/>
            <a:ext cx="3619500" cy="514350"/>
          </a:xfrm>
          <a:prstGeom prst="roundRect">
            <a:avLst>
              <a:gd name="adj" fmla="val 16667"/>
            </a:avLst>
          </a:prstGeom>
          <a:solidFill>
            <a:srgbClr val="660066"/>
          </a:solidFill>
          <a:ln w="38100">
            <a:solidFill>
              <a:srgbClr val="F2F2F2"/>
            </a:solidFill>
            <a:round/>
            <a:headEnd/>
            <a:tailEnd/>
          </a:ln>
          <a:effectLst>
            <a:outerShdw dist="28398" dir="3806097" algn="ctr" rotWithShape="0">
              <a:srgbClr val="375623">
                <a:alpha val="50000"/>
              </a:srgbClr>
            </a:outerShdw>
          </a:effectLst>
        </p:spPr>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lang="ar-EG" sz="2000" b="1" dirty="0">
                <a:solidFill>
                  <a:schemeClr val="bg1"/>
                </a:solidFill>
                <a:latin typeface="Calibri" pitchFamily="34" charset="0"/>
                <a:ea typeface="Arial" pitchFamily="34" charset="0"/>
                <a:cs typeface="AL-Mateen" pitchFamily="2" charset="-78"/>
              </a:rPr>
              <a:t>حقائق عن التنمر </a:t>
            </a:r>
            <a:endParaRPr kumimoji="0" lang="ar-EG" sz="2000" b="1" i="0" u="none" strike="noStrike" cap="none" normalizeH="0" baseline="0" dirty="0" smtClean="0">
              <a:ln>
                <a:noFill/>
              </a:ln>
              <a:solidFill>
                <a:schemeClr val="bg1"/>
              </a:solidFill>
              <a:effectLst/>
              <a:latin typeface="Arial" pitchFamily="34" charset="0"/>
              <a:cs typeface="Arial" pitchFamily="34" charset="0"/>
            </a:endParaRPr>
          </a:p>
        </p:txBody>
      </p:sp>
      <p:sp>
        <p:nvSpPr>
          <p:cNvPr id="3" name="مستطيل 2"/>
          <p:cNvSpPr/>
          <p:nvPr/>
        </p:nvSpPr>
        <p:spPr>
          <a:xfrm>
            <a:off x="1115616" y="1124744"/>
            <a:ext cx="7308304" cy="3129062"/>
          </a:xfrm>
          <a:prstGeom prst="rect">
            <a:avLst/>
          </a:prstGeom>
        </p:spPr>
        <p:txBody>
          <a:bodyPr wrap="square">
            <a:spAutoFit/>
          </a:bodyPr>
          <a:lstStyle/>
          <a:p>
            <a:pPr>
              <a:lnSpc>
                <a:spcPct val="150000"/>
              </a:lnSpc>
              <a:spcAft>
                <a:spcPts val="1000"/>
              </a:spcAft>
            </a:pPr>
            <a:r>
              <a:rPr lang="ar-EG" b="1" dirty="0">
                <a:solidFill>
                  <a:srgbClr val="0D0D0D"/>
                </a:solidFill>
                <a:ea typeface="Calibri"/>
              </a:rPr>
              <a:t>التنمّر عدوانٌ لفظي أو جسدي يستمر لفترة من الزمن يدل على خلل في قوة الشخصية، بالإضافة إلى وجود حقائق مثيرةٍ أخرى، منها:</a:t>
            </a:r>
            <a:endParaRPr lang="en-US" sz="1050" dirty="0">
              <a:ea typeface="Calibri"/>
              <a:cs typeface="Arial"/>
            </a:endParaRPr>
          </a:p>
          <a:p>
            <a:pPr marL="342900" lvl="0" indent="-342900">
              <a:lnSpc>
                <a:spcPct val="150000"/>
              </a:lnSpc>
              <a:buClr>
                <a:srgbClr val="C00000"/>
              </a:buClr>
              <a:buFont typeface="Wingdings"/>
              <a:buChar char=""/>
            </a:pPr>
            <a:r>
              <a:rPr lang="ar-EG" b="1" dirty="0">
                <a:solidFill>
                  <a:srgbClr val="0D0D0D"/>
                </a:solidFill>
                <a:ea typeface="Calibri"/>
              </a:rPr>
              <a:t>نتائج سلبية على المتنمر والضحية على حدٍ سواء. </a:t>
            </a:r>
            <a:endParaRPr lang="en-US" sz="1050" dirty="0">
              <a:ea typeface="Calibri"/>
              <a:cs typeface="Arial"/>
            </a:endParaRPr>
          </a:p>
          <a:p>
            <a:pPr marL="342900" lvl="0" indent="-342900">
              <a:lnSpc>
                <a:spcPct val="150000"/>
              </a:lnSpc>
              <a:buClr>
                <a:srgbClr val="C00000"/>
              </a:buClr>
              <a:buFont typeface="Wingdings"/>
              <a:buChar char=""/>
            </a:pPr>
            <a:r>
              <a:rPr lang="ar-EG" b="1" dirty="0">
                <a:solidFill>
                  <a:srgbClr val="0D0D0D"/>
                </a:solidFill>
                <a:ea typeface="Calibri"/>
              </a:rPr>
              <a:t>وجود عدة أساليب وطرق يمكن للأهل، أو المدرسة، أو العمل من تطبيقها للحد من التنمر. </a:t>
            </a:r>
            <a:endParaRPr lang="en-US" sz="1050" dirty="0">
              <a:ea typeface="Calibri"/>
              <a:cs typeface="Arial"/>
            </a:endParaRPr>
          </a:p>
          <a:p>
            <a:pPr marL="342900" lvl="0" indent="-342900">
              <a:lnSpc>
                <a:spcPct val="150000"/>
              </a:lnSpc>
              <a:buClr>
                <a:srgbClr val="C00000"/>
              </a:buClr>
              <a:buFont typeface="Wingdings"/>
              <a:buChar char=""/>
            </a:pPr>
            <a:r>
              <a:rPr lang="ar-EG" b="1" dirty="0">
                <a:solidFill>
                  <a:srgbClr val="0D0D0D"/>
                </a:solidFill>
                <a:ea typeface="Calibri"/>
              </a:rPr>
              <a:t>تعرض المتنمر إلى الضغط من أقرانه لممارسة التنمر خوفاً من أن يصبحَ ضحية. </a:t>
            </a:r>
            <a:endParaRPr lang="en-US" sz="1050" dirty="0">
              <a:ea typeface="Calibri"/>
              <a:cs typeface="Arial"/>
            </a:endParaRPr>
          </a:p>
          <a:p>
            <a:pPr marL="342900" lvl="0" indent="-342900">
              <a:lnSpc>
                <a:spcPct val="150000"/>
              </a:lnSpc>
              <a:spcAft>
                <a:spcPts val="1000"/>
              </a:spcAft>
              <a:buClr>
                <a:srgbClr val="C00000"/>
              </a:buClr>
              <a:buFont typeface="Wingdings"/>
              <a:buChar char=""/>
            </a:pPr>
            <a:r>
              <a:rPr lang="ar-EG" b="1" dirty="0">
                <a:solidFill>
                  <a:srgbClr val="0D0D0D"/>
                </a:solidFill>
                <a:ea typeface="Calibri"/>
              </a:rPr>
              <a:t>ميل المتنمرين الذين لم يتعرضوا للتنمر في حياتهم إلى كونهم متسلقين على غيرهم اجتماعياً، وغالباً ما يتمتعون بثقة وتقدير مبالغ لذاتهم.</a:t>
            </a:r>
            <a:endParaRPr lang="en-US" sz="1050" dirty="0">
              <a:ea typeface="Calibri"/>
              <a:cs typeface="Arial"/>
            </a:endParaRPr>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4149080"/>
            <a:ext cx="3960440" cy="2225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4954036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1 Resim" descr="مشجر.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8547" name="WordArt 2"/>
          <p:cNvSpPr>
            <a:spLocks noChangeArrowheads="1" noChangeShapeType="1" noTextEdit="1"/>
          </p:cNvSpPr>
          <p:nvPr/>
        </p:nvSpPr>
        <p:spPr bwMode="auto">
          <a:xfrm>
            <a:off x="714375" y="571500"/>
            <a:ext cx="1712913" cy="765175"/>
          </a:xfrm>
          <a:prstGeom prst="rect">
            <a:avLst/>
          </a:prstGeom>
        </p:spPr>
        <p:txBody>
          <a:bodyPr wrap="none" fromWordArt="1">
            <a:prstTxWarp prst="textPlain">
              <a:avLst>
                <a:gd name="adj" fmla="val 50000"/>
              </a:avLst>
            </a:prstTxWarp>
          </a:bodyPr>
          <a:lstStyle/>
          <a:p>
            <a:pPr algn="ctr" rtl="1"/>
            <a:r>
              <a:rPr lang="ar-EG" sz="4800" b="1" kern="10" dirty="0">
                <a:ln w="9525">
                  <a:solidFill>
                    <a:srgbClr val="000000"/>
                  </a:solidFill>
                  <a:round/>
                  <a:headEnd/>
                  <a:tailEnd/>
                </a:ln>
                <a:solidFill>
                  <a:srgbClr val="800000"/>
                </a:solidFill>
                <a:latin typeface="Arial" pitchFamily="34" charset="0"/>
                <a:cs typeface="Arial" pitchFamily="34" charset="0"/>
              </a:rPr>
              <a:t>الوحدة </a:t>
            </a:r>
            <a:r>
              <a:rPr lang="ar-EG" sz="4800" b="1" kern="10" dirty="0" smtClean="0">
                <a:ln w="9525">
                  <a:solidFill>
                    <a:srgbClr val="000000"/>
                  </a:solidFill>
                  <a:round/>
                  <a:headEnd/>
                  <a:tailEnd/>
                </a:ln>
                <a:solidFill>
                  <a:srgbClr val="800000"/>
                </a:solidFill>
                <a:latin typeface="Arial" pitchFamily="34" charset="0"/>
                <a:cs typeface="Arial" pitchFamily="34" charset="0"/>
              </a:rPr>
              <a:t>الثانية</a:t>
            </a:r>
            <a:endParaRPr lang="ar-EG" sz="4800" b="1" kern="10" dirty="0">
              <a:ln w="9525">
                <a:solidFill>
                  <a:srgbClr val="000000"/>
                </a:solidFill>
                <a:round/>
                <a:headEnd/>
                <a:tailEnd/>
              </a:ln>
              <a:solidFill>
                <a:srgbClr val="800000"/>
              </a:solidFill>
              <a:latin typeface="Arial" pitchFamily="34" charset="0"/>
              <a:cs typeface="Arial" pitchFamily="34" charset="0"/>
            </a:endParaRPr>
          </a:p>
        </p:txBody>
      </p:sp>
      <p:sp>
        <p:nvSpPr>
          <p:cNvPr id="3" name="WordArt 2"/>
          <p:cNvSpPr>
            <a:spLocks noChangeArrowheads="1" noChangeShapeType="1" noTextEdit="1"/>
          </p:cNvSpPr>
          <p:nvPr/>
        </p:nvSpPr>
        <p:spPr bwMode="auto">
          <a:xfrm>
            <a:off x="3995936" y="3933056"/>
            <a:ext cx="4842842" cy="1008112"/>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EG" sz="3600" kern="10" spc="0" dirty="0" smtClean="0">
                <a:ln>
                  <a:noFill/>
                </a:ln>
                <a:solidFill>
                  <a:srgbClr val="974706"/>
                </a:solidFill>
                <a:effectLst/>
                <a:cs typeface="AL-Mateen"/>
              </a:rPr>
              <a:t> التنمر وكيفية معالجة التنمر وما هي اثآره</a:t>
            </a:r>
            <a:endParaRPr lang="ar-EG" sz="3600" kern="10" spc="0" dirty="0">
              <a:ln>
                <a:noFill/>
              </a:ln>
              <a:solidFill>
                <a:srgbClr val="974706"/>
              </a:solidFill>
              <a:effectLst/>
              <a:cs typeface="AL-Mateen"/>
            </a:endParaRPr>
          </a:p>
        </p:txBody>
      </p:sp>
    </p:spTree>
    <p:extLst>
      <p:ext uri="{BB962C8B-B14F-4D97-AF65-F5344CB8AC3E}">
        <p14:creationId xmlns:p14="http://schemas.microsoft.com/office/powerpoint/2010/main" val="228343653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4800600" y="85726"/>
            <a:ext cx="4038600" cy="1460196"/>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11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fontAlgn="base">
                <a:spcBef>
                  <a:spcPct val="0"/>
                </a:spcBef>
                <a:spcAft>
                  <a:spcPct val="0"/>
                </a:spcAft>
              </a:pPr>
              <a:r>
                <a:rPr lang="ar-EG" sz="3200" kern="0" dirty="0">
                  <a:solidFill>
                    <a:sysClr val="windowText" lastClr="000000"/>
                  </a:solidFill>
                  <a:latin typeface="Calibri" pitchFamily="34" charset="0"/>
                  <a:ea typeface="Arial" pitchFamily="34" charset="0"/>
                  <a:cs typeface="AL-Mateen" pitchFamily="2" charset="-78"/>
                </a:rPr>
                <a:t>كيفية معالجة التنمر</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p:txBody>
        </p:sp>
      </p:grpSp>
      <p:pic>
        <p:nvPicPr>
          <p:cNvPr id="5" name="Picture 2" descr="رجل التوضيح ، رسومات قابلة للتحجيم أيقونات الكمبيوتر Infographic ..."/>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76200" y="2038579"/>
            <a:ext cx="8991600" cy="4743220"/>
          </a:xfrm>
          <a:prstGeom prst="rect">
            <a:avLst/>
          </a:prstGeom>
          <a:noFill/>
          <a:extLst>
            <a:ext uri="{909E8E84-426E-40DD-AFC4-6F175D3DCCD1}">
              <a14:hiddenFill xmlns:a14="http://schemas.microsoft.com/office/drawing/2010/main">
                <a:solidFill>
                  <a:srgbClr val="FFFFFF"/>
                </a:solidFill>
              </a14:hiddenFill>
            </a:ext>
          </a:extLst>
        </p:spPr>
      </p:pic>
      <p:sp>
        <p:nvSpPr>
          <p:cNvPr id="6" name="مستطيل 5"/>
          <p:cNvSpPr/>
          <p:nvPr/>
        </p:nvSpPr>
        <p:spPr>
          <a:xfrm>
            <a:off x="0" y="1930835"/>
            <a:ext cx="2987824" cy="1570173"/>
          </a:xfrm>
          <a:prstGeom prst="rect">
            <a:avLst/>
          </a:prstGeom>
        </p:spPr>
        <p:txBody>
          <a:bodyPr wrap="square">
            <a:spAutoFit/>
          </a:bodyPr>
          <a:lstStyle/>
          <a:p>
            <a:pPr>
              <a:lnSpc>
                <a:spcPct val="150000"/>
              </a:lnSpc>
              <a:spcAft>
                <a:spcPts val="1000"/>
              </a:spcAft>
            </a:pPr>
            <a:r>
              <a:rPr lang="ar-EG" b="1" dirty="0">
                <a:solidFill>
                  <a:srgbClr val="FF0000"/>
                </a:solidFill>
                <a:ea typeface="Calibri"/>
              </a:rPr>
              <a:t>عدم إظهار أيّ ردة فعل </a:t>
            </a:r>
            <a:r>
              <a:rPr lang="ar-EG" sz="1600" b="1" dirty="0" smtClean="0">
                <a:ea typeface="Calibri"/>
              </a:rPr>
              <a:t>في </a:t>
            </a:r>
            <a:r>
              <a:rPr lang="ar-EG" sz="1600" b="1" dirty="0">
                <a:ea typeface="Calibri"/>
              </a:rPr>
              <a:t>البداية إذا ما تعرض أحد للتنمّر من قبل آخرين، عليه عدم إظهار أي ردة فعل من غضب أو عدم ارتياح، فقط عليه المشي </a:t>
            </a:r>
            <a:r>
              <a:rPr lang="ar-EG" sz="1600" b="1" dirty="0" smtClean="0">
                <a:ea typeface="Calibri"/>
              </a:rPr>
              <a:t>بعيداً</a:t>
            </a:r>
            <a:endParaRPr lang="ar-EG" sz="1600" dirty="0"/>
          </a:p>
        </p:txBody>
      </p:sp>
      <p:sp>
        <p:nvSpPr>
          <p:cNvPr id="7" name="مستطيل 6"/>
          <p:cNvSpPr/>
          <p:nvPr/>
        </p:nvSpPr>
        <p:spPr>
          <a:xfrm>
            <a:off x="98884" y="3684349"/>
            <a:ext cx="2790056" cy="1451679"/>
          </a:xfrm>
          <a:prstGeom prst="rect">
            <a:avLst/>
          </a:prstGeom>
        </p:spPr>
        <p:txBody>
          <a:bodyPr wrap="square">
            <a:spAutoFit/>
          </a:bodyPr>
          <a:lstStyle/>
          <a:p>
            <a:pPr>
              <a:lnSpc>
                <a:spcPct val="150000"/>
              </a:lnSpc>
              <a:spcAft>
                <a:spcPts val="1000"/>
              </a:spcAft>
            </a:pPr>
            <a:r>
              <a:rPr lang="en-US" sz="1400" b="1" dirty="0">
                <a:latin typeface="Arial"/>
                <a:ea typeface="Calibri"/>
                <a:cs typeface="Arial"/>
              </a:rPr>
              <a:t> </a:t>
            </a:r>
            <a:r>
              <a:rPr lang="ar-EG" sz="1600" b="1" dirty="0">
                <a:solidFill>
                  <a:srgbClr val="FF0000"/>
                </a:solidFill>
                <a:ea typeface="Calibri"/>
              </a:rPr>
              <a:t>الشعور والإيمان بالقوة الداخلية </a:t>
            </a:r>
            <a:endParaRPr lang="en-US" sz="900" dirty="0">
              <a:ea typeface="Calibri"/>
              <a:cs typeface="Arial"/>
            </a:endParaRPr>
          </a:p>
          <a:p>
            <a:r>
              <a:rPr lang="ar-EG" sz="1400" b="1" dirty="0">
                <a:ea typeface="Calibri"/>
              </a:rPr>
              <a:t>لمواجهة التنمّر يجب أن يؤمن كل فرد بقوته، فالمتنمّرون يحاولون أن يُشعروا غيرهم أنهم لا يملكون هذه القوة، بكل فرد عليه الحذر من أن يقلل أحد من شأنه أو يشعره بالضعف</a:t>
            </a:r>
            <a:endParaRPr lang="ar-EG" sz="1400" dirty="0"/>
          </a:p>
        </p:txBody>
      </p:sp>
      <p:sp>
        <p:nvSpPr>
          <p:cNvPr id="8" name="مستطيل 7"/>
          <p:cNvSpPr/>
          <p:nvPr/>
        </p:nvSpPr>
        <p:spPr>
          <a:xfrm>
            <a:off x="-84889" y="5301208"/>
            <a:ext cx="3006080" cy="1374735"/>
          </a:xfrm>
          <a:prstGeom prst="rect">
            <a:avLst/>
          </a:prstGeom>
        </p:spPr>
        <p:txBody>
          <a:bodyPr wrap="square">
            <a:spAutoFit/>
          </a:bodyPr>
          <a:lstStyle/>
          <a:p>
            <a:pPr>
              <a:lnSpc>
                <a:spcPct val="150000"/>
              </a:lnSpc>
              <a:spcAft>
                <a:spcPts val="1000"/>
              </a:spcAft>
            </a:pPr>
            <a:r>
              <a:rPr lang="ar-EG" b="1" dirty="0">
                <a:solidFill>
                  <a:srgbClr val="FF0000"/>
                </a:solidFill>
                <a:ea typeface="Calibri"/>
              </a:rPr>
              <a:t>تعلّم وممارسة أحد الفنون القتالية </a:t>
            </a:r>
            <a:endParaRPr lang="en-US" sz="1000" dirty="0">
              <a:ea typeface="Calibri"/>
              <a:cs typeface="Arial"/>
            </a:endParaRPr>
          </a:p>
          <a:p>
            <a:r>
              <a:rPr lang="ar-EG" sz="1600" b="1" dirty="0">
                <a:ea typeface="Calibri"/>
              </a:rPr>
              <a:t>ما يميّز الفنون القتالية المختلفة </a:t>
            </a:r>
            <a:r>
              <a:rPr lang="ar-EG" sz="1600" b="1" dirty="0" err="1">
                <a:ea typeface="Calibri"/>
              </a:rPr>
              <a:t>الكراتيه</a:t>
            </a:r>
            <a:r>
              <a:rPr lang="ar-EG" sz="1600" b="1" dirty="0">
                <a:ea typeface="Calibri"/>
              </a:rPr>
              <a:t> والكونغ فو والتايكواندو وغيرها، أنّها تزرع وتعزز الثقة بالنفس</a:t>
            </a:r>
            <a:endParaRPr lang="ar-EG" sz="1600" dirty="0"/>
          </a:p>
        </p:txBody>
      </p:sp>
      <p:sp>
        <p:nvSpPr>
          <p:cNvPr id="9" name="مستطيل 8"/>
          <p:cNvSpPr/>
          <p:nvPr/>
        </p:nvSpPr>
        <p:spPr>
          <a:xfrm>
            <a:off x="6187481" y="1880051"/>
            <a:ext cx="2862064" cy="1620957"/>
          </a:xfrm>
          <a:prstGeom prst="rect">
            <a:avLst/>
          </a:prstGeom>
        </p:spPr>
        <p:txBody>
          <a:bodyPr wrap="square">
            <a:spAutoFit/>
          </a:bodyPr>
          <a:lstStyle/>
          <a:p>
            <a:pPr>
              <a:lnSpc>
                <a:spcPct val="150000"/>
              </a:lnSpc>
              <a:spcAft>
                <a:spcPts val="1000"/>
              </a:spcAft>
            </a:pPr>
            <a:r>
              <a:rPr lang="ar-EG" b="1" dirty="0">
                <a:solidFill>
                  <a:srgbClr val="FF0000"/>
                </a:solidFill>
                <a:ea typeface="Calibri"/>
              </a:rPr>
              <a:t>وضع الحدود </a:t>
            </a:r>
            <a:endParaRPr lang="en-US" sz="1000" dirty="0">
              <a:ea typeface="Calibri"/>
              <a:cs typeface="Arial"/>
            </a:endParaRPr>
          </a:p>
          <a:p>
            <a:r>
              <a:rPr lang="ar-EG" sz="1600" b="1" dirty="0">
                <a:ea typeface="Calibri"/>
              </a:rPr>
              <a:t>الطريقة الأفضل في التعامل مع الجميع أن يبقى الفرد مهذباً ومحترفاً في تعامله مع الآخرين، مع وضع الحدود لهم وعدم السماح لهم بتجاوزها</a:t>
            </a:r>
            <a:endParaRPr lang="ar-EG" sz="1600" dirty="0"/>
          </a:p>
        </p:txBody>
      </p:sp>
      <p:sp>
        <p:nvSpPr>
          <p:cNvPr id="10" name="مستطيل 9"/>
          <p:cNvSpPr/>
          <p:nvPr/>
        </p:nvSpPr>
        <p:spPr>
          <a:xfrm>
            <a:off x="6150767" y="3605377"/>
            <a:ext cx="2934072" cy="1437381"/>
          </a:xfrm>
          <a:prstGeom prst="rect">
            <a:avLst/>
          </a:prstGeom>
        </p:spPr>
        <p:txBody>
          <a:bodyPr wrap="square">
            <a:spAutoFit/>
          </a:bodyPr>
          <a:lstStyle/>
          <a:p>
            <a:pPr>
              <a:lnSpc>
                <a:spcPct val="150000"/>
              </a:lnSpc>
              <a:spcAft>
                <a:spcPts val="1000"/>
              </a:spcAft>
            </a:pPr>
            <a:r>
              <a:rPr lang="ar-EG" sz="1600" b="1" dirty="0">
                <a:solidFill>
                  <a:srgbClr val="FF0000"/>
                </a:solidFill>
                <a:ea typeface="Calibri"/>
              </a:rPr>
              <a:t>عدم الرد على المتنمّرين بمحاولة التنمّر عليهم </a:t>
            </a:r>
            <a:r>
              <a:rPr lang="ar-EG" sz="1400" b="1" dirty="0" smtClean="0">
                <a:ea typeface="Calibri"/>
              </a:rPr>
              <a:t>من </a:t>
            </a:r>
            <a:r>
              <a:rPr lang="ar-EG" sz="1400" b="1" dirty="0">
                <a:ea typeface="Calibri"/>
              </a:rPr>
              <a:t>المهم ألا تتم مواجهة التنمّر بمثله من ضرب أو اعتداء، وذلك تجنباً </a:t>
            </a:r>
            <a:r>
              <a:rPr lang="ar-EG" sz="1400" b="1" dirty="0" smtClean="0">
                <a:ea typeface="Calibri"/>
              </a:rPr>
              <a:t>لنشوب </a:t>
            </a:r>
            <a:r>
              <a:rPr lang="ar-EG" sz="1400" b="1" dirty="0">
                <a:ea typeface="Calibri"/>
              </a:rPr>
              <a:t>الشجار وهو غالباً ما يفضله </a:t>
            </a:r>
            <a:r>
              <a:rPr lang="ar-EG" sz="1400" b="1" dirty="0" smtClean="0">
                <a:ea typeface="Calibri"/>
              </a:rPr>
              <a:t>المتنمّرين</a:t>
            </a:r>
            <a:endParaRPr lang="ar-EG" sz="1400" dirty="0"/>
          </a:p>
        </p:txBody>
      </p:sp>
      <p:sp>
        <p:nvSpPr>
          <p:cNvPr id="11" name="مستطيل 10"/>
          <p:cNvSpPr/>
          <p:nvPr/>
        </p:nvSpPr>
        <p:spPr>
          <a:xfrm>
            <a:off x="6133728" y="5164155"/>
            <a:ext cx="2934072" cy="1620957"/>
          </a:xfrm>
          <a:prstGeom prst="rect">
            <a:avLst/>
          </a:prstGeom>
        </p:spPr>
        <p:txBody>
          <a:bodyPr wrap="square">
            <a:spAutoFit/>
          </a:bodyPr>
          <a:lstStyle/>
          <a:p>
            <a:pPr>
              <a:lnSpc>
                <a:spcPct val="150000"/>
              </a:lnSpc>
              <a:spcAft>
                <a:spcPts val="1000"/>
              </a:spcAft>
            </a:pPr>
            <a:r>
              <a:rPr lang="ar-EG" b="1" dirty="0">
                <a:solidFill>
                  <a:srgbClr val="FF0000"/>
                </a:solidFill>
                <a:ea typeface="Calibri"/>
              </a:rPr>
              <a:t>إخبار شخص بالغ </a:t>
            </a:r>
            <a:endParaRPr lang="en-US" sz="1000" dirty="0">
              <a:ea typeface="Calibri"/>
              <a:cs typeface="Arial"/>
            </a:endParaRPr>
          </a:p>
          <a:p>
            <a:r>
              <a:rPr lang="ar-EG" sz="1600" b="1" dirty="0">
                <a:ea typeface="Calibri"/>
              </a:rPr>
              <a:t>إذا ما كان الفرد يتعرّض للتنمّر، فمن المهم أن يبادر بإبلاغ شخص بالغ يمكنه تقديم المساعدة له إن كان صديقاً أو أخاً أو معلّماً في المدرسة</a:t>
            </a:r>
            <a:endParaRPr lang="ar-EG" sz="1600" dirty="0"/>
          </a:p>
        </p:txBody>
      </p:sp>
    </p:spTree>
    <p:extLst>
      <p:ext uri="{BB962C8B-B14F-4D97-AF65-F5344CB8AC3E}">
        <p14:creationId xmlns:p14="http://schemas.microsoft.com/office/powerpoint/2010/main" val="54954036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4800600" y="85726"/>
            <a:ext cx="4038600" cy="1460196"/>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11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fontAlgn="base">
                <a:spcBef>
                  <a:spcPct val="0"/>
                </a:spcBef>
                <a:spcAft>
                  <a:spcPct val="0"/>
                </a:spcAft>
              </a:pPr>
              <a:r>
                <a:rPr lang="ar-EG" sz="3200" kern="0" dirty="0">
                  <a:solidFill>
                    <a:sysClr val="windowText" lastClr="000000"/>
                  </a:solidFill>
                  <a:latin typeface="Calibri" pitchFamily="34" charset="0"/>
                  <a:ea typeface="Arial" pitchFamily="34" charset="0"/>
                  <a:cs typeface="AL-Mateen" pitchFamily="2" charset="-78"/>
                </a:rPr>
                <a:t>آثار التنمر</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p:txBody>
        </p:sp>
      </p:grpSp>
      <p:sp>
        <p:nvSpPr>
          <p:cNvPr id="5" name="مستطيل 4"/>
          <p:cNvSpPr/>
          <p:nvPr/>
        </p:nvSpPr>
        <p:spPr>
          <a:xfrm>
            <a:off x="232453" y="1589891"/>
            <a:ext cx="8627031" cy="5268109"/>
          </a:xfrm>
          <a:prstGeom prst="rect">
            <a:avLst/>
          </a:prstGeom>
        </p:spPr>
        <p:txBody>
          <a:bodyPr wrap="square">
            <a:spAutoFit/>
          </a:bodyPr>
          <a:lstStyle/>
          <a:p>
            <a:pPr algn="justLow">
              <a:lnSpc>
                <a:spcPct val="150000"/>
              </a:lnSpc>
              <a:spcAft>
                <a:spcPts val="1000"/>
              </a:spcAft>
            </a:pPr>
            <a:r>
              <a:rPr lang="ar-EG" sz="2000" b="1" dirty="0">
                <a:solidFill>
                  <a:srgbClr val="FF0000"/>
                </a:solidFill>
                <a:ea typeface="Calibri"/>
              </a:rPr>
              <a:t>آثار التنمر على التعليم </a:t>
            </a:r>
            <a:endParaRPr lang="en-US" sz="1050" dirty="0">
              <a:ea typeface="Calibri"/>
              <a:cs typeface="Arial"/>
            </a:endParaRPr>
          </a:p>
          <a:p>
            <a:pPr algn="justLow">
              <a:lnSpc>
                <a:spcPct val="150000"/>
              </a:lnSpc>
              <a:spcAft>
                <a:spcPts val="1000"/>
              </a:spcAft>
            </a:pPr>
            <a:r>
              <a:rPr lang="ar-EG" b="1" dirty="0">
                <a:solidFill>
                  <a:srgbClr val="0D0D0D"/>
                </a:solidFill>
                <a:ea typeface="Calibri"/>
              </a:rPr>
              <a:t>تؤثر ظاهرة التنمر بشكل كبير على التحصيل الدراسيّ، فقد يؤدي الإجهاد والقلق الناتج عن التنمر، والمضايقات إلى صعوبة تعلّم الأطفال، هذا عدا عن إمكانيّة وجود صعوبة بالغة في التركيز، الأمر الذي يؤدي إلى التأثير في القدرة على حفظ المعلومات، أو حتى تذكّرها.</a:t>
            </a:r>
            <a:endParaRPr lang="en-US" sz="1050" dirty="0">
              <a:ea typeface="Calibri"/>
              <a:cs typeface="Arial"/>
            </a:endParaRPr>
          </a:p>
          <a:p>
            <a:pPr algn="justLow">
              <a:lnSpc>
                <a:spcPct val="150000"/>
              </a:lnSpc>
              <a:spcAft>
                <a:spcPts val="1000"/>
              </a:spcAft>
            </a:pPr>
            <a:r>
              <a:rPr lang="ar-EG" sz="2000" b="1" dirty="0">
                <a:solidFill>
                  <a:srgbClr val="FF0000"/>
                </a:solidFill>
                <a:ea typeface="Calibri"/>
              </a:rPr>
              <a:t> آثار التنمر عاطفياً واجتماعياً </a:t>
            </a:r>
            <a:endParaRPr lang="en-US" sz="1050" dirty="0">
              <a:ea typeface="Calibri"/>
              <a:cs typeface="Arial"/>
            </a:endParaRPr>
          </a:p>
          <a:p>
            <a:pPr algn="justLow">
              <a:lnSpc>
                <a:spcPct val="150000"/>
              </a:lnSpc>
              <a:spcAft>
                <a:spcPts val="1000"/>
              </a:spcAft>
            </a:pPr>
            <a:r>
              <a:rPr lang="ar-EG" b="1" dirty="0">
                <a:solidFill>
                  <a:srgbClr val="0D0D0D"/>
                </a:solidFill>
                <a:ea typeface="Calibri"/>
              </a:rPr>
              <a:t>هناك مجموعة من الآثار العاطفيّة والاجتماعيّة التي يتسبّب بها التنمّر على الآخرين، ومنها:</a:t>
            </a:r>
            <a:endParaRPr lang="en-US" sz="1050" dirty="0">
              <a:ea typeface="Calibri"/>
              <a:cs typeface="Arial"/>
            </a:endParaRPr>
          </a:p>
          <a:p>
            <a:pPr marL="342900" lvl="0" indent="-342900" algn="justLow">
              <a:lnSpc>
                <a:spcPct val="150000"/>
              </a:lnSpc>
              <a:buFont typeface="Symbol"/>
              <a:buChar char=""/>
            </a:pPr>
            <a:r>
              <a:rPr lang="ar-EG" b="1" dirty="0">
                <a:solidFill>
                  <a:srgbClr val="0D0D0D"/>
                </a:solidFill>
                <a:ea typeface="Calibri"/>
              </a:rPr>
              <a:t>إيجاد صعوبة في الحصول على الصداقات. </a:t>
            </a:r>
            <a:endParaRPr lang="en-US" sz="1050" dirty="0">
              <a:ea typeface="Calibri"/>
              <a:cs typeface="Arial"/>
            </a:endParaRPr>
          </a:p>
          <a:p>
            <a:pPr marL="342900" lvl="0" indent="-342900" algn="justLow">
              <a:lnSpc>
                <a:spcPct val="150000"/>
              </a:lnSpc>
              <a:buFont typeface="Symbol"/>
              <a:buChar char=""/>
            </a:pPr>
            <a:r>
              <a:rPr lang="ar-EG" b="1" dirty="0">
                <a:solidFill>
                  <a:srgbClr val="0D0D0D"/>
                </a:solidFill>
                <a:ea typeface="Calibri"/>
              </a:rPr>
              <a:t>انخفاض احترام الذات والنفس. </a:t>
            </a:r>
            <a:endParaRPr lang="en-US" sz="1050" dirty="0">
              <a:ea typeface="Calibri"/>
              <a:cs typeface="Arial"/>
            </a:endParaRPr>
          </a:p>
          <a:p>
            <a:pPr marL="342900" lvl="0" indent="-342900" algn="justLow">
              <a:lnSpc>
                <a:spcPct val="150000"/>
              </a:lnSpc>
              <a:buFont typeface="Symbol"/>
              <a:buChar char=""/>
            </a:pPr>
            <a:r>
              <a:rPr lang="ar-EG" b="1" dirty="0">
                <a:solidFill>
                  <a:srgbClr val="0D0D0D"/>
                </a:solidFill>
                <a:ea typeface="Calibri"/>
              </a:rPr>
              <a:t>الشعور بالغضب، والمرارة، والضعف، والعجز، والإحباط، والعزلة. </a:t>
            </a:r>
            <a:endParaRPr lang="en-US" sz="1050" dirty="0">
              <a:ea typeface="Calibri"/>
              <a:cs typeface="Arial"/>
            </a:endParaRPr>
          </a:p>
          <a:p>
            <a:pPr marL="342900" lvl="0" indent="-342900" algn="justLow">
              <a:lnSpc>
                <a:spcPct val="150000"/>
              </a:lnSpc>
              <a:buFont typeface="Symbol"/>
              <a:buChar char=""/>
            </a:pPr>
            <a:r>
              <a:rPr lang="ar-EG" b="1" dirty="0">
                <a:solidFill>
                  <a:srgbClr val="0D0D0D"/>
                </a:solidFill>
                <a:ea typeface="Calibri"/>
              </a:rPr>
              <a:t>التفكير بالانتحار؛ بسبب الإصابة بالاكتئاب. </a:t>
            </a:r>
            <a:endParaRPr lang="en-US" sz="1050" dirty="0">
              <a:ea typeface="Calibri"/>
              <a:cs typeface="Arial"/>
            </a:endParaRPr>
          </a:p>
          <a:p>
            <a:pPr marL="342900" lvl="0" indent="-342900" algn="justLow">
              <a:lnSpc>
                <a:spcPct val="150000"/>
              </a:lnSpc>
              <a:spcAft>
                <a:spcPts val="1000"/>
              </a:spcAft>
              <a:buFont typeface="Symbol"/>
              <a:buChar char=""/>
            </a:pPr>
            <a:r>
              <a:rPr lang="ar-EG" b="1" dirty="0">
                <a:solidFill>
                  <a:srgbClr val="0D0D0D"/>
                </a:solidFill>
                <a:ea typeface="Calibri"/>
              </a:rPr>
              <a:t>محاولة شرب الكحول وتناول المخدرات. </a:t>
            </a:r>
            <a:endParaRPr lang="en-US" sz="1050" dirty="0">
              <a:ea typeface="Calibri"/>
              <a:cs typeface="Arial"/>
            </a:endParaRPr>
          </a:p>
        </p:txBody>
      </p:sp>
    </p:spTree>
    <p:extLst>
      <p:ext uri="{BB962C8B-B14F-4D97-AF65-F5344CB8AC3E}">
        <p14:creationId xmlns:p14="http://schemas.microsoft.com/office/powerpoint/2010/main" val="54954036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827584" y="188640"/>
            <a:ext cx="8136904" cy="5811847"/>
          </a:xfrm>
          <a:prstGeom prst="rect">
            <a:avLst/>
          </a:prstGeom>
        </p:spPr>
        <p:txBody>
          <a:bodyPr wrap="square">
            <a:spAutoFit/>
          </a:bodyPr>
          <a:lstStyle/>
          <a:p>
            <a:pPr algn="justLow">
              <a:lnSpc>
                <a:spcPct val="150000"/>
              </a:lnSpc>
              <a:spcAft>
                <a:spcPts val="1000"/>
              </a:spcAft>
            </a:pPr>
            <a:r>
              <a:rPr lang="ar-EG" sz="2000" b="1" dirty="0">
                <a:solidFill>
                  <a:srgbClr val="FF0000"/>
                </a:solidFill>
                <a:ea typeface="Calibri"/>
              </a:rPr>
              <a:t>تأثير التنمر على عائلات الضحايا </a:t>
            </a:r>
            <a:endParaRPr lang="en-US" sz="1050" dirty="0">
              <a:ea typeface="Calibri"/>
              <a:cs typeface="Arial"/>
            </a:endParaRPr>
          </a:p>
          <a:p>
            <a:pPr algn="justLow">
              <a:lnSpc>
                <a:spcPct val="150000"/>
              </a:lnSpc>
              <a:spcAft>
                <a:spcPts val="1000"/>
              </a:spcAft>
            </a:pPr>
            <a:r>
              <a:rPr lang="ar-EG" b="1" dirty="0">
                <a:solidFill>
                  <a:srgbClr val="0D0D0D"/>
                </a:solidFill>
                <a:ea typeface="Calibri"/>
              </a:rPr>
              <a:t>هناك العديد من الآثار الناتجة عن ظاهرة التنمّر، والتي تؤثّر على عائلات الضحايا، ومنها:</a:t>
            </a:r>
            <a:endParaRPr lang="en-US" sz="1050" dirty="0">
              <a:ea typeface="Calibri"/>
              <a:cs typeface="Arial"/>
            </a:endParaRPr>
          </a:p>
          <a:p>
            <a:pPr marL="342900" lvl="0" indent="-342900" algn="justLow">
              <a:lnSpc>
                <a:spcPct val="150000"/>
              </a:lnSpc>
              <a:buFont typeface="Courier New"/>
              <a:buChar char="o"/>
            </a:pPr>
            <a:r>
              <a:rPr lang="ar-EG" b="1" dirty="0">
                <a:solidFill>
                  <a:srgbClr val="0D0D0D"/>
                </a:solidFill>
                <a:ea typeface="Calibri"/>
              </a:rPr>
              <a:t>شعور أهل الضحية بعدم القدرة على تدارك الموقف، أو حتى إصلاح الوضع. </a:t>
            </a:r>
            <a:endParaRPr lang="en-US" sz="1050" dirty="0">
              <a:ea typeface="Calibri"/>
              <a:cs typeface="Arial"/>
            </a:endParaRPr>
          </a:p>
          <a:p>
            <a:pPr marL="342900" lvl="0" indent="-342900" algn="justLow">
              <a:lnSpc>
                <a:spcPct val="150000"/>
              </a:lnSpc>
              <a:buFont typeface="Courier New"/>
              <a:buChar char="o"/>
            </a:pPr>
            <a:r>
              <a:rPr lang="ar-EG" b="1" dirty="0">
                <a:solidFill>
                  <a:srgbClr val="0D0D0D"/>
                </a:solidFill>
                <a:ea typeface="Calibri"/>
              </a:rPr>
              <a:t>الشعور بالوحدة والعزلة. </a:t>
            </a:r>
            <a:endParaRPr lang="en-US" sz="1050" dirty="0">
              <a:ea typeface="Calibri"/>
              <a:cs typeface="Arial"/>
            </a:endParaRPr>
          </a:p>
          <a:p>
            <a:pPr marL="342900" lvl="0" indent="-342900" algn="justLow">
              <a:lnSpc>
                <a:spcPct val="150000"/>
              </a:lnSpc>
              <a:buFont typeface="Courier New"/>
              <a:buChar char="o"/>
            </a:pPr>
            <a:r>
              <a:rPr lang="ar-EG" b="1" dirty="0">
                <a:solidFill>
                  <a:srgbClr val="0D0D0D"/>
                </a:solidFill>
                <a:ea typeface="Calibri"/>
              </a:rPr>
              <a:t>الانشغال بالظروف التي يمرّ بها الابن، وبالتالي إهمال الصحة، والإحساس بالحزن. </a:t>
            </a:r>
            <a:endParaRPr lang="en-US" sz="1050" dirty="0">
              <a:ea typeface="Calibri"/>
              <a:cs typeface="Arial"/>
            </a:endParaRPr>
          </a:p>
          <a:p>
            <a:pPr marL="342900" lvl="0" indent="-342900" algn="justLow">
              <a:lnSpc>
                <a:spcPct val="150000"/>
              </a:lnSpc>
              <a:spcAft>
                <a:spcPts val="1000"/>
              </a:spcAft>
              <a:buFont typeface="Courier New"/>
              <a:buChar char="o"/>
            </a:pPr>
            <a:r>
              <a:rPr lang="ar-EG" b="1" dirty="0">
                <a:solidFill>
                  <a:srgbClr val="0D0D0D"/>
                </a:solidFill>
                <a:ea typeface="Calibri"/>
              </a:rPr>
              <a:t>الشعور بالفشل الناتج من عدم القدرة على حماية الابن الذي يتعرّض للتنمر. </a:t>
            </a:r>
            <a:endParaRPr lang="en-US" sz="1050" dirty="0">
              <a:ea typeface="Calibri"/>
              <a:cs typeface="Arial"/>
            </a:endParaRPr>
          </a:p>
          <a:p>
            <a:pPr algn="justLow">
              <a:lnSpc>
                <a:spcPct val="150000"/>
              </a:lnSpc>
              <a:spcAft>
                <a:spcPts val="1000"/>
              </a:spcAft>
            </a:pPr>
            <a:r>
              <a:rPr lang="ar-EG" sz="2000" b="1" dirty="0">
                <a:solidFill>
                  <a:srgbClr val="FF0000"/>
                </a:solidFill>
                <a:ea typeface="Calibri"/>
              </a:rPr>
              <a:t>الآثار المترتبة على المتنمرين </a:t>
            </a:r>
            <a:endParaRPr lang="en-US" sz="1050" dirty="0">
              <a:ea typeface="Calibri"/>
              <a:cs typeface="Arial"/>
            </a:endParaRPr>
          </a:p>
          <a:p>
            <a:pPr algn="justLow">
              <a:lnSpc>
                <a:spcPct val="150000"/>
              </a:lnSpc>
              <a:spcAft>
                <a:spcPts val="1000"/>
              </a:spcAft>
            </a:pPr>
            <a:r>
              <a:rPr lang="ar-EG" b="1" dirty="0">
                <a:solidFill>
                  <a:srgbClr val="0D0D0D"/>
                </a:solidFill>
                <a:ea typeface="Calibri"/>
              </a:rPr>
              <a:t>هناك مجموعة من الآثار التي تترتّب على الأطفال الذين يمارسون ظاهرة التنمّر والتسلّط على الآخرين، وهي كما يلي:</a:t>
            </a:r>
            <a:endParaRPr lang="en-US" sz="1050" dirty="0">
              <a:ea typeface="Calibri"/>
              <a:cs typeface="Arial"/>
            </a:endParaRPr>
          </a:p>
          <a:p>
            <a:pPr marL="342900" lvl="0" indent="-342900" algn="justLow">
              <a:lnSpc>
                <a:spcPct val="150000"/>
              </a:lnSpc>
              <a:buFont typeface="Wingdings"/>
              <a:buChar char=""/>
            </a:pPr>
            <a:r>
              <a:rPr lang="ar-EG" b="1" dirty="0">
                <a:solidFill>
                  <a:srgbClr val="0D0D0D"/>
                </a:solidFill>
                <a:ea typeface="Calibri"/>
              </a:rPr>
              <a:t>شعور المتنمّر بكره المدرسة، والانفصال عنها، وتركها في وقت مبكر. </a:t>
            </a:r>
            <a:endParaRPr lang="en-US" sz="1050" dirty="0">
              <a:ea typeface="Calibri"/>
              <a:cs typeface="Arial"/>
            </a:endParaRPr>
          </a:p>
          <a:p>
            <a:pPr marL="342900" lvl="0" indent="-342900" algn="justLow">
              <a:lnSpc>
                <a:spcPct val="150000"/>
              </a:lnSpc>
              <a:buFont typeface="Wingdings"/>
              <a:buChar char=""/>
            </a:pPr>
            <a:r>
              <a:rPr lang="ar-EG" b="1" dirty="0">
                <a:solidFill>
                  <a:srgbClr val="0D0D0D"/>
                </a:solidFill>
                <a:ea typeface="Calibri"/>
              </a:rPr>
              <a:t>تدمير ممتلكات المدرسة. </a:t>
            </a:r>
            <a:endParaRPr lang="en-US" sz="1050" dirty="0">
              <a:ea typeface="Calibri"/>
              <a:cs typeface="Arial"/>
            </a:endParaRPr>
          </a:p>
          <a:p>
            <a:pPr marL="342900" lvl="0" indent="-342900" algn="justLow">
              <a:lnSpc>
                <a:spcPct val="150000"/>
              </a:lnSpc>
              <a:spcAft>
                <a:spcPts val="1000"/>
              </a:spcAft>
              <a:buFont typeface="Wingdings"/>
              <a:buChar char=""/>
            </a:pPr>
            <a:r>
              <a:rPr lang="ar-EG" b="1" dirty="0">
                <a:solidFill>
                  <a:srgbClr val="0D0D0D"/>
                </a:solidFill>
                <a:ea typeface="Calibri"/>
              </a:rPr>
              <a:t>الدخول في المشاجرات المستمرة.</a:t>
            </a:r>
            <a:endParaRPr lang="en-US" sz="1050" dirty="0">
              <a:ea typeface="Calibri"/>
              <a:cs typeface="Arial"/>
            </a:endParaRPr>
          </a:p>
        </p:txBody>
      </p:sp>
      <p:pic>
        <p:nvPicPr>
          <p:cNvPr id="1945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4581128"/>
            <a:ext cx="2730375" cy="1977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4954036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4800600" y="85726"/>
            <a:ext cx="4038600" cy="1460196"/>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11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fontAlgn="base">
                <a:spcBef>
                  <a:spcPct val="0"/>
                </a:spcBef>
                <a:spcAft>
                  <a:spcPct val="0"/>
                </a:spcAft>
              </a:pPr>
              <a:r>
                <a:rPr lang="ar-EG" sz="3200" kern="0" dirty="0">
                  <a:solidFill>
                    <a:sysClr val="windowText" lastClr="000000"/>
                  </a:solidFill>
                  <a:latin typeface="Calibri" pitchFamily="34" charset="0"/>
                  <a:ea typeface="Arial" pitchFamily="34" charset="0"/>
                  <a:cs typeface="AL-Mateen" pitchFamily="2" charset="-78"/>
                </a:rPr>
                <a:t>آثار التنمر المدرسي</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p:txBody>
        </p:sp>
      </p:grpSp>
      <p:sp>
        <p:nvSpPr>
          <p:cNvPr id="5" name="مستطيل 4"/>
          <p:cNvSpPr/>
          <p:nvPr/>
        </p:nvSpPr>
        <p:spPr>
          <a:xfrm>
            <a:off x="395536" y="1545922"/>
            <a:ext cx="8515672" cy="3893374"/>
          </a:xfrm>
          <a:prstGeom prst="rect">
            <a:avLst/>
          </a:prstGeom>
        </p:spPr>
        <p:txBody>
          <a:bodyPr wrap="square">
            <a:spAutoFit/>
          </a:bodyPr>
          <a:lstStyle/>
          <a:p>
            <a:pPr algn="justLow">
              <a:lnSpc>
                <a:spcPct val="150000"/>
              </a:lnSpc>
              <a:spcAft>
                <a:spcPts val="1000"/>
              </a:spcAft>
            </a:pPr>
            <a:r>
              <a:rPr lang="ar-EG" sz="2000" b="1" dirty="0">
                <a:solidFill>
                  <a:srgbClr val="FF0000"/>
                </a:solidFill>
                <a:ea typeface="Calibri"/>
              </a:rPr>
              <a:t>ضعف التحصيل الأكاديمي</a:t>
            </a:r>
            <a:endParaRPr lang="en-US" sz="1050" dirty="0">
              <a:ea typeface="Calibri"/>
              <a:cs typeface="Arial"/>
            </a:endParaRPr>
          </a:p>
          <a:p>
            <a:pPr algn="justLow">
              <a:lnSpc>
                <a:spcPct val="150000"/>
              </a:lnSpc>
              <a:spcAft>
                <a:spcPts val="1000"/>
              </a:spcAft>
            </a:pPr>
            <a:r>
              <a:rPr lang="ar-EG" b="1" dirty="0">
                <a:solidFill>
                  <a:srgbClr val="0D0D0D"/>
                </a:solidFill>
                <a:ea typeface="Calibri"/>
              </a:rPr>
              <a:t> يواجه الأطفال الذين يتعرّضون إلى التنمّر من مشاكل أكاديمية في الغالب، حيث تُعتبر الدرجات المُتدنّية من أهمّ العلامات التي تدلّ على تعرّض الطفل للتنمّر والتخويف، وقد أظهرت دراسة أجرتها جامعة فرجينيا الأمريكية أنّ الأطفال الذين يلتحقون بمدرسة ذات بيئة قاسية وعنيفة يحصلون على درجات أقلّ في الاختبارات الموحّدة مقارنةً مع الأطفال الذي يدرسون في المدارس التي تحتوي على برامج فعّالة للتخلّص من </a:t>
            </a:r>
            <a:r>
              <a:rPr lang="ar-EG" b="1" dirty="0" smtClean="0">
                <a:solidFill>
                  <a:srgbClr val="0D0D0D"/>
                </a:solidFill>
                <a:ea typeface="Calibri"/>
              </a:rPr>
              <a:t>التنمّر.</a:t>
            </a:r>
            <a:endParaRPr lang="en-US" sz="1050" dirty="0">
              <a:ea typeface="Calibri"/>
              <a:cs typeface="Arial"/>
            </a:endParaRPr>
          </a:p>
          <a:p>
            <a:pPr algn="justLow">
              <a:lnSpc>
                <a:spcPct val="150000"/>
              </a:lnSpc>
              <a:spcAft>
                <a:spcPts val="1000"/>
              </a:spcAft>
            </a:pPr>
            <a:r>
              <a:rPr lang="ar-EG" sz="2000" b="1" dirty="0">
                <a:solidFill>
                  <a:srgbClr val="FF0000"/>
                </a:solidFill>
                <a:ea typeface="Calibri"/>
              </a:rPr>
              <a:t>الاكتئاب والقلق </a:t>
            </a:r>
            <a:endParaRPr lang="en-US" sz="1050" dirty="0">
              <a:ea typeface="Calibri"/>
              <a:cs typeface="Arial"/>
            </a:endParaRPr>
          </a:p>
          <a:p>
            <a:pPr algn="justLow">
              <a:lnSpc>
                <a:spcPct val="150000"/>
              </a:lnSpc>
              <a:spcAft>
                <a:spcPts val="1000"/>
              </a:spcAft>
            </a:pPr>
            <a:r>
              <a:rPr lang="ar-EG" b="1" dirty="0">
                <a:solidFill>
                  <a:srgbClr val="0D0D0D"/>
                </a:solidFill>
                <a:ea typeface="Calibri"/>
              </a:rPr>
              <a:t>يكون الطفل الذي يتعرّض إلى التنمّر المدرسي أكثر عرضةً للشعور بالقلق، والإصابة بالاكتئاب، وزيادة الشعور بالحزن والوحدة، كما سيُعاني غالباً من تغيّرات في روتين النوم والأكل الذي اعتاد </a:t>
            </a:r>
            <a:r>
              <a:rPr lang="ar-EG" b="1" dirty="0" smtClean="0">
                <a:solidFill>
                  <a:srgbClr val="0D0D0D"/>
                </a:solidFill>
                <a:ea typeface="Calibri"/>
              </a:rPr>
              <a:t>عليه.</a:t>
            </a:r>
            <a:endParaRPr lang="en-US" sz="1050" dirty="0">
              <a:ea typeface="Calibri"/>
              <a:cs typeface="Arial"/>
            </a:endParaRPr>
          </a:p>
        </p:txBody>
      </p:sp>
      <p:pic>
        <p:nvPicPr>
          <p:cNvPr id="2048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7036" y="5439296"/>
            <a:ext cx="2714803" cy="12559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4954036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611560" y="188640"/>
            <a:ext cx="8136904" cy="4308872"/>
          </a:xfrm>
          <a:prstGeom prst="rect">
            <a:avLst/>
          </a:prstGeom>
        </p:spPr>
        <p:txBody>
          <a:bodyPr wrap="square">
            <a:spAutoFit/>
          </a:bodyPr>
          <a:lstStyle/>
          <a:p>
            <a:pPr algn="justLow">
              <a:lnSpc>
                <a:spcPct val="150000"/>
              </a:lnSpc>
              <a:spcAft>
                <a:spcPts val="1000"/>
              </a:spcAft>
            </a:pPr>
            <a:r>
              <a:rPr lang="en-US" b="1" dirty="0">
                <a:solidFill>
                  <a:srgbClr val="0D0D0D"/>
                </a:solidFill>
                <a:latin typeface="Arial"/>
                <a:ea typeface="Calibri"/>
                <a:cs typeface="Arial"/>
              </a:rPr>
              <a:t> </a:t>
            </a:r>
            <a:r>
              <a:rPr lang="ar-EG" sz="2000" b="1" dirty="0">
                <a:solidFill>
                  <a:srgbClr val="FF0000"/>
                </a:solidFill>
                <a:ea typeface="Calibri"/>
              </a:rPr>
              <a:t>زيادة العنف في المجتمع </a:t>
            </a:r>
            <a:endParaRPr lang="en-US" sz="1050" dirty="0">
              <a:ea typeface="Calibri"/>
              <a:cs typeface="Arial"/>
            </a:endParaRPr>
          </a:p>
          <a:p>
            <a:pPr algn="justLow">
              <a:lnSpc>
                <a:spcPct val="150000"/>
              </a:lnSpc>
              <a:spcAft>
                <a:spcPts val="1000"/>
              </a:spcAft>
            </a:pPr>
            <a:r>
              <a:rPr lang="ar-EG" b="1" dirty="0">
                <a:solidFill>
                  <a:srgbClr val="0D0D0D"/>
                </a:solidFill>
                <a:ea typeface="Calibri"/>
              </a:rPr>
              <a:t>يكون الطلّاب المتنمّرون أكثر عرضةً لكره المدرسة، الأمر الذي يؤدّي إلى دخولهم في العديد من المشاجرات فيها، وتخريب ممتلكاتها، واحتمالية تركها مبكراً، كما أشارت الدراسات الحديثة أنّ ممارسة التنمّر في العام العاشر من عمر الطفل يرتبط بارتفاع احتماليّة ارتكاب السرقة، وشرب الكحول، وممارسة السلوكيات العنيفة.</a:t>
            </a:r>
            <a:endParaRPr lang="en-US" sz="1050" dirty="0">
              <a:ea typeface="Calibri"/>
              <a:cs typeface="Arial"/>
            </a:endParaRPr>
          </a:p>
          <a:p>
            <a:pPr algn="justLow">
              <a:lnSpc>
                <a:spcPct val="150000"/>
              </a:lnSpc>
              <a:spcAft>
                <a:spcPts val="1000"/>
              </a:spcAft>
            </a:pPr>
            <a:r>
              <a:rPr lang="ar-EG" b="1" dirty="0">
                <a:solidFill>
                  <a:srgbClr val="0D0D0D"/>
                </a:solidFill>
                <a:ea typeface="Calibri"/>
              </a:rPr>
              <a:t> </a:t>
            </a:r>
            <a:r>
              <a:rPr lang="ar-EG" sz="2000" b="1" dirty="0">
                <a:solidFill>
                  <a:srgbClr val="FF0000"/>
                </a:solidFill>
                <a:ea typeface="Calibri"/>
              </a:rPr>
              <a:t>سوء سمعة المدرسة </a:t>
            </a:r>
            <a:endParaRPr lang="en-US" sz="1050" dirty="0">
              <a:ea typeface="Calibri"/>
              <a:cs typeface="Arial"/>
            </a:endParaRPr>
          </a:p>
          <a:p>
            <a:pPr algn="justLow">
              <a:lnSpc>
                <a:spcPct val="150000"/>
              </a:lnSpc>
              <a:spcAft>
                <a:spcPts val="1000"/>
              </a:spcAft>
            </a:pPr>
            <a:r>
              <a:rPr lang="ar-EG" b="1" dirty="0">
                <a:solidFill>
                  <a:srgbClr val="0D0D0D"/>
                </a:solidFill>
                <a:ea typeface="Calibri"/>
              </a:rPr>
              <a:t>يؤدّي التنمّر المدرسيّ إلى ظهور العديد من العلامات التي تُسيء إلى سمعة المدرسة، ومنها: وجود بيئة غير آمنة يسودها الخوف وعدم الاحترام، وزيادة الطلّاب الذين يُعانون من صعوبات التعلّم، وشعور الطلّاب بالخوف، والقلق، والكره تجاه المدرسة، بالإضافة إلى إدراك الطلّاب والأهل أنّ المعلمين والموظفين لا يُسيطرون بشكل جيّد على المدرسة ولا يهتمّون بطلّابهم.</a:t>
            </a:r>
            <a:endParaRPr lang="en-US" sz="1050" dirty="0">
              <a:ea typeface="Calibri"/>
              <a:cs typeface="Arial"/>
            </a:endParaRPr>
          </a:p>
        </p:txBody>
      </p:sp>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4223821"/>
            <a:ext cx="3488331" cy="2612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4954036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447800" y="304800"/>
            <a:ext cx="6945702" cy="5352394"/>
            <a:chOff x="1969698" y="177475"/>
            <a:chExt cx="6945702" cy="5352394"/>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69698" y="1472875"/>
              <a:ext cx="5486400" cy="4056994"/>
            </a:xfrm>
            <a:prstGeom prst="ellipse">
              <a:avLst/>
            </a:prstGeom>
            <a:ln>
              <a:noFill/>
            </a:ln>
            <a:effectLst>
              <a:softEdge rad="112500"/>
            </a:effectLst>
          </p:spPr>
        </p:pic>
        <p:sp>
          <p:nvSpPr>
            <p:cNvPr id="6" name="TextBox 5"/>
            <p:cNvSpPr txBox="1"/>
            <p:nvPr/>
          </p:nvSpPr>
          <p:spPr>
            <a:xfrm>
              <a:off x="6019800" y="177475"/>
              <a:ext cx="2895600" cy="646331"/>
            </a:xfrm>
            <a:prstGeom prst="rect">
              <a:avLst/>
            </a:prstGeom>
            <a:noFill/>
          </p:spPr>
          <p:txBody>
            <a:bodyPr wrap="square" rtlCol="1">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ar-EG" sz="3600" b="1" i="0" u="none" strike="noStrike" kern="0" cap="none" spc="0" normalizeH="0" baseline="0" noProof="0" dirty="0" smtClean="0">
                  <a:ln>
                    <a:noFill/>
                  </a:ln>
                  <a:solidFill>
                    <a:srgbClr val="C00000"/>
                  </a:solidFill>
                  <a:effectLst/>
                  <a:uLnTx/>
                  <a:uFillTx/>
                </a:rPr>
                <a:t>إستراحة تدريبية</a:t>
              </a:r>
            </a:p>
          </p:txBody>
        </p:sp>
      </p:grpSp>
    </p:spTree>
    <p:extLst>
      <p:ext uri="{BB962C8B-B14F-4D97-AF65-F5344CB8AC3E}">
        <p14:creationId xmlns:p14="http://schemas.microsoft.com/office/powerpoint/2010/main" val="69895030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4800600" y="85726"/>
            <a:ext cx="4038600" cy="1460196"/>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11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fontAlgn="base">
                <a:spcBef>
                  <a:spcPct val="0"/>
                </a:spcBef>
                <a:spcAft>
                  <a:spcPct val="0"/>
                </a:spcAft>
              </a:pPr>
              <a:r>
                <a:rPr lang="ar-EG" sz="3200" kern="0" dirty="0">
                  <a:solidFill>
                    <a:sysClr val="windowText" lastClr="000000"/>
                  </a:solidFill>
                  <a:latin typeface="Calibri" pitchFamily="34" charset="0"/>
                  <a:ea typeface="Arial" pitchFamily="34" charset="0"/>
                  <a:cs typeface="AL-Mateen" pitchFamily="2" charset="-78"/>
                </a:rPr>
                <a:t>خصائص المتنمرين</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p:txBody>
        </p:sp>
      </p:grpSp>
      <p:sp>
        <p:nvSpPr>
          <p:cNvPr id="5" name="مستطيل 4"/>
          <p:cNvSpPr/>
          <p:nvPr/>
        </p:nvSpPr>
        <p:spPr>
          <a:xfrm>
            <a:off x="611560" y="1772816"/>
            <a:ext cx="8227640" cy="2713563"/>
          </a:xfrm>
          <a:prstGeom prst="rect">
            <a:avLst/>
          </a:prstGeom>
        </p:spPr>
        <p:txBody>
          <a:bodyPr wrap="square">
            <a:spAutoFit/>
          </a:bodyPr>
          <a:lstStyle/>
          <a:p>
            <a:pPr>
              <a:lnSpc>
                <a:spcPct val="150000"/>
              </a:lnSpc>
              <a:spcAft>
                <a:spcPts val="1000"/>
              </a:spcAft>
            </a:pPr>
            <a:r>
              <a:rPr lang="ar-EG" b="1" dirty="0">
                <a:solidFill>
                  <a:srgbClr val="0D0D0D"/>
                </a:solidFill>
                <a:ea typeface="Calibri"/>
              </a:rPr>
              <a:t>تشير البحوث إلى أن المتنمرين البالغين يكون لهم شخصيات استبدادية، جنبًا إلى جنب مع حاجة قوية للسيطرة أو الهيمنة. وقيل أيضا أن وجهات نظر المرؤوسين يمكن أن تكون عامل خطر عليهم بشكل خاص.</a:t>
            </a:r>
            <a:endParaRPr lang="en-US" sz="1050" dirty="0">
              <a:ea typeface="Calibri"/>
              <a:cs typeface="Arial"/>
            </a:endParaRPr>
          </a:p>
          <a:p>
            <a:pPr>
              <a:lnSpc>
                <a:spcPct val="150000"/>
              </a:lnSpc>
              <a:spcAft>
                <a:spcPts val="1000"/>
              </a:spcAft>
            </a:pPr>
            <a:r>
              <a:rPr lang="ar-EG" b="1" dirty="0">
                <a:solidFill>
                  <a:srgbClr val="0D0D0D"/>
                </a:solidFill>
                <a:ea typeface="Calibri"/>
              </a:rPr>
              <a:t>أظهرت مزيد من الدراسات أنه رغم أن الحسد والاستياء قد يكونان دافعين للتسلط،  فلا تتوفر الأدلة التي تشير إلى أن المتنمرين يعانون من أي نقص في تقدير الذات (حيث ظهرت نتائج متساوية عن الموضوع، فالمتنمرون عادة ما يكونون متكبرين ونرجسيين). ومع ذلك، يمكن أيضا أن يستخدم التنمر كأداة لإخفاء العار أو القلق أو لتعزيز احترام الذات: عن طريق إهانة الآخرين، حيث يشعر المسيء نفسه/ نفسها بالسلطة.</a:t>
            </a:r>
            <a:endParaRPr lang="en-US" sz="1050" dirty="0">
              <a:ea typeface="Calibri"/>
              <a:cs typeface="Arial"/>
            </a:endParaRPr>
          </a:p>
        </p:txBody>
      </p:sp>
      <p:pic>
        <p:nvPicPr>
          <p:cNvPr id="225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4486379"/>
            <a:ext cx="3240360" cy="2156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495403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مربع نص 21552"/>
          <p:cNvSpPr txBox="1"/>
          <p:nvPr/>
        </p:nvSpPr>
        <p:spPr>
          <a:xfrm>
            <a:off x="1" y="0"/>
            <a:ext cx="9144000" cy="1177329"/>
          </a:xfrm>
          <a:prstGeom prst="rect">
            <a:avLst/>
          </a:prstGeom>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anchor="t" anchorCtr="1" compatLnSpc="1"/>
          <a:lstStyle/>
          <a:p>
            <a:pPr marL="0" marR="0" lvl="0" indent="0" algn="ctr" defTabSz="914400" rtl="1" fontAlgn="auto" hangingPunct="1">
              <a:lnSpc>
                <a:spcPct val="100000"/>
              </a:lnSpc>
              <a:spcBef>
                <a:spcPts val="0"/>
              </a:spcBef>
              <a:spcAft>
                <a:spcPts val="1000"/>
              </a:spcAft>
              <a:buNone/>
              <a:tabLst/>
              <a:defRPr sz="1800" b="0" i="0" u="none" strike="noStrike" kern="0" cap="none" spc="0" baseline="0">
                <a:solidFill>
                  <a:srgbClr val="000000"/>
                </a:solidFill>
                <a:uFillTx/>
              </a:defRPr>
            </a:pPr>
            <a:r>
              <a:rPr lang="ar-SA" sz="6000" b="1" i="0" u="none" strike="noStrike" kern="1200" cap="none" spc="0" baseline="30000">
                <a:solidFill>
                  <a:schemeClr val="bg1"/>
                </a:solidFill>
                <a:uFillTx/>
                <a:latin typeface="Sakkal Majalla" panose="02000000000000000000" pitchFamily="2" charset="-78"/>
                <a:cs typeface="Sakkal Majalla" panose="02000000000000000000" pitchFamily="2" charset="-78"/>
              </a:rPr>
              <a:t>نظام</a:t>
            </a:r>
            <a:r>
              <a:rPr lang="ar-SA" sz="6000" b="1" i="0" u="none" strike="noStrike" kern="1200" cap="none" spc="0" baseline="0">
                <a:solidFill>
                  <a:schemeClr val="bg1"/>
                </a:solidFill>
                <a:uFillTx/>
                <a:latin typeface="Sakkal Majalla" panose="02000000000000000000" pitchFamily="2" charset="-78"/>
                <a:cs typeface="Sakkal Majalla" panose="02000000000000000000" pitchFamily="2" charset="-78"/>
              </a:rPr>
              <a:t> </a:t>
            </a:r>
            <a:r>
              <a:rPr lang="ar-SA" sz="6000" b="1" i="0" u="none" strike="noStrike" kern="1200" baseline="0">
                <a:ln w="1905"/>
                <a:solidFill>
                  <a:schemeClr val="bg1"/>
                </a:solidFill>
                <a:effectLst>
                  <a:innerShdw blurRad="69850" dist="43180" dir="5400000">
                    <a:srgbClr val="000000">
                      <a:alpha val="65000"/>
                    </a:srgbClr>
                  </a:innerShdw>
                </a:effectLst>
                <a:uFillTx/>
                <a:latin typeface="Sakkal Majalla" panose="02000000000000000000" pitchFamily="2" charset="-78"/>
                <a:cs typeface="Sakkal Majalla" panose="02000000000000000000" pitchFamily="2" charset="-78"/>
              </a:rPr>
              <a:t>العمل في البرنامج التدريبي</a:t>
            </a:r>
            <a:endParaRPr lang="ar-SA" sz="1400" b="0" i="0" u="none" strike="noStrike" kern="1200" cap="none" spc="0" baseline="0">
              <a:solidFill>
                <a:schemeClr val="bg1"/>
              </a:solidFill>
              <a:uFillTx/>
              <a:latin typeface="Sakkal Majalla" panose="02000000000000000000" pitchFamily="2" charset="-78"/>
              <a:cs typeface="Sakkal Majalla" panose="02000000000000000000" pitchFamily="2" charset="-78"/>
            </a:endParaRPr>
          </a:p>
        </p:txBody>
      </p:sp>
      <p:pic>
        <p:nvPicPr>
          <p:cNvPr id="10" name="جدول 5"/>
          <p:cNvPicPr>
            <a:picLocks noChangeAspect="1"/>
          </p:cNvPicPr>
          <p:nvPr/>
        </p:nvPicPr>
        <p:blipFill>
          <a:blip r:embed="rId2">
            <a:duotone>
              <a:prstClr val="black"/>
              <a:schemeClr val="accent2">
                <a:tint val="45000"/>
                <a:satMod val="400000"/>
              </a:schemeClr>
            </a:duotone>
          </a:blip>
          <a:stretch>
            <a:fillRect/>
          </a:stretch>
        </p:blipFill>
        <p:spPr>
          <a:xfrm>
            <a:off x="3131840" y="1628800"/>
            <a:ext cx="5555994" cy="4895272"/>
          </a:xfrm>
          <a:prstGeom prst="rect">
            <a:avLst/>
          </a:prstGeom>
          <a:noFill/>
          <a:ln>
            <a:solidFill>
              <a:srgbClr val="7030A0"/>
            </a:solidFill>
          </a:ln>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628800"/>
            <a:ext cx="2582204" cy="2560320"/>
          </a:xfrm>
          <a:prstGeom prst="rect">
            <a:avLst/>
          </a:prstGeom>
        </p:spPr>
      </p:pic>
    </p:spTree>
    <p:extLst>
      <p:ext uri="{BB962C8B-B14F-4D97-AF65-F5344CB8AC3E}">
        <p14:creationId xmlns:p14="http://schemas.microsoft.com/office/powerpoint/2010/main" val="2426854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95536" y="332656"/>
            <a:ext cx="8640960" cy="5463034"/>
          </a:xfrm>
          <a:prstGeom prst="rect">
            <a:avLst/>
          </a:prstGeom>
        </p:spPr>
        <p:txBody>
          <a:bodyPr wrap="square">
            <a:spAutoFit/>
          </a:bodyPr>
          <a:lstStyle/>
          <a:p>
            <a:pPr>
              <a:lnSpc>
                <a:spcPct val="150000"/>
              </a:lnSpc>
              <a:spcAft>
                <a:spcPts val="1000"/>
              </a:spcAft>
            </a:pPr>
            <a:r>
              <a:rPr lang="ar-EG" b="1" dirty="0">
                <a:solidFill>
                  <a:srgbClr val="0D0D0D"/>
                </a:solidFill>
                <a:ea typeface="Calibri"/>
              </a:rPr>
              <a:t>حدد الباحثون عوامل أخرى، مثل الاكتئاب واضطراب الشخصية وكذلك سرعة الغضب واستخدام القوة، والإدمان على السلوكيات العدوانية، وسوء فهم أفعال الآخرين على أنها معادية، والقلق على الحفاظ على صورة الذات، والانخراط في أعمال الهوس أو العنف</a:t>
            </a:r>
            <a:r>
              <a:rPr lang="ar-EG" b="1" dirty="0" smtClean="0">
                <a:solidFill>
                  <a:srgbClr val="0D0D0D"/>
                </a:solidFill>
                <a:ea typeface="Calibri"/>
              </a:rPr>
              <a:t>.</a:t>
            </a:r>
            <a:endParaRPr lang="en-US" sz="1050" dirty="0">
              <a:ea typeface="Calibri"/>
              <a:cs typeface="Arial"/>
            </a:endParaRPr>
          </a:p>
          <a:p>
            <a:pPr>
              <a:lnSpc>
                <a:spcPct val="150000"/>
              </a:lnSpc>
              <a:spcAft>
                <a:spcPts val="1000"/>
              </a:spcAft>
            </a:pPr>
            <a:r>
              <a:rPr lang="ar-EG" b="1" dirty="0">
                <a:solidFill>
                  <a:srgbClr val="0D0D0D"/>
                </a:solidFill>
                <a:ea typeface="Calibri"/>
              </a:rPr>
              <a:t>قد يكون التنمر أيضا نوع من "التقليد" في الأماكن التي تشعر فيها الفئة العمرية الأكبر أو المرتبة الأعلى انها متفوقة عن المراتب الأقل، مثل الجيش الروسي حيث عادة ما يتنمر المجندون في سنتهم الدراسية الثانية على مجندي المرحلة الأولى. ويُقترح غالبا أن السلوك العدواني له أصل في الطفولة:</a:t>
            </a:r>
            <a:endParaRPr lang="en-US" sz="1050" dirty="0">
              <a:ea typeface="Calibri"/>
              <a:cs typeface="Arial"/>
            </a:endParaRPr>
          </a:p>
          <a:p>
            <a:pPr>
              <a:lnSpc>
                <a:spcPct val="150000"/>
              </a:lnSpc>
              <a:spcAft>
                <a:spcPts val="1000"/>
              </a:spcAft>
            </a:pPr>
            <a:r>
              <a:rPr lang="ar-EG" b="1" dirty="0">
                <a:solidFill>
                  <a:srgbClr val="0D0D0D"/>
                </a:solidFill>
                <a:ea typeface="Calibri"/>
              </a:rPr>
              <a:t>"إذا لم يتم التصدي للسلوك العدواني في الطفولة، فهناك خطر أن يصبح سلوكا اعتياديا. وفي الواقع، هناك أدلة بحثية، تشير إلى أن التنمر خلال مرحلة الطفولة تضع الأطفال في خطر السلوك الإجرامي والعنف المنزلي في مرحلة البلوغ.</a:t>
            </a:r>
            <a:endParaRPr lang="en-US" sz="1050" dirty="0">
              <a:ea typeface="Calibri"/>
              <a:cs typeface="Arial"/>
            </a:endParaRPr>
          </a:p>
          <a:p>
            <a:pPr>
              <a:lnSpc>
                <a:spcPct val="150000"/>
              </a:lnSpc>
              <a:spcAft>
                <a:spcPts val="1000"/>
              </a:spcAft>
            </a:pPr>
            <a:r>
              <a:rPr lang="ar-EG" b="1" dirty="0">
                <a:solidFill>
                  <a:srgbClr val="0D0D0D"/>
                </a:solidFill>
                <a:ea typeface="Calibri"/>
              </a:rPr>
              <a:t>ليس من الضروري أن ينطوي التنمر على الإجرام أو العنف الجسدي. فعلى سبيل المثال، غالبًا ما يعمل التنمر من خلال الإيذاء النفسي أو الإساءة اللفظية .وفي كثير من الأحيان يمكن ربط التنمر بعصابات الشوارع، وخاصة في المدرسة .</a:t>
            </a:r>
            <a:endParaRPr lang="en-US" sz="1050" dirty="0">
              <a:ea typeface="Calibri"/>
              <a:cs typeface="Arial"/>
            </a:endParaRPr>
          </a:p>
        </p:txBody>
      </p:sp>
    </p:spTree>
    <p:extLst>
      <p:ext uri="{BB962C8B-B14F-4D97-AF65-F5344CB8AC3E}">
        <p14:creationId xmlns:p14="http://schemas.microsoft.com/office/powerpoint/2010/main" val="54954036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539552" y="260648"/>
            <a:ext cx="8280920" cy="4678204"/>
          </a:xfrm>
          <a:prstGeom prst="rect">
            <a:avLst/>
          </a:prstGeom>
        </p:spPr>
        <p:txBody>
          <a:bodyPr wrap="square">
            <a:spAutoFit/>
          </a:bodyPr>
          <a:lstStyle/>
          <a:p>
            <a:pPr>
              <a:lnSpc>
                <a:spcPct val="150000"/>
              </a:lnSpc>
              <a:spcAft>
                <a:spcPts val="1000"/>
              </a:spcAft>
            </a:pPr>
            <a:r>
              <a:rPr lang="ar-EG" b="1" dirty="0">
                <a:solidFill>
                  <a:srgbClr val="00B0F0"/>
                </a:solidFill>
                <a:ea typeface="Calibri"/>
              </a:rPr>
              <a:t>قد يكون المتنمرون هم أنفسهم كانوا ضحايا للتنمر.</a:t>
            </a:r>
            <a:endParaRPr lang="en-US" sz="1050" dirty="0">
              <a:ea typeface="Calibri"/>
              <a:cs typeface="Arial"/>
            </a:endParaRPr>
          </a:p>
          <a:p>
            <a:pPr>
              <a:lnSpc>
                <a:spcPct val="150000"/>
              </a:lnSpc>
              <a:spcAft>
                <a:spcPts val="1000"/>
              </a:spcAft>
            </a:pPr>
            <a:r>
              <a:rPr lang="ar-EG" sz="2000" b="1" dirty="0">
                <a:solidFill>
                  <a:srgbClr val="7030A0"/>
                </a:solidFill>
                <a:ea typeface="Calibri"/>
              </a:rPr>
              <a:t>تاريخ التنمر</a:t>
            </a:r>
            <a:endParaRPr lang="en-US" sz="1050" dirty="0">
              <a:ea typeface="Calibri"/>
              <a:cs typeface="Arial"/>
            </a:endParaRPr>
          </a:p>
          <a:p>
            <a:pPr>
              <a:lnSpc>
                <a:spcPct val="150000"/>
              </a:lnSpc>
              <a:spcAft>
                <a:spcPts val="1000"/>
              </a:spcAft>
            </a:pPr>
            <a:r>
              <a:rPr lang="ar-EG" b="1" dirty="0">
                <a:solidFill>
                  <a:srgbClr val="0D0D0D"/>
                </a:solidFill>
                <a:ea typeface="Calibri"/>
              </a:rPr>
              <a:t>عادة ما تلفت أشكال العنف الكبيرة مثل الاعتداء والقتل انتباه وسائل الاعلام، ولكن المستويات القليلة من العنف مثل التحرش، بدأت فقط في السنوات الأخيرة أن تكون محط اهتمام الباحثين، والآباء وأولياء الأمور ورموز السلطة (ويتد &amp; دوبر، 2005).</a:t>
            </a:r>
            <a:endParaRPr lang="en-US" sz="1050" dirty="0">
              <a:ea typeface="Calibri"/>
              <a:cs typeface="Arial"/>
            </a:endParaRPr>
          </a:p>
          <a:p>
            <a:pPr>
              <a:lnSpc>
                <a:spcPct val="150000"/>
              </a:lnSpc>
              <a:spcAft>
                <a:spcPts val="1000"/>
              </a:spcAft>
            </a:pPr>
            <a:r>
              <a:rPr lang="ar-EG" b="1" dirty="0">
                <a:solidFill>
                  <a:srgbClr val="0D0D0D"/>
                </a:solidFill>
                <a:ea typeface="Calibri"/>
              </a:rPr>
              <a:t>تم التعرف على التحرش في السنوات الأخيرة فقط وتم تسجيله على أنه جريمة منفصلة ومميزة، ولكن هناك حالات موثقة جيداً والتي قد تم تسجيلها تحت سياق آخر. يحتوي المجلد الخامس من تقويم [</a:t>
            </a:r>
            <a:r>
              <a:rPr lang="ar-EG" b="1" dirty="0" err="1">
                <a:solidFill>
                  <a:srgbClr val="0D0D0D"/>
                </a:solidFill>
                <a:ea typeface="Calibri"/>
              </a:rPr>
              <a:t>نيوجيت</a:t>
            </a:r>
            <a:r>
              <a:rPr lang="ar-EG" b="1" dirty="0">
                <a:solidFill>
                  <a:srgbClr val="0D0D0D"/>
                </a:solidFill>
                <a:ea typeface="Calibri"/>
              </a:rPr>
              <a:t>]  على مثال واحد على الأقل والذي تم فيه اتهام كل من الكسندر وود والكسندر </a:t>
            </a:r>
            <a:r>
              <a:rPr lang="ar-EG" b="1" dirty="0" err="1">
                <a:solidFill>
                  <a:srgbClr val="0D0D0D"/>
                </a:solidFill>
                <a:ea typeface="Calibri"/>
              </a:rPr>
              <a:t>ويليسلي</a:t>
            </a:r>
            <a:r>
              <a:rPr lang="ar-EG" b="1" dirty="0">
                <a:solidFill>
                  <a:srgbClr val="0D0D0D"/>
                </a:solidFill>
                <a:ea typeface="Calibri"/>
              </a:rPr>
              <a:t> ليث الحاصلين على منحة </a:t>
            </a:r>
            <a:r>
              <a:rPr lang="ar-EG" b="1" dirty="0" err="1">
                <a:solidFill>
                  <a:srgbClr val="0D0D0D"/>
                </a:solidFill>
                <a:ea typeface="Calibri"/>
              </a:rPr>
              <a:t>إيتون</a:t>
            </a:r>
            <a:r>
              <a:rPr lang="ar-EG" b="1" dirty="0">
                <a:solidFill>
                  <a:srgbClr val="0D0D0D"/>
                </a:solidFill>
                <a:ea typeface="Calibri"/>
              </a:rPr>
              <a:t>، بقتل وذبح آشلي كوبر في 28 فبراير 1825 في حادث يمكن وصفه الآن بلا شك أنه "حادث مميت غامض" </a:t>
            </a:r>
            <a:endParaRPr lang="en-US" sz="1050" dirty="0">
              <a:ea typeface="Calibri"/>
              <a:cs typeface="Arial"/>
            </a:endParaRPr>
          </a:p>
        </p:txBody>
      </p:sp>
      <p:pic>
        <p:nvPicPr>
          <p:cNvPr id="23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4500562"/>
            <a:ext cx="3312368"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4954036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4343400" y="304800"/>
            <a:ext cx="4496519" cy="1828800"/>
            <a:chOff x="7035" y="555"/>
            <a:chExt cx="4260" cy="3555"/>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35" y="555"/>
              <a:ext cx="4260" cy="3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AutoShape 4"/>
            <p:cNvSpPr>
              <a:spLocks noChangeArrowheads="1"/>
            </p:cNvSpPr>
            <p:nvPr/>
          </p:nvSpPr>
          <p:spPr bwMode="auto">
            <a:xfrm>
              <a:off x="7290" y="2333"/>
              <a:ext cx="3615" cy="870"/>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lang="ar-EG" sz="2400" dirty="0">
                  <a:solidFill>
                    <a:srgbClr val="FF0000"/>
                  </a:solidFill>
                  <a:latin typeface="Calibri" pitchFamily="34" charset="0"/>
                  <a:ea typeface="Arial" pitchFamily="34" charset="0"/>
                  <a:cs typeface="AL-Mateen" pitchFamily="2" charset="-78"/>
                </a:rPr>
                <a:t>أنواع </a:t>
              </a:r>
              <a:r>
                <a:rPr lang="ar-EG" sz="2400" dirty="0" smtClean="0">
                  <a:solidFill>
                    <a:srgbClr val="FF0000"/>
                  </a:solidFill>
                  <a:latin typeface="Calibri" pitchFamily="34" charset="0"/>
                  <a:ea typeface="Arial" pitchFamily="34" charset="0"/>
                  <a:cs typeface="AL-Mateen" pitchFamily="2" charset="-78"/>
                </a:rPr>
                <a:t>التنمر</a:t>
              </a:r>
              <a:endParaRPr lang="ar-EG" sz="2400" dirty="0">
                <a:solidFill>
                  <a:srgbClr val="FF0000"/>
                </a:solidFill>
                <a:latin typeface="Calibri" pitchFamily="34" charset="0"/>
                <a:ea typeface="Arial" pitchFamily="34" charset="0"/>
                <a:cs typeface="AL-Mateen" pitchFamily="2" charset="-78"/>
              </a:endParaRPr>
            </a:p>
          </p:txBody>
        </p:sp>
      </p:grpSp>
      <p:sp>
        <p:nvSpPr>
          <p:cNvPr id="5" name="مستطيل 4"/>
          <p:cNvSpPr/>
          <p:nvPr/>
        </p:nvSpPr>
        <p:spPr>
          <a:xfrm>
            <a:off x="323528" y="2133600"/>
            <a:ext cx="8316416" cy="3908762"/>
          </a:xfrm>
          <a:prstGeom prst="rect">
            <a:avLst/>
          </a:prstGeom>
        </p:spPr>
        <p:txBody>
          <a:bodyPr wrap="square">
            <a:spAutoFit/>
          </a:bodyPr>
          <a:lstStyle/>
          <a:p>
            <a:pPr>
              <a:lnSpc>
                <a:spcPct val="150000"/>
              </a:lnSpc>
              <a:spcAft>
                <a:spcPts val="1000"/>
              </a:spcAft>
            </a:pPr>
            <a:r>
              <a:rPr lang="ar-EG" b="1" dirty="0">
                <a:solidFill>
                  <a:srgbClr val="FF0000"/>
                </a:solidFill>
                <a:ea typeface="Calibri"/>
              </a:rPr>
              <a:t>التنمر في المدارس</a:t>
            </a:r>
            <a:endParaRPr lang="en-US" sz="1050" dirty="0">
              <a:solidFill>
                <a:srgbClr val="FF0000"/>
              </a:solidFill>
              <a:ea typeface="Calibri"/>
              <a:cs typeface="Arial"/>
            </a:endParaRPr>
          </a:p>
          <a:p>
            <a:pPr>
              <a:lnSpc>
                <a:spcPct val="150000"/>
              </a:lnSpc>
            </a:pPr>
            <a:r>
              <a:rPr lang="ar-EG" b="1" dirty="0">
                <a:solidFill>
                  <a:srgbClr val="0D0D0D"/>
                </a:solidFill>
                <a:ea typeface="Calibri"/>
              </a:rPr>
              <a:t>يحدث التنمر في كافة أنحاء المدرسة. فيمكن أن يحدث في أي جزء تقريباً داخل أو حول محيط مبنى المدرسة، وعلى الرغم من ذلك فأنه يحدث في أكثر الأحيان في قاعات التربية البدنية، أو الاستراحة، أو المداخل، أو الحمامات، أو في حافلة المدرسة وأماكن انتظار الحافلات، والفئات التي تتطلب فريق عمل أو جماعات الأنشطة المدرسية. أحياناً ما يكون التنمر في المدارس من مجموعة من الطلاب لديهم القدرة على عزل أحد الطلبة بوجه خاص ويكتسبوا ولاء بعض المتفرجين الذين يريدون تجنب أن يصبحوا هم الضحية التالية. ويقوم هؤلاء المتنمرون بتخويف واستنزاف قوة هدفهم قبل الاعتداء عليهم جسدياً. غالباً ما فالأشخاص الذين يمكن اعتبارهم أهداف معرضة للتنمر في المدرسة هم التلاميذ الذين يعتبرون في الغالب غريبي الأطوار أو مختلفين عن باقي زملائهم، مما يجعل تعاملهم مع الموقف أصعب.</a:t>
            </a:r>
            <a:endParaRPr lang="ar-EG" dirty="0"/>
          </a:p>
        </p:txBody>
      </p:sp>
    </p:spTree>
    <p:extLst>
      <p:ext uri="{BB962C8B-B14F-4D97-AF65-F5344CB8AC3E}">
        <p14:creationId xmlns:p14="http://schemas.microsoft.com/office/powerpoint/2010/main" val="54954036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539552" y="415884"/>
            <a:ext cx="8100392" cy="3590727"/>
          </a:xfrm>
          <a:prstGeom prst="rect">
            <a:avLst/>
          </a:prstGeom>
        </p:spPr>
        <p:txBody>
          <a:bodyPr wrap="square">
            <a:spAutoFit/>
          </a:bodyPr>
          <a:lstStyle/>
          <a:p>
            <a:pPr>
              <a:lnSpc>
                <a:spcPct val="150000"/>
              </a:lnSpc>
              <a:spcAft>
                <a:spcPts val="1000"/>
              </a:spcAft>
            </a:pPr>
            <a:r>
              <a:rPr lang="ar-EG" sz="2000" b="1" dirty="0">
                <a:solidFill>
                  <a:srgbClr val="FF0000"/>
                </a:solidFill>
                <a:ea typeface="Calibri"/>
              </a:rPr>
              <a:t>التنمر في أماكن العمل</a:t>
            </a:r>
            <a:endParaRPr lang="en-US" sz="1050" dirty="0">
              <a:ea typeface="Calibri"/>
              <a:cs typeface="Arial"/>
            </a:endParaRPr>
          </a:p>
          <a:p>
            <a:pPr>
              <a:lnSpc>
                <a:spcPct val="150000"/>
              </a:lnSpc>
              <a:spcAft>
                <a:spcPts val="1000"/>
              </a:spcAft>
            </a:pPr>
            <a:r>
              <a:rPr lang="ar-EG" b="1" dirty="0">
                <a:solidFill>
                  <a:srgbClr val="0D0D0D"/>
                </a:solidFill>
                <a:ea typeface="Calibri"/>
              </a:rPr>
              <a:t>وفقا لمعهد التنمر في أماكن العمل والمآسي فإن التنمر يعتبر "فعل سيء متكرر ضارة بالصحة، وإساءة لفظية، أو سلوك تهديدي ومهين وترهيبي، أو التخريب الذي يتداخل مع العمل أو مزيج من هذه العناصر الثلاثة". وتظهر الإحصاءات أن معدل التنمر أكبر 3 مرات من التمييز غير القانوني، وعلى الأقل أكبر 1600 مرة من العنف في أماكن العمل. كما تظهر الإحصاءات أيضاً انه في حين أن موظف واحد من بين 10,000 موظف يكون ضحية للعنف في العمل، فهذا يعني أن هناك واحدا من بين كل ستة موظفين في العمل يواجهون التنمر في أماكن. تعتبر التنمر أقل شيوعاً من التحرش الجنسي ولكن ليس أقل من الإساءة اللفظية التي تتكرر أكثر من التنمر.</a:t>
            </a:r>
            <a:endParaRPr lang="en-US" sz="1050" dirty="0">
              <a:ea typeface="Calibri"/>
              <a:cs typeface="Arial"/>
            </a:endParaRPr>
          </a:p>
        </p:txBody>
      </p:sp>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4094043"/>
            <a:ext cx="4068654" cy="21664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3743255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755576" y="332656"/>
            <a:ext cx="7848872" cy="3385542"/>
          </a:xfrm>
          <a:prstGeom prst="rect">
            <a:avLst/>
          </a:prstGeom>
        </p:spPr>
        <p:txBody>
          <a:bodyPr wrap="square">
            <a:spAutoFit/>
          </a:bodyPr>
          <a:lstStyle/>
          <a:p>
            <a:pPr>
              <a:lnSpc>
                <a:spcPct val="150000"/>
              </a:lnSpc>
              <a:spcAft>
                <a:spcPts val="1000"/>
              </a:spcAft>
            </a:pPr>
            <a:r>
              <a:rPr lang="ar-EG" b="1" dirty="0">
                <a:solidFill>
                  <a:srgbClr val="FF0000"/>
                </a:solidFill>
                <a:ea typeface="Calibri"/>
              </a:rPr>
              <a:t>تنمر الإنترنت</a:t>
            </a:r>
            <a:endParaRPr lang="en-US" sz="1050" dirty="0">
              <a:ea typeface="Calibri"/>
              <a:cs typeface="Arial"/>
            </a:endParaRPr>
          </a:p>
          <a:p>
            <a:pPr>
              <a:lnSpc>
                <a:spcPct val="150000"/>
              </a:lnSpc>
              <a:spcAft>
                <a:spcPts val="1000"/>
              </a:spcAft>
            </a:pPr>
            <a:r>
              <a:rPr lang="ar-EG" b="1" dirty="0">
                <a:solidFill>
                  <a:srgbClr val="0D0D0D"/>
                </a:solidFill>
                <a:ea typeface="Calibri"/>
              </a:rPr>
              <a:t>وفقا للمعلم الكندي بيل </a:t>
            </a:r>
            <a:r>
              <a:rPr lang="ar-EG" b="1" dirty="0" err="1">
                <a:solidFill>
                  <a:srgbClr val="0D0D0D"/>
                </a:solidFill>
                <a:ea typeface="Calibri"/>
              </a:rPr>
              <a:t>بيلسي</a:t>
            </a:r>
            <a:r>
              <a:rPr lang="ar-EG" b="1" dirty="0">
                <a:solidFill>
                  <a:srgbClr val="0D0D0D"/>
                </a:solidFill>
                <a:ea typeface="Calibri"/>
              </a:rPr>
              <a:t>، فإن تنمر الإنترنت هو</a:t>
            </a:r>
            <a:r>
              <a:rPr lang="ar-EG" b="1" dirty="0" smtClean="0">
                <a:solidFill>
                  <a:srgbClr val="0D0D0D"/>
                </a:solidFill>
                <a:ea typeface="Calibri"/>
              </a:rPr>
              <a:t>:</a:t>
            </a:r>
            <a:endParaRPr lang="en-US" sz="1050" dirty="0">
              <a:ea typeface="Calibri"/>
              <a:cs typeface="Arial"/>
            </a:endParaRPr>
          </a:p>
          <a:p>
            <a:pPr>
              <a:lnSpc>
                <a:spcPct val="150000"/>
              </a:lnSpc>
              <a:spcAft>
                <a:spcPts val="1000"/>
              </a:spcAft>
            </a:pPr>
            <a:r>
              <a:rPr lang="ar-EG" b="1" dirty="0">
                <a:solidFill>
                  <a:srgbClr val="0D0D0D"/>
                </a:solidFill>
                <a:ea typeface="Calibri"/>
              </a:rPr>
              <a:t>«الذي يستعين بالمعلومات وتقنيات الاتصالات مثل الرسائل الإلكترونية والهواتف المحمولة والرسائل النصية والفورية ومواقع الإنترنت الشخصية التشهيرية والمدونات والألعاب على الإنترنت ليدعموا تصرفا عدائيا يتسم بالتكرار التعمد من قبل فرد أو مجموعة، ويهدف لإيذاء الأخرين» –  </a:t>
            </a:r>
            <a:r>
              <a:rPr lang="en-US" b="1" dirty="0" err="1">
                <a:solidFill>
                  <a:srgbClr val="0D0D0D"/>
                </a:solidFill>
                <a:ea typeface="Calibri"/>
                <a:cs typeface="Arial"/>
              </a:rPr>
              <a:t>Cyberbullying</a:t>
            </a:r>
            <a:r>
              <a:rPr lang="en-US" b="1" dirty="0">
                <a:solidFill>
                  <a:srgbClr val="0D0D0D"/>
                </a:solidFill>
                <a:ea typeface="Calibri"/>
                <a:cs typeface="Arial"/>
              </a:rPr>
              <a:t>: An Emerging Threat to the Always On Generation</a:t>
            </a:r>
            <a:endParaRPr lang="en-US" sz="1050" dirty="0">
              <a:ea typeface="Calibri"/>
              <a:cs typeface="Arial"/>
            </a:endParaRPr>
          </a:p>
          <a:p>
            <a:pPr>
              <a:lnSpc>
                <a:spcPct val="150000"/>
              </a:lnSpc>
              <a:spcAft>
                <a:spcPts val="1000"/>
              </a:spcAft>
            </a:pPr>
            <a:r>
              <a:rPr lang="ar-EG" b="1" dirty="0">
                <a:solidFill>
                  <a:srgbClr val="0D0D0D"/>
                </a:solidFill>
                <a:ea typeface="Calibri"/>
              </a:rPr>
              <a:t>يمكن للمتنمرين أن ينشئوا مدونات لترهيب الضحايا على مستوى العالم.</a:t>
            </a:r>
            <a:endParaRPr lang="en-US" sz="1050" dirty="0">
              <a:ea typeface="Calibri"/>
              <a:cs typeface="Arial"/>
            </a:endParaRPr>
          </a:p>
        </p:txBody>
      </p:sp>
      <p:pic>
        <p:nvPicPr>
          <p:cNvPr id="256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3843477"/>
            <a:ext cx="3960440" cy="26354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3743255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115616" y="476672"/>
            <a:ext cx="7596336" cy="2344231"/>
          </a:xfrm>
          <a:prstGeom prst="rect">
            <a:avLst/>
          </a:prstGeom>
        </p:spPr>
        <p:txBody>
          <a:bodyPr wrap="square">
            <a:spAutoFit/>
          </a:bodyPr>
          <a:lstStyle/>
          <a:p>
            <a:pPr>
              <a:lnSpc>
                <a:spcPct val="150000"/>
              </a:lnSpc>
              <a:spcAft>
                <a:spcPts val="1000"/>
              </a:spcAft>
            </a:pPr>
            <a:r>
              <a:rPr lang="ar-EG" sz="2000" b="1" dirty="0">
                <a:solidFill>
                  <a:srgbClr val="FF0000"/>
                </a:solidFill>
                <a:ea typeface="Calibri"/>
              </a:rPr>
              <a:t>التنمر السياسي</a:t>
            </a:r>
            <a:endParaRPr lang="en-US" sz="1050" dirty="0">
              <a:ea typeface="Calibri"/>
              <a:cs typeface="Arial"/>
            </a:endParaRPr>
          </a:p>
          <a:p>
            <a:pPr>
              <a:lnSpc>
                <a:spcPct val="150000"/>
              </a:lnSpc>
              <a:spcAft>
                <a:spcPts val="1000"/>
              </a:spcAft>
            </a:pPr>
            <a:r>
              <a:rPr lang="ar-EG" b="1" dirty="0">
                <a:solidFill>
                  <a:srgbClr val="0D0D0D"/>
                </a:solidFill>
                <a:ea typeface="Calibri"/>
              </a:rPr>
              <a:t>تحدث </a:t>
            </a:r>
            <a:r>
              <a:rPr lang="ar-EG" b="1" dirty="0" err="1">
                <a:solidFill>
                  <a:srgbClr val="0D0D0D"/>
                </a:solidFill>
                <a:ea typeface="Calibri"/>
              </a:rPr>
              <a:t>الشوفينية</a:t>
            </a:r>
            <a:r>
              <a:rPr lang="ar-EG" b="1" dirty="0">
                <a:solidFill>
                  <a:srgbClr val="0D0D0D"/>
                </a:solidFill>
                <a:ea typeface="Calibri"/>
              </a:rPr>
              <a:t> عندما يفرض بلد ما إرادته على بلد آخر. ويتم هذا عادة مع القوة أو التهديد العسكري. ومع التهديدات، فإنه من الشائع أن يكون ذلك لضمان أن المساعدات والمنح لن يتم منحها لدولة أصغر أو أن الدولة الأصغر لن يُسمح لها بالانضمام إلى منظمة التجارة. غالباً </a:t>
            </a:r>
            <a:r>
              <a:rPr lang="ar-EG" b="1" dirty="0" err="1">
                <a:solidFill>
                  <a:srgbClr val="0D0D0D"/>
                </a:solidFill>
                <a:ea typeface="Calibri"/>
              </a:rPr>
              <a:t>مايكون</a:t>
            </a:r>
            <a:r>
              <a:rPr lang="ar-EG" b="1" dirty="0">
                <a:solidFill>
                  <a:srgbClr val="0D0D0D"/>
                </a:solidFill>
                <a:ea typeface="Calibri"/>
              </a:rPr>
              <a:t> الفساد السياسي، والانقلاب، </a:t>
            </a:r>
            <a:r>
              <a:rPr lang="ar-EG" b="1" dirty="0" err="1">
                <a:solidFill>
                  <a:srgbClr val="0D0D0D"/>
                </a:solidFill>
                <a:ea typeface="Calibri"/>
              </a:rPr>
              <a:t>الكليبتوقراطية</a:t>
            </a:r>
            <a:r>
              <a:rPr lang="ar-EG" b="1" dirty="0">
                <a:solidFill>
                  <a:srgbClr val="0D0D0D"/>
                </a:solidFill>
                <a:ea typeface="Calibri"/>
              </a:rPr>
              <a:t> هي الحلول والردود لتعرض البلاد للتنمر.</a:t>
            </a:r>
            <a:endParaRPr lang="en-US" sz="1050" dirty="0">
              <a:ea typeface="Calibri"/>
              <a:cs typeface="Arial"/>
            </a:endParaRPr>
          </a:p>
        </p:txBody>
      </p:sp>
      <p:pic>
        <p:nvPicPr>
          <p:cNvPr id="266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3068960"/>
            <a:ext cx="4392488" cy="32891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3743255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539552" y="410224"/>
            <a:ext cx="8118648" cy="3544560"/>
          </a:xfrm>
          <a:prstGeom prst="rect">
            <a:avLst/>
          </a:prstGeom>
        </p:spPr>
        <p:txBody>
          <a:bodyPr wrap="square">
            <a:spAutoFit/>
          </a:bodyPr>
          <a:lstStyle/>
          <a:p>
            <a:pPr>
              <a:lnSpc>
                <a:spcPct val="150000"/>
              </a:lnSpc>
              <a:spcAft>
                <a:spcPts val="1000"/>
              </a:spcAft>
            </a:pPr>
            <a:r>
              <a:rPr lang="ar-EG" b="1" dirty="0">
                <a:solidFill>
                  <a:srgbClr val="FF0000"/>
                </a:solidFill>
                <a:ea typeface="Calibri"/>
              </a:rPr>
              <a:t>التنمر العسكري</a:t>
            </a:r>
            <a:endParaRPr lang="en-US" sz="1050" dirty="0">
              <a:ea typeface="Calibri"/>
              <a:cs typeface="Arial"/>
            </a:endParaRPr>
          </a:p>
          <a:p>
            <a:pPr>
              <a:lnSpc>
                <a:spcPct val="150000"/>
              </a:lnSpc>
              <a:spcAft>
                <a:spcPts val="1000"/>
              </a:spcAft>
            </a:pPr>
            <a:r>
              <a:rPr lang="ar-EG" b="1" dirty="0">
                <a:solidFill>
                  <a:srgbClr val="0D0D0D"/>
                </a:solidFill>
                <a:ea typeface="Calibri"/>
              </a:rPr>
              <a:t>في عام 2000، عرفت وزارة الدفاع في المملكة المتحدة (</a:t>
            </a:r>
            <a:r>
              <a:rPr lang="en-US" b="1" dirty="0">
                <a:solidFill>
                  <a:srgbClr val="0D0D0D"/>
                </a:solidFill>
                <a:ea typeface="Calibri"/>
                <a:cs typeface="Arial"/>
              </a:rPr>
              <a:t>MOD</a:t>
            </a:r>
            <a:r>
              <a:rPr lang="ar-EG" b="1" dirty="0">
                <a:solidFill>
                  <a:srgbClr val="0D0D0D"/>
                </a:solidFill>
                <a:ea typeface="Calibri"/>
              </a:rPr>
              <a:t>) التنمر على النحو التالي: "... استخدام القوة الجسدية أو إساءة استعمال السلطة لتخويف أو إيذاء الآخرين، أو لإقرار العقوبات غير المشروعة."  ويشير استعراض لعدد من الوفيات الناجمة عن الانتحار في ثكنة بر الملكية، </a:t>
            </a:r>
            <a:r>
              <a:rPr lang="ar-EG" b="1" dirty="0" err="1">
                <a:solidFill>
                  <a:srgbClr val="0D0D0D"/>
                </a:solidFill>
                <a:ea typeface="Calibri"/>
              </a:rPr>
              <a:t>ديبكتد</a:t>
            </a:r>
            <a:r>
              <a:rPr lang="ar-EG" b="1" dirty="0">
                <a:solidFill>
                  <a:srgbClr val="0D0D0D"/>
                </a:solidFill>
                <a:ea typeface="Calibri"/>
              </a:rPr>
              <a:t> أعطاه نيكولاس بليك المستشار الملكي إلى أنه بالرغم من وجود ثقافة التنمر خلال منتصف إلى أواخر التسعينات إلا أن العديد من القضايا جري تناولها كنتيجة لاستعراض تدريب الدفاع.] يناقش البعض بأن هذا السلوك ينبغي السماح به بسبب وجود توافق في آراء الأكاديمية العامة وهو ان "التجنيد" يختلف عن غيره من المهن. حيث أن الجنود المتوقع أنهم يعرضوا حياتهم للخطر، وفقا لها، يجب عليهم تطوير قوتهم الجسدية والروحية لتقبل التنمر.</a:t>
            </a:r>
            <a:endParaRPr lang="en-US" sz="1050" dirty="0">
              <a:ea typeface="Calibri"/>
              <a:cs typeface="Arial"/>
            </a:endParaRPr>
          </a:p>
        </p:txBody>
      </p:sp>
      <p:pic>
        <p:nvPicPr>
          <p:cNvPr id="276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8416" y="4034476"/>
            <a:ext cx="4176464" cy="23911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3743255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4800600" y="85726"/>
            <a:ext cx="4038600" cy="1460196"/>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11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fontAlgn="base">
                <a:spcBef>
                  <a:spcPct val="0"/>
                </a:spcBef>
                <a:spcAft>
                  <a:spcPct val="0"/>
                </a:spcAft>
              </a:pPr>
              <a:r>
                <a:rPr lang="ar-EG" sz="3200" kern="0" dirty="0">
                  <a:solidFill>
                    <a:sysClr val="windowText" lastClr="000000"/>
                  </a:solidFill>
                  <a:latin typeface="Calibri" pitchFamily="34" charset="0"/>
                  <a:ea typeface="Arial" pitchFamily="34" charset="0"/>
                  <a:cs typeface="AL-Mateen" pitchFamily="2" charset="-78"/>
                </a:rPr>
                <a:t>مخاطر التنمر تشمل المتنمرين</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p:txBody>
        </p:sp>
      </p:grpSp>
      <p:sp>
        <p:nvSpPr>
          <p:cNvPr id="5" name="مستطيل 4"/>
          <p:cNvSpPr/>
          <p:nvPr/>
        </p:nvSpPr>
        <p:spPr>
          <a:xfrm>
            <a:off x="539552" y="1700808"/>
            <a:ext cx="8425408" cy="3129062"/>
          </a:xfrm>
          <a:prstGeom prst="rect">
            <a:avLst/>
          </a:prstGeom>
        </p:spPr>
        <p:txBody>
          <a:bodyPr wrap="square">
            <a:spAutoFit/>
          </a:bodyPr>
          <a:lstStyle/>
          <a:p>
            <a:pPr algn="justLow">
              <a:lnSpc>
                <a:spcPct val="150000"/>
              </a:lnSpc>
              <a:spcAft>
                <a:spcPts val="1000"/>
              </a:spcAft>
            </a:pPr>
            <a:r>
              <a:rPr lang="ar-EG" b="1" dirty="0">
                <a:solidFill>
                  <a:srgbClr val="0D0D0D"/>
                </a:solidFill>
                <a:ea typeface="Calibri"/>
              </a:rPr>
              <a:t>لا شك أن التنمر، سواء الإلكتروني </a:t>
            </a:r>
            <a:r>
              <a:rPr lang="en-US" b="1" dirty="0" err="1">
                <a:solidFill>
                  <a:srgbClr val="0D0D0D"/>
                </a:solidFill>
                <a:ea typeface="Calibri"/>
                <a:cs typeface="Arial"/>
              </a:rPr>
              <a:t>cyberbullying</a:t>
            </a:r>
            <a:r>
              <a:rPr lang="ar-EG" b="1" dirty="0">
                <a:solidFill>
                  <a:srgbClr val="0D0D0D"/>
                </a:solidFill>
                <a:ea typeface="Calibri"/>
              </a:rPr>
              <a:t>، أو الحقيقي، أصبح من الظواهر التي تنال الاهتمام المتزايد، سواء من الآباء أو الأطباء النفسيين، نظراً لتأثيره النفسي بالغ السوء على الأطفال والمراهقين، مما دفع البعض منهم للإقدام على الانتحار نتيجة للضغوط التي يشعر بها.</a:t>
            </a:r>
            <a:endParaRPr lang="en-US" sz="1050" dirty="0">
              <a:ea typeface="Calibri"/>
              <a:cs typeface="Arial"/>
            </a:endParaRPr>
          </a:p>
          <a:p>
            <a:pPr algn="justLow">
              <a:lnSpc>
                <a:spcPct val="150000"/>
              </a:lnSpc>
              <a:spcAft>
                <a:spcPts val="1000"/>
              </a:spcAft>
            </a:pPr>
            <a:r>
              <a:rPr lang="ar-EG" b="1" dirty="0">
                <a:solidFill>
                  <a:srgbClr val="0D0D0D"/>
                </a:solidFill>
                <a:ea typeface="Calibri"/>
              </a:rPr>
              <a:t>وبالطبع هناك العديد من الدراسات التي ناقشت هذه الظاهرة وأثرها السلبي على من يعانون منها، ولكن أحدث دراسة تناولت هذه الظاهرة أشارت إلى أن الآثار النفسية السيئة يمكن أن تمتد لتشمل من يقومون بالتنمر على زملائهم من الأطفال والمراهقين، حيث يتعرض الطرفان لاضطراب ما بعد الصدمة </a:t>
            </a:r>
            <a:r>
              <a:rPr lang="en-US" b="1" dirty="0">
                <a:solidFill>
                  <a:srgbClr val="0D0D0D"/>
                </a:solidFill>
                <a:ea typeface="Calibri"/>
                <a:cs typeface="Arial"/>
              </a:rPr>
              <a:t>post - traumatic stress disorder</a:t>
            </a:r>
            <a:r>
              <a:rPr lang="ar-EG" b="1" dirty="0">
                <a:solidFill>
                  <a:srgbClr val="0D0D0D"/>
                </a:solidFill>
                <a:ea typeface="Calibri"/>
              </a:rPr>
              <a:t> أو اختصاراً « </a:t>
            </a:r>
            <a:r>
              <a:rPr lang="en-US" b="1" dirty="0">
                <a:solidFill>
                  <a:srgbClr val="0D0D0D"/>
                </a:solidFill>
                <a:ea typeface="Calibri"/>
                <a:cs typeface="Arial"/>
              </a:rPr>
              <a:t>PTSD</a:t>
            </a:r>
            <a:r>
              <a:rPr lang="ar-EG" b="1" dirty="0">
                <a:solidFill>
                  <a:srgbClr val="0D0D0D"/>
                </a:solidFill>
                <a:ea typeface="Calibri"/>
              </a:rPr>
              <a:t> »</a:t>
            </a:r>
            <a:endParaRPr lang="en-US" sz="1050" dirty="0">
              <a:ea typeface="Calibri"/>
              <a:cs typeface="Arial"/>
            </a:endParaRPr>
          </a:p>
        </p:txBody>
      </p:sp>
      <p:pic>
        <p:nvPicPr>
          <p:cNvPr id="286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4581129"/>
            <a:ext cx="3973016" cy="19658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3743255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539552" y="404664"/>
            <a:ext cx="8352928" cy="4134465"/>
          </a:xfrm>
          <a:prstGeom prst="rect">
            <a:avLst/>
          </a:prstGeom>
        </p:spPr>
        <p:txBody>
          <a:bodyPr wrap="square">
            <a:spAutoFit/>
          </a:bodyPr>
          <a:lstStyle/>
          <a:p>
            <a:pPr algn="justLow">
              <a:lnSpc>
                <a:spcPct val="150000"/>
              </a:lnSpc>
              <a:spcAft>
                <a:spcPts val="1000"/>
              </a:spcAft>
            </a:pPr>
            <a:r>
              <a:rPr lang="ar-EG" sz="2000" b="1" dirty="0">
                <a:solidFill>
                  <a:srgbClr val="FF0000"/>
                </a:solidFill>
                <a:ea typeface="Calibri"/>
              </a:rPr>
              <a:t>أذى نفسي</a:t>
            </a:r>
            <a:endParaRPr lang="en-US" sz="1050" dirty="0">
              <a:ea typeface="Calibri"/>
              <a:cs typeface="Arial"/>
            </a:endParaRPr>
          </a:p>
          <a:p>
            <a:pPr algn="justLow">
              <a:lnSpc>
                <a:spcPct val="150000"/>
              </a:lnSpc>
              <a:spcAft>
                <a:spcPts val="1000"/>
              </a:spcAft>
            </a:pPr>
            <a:r>
              <a:rPr lang="ar-EG" b="1" dirty="0">
                <a:solidFill>
                  <a:srgbClr val="0D0D0D"/>
                </a:solidFill>
                <a:ea typeface="Calibri"/>
              </a:rPr>
              <a:t>تعتبر هذه الدراسة التي نشرت في منتصف شهر يونيو « حزيران » من العام الجاري في مجلة أرشيف أمراض الطفولة </a:t>
            </a:r>
            <a:r>
              <a:rPr lang="en-US" b="1" dirty="0">
                <a:solidFill>
                  <a:srgbClr val="0D0D0D"/>
                </a:solidFill>
                <a:ea typeface="Calibri"/>
                <a:cs typeface="Arial"/>
              </a:rPr>
              <a:t>the journal Archives of Disease in Childhood</a:t>
            </a:r>
            <a:r>
              <a:rPr lang="ar-EG" b="1" dirty="0">
                <a:solidFill>
                  <a:srgbClr val="0D0D0D"/>
                </a:solidFill>
                <a:ea typeface="Calibri"/>
              </a:rPr>
              <a:t> وقام بها باحثون في الطب النفسي من الكلية الملكية بإنجلترا، من الدراسات القليلة التي تناولت أثر التنمر على المتنمر والتي تشير بوضوح إلى أن أفعال الاعتداء يمكن أن تؤدي إلى الأذى النفسي ليس فقط للمعتدى عليه ولكن أيضاً للمعتدي، حيث يمثل العنف انحرافاً عن الطبيعة النفسية السوية.</a:t>
            </a:r>
            <a:endParaRPr lang="en-US" sz="1050" dirty="0">
              <a:ea typeface="Calibri"/>
              <a:cs typeface="Arial"/>
            </a:endParaRPr>
          </a:p>
          <a:p>
            <a:pPr algn="justLow">
              <a:lnSpc>
                <a:spcPct val="150000"/>
              </a:lnSpc>
              <a:spcAft>
                <a:spcPts val="1000"/>
              </a:spcAft>
            </a:pPr>
            <a:r>
              <a:rPr lang="ar-EG" b="1" dirty="0">
                <a:solidFill>
                  <a:srgbClr val="0D0D0D"/>
                </a:solidFill>
                <a:ea typeface="Calibri"/>
              </a:rPr>
              <a:t>لذلك يجب محاربة هذه الظاهرة بمنتهى الجدية، حيث إنها في تزايد مستمر، خاصة في الفضاء الإلكتروني رغم الجهود المبذولة للحد منها. ويكفي أن نعرف أن نسبة المراهقين الذين يتعرضون للتنمر تتراوح بين 10 و40 في المائة خاصة أنه يمكن ممارستها في أي وقت من أوقات اليوم.</a:t>
            </a:r>
            <a:endParaRPr lang="en-US" sz="1050" dirty="0">
              <a:ea typeface="Calibri"/>
              <a:cs typeface="Arial"/>
            </a:endParaRPr>
          </a:p>
        </p:txBody>
      </p:sp>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9065" y="4539129"/>
            <a:ext cx="4165294" cy="1980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3743255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539552" y="722235"/>
            <a:ext cx="8136904" cy="3811300"/>
          </a:xfrm>
          <a:prstGeom prst="rect">
            <a:avLst/>
          </a:prstGeom>
        </p:spPr>
        <p:txBody>
          <a:bodyPr wrap="square">
            <a:spAutoFit/>
          </a:bodyPr>
          <a:lstStyle/>
          <a:p>
            <a:pPr algn="justLow">
              <a:lnSpc>
                <a:spcPct val="150000"/>
              </a:lnSpc>
              <a:spcAft>
                <a:spcPts val="1000"/>
              </a:spcAft>
            </a:pPr>
            <a:r>
              <a:rPr lang="ar-EG" sz="2400" b="1" dirty="0">
                <a:solidFill>
                  <a:srgbClr val="FF0000"/>
                </a:solidFill>
                <a:ea typeface="Calibri"/>
              </a:rPr>
              <a:t>عواقب وخيمة</a:t>
            </a:r>
            <a:endParaRPr lang="en-US" sz="1050" dirty="0">
              <a:ea typeface="Calibri"/>
              <a:cs typeface="Arial"/>
            </a:endParaRPr>
          </a:p>
          <a:p>
            <a:pPr algn="justLow">
              <a:lnSpc>
                <a:spcPct val="150000"/>
              </a:lnSpc>
              <a:spcAft>
                <a:spcPts val="1000"/>
              </a:spcAft>
            </a:pPr>
            <a:r>
              <a:rPr lang="ar-EG" b="1" dirty="0">
                <a:solidFill>
                  <a:srgbClr val="0D0D0D"/>
                </a:solidFill>
                <a:ea typeface="Calibri"/>
              </a:rPr>
              <a:t>وكان هناك 1500 طفل تم تشخيصهم باضطراب ما بعد الصدمة، ومنهم نسبة بلغت 29 في المائة كانوا من المتنمرين. وعلى وجه التقريب نصف الأطفال الذين عانوا من التنمر الإلكتروني هم أنفسهم ضحايا للتنمر التقليدي والنسبة نفسها تقريبا من الجناة.</a:t>
            </a:r>
            <a:endParaRPr lang="en-US" sz="1050" dirty="0">
              <a:ea typeface="Calibri"/>
              <a:cs typeface="Arial"/>
            </a:endParaRPr>
          </a:p>
          <a:p>
            <a:pPr algn="justLow">
              <a:lnSpc>
                <a:spcPct val="150000"/>
              </a:lnSpc>
              <a:spcAft>
                <a:spcPts val="1000"/>
              </a:spcAft>
            </a:pPr>
            <a:r>
              <a:rPr lang="ar-EG" b="1" dirty="0">
                <a:solidFill>
                  <a:srgbClr val="0D0D0D"/>
                </a:solidFill>
                <a:ea typeface="Calibri"/>
              </a:rPr>
              <a:t>وتم تقييم الضحايا والجناة عبر مجموعة من الأسئلة مثل مدى اتفاق المراهق أو اختلافه مع عبارات مثل «عانيت من إطلاق أسماء سخيفة» أو «تمت السخرية مني»، وكذلك تم تقييم أعراض ما بعد الكرب من خلال أسئلة مثل «هل عانيت من تذكر المضايقات حتى بدون قصد؟» </a:t>
            </a:r>
            <a:r>
              <a:rPr lang="ar-EG" b="1" dirty="0" err="1">
                <a:solidFill>
                  <a:srgbClr val="0D0D0D"/>
                </a:solidFill>
                <a:ea typeface="Calibri"/>
              </a:rPr>
              <a:t>و«هل</a:t>
            </a:r>
            <a:r>
              <a:rPr lang="ar-EG" b="1" dirty="0">
                <a:solidFill>
                  <a:srgbClr val="0D0D0D"/>
                </a:solidFill>
                <a:ea typeface="Calibri"/>
              </a:rPr>
              <a:t> تعاني من فقدان الثقة بالنفس وأنك موضع مراقبة من الآخرين؟».</a:t>
            </a:r>
            <a:endParaRPr lang="en-US" sz="1050" dirty="0">
              <a:ea typeface="Calibri"/>
              <a:cs typeface="Arial"/>
            </a:endParaRPr>
          </a:p>
        </p:txBody>
      </p:sp>
      <p:pic>
        <p:nvPicPr>
          <p:cNvPr id="307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4533536"/>
            <a:ext cx="4465838" cy="18607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374325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ربع نص 5"/>
          <p:cNvSpPr txBox="1"/>
          <p:nvPr/>
        </p:nvSpPr>
        <p:spPr>
          <a:xfrm>
            <a:off x="2438400" y="2895598"/>
            <a:ext cx="6388491" cy="2862322"/>
          </a:xfrm>
          <a:prstGeom prst="rect">
            <a:avLst/>
          </a:prstGeom>
          <a:ln/>
        </p:spPr>
        <p:style>
          <a:lnRef idx="2">
            <a:schemeClr val="accent2"/>
          </a:lnRef>
          <a:fillRef idx="1">
            <a:schemeClr val="lt1"/>
          </a:fillRef>
          <a:effectRef idx="0">
            <a:schemeClr val="accent2"/>
          </a:effectRef>
          <a:fontRef idx="minor">
            <a:schemeClr val="dk1"/>
          </a:fontRef>
        </p:style>
        <p:txBody>
          <a:bodyPr vert="horz" wrap="square" lIns="91440" tIns="45720" rIns="91440" bIns="45720" anchor="t" anchorCtr="0" compatLnSpc="1">
            <a:spAutoFit/>
          </a:bodyPr>
          <a:lstStyle/>
          <a:p>
            <a:pPr marL="0" marR="0" lvl="0" indent="0" algn="r" defTabSz="914400" rtl="1"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ar-SA" sz="2400" b="1" i="0" u="none" strike="noStrike" kern="1200" cap="none" spc="0" baseline="0" dirty="0">
                <a:solidFill>
                  <a:schemeClr val="tx1"/>
                </a:solidFill>
                <a:uFillTx/>
                <a:latin typeface="Sakkal Majalla" panose="02000000000000000000" pitchFamily="2" charset="-78"/>
                <a:cs typeface="Sakkal Majalla" panose="02000000000000000000" pitchFamily="2" charset="-78"/>
              </a:rPr>
              <a:t>الاسم:</a:t>
            </a:r>
          </a:p>
          <a:p>
            <a:pPr marL="0" marR="0" lvl="0" indent="0" algn="r" defTabSz="914400" rtl="1"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ar-SA" sz="2400" b="1" i="0" u="none" strike="noStrike" kern="1200" cap="none" spc="0" baseline="0" dirty="0">
                <a:solidFill>
                  <a:schemeClr val="tx1"/>
                </a:solidFill>
                <a:uFillTx/>
                <a:latin typeface="Sakkal Majalla" panose="02000000000000000000" pitchFamily="2" charset="-78"/>
                <a:cs typeface="Sakkal Majalla" panose="02000000000000000000" pitchFamily="2" charset="-78"/>
              </a:rPr>
              <a:t>المؤهل العلمي:</a:t>
            </a:r>
          </a:p>
          <a:p>
            <a:pPr marL="0" marR="0" lvl="0" indent="0" algn="r" defTabSz="914400" rtl="1"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ar-SA" sz="2400" b="1" i="0" u="none" strike="noStrike" kern="1200" cap="none" spc="0" baseline="0" dirty="0">
                <a:solidFill>
                  <a:schemeClr val="tx1"/>
                </a:solidFill>
                <a:uFillTx/>
                <a:latin typeface="Sakkal Majalla" panose="02000000000000000000" pitchFamily="2" charset="-78"/>
                <a:cs typeface="Sakkal Majalla" panose="02000000000000000000" pitchFamily="2" charset="-78"/>
              </a:rPr>
              <a:t>العمل الحالي:</a:t>
            </a:r>
          </a:p>
          <a:p>
            <a:pPr marL="0" marR="0" lvl="0" indent="0" algn="r" defTabSz="914400" rtl="1"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ar-SA" sz="2400" b="1" i="0" u="none" strike="noStrike" kern="1200" cap="none" spc="0" baseline="0" dirty="0">
                <a:solidFill>
                  <a:schemeClr val="tx1"/>
                </a:solidFill>
                <a:uFillTx/>
                <a:latin typeface="Sakkal Majalla" panose="02000000000000000000" pitchFamily="2" charset="-78"/>
                <a:cs typeface="Sakkal Majalla" panose="02000000000000000000" pitchFamily="2" charset="-78"/>
              </a:rPr>
              <a:t>طموحك في المستقبل:</a:t>
            </a:r>
          </a:p>
          <a:p>
            <a:pPr marL="0" marR="0" lvl="0" indent="0" algn="r" defTabSz="914400" rtl="1"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ar-SA" sz="2400" b="1" i="0" u="none" strike="noStrike" kern="1200" cap="none" spc="0" baseline="0" dirty="0">
                <a:solidFill>
                  <a:schemeClr val="tx1"/>
                </a:solidFill>
                <a:uFillTx/>
                <a:latin typeface="Sakkal Majalla" panose="02000000000000000000" pitchFamily="2" charset="-78"/>
                <a:cs typeface="Sakkal Majalla" panose="02000000000000000000" pitchFamily="2" charset="-78"/>
              </a:rPr>
              <a:t>آخر كتاب قرأته:</a:t>
            </a:r>
          </a:p>
        </p:txBody>
      </p:sp>
      <p:pic>
        <p:nvPicPr>
          <p:cNvPr id="6" name="Picture 8" descr="https://encrypted-tbn0.gstatic.com/images?q=tbn:ANd9GcRdW9g_3RfmbilE3ttW6UkaPmgV_STKPQAPpMP_updSqjXZgiw7"/>
          <p:cNvPicPr>
            <a:picLocks noChangeAspect="1"/>
          </p:cNvPicPr>
          <p:nvPr/>
        </p:nvPicPr>
        <p:blipFill>
          <a:blip r:embed="rId2">
            <a:duotone>
              <a:schemeClr val="accent2">
                <a:shade val="45000"/>
                <a:satMod val="135000"/>
              </a:schemeClr>
              <a:prstClr val="white"/>
            </a:duotone>
          </a:blip>
          <a:srcRect/>
          <a:stretch>
            <a:fillRect/>
          </a:stretch>
        </p:blipFill>
        <p:spPr>
          <a:xfrm>
            <a:off x="4693693" y="1371600"/>
            <a:ext cx="4102491" cy="1305921"/>
          </a:xfrm>
          <a:prstGeom prst="rect">
            <a:avLst/>
          </a:prstGeom>
          <a:noFill/>
          <a:ln cap="flat">
            <a:noFill/>
          </a:ln>
        </p:spPr>
      </p:pic>
      <p:sp>
        <p:nvSpPr>
          <p:cNvPr id="7" name="Rectangle 2"/>
          <p:cNvSpPr/>
          <p:nvPr/>
        </p:nvSpPr>
        <p:spPr>
          <a:xfrm>
            <a:off x="6984818" y="250147"/>
            <a:ext cx="1879604" cy="558798"/>
          </a:xfrm>
          <a:prstGeom prst="rect">
            <a:avLst/>
          </a:prstGeom>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anchor="t" anchorCtr="1" compatLnSpc="1">
            <a:spAutoFit/>
          </a:bodyPr>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3038" b="0" i="0" u="none" strike="noStrike" kern="1200" cap="none" spc="0" baseline="0" dirty="0">
                <a:solidFill>
                  <a:schemeClr val="tx1">
                    <a:lumMod val="95000"/>
                    <a:lumOff val="5000"/>
                  </a:schemeClr>
                </a:solidFill>
                <a:uFillTx/>
                <a:latin typeface="Arial" pitchFamily="34"/>
                <a:cs typeface="mohammad bold art 1" pitchFamily="2"/>
              </a:rPr>
              <a:t>نشاط 1</a:t>
            </a:r>
            <a:endParaRPr lang="en-US" sz="3038" b="0" i="0" u="none" strike="noStrike" kern="1200" cap="none" spc="0" baseline="0" dirty="0">
              <a:solidFill>
                <a:schemeClr val="tx1">
                  <a:lumMod val="95000"/>
                  <a:lumOff val="5000"/>
                </a:schemeClr>
              </a:solidFill>
              <a:uFillTx/>
              <a:latin typeface="Arial" pitchFamily="34"/>
              <a:cs typeface="mohammad bold art 1" pitchFamily="2"/>
            </a:endParaRPr>
          </a:p>
        </p:txBody>
      </p:sp>
      <p:pic>
        <p:nvPicPr>
          <p:cNvPr id="8" name="Picture 4" descr="http://i0.tagstat.com/p1/p/OdsmLzkMW8rwtmnN8f6xJvDRtjn1FiSu_Hp5_VP9c4w=.jpg"/>
          <p:cNvPicPr>
            <a:picLocks noChangeAspect="1"/>
          </p:cNvPicPr>
          <p:nvPr/>
        </p:nvPicPr>
        <p:blipFill>
          <a:blip r:embed="rId3"/>
          <a:srcRect/>
          <a:stretch>
            <a:fillRect/>
          </a:stretch>
        </p:blipFill>
        <p:spPr>
          <a:xfrm rot="19745077">
            <a:off x="1190289" y="1442740"/>
            <a:ext cx="2143125" cy="1163638"/>
          </a:xfrm>
          <a:prstGeom prst="rect">
            <a:avLst/>
          </a:prstGeom>
          <a:noFill/>
          <a:ln cap="flat">
            <a:noFill/>
          </a:ln>
        </p:spPr>
      </p:pic>
    </p:spTree>
    <p:extLst>
      <p:ext uri="{BB962C8B-B14F-4D97-AF65-F5344CB8AC3E}">
        <p14:creationId xmlns:p14="http://schemas.microsoft.com/office/powerpoint/2010/main" val="3307836253"/>
      </p:ext>
    </p:extLst>
  </p:cSld>
  <p:clrMapOvr>
    <a:masterClrMapping/>
  </p:clrMapOvr>
  <p:transition spd="slow">
    <p:split orient="vert"/>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716428" y="694297"/>
            <a:ext cx="7740352" cy="3330399"/>
          </a:xfrm>
          <a:prstGeom prst="rect">
            <a:avLst/>
          </a:prstGeom>
        </p:spPr>
        <p:txBody>
          <a:bodyPr wrap="square">
            <a:spAutoFit/>
          </a:bodyPr>
          <a:lstStyle/>
          <a:p>
            <a:pPr>
              <a:lnSpc>
                <a:spcPct val="200000"/>
              </a:lnSpc>
            </a:pPr>
            <a:r>
              <a:rPr lang="ar-EG" b="1" dirty="0">
                <a:solidFill>
                  <a:srgbClr val="0D0D0D"/>
                </a:solidFill>
                <a:ea typeface="Calibri"/>
              </a:rPr>
              <a:t>وفي النهاية، حذرت الدراسة من العواقب الوخيمة جداً لهذه الظاهرة وحتمية التصدي لها والتوعية بأخطارها ليعرف جميع المراهقين حتى من يظنون أنهم الأقوى، لأنهم الجناة ويعتبرون أنفسهم بمنأى عن هذه الأخطار التي تصيب الضحايا فقط، أنهم يمكن أن يعانوا بالقدر نفسه، ولذلك يجب أن تتعامل المدارس وتجمعات المراهقين بمنتهى الحزم مع هذه الظاهرة ومنعها حتى على سبيل الدعابة مثل السخرية من لون البشرة، أو العجز الجسدي، أو الوزن. ويجب الوضع في الاعتبار أن الطفل الضحية ربما يكون غير قادر على المقاومة</a:t>
            </a:r>
            <a:endParaRPr lang="ar-EG" dirty="0"/>
          </a:p>
        </p:txBody>
      </p:sp>
      <p:pic>
        <p:nvPicPr>
          <p:cNvPr id="317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428" y="4365104"/>
            <a:ext cx="3653463" cy="1903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3743255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1 Resim" descr="مشجر.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8547" name="WordArt 2"/>
          <p:cNvSpPr>
            <a:spLocks noChangeArrowheads="1" noChangeShapeType="1" noTextEdit="1"/>
          </p:cNvSpPr>
          <p:nvPr/>
        </p:nvSpPr>
        <p:spPr bwMode="auto">
          <a:xfrm>
            <a:off x="714375" y="571500"/>
            <a:ext cx="1712913" cy="765175"/>
          </a:xfrm>
          <a:prstGeom prst="rect">
            <a:avLst/>
          </a:prstGeom>
        </p:spPr>
        <p:txBody>
          <a:bodyPr wrap="none" fromWordArt="1">
            <a:prstTxWarp prst="textPlain">
              <a:avLst>
                <a:gd name="adj" fmla="val 50000"/>
              </a:avLst>
            </a:prstTxWarp>
          </a:bodyPr>
          <a:lstStyle/>
          <a:p>
            <a:pPr algn="ctr" rtl="1"/>
            <a:r>
              <a:rPr lang="ar-EG" sz="4800" b="1" kern="10" dirty="0">
                <a:ln w="9525">
                  <a:solidFill>
                    <a:srgbClr val="000000"/>
                  </a:solidFill>
                  <a:round/>
                  <a:headEnd/>
                  <a:tailEnd/>
                </a:ln>
                <a:solidFill>
                  <a:srgbClr val="800000"/>
                </a:solidFill>
                <a:latin typeface="Arial" pitchFamily="34" charset="0"/>
                <a:cs typeface="Arial" pitchFamily="34" charset="0"/>
              </a:rPr>
              <a:t>الوحدة </a:t>
            </a:r>
            <a:r>
              <a:rPr lang="ar-EG" sz="4800" b="1" kern="10" dirty="0" smtClean="0">
                <a:ln w="9525">
                  <a:solidFill>
                    <a:srgbClr val="000000"/>
                  </a:solidFill>
                  <a:round/>
                  <a:headEnd/>
                  <a:tailEnd/>
                </a:ln>
                <a:solidFill>
                  <a:srgbClr val="800000"/>
                </a:solidFill>
                <a:latin typeface="Arial" pitchFamily="34" charset="0"/>
                <a:cs typeface="Arial" pitchFamily="34" charset="0"/>
              </a:rPr>
              <a:t>الثالثة</a:t>
            </a:r>
          </a:p>
        </p:txBody>
      </p:sp>
      <p:sp>
        <p:nvSpPr>
          <p:cNvPr id="2" name="WordArt 2"/>
          <p:cNvSpPr>
            <a:spLocks noChangeArrowheads="1" noChangeShapeType="1" noTextEdit="1"/>
          </p:cNvSpPr>
          <p:nvPr/>
        </p:nvSpPr>
        <p:spPr bwMode="auto">
          <a:xfrm>
            <a:off x="3923927" y="3861049"/>
            <a:ext cx="5063703" cy="1080120"/>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EG" sz="3600" kern="10" spc="0" dirty="0" smtClean="0">
                <a:ln>
                  <a:noFill/>
                </a:ln>
                <a:solidFill>
                  <a:srgbClr val="974706"/>
                </a:solidFill>
                <a:effectLst/>
                <a:cs typeface="AL-Mateen"/>
              </a:rPr>
              <a:t> التنمر وضحايا التنمر ونصائح لتقوية الشخصية</a:t>
            </a:r>
            <a:endParaRPr lang="ar-EG" sz="3600" kern="10" spc="0" dirty="0">
              <a:ln>
                <a:noFill/>
              </a:ln>
              <a:solidFill>
                <a:srgbClr val="974706"/>
              </a:solidFill>
              <a:effectLst/>
              <a:cs typeface="AL-Mateen"/>
            </a:endParaRPr>
          </a:p>
        </p:txBody>
      </p:sp>
    </p:spTree>
    <p:extLst>
      <p:ext uri="{BB962C8B-B14F-4D97-AF65-F5344CB8AC3E}">
        <p14:creationId xmlns:p14="http://schemas.microsoft.com/office/powerpoint/2010/main" val="287452895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3491880" y="85726"/>
            <a:ext cx="5347320" cy="1460196"/>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11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fontAlgn="base">
                <a:spcBef>
                  <a:spcPct val="0"/>
                </a:spcBef>
                <a:spcAft>
                  <a:spcPct val="0"/>
                </a:spcAft>
              </a:pPr>
              <a:r>
                <a:rPr lang="ar-EG" sz="3200" kern="0" dirty="0">
                  <a:solidFill>
                    <a:sysClr val="windowText" lastClr="000000"/>
                  </a:solidFill>
                  <a:latin typeface="Calibri" pitchFamily="34" charset="0"/>
                  <a:ea typeface="Arial" pitchFamily="34" charset="0"/>
                  <a:cs typeface="AL-Mateen" pitchFamily="2" charset="-78"/>
                </a:rPr>
                <a:t>التنمر وأسبابه وأنواعه وطرق علاجه</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p:txBody>
        </p:sp>
      </p:grpSp>
      <p:sp>
        <p:nvSpPr>
          <p:cNvPr id="5" name="مستطيل 4"/>
          <p:cNvSpPr/>
          <p:nvPr/>
        </p:nvSpPr>
        <p:spPr>
          <a:xfrm>
            <a:off x="323528" y="1628800"/>
            <a:ext cx="8388424" cy="3099566"/>
          </a:xfrm>
          <a:prstGeom prst="rect">
            <a:avLst/>
          </a:prstGeom>
        </p:spPr>
        <p:txBody>
          <a:bodyPr wrap="square">
            <a:spAutoFit/>
          </a:bodyPr>
          <a:lstStyle/>
          <a:p>
            <a:pPr algn="justLow">
              <a:lnSpc>
                <a:spcPct val="150000"/>
              </a:lnSpc>
              <a:spcAft>
                <a:spcPts val="1000"/>
              </a:spcAft>
            </a:pPr>
            <a:endParaRPr lang="en-US" sz="1050" dirty="0">
              <a:ea typeface="Calibri"/>
              <a:cs typeface="Arial"/>
            </a:endParaRPr>
          </a:p>
          <a:p>
            <a:pPr algn="justLow">
              <a:lnSpc>
                <a:spcPct val="150000"/>
              </a:lnSpc>
              <a:spcAft>
                <a:spcPts val="1000"/>
              </a:spcAft>
            </a:pPr>
            <a:r>
              <a:rPr lang="ar-SA" sz="2000" b="1" u="sng" dirty="0">
                <a:solidFill>
                  <a:srgbClr val="FF0000"/>
                </a:solidFill>
                <a:ea typeface="Calibri"/>
                <a:hlinkClick r:id="rId3" tooltip="أشكال التنمر"/>
              </a:rPr>
              <a:t>أشكال التنمر</a:t>
            </a:r>
            <a:endParaRPr lang="en-US" sz="1050" dirty="0">
              <a:ea typeface="Calibri"/>
              <a:cs typeface="Arial"/>
            </a:endParaRPr>
          </a:p>
          <a:p>
            <a:pPr algn="justLow">
              <a:lnSpc>
                <a:spcPct val="150000"/>
              </a:lnSpc>
              <a:spcAft>
                <a:spcPts val="1000"/>
              </a:spcAft>
            </a:pPr>
            <a:r>
              <a:rPr lang="ar-SA" b="1" dirty="0">
                <a:solidFill>
                  <a:srgbClr val="0D0D0D"/>
                </a:solidFill>
                <a:ea typeface="Calibri"/>
              </a:rPr>
              <a:t>ما هي أشكال التنمر؟ يقسم التنمر إلى ثلاثة أشكال رئيسية </a:t>
            </a:r>
            <a:r>
              <a:rPr lang="ar-SA" b="1" dirty="0" smtClean="0">
                <a:solidFill>
                  <a:srgbClr val="0D0D0D"/>
                </a:solidFill>
                <a:ea typeface="Calibri"/>
              </a:rPr>
              <a:t>وهي</a:t>
            </a:r>
            <a:r>
              <a:rPr lang="ar-EG" b="1" dirty="0" smtClean="0">
                <a:solidFill>
                  <a:srgbClr val="0D0D0D"/>
                </a:solidFill>
                <a:ea typeface="Calibri"/>
              </a:rPr>
              <a:t> : </a:t>
            </a:r>
          </a:p>
          <a:p>
            <a:pPr marL="285750" indent="-285750" algn="justLow">
              <a:lnSpc>
                <a:spcPct val="150000"/>
              </a:lnSpc>
              <a:spcAft>
                <a:spcPts val="1000"/>
              </a:spcAft>
              <a:buFont typeface="Wingdings" pitchFamily="2" charset="2"/>
              <a:buChar char="§"/>
            </a:pPr>
            <a:r>
              <a:rPr lang="ar-SA" b="1" dirty="0" smtClean="0">
                <a:solidFill>
                  <a:srgbClr val="0D0D0D"/>
                </a:solidFill>
                <a:ea typeface="Calibri"/>
              </a:rPr>
              <a:t>التنمر </a:t>
            </a:r>
            <a:r>
              <a:rPr lang="ar-SA" b="1" dirty="0">
                <a:solidFill>
                  <a:srgbClr val="0D0D0D"/>
                </a:solidFill>
                <a:ea typeface="Calibri"/>
              </a:rPr>
              <a:t>اللفظي</a:t>
            </a:r>
            <a:r>
              <a:rPr lang="en-US" b="1" dirty="0">
                <a:solidFill>
                  <a:srgbClr val="0D0D0D"/>
                </a:solidFill>
                <a:ea typeface="Calibri"/>
                <a:cs typeface="Arial"/>
              </a:rPr>
              <a:t> </a:t>
            </a:r>
            <a:r>
              <a:rPr lang="ar-SA" b="1" dirty="0">
                <a:solidFill>
                  <a:srgbClr val="0D0D0D"/>
                </a:solidFill>
                <a:ea typeface="Calibri"/>
              </a:rPr>
              <a:t>ويشمل الإغاظة والسخرية والاستفزاز والتعليقات غير اللائقة والتهديد</a:t>
            </a:r>
            <a:r>
              <a:rPr lang="en-US" b="1" dirty="0">
                <a:solidFill>
                  <a:srgbClr val="0D0D0D"/>
                </a:solidFill>
                <a:ea typeface="Calibri"/>
                <a:cs typeface="Arial"/>
              </a:rPr>
              <a:t>.</a:t>
            </a:r>
            <a:endParaRPr lang="en-US" sz="1050" dirty="0">
              <a:ea typeface="Calibri"/>
              <a:cs typeface="Arial"/>
            </a:endParaRPr>
          </a:p>
          <a:p>
            <a:pPr marL="342900" lvl="0" indent="-342900" algn="justLow">
              <a:lnSpc>
                <a:spcPct val="150000"/>
              </a:lnSpc>
              <a:spcAft>
                <a:spcPts val="1000"/>
              </a:spcAft>
              <a:buFont typeface="Wingdings" pitchFamily="2" charset="2"/>
              <a:buChar char="§"/>
              <a:tabLst>
                <a:tab pos="457200" algn="l"/>
              </a:tabLst>
            </a:pPr>
            <a:r>
              <a:rPr lang="ar-SA" b="1" dirty="0">
                <a:solidFill>
                  <a:srgbClr val="0D0D0D"/>
                </a:solidFill>
                <a:ea typeface="Calibri"/>
              </a:rPr>
              <a:t>التنمر الجسدي</a:t>
            </a:r>
            <a:r>
              <a:rPr lang="en-US" b="1" dirty="0">
                <a:solidFill>
                  <a:srgbClr val="0D0D0D"/>
                </a:solidFill>
                <a:ea typeface="Calibri"/>
                <a:cs typeface="Arial"/>
              </a:rPr>
              <a:t> </a:t>
            </a:r>
            <a:r>
              <a:rPr lang="ar-SA" b="1" dirty="0">
                <a:solidFill>
                  <a:srgbClr val="0D0D0D"/>
                </a:solidFill>
                <a:ea typeface="Calibri"/>
              </a:rPr>
              <a:t>ويشمل الضرب والعنف والصفع والطعن وغيرها من طرق الإيذاء البدني</a:t>
            </a:r>
            <a:r>
              <a:rPr lang="en-US" b="1" dirty="0">
                <a:solidFill>
                  <a:srgbClr val="0D0D0D"/>
                </a:solidFill>
                <a:ea typeface="Calibri"/>
                <a:cs typeface="Arial"/>
              </a:rPr>
              <a:t>.</a:t>
            </a:r>
            <a:endParaRPr lang="en-US" sz="1050" dirty="0">
              <a:ea typeface="Calibri"/>
              <a:cs typeface="Arial"/>
            </a:endParaRPr>
          </a:p>
          <a:p>
            <a:pPr marL="342900" lvl="0" indent="-342900" algn="justLow">
              <a:lnSpc>
                <a:spcPct val="150000"/>
              </a:lnSpc>
              <a:spcAft>
                <a:spcPts val="1000"/>
              </a:spcAft>
              <a:buFont typeface="Wingdings" pitchFamily="2" charset="2"/>
              <a:buChar char="§"/>
              <a:tabLst>
                <a:tab pos="457200" algn="l"/>
              </a:tabLst>
            </a:pPr>
            <a:r>
              <a:rPr lang="ar-SA" b="1" dirty="0">
                <a:solidFill>
                  <a:srgbClr val="0D0D0D"/>
                </a:solidFill>
                <a:ea typeface="Calibri"/>
              </a:rPr>
              <a:t>التنمر العاطفي</a:t>
            </a:r>
            <a:r>
              <a:rPr lang="en-US" b="1" dirty="0">
                <a:solidFill>
                  <a:srgbClr val="0D0D0D"/>
                </a:solidFill>
                <a:ea typeface="Calibri"/>
                <a:cs typeface="Arial"/>
              </a:rPr>
              <a:t> </a:t>
            </a:r>
            <a:r>
              <a:rPr lang="ar-SA" b="1" dirty="0">
                <a:solidFill>
                  <a:srgbClr val="0D0D0D"/>
                </a:solidFill>
                <a:ea typeface="Calibri"/>
              </a:rPr>
              <a:t>من خلال الإحراج الدائم للشخص ونشر الشائعات حوله</a:t>
            </a:r>
            <a:r>
              <a:rPr lang="en-US" b="1" dirty="0">
                <a:solidFill>
                  <a:srgbClr val="0D0D0D"/>
                </a:solidFill>
                <a:ea typeface="Calibri"/>
                <a:cs typeface="Arial"/>
              </a:rPr>
              <a:t>.</a:t>
            </a:r>
            <a:endParaRPr lang="en-US" sz="1050" dirty="0">
              <a:ea typeface="Calibri"/>
              <a:cs typeface="Arial"/>
            </a:endParaRPr>
          </a:p>
        </p:txBody>
      </p:sp>
      <p:pic>
        <p:nvPicPr>
          <p:cNvPr id="3379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536" y="4869160"/>
            <a:ext cx="3096344" cy="17339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3743255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683568" y="476672"/>
            <a:ext cx="7884368" cy="2887970"/>
          </a:xfrm>
          <a:prstGeom prst="rect">
            <a:avLst/>
          </a:prstGeom>
        </p:spPr>
        <p:txBody>
          <a:bodyPr wrap="square">
            <a:spAutoFit/>
          </a:bodyPr>
          <a:lstStyle/>
          <a:p>
            <a:pPr algn="justLow">
              <a:lnSpc>
                <a:spcPct val="150000"/>
              </a:lnSpc>
              <a:spcAft>
                <a:spcPts val="1000"/>
              </a:spcAft>
            </a:pPr>
            <a:r>
              <a:rPr lang="ar-SA" sz="2000" b="1" dirty="0">
                <a:solidFill>
                  <a:srgbClr val="00B050"/>
                </a:solidFill>
                <a:ea typeface="Calibri"/>
              </a:rPr>
              <a:t>كما</a:t>
            </a:r>
            <a:r>
              <a:rPr lang="en-US" sz="2000" b="1" dirty="0">
                <a:solidFill>
                  <a:srgbClr val="00B050"/>
                </a:solidFill>
                <a:ea typeface="Calibri"/>
                <a:cs typeface="Arial"/>
              </a:rPr>
              <a:t> </a:t>
            </a:r>
            <a:r>
              <a:rPr lang="ar-SA" sz="2000" b="1" u="sng" dirty="0">
                <a:solidFill>
                  <a:srgbClr val="00B050"/>
                </a:solidFill>
                <a:ea typeface="Calibri"/>
                <a:hlinkClick r:id="rId2" tooltip="كيف أعرف أن ابني يتعرض للتنمر؟"/>
              </a:rPr>
              <a:t>يقسم التنمر إلى فئتين</a:t>
            </a:r>
            <a:r>
              <a:rPr lang="en-US" sz="2000" b="1" dirty="0">
                <a:solidFill>
                  <a:srgbClr val="00B050"/>
                </a:solidFill>
                <a:ea typeface="Calibri"/>
                <a:cs typeface="Arial"/>
              </a:rPr>
              <a:t> </a:t>
            </a:r>
            <a:r>
              <a:rPr lang="ar-SA" sz="2000" b="1" dirty="0">
                <a:solidFill>
                  <a:srgbClr val="00B050"/>
                </a:solidFill>
                <a:ea typeface="Calibri"/>
              </a:rPr>
              <a:t>وهما</a:t>
            </a:r>
            <a:r>
              <a:rPr lang="en-US" sz="2000" b="1" dirty="0">
                <a:solidFill>
                  <a:srgbClr val="00B050"/>
                </a:solidFill>
                <a:ea typeface="Calibri"/>
                <a:cs typeface="Arial"/>
              </a:rPr>
              <a:t>:</a:t>
            </a:r>
            <a:endParaRPr lang="en-US" sz="1050" dirty="0">
              <a:ea typeface="Calibri"/>
              <a:cs typeface="Arial"/>
            </a:endParaRPr>
          </a:p>
          <a:p>
            <a:pPr marL="342900" lvl="0" indent="-342900" algn="justLow">
              <a:lnSpc>
                <a:spcPct val="150000"/>
              </a:lnSpc>
              <a:spcAft>
                <a:spcPts val="1000"/>
              </a:spcAft>
              <a:buSzPts val="1000"/>
              <a:buFont typeface="Symbol"/>
              <a:buChar char=""/>
              <a:tabLst>
                <a:tab pos="457200" algn="l"/>
              </a:tabLst>
            </a:pPr>
            <a:r>
              <a:rPr lang="ar-SA" b="1" dirty="0">
                <a:solidFill>
                  <a:srgbClr val="0D0D0D"/>
                </a:solidFill>
                <a:ea typeface="Calibri"/>
              </a:rPr>
              <a:t>التنمر المباشر</a:t>
            </a:r>
            <a:r>
              <a:rPr lang="en-US" b="1" dirty="0">
                <a:solidFill>
                  <a:srgbClr val="0D0D0D"/>
                </a:solidFill>
                <a:ea typeface="Calibri"/>
                <a:cs typeface="Arial"/>
              </a:rPr>
              <a:t> </a:t>
            </a:r>
            <a:r>
              <a:rPr lang="ar-SA" b="1" dirty="0">
                <a:solidFill>
                  <a:srgbClr val="0D0D0D"/>
                </a:solidFill>
                <a:ea typeface="Calibri"/>
              </a:rPr>
              <a:t>الذي يتمثل بالضرب والدفع وشد الشعر والطعن والصفع والعض والخدش وغيرها من الأفعال المؤذية</a:t>
            </a:r>
            <a:r>
              <a:rPr lang="en-US" b="1" dirty="0">
                <a:solidFill>
                  <a:srgbClr val="0D0D0D"/>
                </a:solidFill>
                <a:ea typeface="Calibri"/>
                <a:cs typeface="Arial"/>
              </a:rPr>
              <a:t>.</a:t>
            </a:r>
            <a:endParaRPr lang="en-US" sz="1050" dirty="0">
              <a:solidFill>
                <a:srgbClr val="000000"/>
              </a:solidFill>
              <a:ea typeface="Calibri"/>
              <a:cs typeface="Arial"/>
            </a:endParaRPr>
          </a:p>
          <a:p>
            <a:pPr marL="342900" lvl="0" indent="-342900" algn="justLow">
              <a:lnSpc>
                <a:spcPct val="150000"/>
              </a:lnSpc>
              <a:spcAft>
                <a:spcPts val="1000"/>
              </a:spcAft>
              <a:buSzPts val="1000"/>
              <a:buFont typeface="Symbol"/>
              <a:buChar char=""/>
              <a:tabLst>
                <a:tab pos="457200" algn="l"/>
              </a:tabLst>
            </a:pPr>
            <a:r>
              <a:rPr lang="ar-SA" b="1" dirty="0">
                <a:solidFill>
                  <a:srgbClr val="0D0D0D"/>
                </a:solidFill>
                <a:ea typeface="Calibri"/>
              </a:rPr>
              <a:t>التنمر غير المباشر</a:t>
            </a:r>
            <a:r>
              <a:rPr lang="en-US" b="1" dirty="0">
                <a:solidFill>
                  <a:srgbClr val="0D0D0D"/>
                </a:solidFill>
                <a:ea typeface="Calibri"/>
                <a:cs typeface="Arial"/>
              </a:rPr>
              <a:t> </a:t>
            </a:r>
            <a:r>
              <a:rPr lang="ar-SA" b="1" dirty="0">
                <a:solidFill>
                  <a:srgbClr val="0D0D0D"/>
                </a:solidFill>
                <a:ea typeface="Calibri"/>
              </a:rPr>
              <a:t>وهو الذي يتضمن تهديد الشخص بالعزل الاجتماعي عن طريق نشر الشائعات، ورفض الاختلاط معه ونقده من حيث الملبس والعرق واللون و الدين وغيرها من الأمور، إضافة إلى تهديد كل من يختلط معه أو يدعمه</a:t>
            </a:r>
            <a:r>
              <a:rPr lang="en-US" b="1" dirty="0">
                <a:solidFill>
                  <a:srgbClr val="0D0D0D"/>
                </a:solidFill>
                <a:ea typeface="Calibri"/>
                <a:cs typeface="Arial"/>
              </a:rPr>
              <a:t>!</a:t>
            </a:r>
            <a:endParaRPr lang="en-US" sz="1050" dirty="0">
              <a:solidFill>
                <a:srgbClr val="000000"/>
              </a:solidFill>
              <a:ea typeface="Calibri"/>
              <a:cs typeface="Arial"/>
            </a:endParaRPr>
          </a:p>
        </p:txBody>
      </p:sp>
      <p:pic>
        <p:nvPicPr>
          <p:cNvPr id="348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3223" y="3501008"/>
            <a:ext cx="4032448" cy="259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3743255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755576" y="404664"/>
            <a:ext cx="7812360" cy="3559949"/>
          </a:xfrm>
          <a:prstGeom prst="rect">
            <a:avLst/>
          </a:prstGeom>
        </p:spPr>
        <p:txBody>
          <a:bodyPr wrap="square">
            <a:spAutoFit/>
          </a:bodyPr>
          <a:lstStyle/>
          <a:p>
            <a:pPr algn="justLow">
              <a:lnSpc>
                <a:spcPct val="150000"/>
              </a:lnSpc>
              <a:spcAft>
                <a:spcPts val="1000"/>
              </a:spcAft>
            </a:pPr>
            <a:r>
              <a:rPr lang="ar-SA" sz="2000" b="1" u="sng" dirty="0" smtClean="0">
                <a:solidFill>
                  <a:srgbClr val="FF0000"/>
                </a:solidFill>
                <a:ea typeface="Calibri"/>
                <a:hlinkClick r:id="rId2" tooltip="أسباب التنمر"/>
              </a:rPr>
              <a:t>أسباب </a:t>
            </a:r>
            <a:r>
              <a:rPr lang="ar-SA" sz="2000" b="1" u="sng" dirty="0">
                <a:solidFill>
                  <a:srgbClr val="FF0000"/>
                </a:solidFill>
                <a:ea typeface="Calibri"/>
                <a:hlinkClick r:id="rId2" tooltip="أسباب التنمر"/>
              </a:rPr>
              <a:t>التنمر</a:t>
            </a:r>
            <a:endParaRPr lang="en-US" sz="1050" dirty="0">
              <a:ea typeface="Calibri"/>
              <a:cs typeface="Arial"/>
            </a:endParaRPr>
          </a:p>
          <a:p>
            <a:pPr algn="justLow">
              <a:lnSpc>
                <a:spcPct val="150000"/>
              </a:lnSpc>
              <a:spcAft>
                <a:spcPts val="1000"/>
              </a:spcAft>
            </a:pPr>
            <a:r>
              <a:rPr lang="ar-SA" b="1" dirty="0">
                <a:solidFill>
                  <a:srgbClr val="0D0D0D"/>
                </a:solidFill>
                <a:ea typeface="Calibri"/>
              </a:rPr>
              <a:t>قد يعيش الشخص ظروفاً أسرية أو مادية أو اجتماعية معينة أو يتأثر بالإعلام أو قد يعاني من مرض عضوي ما أو نقص ما في الشكل الخارجي، أو ربما مجموعة من هذه العوامل كلها، والتي قد تؤدي في النهاية إلى أن يعاني من الأمور التالية  والتي ستكون بدورها مسبباً لتحوله إلى شخص متنمر</a:t>
            </a:r>
            <a:r>
              <a:rPr lang="en-US" b="1" dirty="0">
                <a:solidFill>
                  <a:srgbClr val="0D0D0D"/>
                </a:solidFill>
                <a:ea typeface="Calibri"/>
                <a:cs typeface="Arial"/>
              </a:rPr>
              <a:t>:</a:t>
            </a:r>
            <a:endParaRPr lang="en-US" sz="1050" dirty="0">
              <a:ea typeface="Calibri"/>
              <a:cs typeface="Arial"/>
            </a:endParaRPr>
          </a:p>
          <a:p>
            <a:pPr marL="342900" lvl="0" indent="-342900" algn="justLow">
              <a:lnSpc>
                <a:spcPct val="150000"/>
              </a:lnSpc>
              <a:spcAft>
                <a:spcPts val="1000"/>
              </a:spcAft>
              <a:buSzPts val="1000"/>
              <a:buFont typeface="Symbol"/>
              <a:buChar char=""/>
              <a:tabLst>
                <a:tab pos="457200" algn="l"/>
              </a:tabLst>
            </a:pPr>
            <a:r>
              <a:rPr lang="ar-SA" b="1" dirty="0">
                <a:solidFill>
                  <a:srgbClr val="0D0D0D"/>
                </a:solidFill>
                <a:ea typeface="Calibri"/>
              </a:rPr>
              <a:t>اضطراب الشخصية ونقص تقدير الذات</a:t>
            </a:r>
            <a:r>
              <a:rPr lang="en-US" b="1" dirty="0">
                <a:solidFill>
                  <a:srgbClr val="0D0D0D"/>
                </a:solidFill>
                <a:ea typeface="Calibri"/>
                <a:cs typeface="Arial"/>
              </a:rPr>
              <a:t>.</a:t>
            </a:r>
            <a:endParaRPr lang="en-US" sz="1050" dirty="0">
              <a:solidFill>
                <a:srgbClr val="000000"/>
              </a:solidFill>
              <a:ea typeface="Calibri"/>
              <a:cs typeface="Arial"/>
            </a:endParaRPr>
          </a:p>
          <a:p>
            <a:pPr marL="342900" lvl="0" indent="-342900" algn="justLow">
              <a:lnSpc>
                <a:spcPct val="150000"/>
              </a:lnSpc>
              <a:spcAft>
                <a:spcPts val="1000"/>
              </a:spcAft>
              <a:buSzPts val="1000"/>
              <a:buFont typeface="Symbol"/>
              <a:buChar char=""/>
              <a:tabLst>
                <a:tab pos="457200" algn="l"/>
              </a:tabLst>
            </a:pPr>
            <a:r>
              <a:rPr lang="ar-SA" b="1" dirty="0">
                <a:solidFill>
                  <a:srgbClr val="0D0D0D"/>
                </a:solidFill>
                <a:ea typeface="Calibri"/>
              </a:rPr>
              <a:t>الإدمان على السلوكيات العدوانية</a:t>
            </a:r>
            <a:r>
              <a:rPr lang="en-US" b="1" dirty="0">
                <a:solidFill>
                  <a:srgbClr val="0D0D0D"/>
                </a:solidFill>
                <a:ea typeface="Calibri"/>
                <a:cs typeface="Arial"/>
              </a:rPr>
              <a:t>.</a:t>
            </a:r>
            <a:endParaRPr lang="en-US" sz="1050" dirty="0">
              <a:solidFill>
                <a:srgbClr val="000000"/>
              </a:solidFill>
              <a:ea typeface="Calibri"/>
              <a:cs typeface="Arial"/>
            </a:endParaRPr>
          </a:p>
          <a:p>
            <a:pPr marL="342900" lvl="0" indent="-342900" algn="justLow">
              <a:lnSpc>
                <a:spcPct val="150000"/>
              </a:lnSpc>
              <a:spcAft>
                <a:spcPts val="1000"/>
              </a:spcAft>
              <a:buSzPts val="1000"/>
              <a:buFont typeface="Symbol"/>
              <a:buChar char=""/>
              <a:tabLst>
                <a:tab pos="457200" algn="l"/>
              </a:tabLst>
            </a:pPr>
            <a:r>
              <a:rPr lang="ar-SA" b="1" dirty="0">
                <a:solidFill>
                  <a:srgbClr val="0D0D0D"/>
                </a:solidFill>
                <a:ea typeface="Calibri"/>
              </a:rPr>
              <a:t>الاكتئاب والأمراض النفسية</a:t>
            </a:r>
            <a:r>
              <a:rPr lang="en-US" b="1" dirty="0">
                <a:solidFill>
                  <a:srgbClr val="0D0D0D"/>
                </a:solidFill>
                <a:ea typeface="Calibri"/>
                <a:cs typeface="Arial"/>
              </a:rPr>
              <a:t>.</a:t>
            </a:r>
            <a:endParaRPr lang="en-US" sz="1050" dirty="0">
              <a:solidFill>
                <a:srgbClr val="000000"/>
              </a:solidFill>
              <a:ea typeface="Calibri"/>
              <a:cs typeface="Arial"/>
            </a:endParaRPr>
          </a:p>
        </p:txBody>
      </p:sp>
      <p:pic>
        <p:nvPicPr>
          <p:cNvPr id="358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8436" y="3573016"/>
            <a:ext cx="4015906" cy="2417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3743255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467544" y="404664"/>
            <a:ext cx="8100392" cy="3826689"/>
          </a:xfrm>
          <a:prstGeom prst="rect">
            <a:avLst/>
          </a:prstGeom>
        </p:spPr>
        <p:txBody>
          <a:bodyPr wrap="square">
            <a:spAutoFit/>
          </a:bodyPr>
          <a:lstStyle/>
          <a:p>
            <a:pPr algn="justLow">
              <a:lnSpc>
                <a:spcPct val="150000"/>
              </a:lnSpc>
              <a:spcAft>
                <a:spcPts val="1000"/>
              </a:spcAft>
            </a:pPr>
            <a:r>
              <a:rPr lang="ar-SA" sz="2000" b="1" dirty="0">
                <a:solidFill>
                  <a:srgbClr val="FF0000"/>
                </a:solidFill>
                <a:ea typeface="Calibri"/>
              </a:rPr>
              <a:t>ما هي أنواع التنمر؟</a:t>
            </a:r>
            <a:endParaRPr lang="en-US" sz="1050" dirty="0">
              <a:ea typeface="Calibri"/>
              <a:cs typeface="Arial"/>
            </a:endParaRPr>
          </a:p>
          <a:p>
            <a:pPr marL="342900" lvl="0" indent="-342900" algn="justLow">
              <a:lnSpc>
                <a:spcPct val="150000"/>
              </a:lnSpc>
              <a:spcAft>
                <a:spcPts val="1000"/>
              </a:spcAft>
              <a:buSzPts val="1000"/>
              <a:buFont typeface="Symbol"/>
              <a:buChar char=""/>
              <a:tabLst>
                <a:tab pos="457200" algn="l"/>
              </a:tabLst>
            </a:pPr>
            <a:r>
              <a:rPr lang="ar-SA" b="1" u="sng" dirty="0">
                <a:solidFill>
                  <a:srgbClr val="0D0D0D"/>
                </a:solidFill>
                <a:ea typeface="Calibri"/>
                <a:hlinkClick r:id="rId2" tooltip="التنمر بين الأطفال"/>
              </a:rPr>
              <a:t>التنمر في أماكن الدراسة</a:t>
            </a:r>
            <a:r>
              <a:rPr lang="en-US" b="1" dirty="0">
                <a:solidFill>
                  <a:srgbClr val="0D0D0D"/>
                </a:solidFill>
                <a:ea typeface="Calibri"/>
                <a:cs typeface="Arial"/>
              </a:rPr>
              <a:t>: </a:t>
            </a:r>
            <a:r>
              <a:rPr lang="ar-SA" b="1" dirty="0">
                <a:solidFill>
                  <a:srgbClr val="0D0D0D"/>
                </a:solidFill>
                <a:ea typeface="Calibri"/>
              </a:rPr>
              <a:t>وهو الذي يحدث في المدارس الابتدائية والإعدادية والثانوية والجامعات</a:t>
            </a:r>
            <a:r>
              <a:rPr lang="en-US" b="1" dirty="0">
                <a:solidFill>
                  <a:srgbClr val="0D0D0D"/>
                </a:solidFill>
                <a:ea typeface="Calibri"/>
                <a:cs typeface="Arial"/>
              </a:rPr>
              <a:t>.</a:t>
            </a:r>
            <a:endParaRPr lang="en-US" sz="1050" dirty="0">
              <a:solidFill>
                <a:srgbClr val="000000"/>
              </a:solidFill>
              <a:ea typeface="Calibri"/>
              <a:cs typeface="Arial"/>
            </a:endParaRPr>
          </a:p>
          <a:p>
            <a:pPr marL="342900" lvl="0" indent="-342900" algn="justLow">
              <a:lnSpc>
                <a:spcPct val="150000"/>
              </a:lnSpc>
              <a:spcAft>
                <a:spcPts val="1000"/>
              </a:spcAft>
              <a:buSzPts val="1000"/>
              <a:buFont typeface="Symbol"/>
              <a:buChar char=""/>
              <a:tabLst>
                <a:tab pos="457200" algn="l"/>
              </a:tabLst>
            </a:pPr>
            <a:r>
              <a:rPr lang="ar-SA" b="1" u="sng" dirty="0">
                <a:solidFill>
                  <a:srgbClr val="0D0D0D"/>
                </a:solidFill>
                <a:ea typeface="Calibri"/>
                <a:hlinkClick r:id="rId3" tooltip="التنمر في مكان العمل"/>
              </a:rPr>
              <a:t>التنمر في أماكن العمل</a:t>
            </a:r>
            <a:r>
              <a:rPr lang="en-US" b="1" dirty="0">
                <a:solidFill>
                  <a:srgbClr val="0D0D0D"/>
                </a:solidFill>
                <a:ea typeface="Calibri"/>
                <a:cs typeface="Arial"/>
              </a:rPr>
              <a:t>: </a:t>
            </a:r>
            <a:r>
              <a:rPr lang="ar-SA" b="1" dirty="0">
                <a:solidFill>
                  <a:srgbClr val="0D0D0D"/>
                </a:solidFill>
                <a:ea typeface="Calibri"/>
              </a:rPr>
              <a:t>وهو الحاصل بين زملاء العمل أو ما يمارسه الرؤساء على المرؤوسين</a:t>
            </a:r>
            <a:r>
              <a:rPr lang="en-US" b="1" dirty="0">
                <a:solidFill>
                  <a:srgbClr val="0D0D0D"/>
                </a:solidFill>
                <a:ea typeface="Calibri"/>
                <a:cs typeface="Arial"/>
              </a:rPr>
              <a:t>.</a:t>
            </a:r>
            <a:endParaRPr lang="en-US" sz="1050" dirty="0">
              <a:solidFill>
                <a:srgbClr val="000000"/>
              </a:solidFill>
              <a:ea typeface="Calibri"/>
              <a:cs typeface="Arial"/>
            </a:endParaRPr>
          </a:p>
          <a:p>
            <a:pPr marL="342900" lvl="0" indent="-342900" algn="justLow">
              <a:lnSpc>
                <a:spcPct val="150000"/>
              </a:lnSpc>
              <a:spcAft>
                <a:spcPts val="1000"/>
              </a:spcAft>
              <a:buSzPts val="1000"/>
              <a:buFont typeface="Symbol"/>
              <a:buChar char=""/>
              <a:tabLst>
                <a:tab pos="457200" algn="l"/>
              </a:tabLst>
            </a:pPr>
            <a:r>
              <a:rPr lang="ar-SA" b="1" dirty="0">
                <a:solidFill>
                  <a:srgbClr val="0D0D0D"/>
                </a:solidFill>
                <a:ea typeface="Calibri"/>
              </a:rPr>
              <a:t>التنمر الإلكتروني</a:t>
            </a:r>
            <a:r>
              <a:rPr lang="en-US" b="1" dirty="0">
                <a:solidFill>
                  <a:srgbClr val="0D0D0D"/>
                </a:solidFill>
                <a:ea typeface="Calibri"/>
                <a:cs typeface="Arial"/>
              </a:rPr>
              <a:t>: </a:t>
            </a:r>
            <a:r>
              <a:rPr lang="ar-SA" b="1" dirty="0">
                <a:solidFill>
                  <a:srgbClr val="0D0D0D"/>
                </a:solidFill>
                <a:ea typeface="Calibri"/>
              </a:rPr>
              <a:t>ويحدث عن طريق وسائل التواصل الاجتماعي والبريد الإلكتروني أو من خلال الرسائل النصية عبر الهواتف النقالة</a:t>
            </a:r>
            <a:r>
              <a:rPr lang="en-US" b="1" dirty="0">
                <a:solidFill>
                  <a:srgbClr val="0D0D0D"/>
                </a:solidFill>
                <a:ea typeface="Calibri"/>
                <a:cs typeface="Arial"/>
              </a:rPr>
              <a:t>.</a:t>
            </a:r>
            <a:endParaRPr lang="en-US" sz="1050" dirty="0">
              <a:solidFill>
                <a:srgbClr val="000000"/>
              </a:solidFill>
              <a:ea typeface="Calibri"/>
              <a:cs typeface="Arial"/>
            </a:endParaRPr>
          </a:p>
          <a:p>
            <a:pPr marL="342900" lvl="0" indent="-342900" algn="justLow">
              <a:lnSpc>
                <a:spcPct val="150000"/>
              </a:lnSpc>
              <a:spcAft>
                <a:spcPts val="1000"/>
              </a:spcAft>
              <a:buSzPts val="1000"/>
              <a:buFont typeface="Symbol"/>
              <a:buChar char=""/>
              <a:tabLst>
                <a:tab pos="457200" algn="l"/>
              </a:tabLst>
            </a:pPr>
            <a:r>
              <a:rPr lang="ar-SA" b="1" dirty="0">
                <a:solidFill>
                  <a:srgbClr val="0D0D0D"/>
                </a:solidFill>
                <a:ea typeface="Calibri"/>
              </a:rPr>
              <a:t>التنمر الأسري</a:t>
            </a:r>
            <a:r>
              <a:rPr lang="en-US" b="1" dirty="0">
                <a:solidFill>
                  <a:srgbClr val="0D0D0D"/>
                </a:solidFill>
                <a:ea typeface="Calibri"/>
                <a:cs typeface="Arial"/>
              </a:rPr>
              <a:t>: </a:t>
            </a:r>
            <a:r>
              <a:rPr lang="ar-SA" b="1" dirty="0">
                <a:solidFill>
                  <a:srgbClr val="0D0D0D"/>
                </a:solidFill>
                <a:ea typeface="Calibri"/>
              </a:rPr>
              <a:t>وهو الذي يحصل من قبل الوالدين على الأبناء، أو بين الإخوان، أو</a:t>
            </a:r>
            <a:r>
              <a:rPr lang="en-US" b="1" dirty="0">
                <a:solidFill>
                  <a:srgbClr val="0D0D0D"/>
                </a:solidFill>
                <a:ea typeface="Calibri"/>
                <a:cs typeface="Arial"/>
              </a:rPr>
              <a:t>  </a:t>
            </a:r>
            <a:r>
              <a:rPr lang="ar-SA" b="1" u="sng" dirty="0">
                <a:solidFill>
                  <a:srgbClr val="0D0D0D"/>
                </a:solidFill>
                <a:ea typeface="Calibri"/>
                <a:hlinkClick r:id="rId4"/>
              </a:rPr>
              <a:t>الزوجين</a:t>
            </a:r>
            <a:r>
              <a:rPr lang="en-US" b="1" dirty="0">
                <a:solidFill>
                  <a:srgbClr val="0D0D0D"/>
                </a:solidFill>
                <a:ea typeface="Calibri"/>
                <a:cs typeface="Arial"/>
              </a:rPr>
              <a:t> </a:t>
            </a:r>
            <a:r>
              <a:rPr lang="ar-SA" b="1" dirty="0">
                <a:solidFill>
                  <a:srgbClr val="0D0D0D"/>
                </a:solidFill>
                <a:ea typeface="Calibri"/>
              </a:rPr>
              <a:t>أو الأقارب</a:t>
            </a:r>
            <a:r>
              <a:rPr lang="en-US" b="1" dirty="0">
                <a:solidFill>
                  <a:srgbClr val="0D0D0D"/>
                </a:solidFill>
                <a:ea typeface="Calibri"/>
                <a:cs typeface="Arial"/>
              </a:rPr>
              <a:t>.</a:t>
            </a:r>
            <a:endParaRPr lang="en-US" sz="1050" dirty="0">
              <a:solidFill>
                <a:srgbClr val="000000"/>
              </a:solidFill>
              <a:ea typeface="Calibri"/>
              <a:cs typeface="Arial"/>
            </a:endParaRPr>
          </a:p>
          <a:p>
            <a:r>
              <a:rPr lang="ar-SA" b="1" dirty="0">
                <a:solidFill>
                  <a:srgbClr val="0D0D0D"/>
                </a:solidFill>
                <a:ea typeface="Calibri"/>
              </a:rPr>
              <a:t>التنمر السياسي</a:t>
            </a:r>
            <a:r>
              <a:rPr lang="en-US" b="1" dirty="0">
                <a:solidFill>
                  <a:srgbClr val="0D0D0D"/>
                </a:solidFill>
                <a:ea typeface="Calibri"/>
                <a:cs typeface="Arial"/>
              </a:rPr>
              <a:t>: </a:t>
            </a:r>
            <a:r>
              <a:rPr lang="ar-SA" b="1" dirty="0">
                <a:solidFill>
                  <a:srgbClr val="0D0D0D"/>
                </a:solidFill>
                <a:ea typeface="Calibri"/>
              </a:rPr>
              <a:t>ويحصل عندما تسيطر دولة ما على دولة أضعف، وعادة ما يتم عن طريق القوة والتهديد العسكري</a:t>
            </a:r>
            <a:endParaRPr lang="ar-EG" dirty="0"/>
          </a:p>
        </p:txBody>
      </p:sp>
      <p:pic>
        <p:nvPicPr>
          <p:cNvPr id="3686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1520" y="4437112"/>
            <a:ext cx="3528392" cy="2001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3743255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501621" y="260648"/>
            <a:ext cx="8352928" cy="5018040"/>
          </a:xfrm>
          <a:prstGeom prst="rect">
            <a:avLst/>
          </a:prstGeom>
        </p:spPr>
        <p:txBody>
          <a:bodyPr wrap="square">
            <a:spAutoFit/>
          </a:bodyPr>
          <a:lstStyle/>
          <a:p>
            <a:pPr marL="342900" lvl="0" indent="-342900" algn="justLow">
              <a:lnSpc>
                <a:spcPct val="150000"/>
              </a:lnSpc>
              <a:spcAft>
                <a:spcPts val="1000"/>
              </a:spcAft>
              <a:buSzPts val="1000"/>
              <a:buFont typeface="Symbol"/>
              <a:buChar char=""/>
              <a:tabLst>
                <a:tab pos="457200" algn="l"/>
              </a:tabLst>
            </a:pPr>
            <a:endParaRPr lang="en-US" sz="1050" dirty="0">
              <a:solidFill>
                <a:srgbClr val="000000"/>
              </a:solidFill>
              <a:ea typeface="Calibri"/>
              <a:cs typeface="Arial"/>
            </a:endParaRPr>
          </a:p>
          <a:p>
            <a:pPr algn="justLow">
              <a:lnSpc>
                <a:spcPct val="150000"/>
              </a:lnSpc>
              <a:spcAft>
                <a:spcPts val="1000"/>
              </a:spcAft>
            </a:pPr>
            <a:r>
              <a:rPr lang="ar-SA" sz="2000" b="1" u="sng" dirty="0">
                <a:solidFill>
                  <a:srgbClr val="FF0000"/>
                </a:solidFill>
                <a:ea typeface="Calibri"/>
                <a:hlinkClick r:id="rId2" tooltip="آثار التنمر"/>
              </a:rPr>
              <a:t>آثار التنمر</a:t>
            </a:r>
            <a:endParaRPr lang="en-US" sz="1050" dirty="0">
              <a:ea typeface="Calibri"/>
              <a:cs typeface="Arial"/>
            </a:endParaRPr>
          </a:p>
          <a:p>
            <a:pPr algn="justLow">
              <a:lnSpc>
                <a:spcPct val="150000"/>
              </a:lnSpc>
              <a:spcAft>
                <a:spcPts val="1000"/>
              </a:spcAft>
            </a:pPr>
            <a:r>
              <a:rPr lang="ar-SA" b="1" dirty="0">
                <a:solidFill>
                  <a:srgbClr val="0D0D0D"/>
                </a:solidFill>
                <a:ea typeface="Calibri"/>
              </a:rPr>
              <a:t>ينعكس التنمر</a:t>
            </a:r>
            <a:r>
              <a:rPr lang="en-US" b="1" dirty="0">
                <a:solidFill>
                  <a:srgbClr val="0D0D0D"/>
                </a:solidFill>
                <a:ea typeface="Calibri"/>
                <a:cs typeface="Arial"/>
              </a:rPr>
              <a:t> Bullying </a:t>
            </a:r>
            <a:r>
              <a:rPr lang="ar-SA" b="1" dirty="0">
                <a:solidFill>
                  <a:srgbClr val="0D0D0D"/>
                </a:solidFill>
                <a:ea typeface="Calibri"/>
              </a:rPr>
              <a:t>بشكل سلبي على الأفراد المتعرضين له، فما هي آثار التنمر؟</a:t>
            </a:r>
            <a:endParaRPr lang="en-US" sz="1050" dirty="0">
              <a:ea typeface="Calibri"/>
              <a:cs typeface="Arial"/>
            </a:endParaRPr>
          </a:p>
          <a:p>
            <a:pPr marL="342900" lvl="0" indent="-342900" algn="justLow">
              <a:lnSpc>
                <a:spcPct val="150000"/>
              </a:lnSpc>
              <a:spcAft>
                <a:spcPts val="1000"/>
              </a:spcAft>
              <a:tabLst>
                <a:tab pos="457200" algn="l"/>
              </a:tabLst>
            </a:pPr>
            <a:r>
              <a:rPr lang="ar-SA" b="1" dirty="0">
                <a:solidFill>
                  <a:srgbClr val="0D0D0D"/>
                </a:solidFill>
                <a:ea typeface="Calibri"/>
              </a:rPr>
              <a:t>يؤدي التنمر إلى مشاكل نفسية وعاطفية وسلوكية على المدى الطويل كالاكتئاب والشعور بالوحدة والانطوائية والقلق</a:t>
            </a:r>
            <a:r>
              <a:rPr lang="en-US" b="1" dirty="0">
                <a:solidFill>
                  <a:srgbClr val="0D0D0D"/>
                </a:solidFill>
                <a:ea typeface="Calibri"/>
                <a:cs typeface="Arial"/>
              </a:rPr>
              <a:t>.</a:t>
            </a:r>
            <a:endParaRPr lang="en-US" sz="1050" dirty="0">
              <a:ea typeface="Calibri"/>
              <a:cs typeface="Arial"/>
            </a:endParaRPr>
          </a:p>
          <a:p>
            <a:pPr marL="342900" lvl="0" indent="-342900" algn="justLow">
              <a:lnSpc>
                <a:spcPct val="150000"/>
              </a:lnSpc>
              <a:spcAft>
                <a:spcPts val="1000"/>
              </a:spcAft>
              <a:tabLst>
                <a:tab pos="457200" algn="l"/>
              </a:tabLst>
            </a:pPr>
            <a:r>
              <a:rPr lang="ar-SA" b="1" dirty="0">
                <a:solidFill>
                  <a:srgbClr val="0D0D0D"/>
                </a:solidFill>
                <a:ea typeface="Calibri"/>
              </a:rPr>
              <a:t>يلجأ الفرد للسلوك العدواني نتيجة للتنمر، فقد يتحول هو نفسه مع الوقت إلى متنمر أو إلى إنسان عنيف</a:t>
            </a:r>
            <a:r>
              <a:rPr lang="en-US" b="1" dirty="0">
                <a:solidFill>
                  <a:srgbClr val="0D0D0D"/>
                </a:solidFill>
                <a:ea typeface="Calibri"/>
                <a:cs typeface="Arial"/>
              </a:rPr>
              <a:t>.</a:t>
            </a:r>
            <a:endParaRPr lang="en-US" sz="1050" dirty="0">
              <a:ea typeface="Calibri"/>
              <a:cs typeface="Arial"/>
            </a:endParaRPr>
          </a:p>
          <a:p>
            <a:pPr marL="342900" lvl="0" indent="-342900" algn="justLow">
              <a:lnSpc>
                <a:spcPct val="150000"/>
              </a:lnSpc>
              <a:spcAft>
                <a:spcPts val="1000"/>
              </a:spcAft>
              <a:tabLst>
                <a:tab pos="457200" algn="l"/>
              </a:tabLst>
            </a:pPr>
            <a:r>
              <a:rPr lang="ar-SA" b="1" dirty="0">
                <a:solidFill>
                  <a:srgbClr val="0D0D0D"/>
                </a:solidFill>
                <a:ea typeface="Calibri"/>
              </a:rPr>
              <a:t>يزداد انسحاب الفرد من الأنشطة الاجتماعية الحاصلة في العائلة أو المدرسة، حتى يصبح إنساناً صامتاً ومنعزلاً</a:t>
            </a:r>
            <a:r>
              <a:rPr lang="en-US" b="1" dirty="0">
                <a:solidFill>
                  <a:srgbClr val="0D0D0D"/>
                </a:solidFill>
                <a:ea typeface="Calibri"/>
                <a:cs typeface="Arial"/>
              </a:rPr>
              <a:t>.</a:t>
            </a:r>
            <a:endParaRPr lang="en-US" sz="1050" dirty="0">
              <a:ea typeface="Calibri"/>
              <a:cs typeface="Arial"/>
            </a:endParaRPr>
          </a:p>
          <a:p>
            <a:pPr marL="342900" lvl="0" indent="-342900" algn="justLow">
              <a:lnSpc>
                <a:spcPct val="150000"/>
              </a:lnSpc>
              <a:spcAft>
                <a:spcPts val="1000"/>
              </a:spcAft>
              <a:tabLst>
                <a:tab pos="457200" algn="l"/>
              </a:tabLst>
            </a:pPr>
            <a:r>
              <a:rPr lang="en-US" b="1" dirty="0">
                <a:solidFill>
                  <a:srgbClr val="0D0D0D"/>
                </a:solidFill>
                <a:ea typeface="Calibri"/>
                <a:cs typeface="Arial"/>
              </a:rPr>
              <a:t> </a:t>
            </a:r>
            <a:r>
              <a:rPr lang="ar-SA" b="1" dirty="0">
                <a:solidFill>
                  <a:srgbClr val="0D0D0D"/>
                </a:solidFill>
                <a:ea typeface="Calibri"/>
              </a:rPr>
              <a:t>قد يوصل التنمر الضحية إلى الانتحار، حيث أثبتت الدراسات أن ضحايا الانتحار بسبب التنمر في ازدياد مستمر وخاصة بعد دخول التنمر الإلكتروني إلى الصورة</a:t>
            </a:r>
            <a:r>
              <a:rPr lang="en-US" b="1" dirty="0">
                <a:solidFill>
                  <a:srgbClr val="0D0D0D"/>
                </a:solidFill>
                <a:ea typeface="Calibri"/>
                <a:cs typeface="Arial"/>
              </a:rPr>
              <a:t>.</a:t>
            </a:r>
            <a:endParaRPr lang="en-US" sz="1050" dirty="0">
              <a:ea typeface="Calibri"/>
              <a:cs typeface="Arial"/>
            </a:endParaRPr>
          </a:p>
          <a:p>
            <a:pPr marL="342900" lvl="0" indent="-342900" algn="justLow">
              <a:lnSpc>
                <a:spcPct val="150000"/>
              </a:lnSpc>
              <a:spcAft>
                <a:spcPts val="1000"/>
              </a:spcAft>
              <a:tabLst>
                <a:tab pos="457200" algn="l"/>
              </a:tabLst>
            </a:pPr>
            <a:r>
              <a:rPr lang="ar-SA" b="1" dirty="0">
                <a:solidFill>
                  <a:srgbClr val="0D0D0D"/>
                </a:solidFill>
                <a:ea typeface="Calibri"/>
              </a:rPr>
              <a:t>من آثار التنمر قلة النوم أو النوم بكثرة</a:t>
            </a:r>
            <a:r>
              <a:rPr lang="en-US" b="1" dirty="0">
                <a:solidFill>
                  <a:srgbClr val="0D0D0D"/>
                </a:solidFill>
                <a:ea typeface="Calibri"/>
                <a:cs typeface="Arial"/>
              </a:rPr>
              <a:t>.</a:t>
            </a:r>
            <a:endParaRPr lang="en-US" sz="1050" dirty="0">
              <a:ea typeface="Calibri"/>
              <a:cs typeface="Arial"/>
            </a:endParaRPr>
          </a:p>
        </p:txBody>
      </p:sp>
      <p:pic>
        <p:nvPicPr>
          <p:cNvPr id="378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4495800"/>
            <a:ext cx="3600400"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3743255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467544" y="188640"/>
            <a:ext cx="8568952" cy="5623334"/>
          </a:xfrm>
          <a:prstGeom prst="rect">
            <a:avLst/>
          </a:prstGeom>
        </p:spPr>
        <p:txBody>
          <a:bodyPr wrap="square">
            <a:spAutoFit/>
          </a:bodyPr>
          <a:lstStyle/>
          <a:p>
            <a:pPr marL="342900" lvl="0" indent="-342900" algn="justLow">
              <a:lnSpc>
                <a:spcPct val="150000"/>
              </a:lnSpc>
              <a:spcAft>
                <a:spcPts val="1000"/>
              </a:spcAft>
              <a:tabLst>
                <a:tab pos="457200" algn="l"/>
              </a:tabLst>
            </a:pPr>
            <a:endParaRPr lang="en-US" sz="1050" dirty="0">
              <a:ea typeface="Calibri"/>
              <a:cs typeface="Arial"/>
            </a:endParaRPr>
          </a:p>
          <a:p>
            <a:pPr algn="justLow">
              <a:lnSpc>
                <a:spcPct val="150000"/>
              </a:lnSpc>
              <a:spcAft>
                <a:spcPts val="1000"/>
              </a:spcAft>
            </a:pPr>
            <a:r>
              <a:rPr lang="ar-SA" sz="2000" b="1" u="sng" dirty="0">
                <a:solidFill>
                  <a:srgbClr val="FF0000"/>
                </a:solidFill>
                <a:ea typeface="Calibri"/>
                <a:hlinkClick r:id="rId2" tooltip="التنمر المدرسي"/>
              </a:rPr>
              <a:t>التنمر المدرسي</a:t>
            </a:r>
            <a:endParaRPr lang="en-US" sz="1050" dirty="0">
              <a:ea typeface="Calibri"/>
              <a:cs typeface="Arial"/>
            </a:endParaRPr>
          </a:p>
          <a:p>
            <a:pPr algn="justLow">
              <a:lnSpc>
                <a:spcPct val="150000"/>
              </a:lnSpc>
              <a:spcAft>
                <a:spcPts val="1000"/>
              </a:spcAft>
            </a:pPr>
            <a:r>
              <a:rPr lang="ar-SA" b="1" dirty="0">
                <a:solidFill>
                  <a:srgbClr val="0D0D0D"/>
                </a:solidFill>
                <a:ea typeface="Calibri"/>
              </a:rPr>
              <a:t>يتعرض العديد من الأطفال في المدارس إلى ظاهرة التنمر المدرسي، فما هو التنمر المدرسي وما هي أسبابه وطرق علاجه؟</a:t>
            </a:r>
            <a:r>
              <a:rPr lang="en-US" b="1" dirty="0">
                <a:solidFill>
                  <a:srgbClr val="0D0D0D"/>
                </a:solidFill>
                <a:ea typeface="Calibri"/>
                <a:cs typeface="Arial"/>
              </a:rPr>
              <a:t/>
            </a:r>
            <a:br>
              <a:rPr lang="en-US" b="1" dirty="0">
                <a:solidFill>
                  <a:srgbClr val="0D0D0D"/>
                </a:solidFill>
                <a:ea typeface="Calibri"/>
                <a:cs typeface="Arial"/>
              </a:rPr>
            </a:br>
            <a:r>
              <a:rPr lang="ar-SA" b="1" u="sng" dirty="0">
                <a:solidFill>
                  <a:srgbClr val="0D0D0D"/>
                </a:solidFill>
                <a:ea typeface="Calibri"/>
                <a:hlinkClick r:id="rId3" tooltip="ظاهر التنمر المدرسي"/>
              </a:rPr>
              <a:t>التنمر المدرسي</a:t>
            </a:r>
            <a:r>
              <a:rPr lang="en-US" b="1" dirty="0">
                <a:solidFill>
                  <a:srgbClr val="0D0D0D"/>
                </a:solidFill>
                <a:ea typeface="Calibri"/>
                <a:cs typeface="Arial"/>
              </a:rPr>
              <a:t> </a:t>
            </a:r>
            <a:r>
              <a:rPr lang="ar-SA" b="1" dirty="0">
                <a:solidFill>
                  <a:srgbClr val="0D0D0D"/>
                </a:solidFill>
                <a:ea typeface="Calibri"/>
              </a:rPr>
              <a:t>أو التنمر في أماكن الدراسة</a:t>
            </a:r>
            <a:r>
              <a:rPr lang="en-US" b="1" dirty="0">
                <a:solidFill>
                  <a:srgbClr val="0D0D0D"/>
                </a:solidFill>
                <a:ea typeface="Calibri"/>
                <a:cs typeface="Arial"/>
              </a:rPr>
              <a:t> </a:t>
            </a:r>
            <a:r>
              <a:rPr lang="ar-SA" b="1" dirty="0">
                <a:solidFill>
                  <a:srgbClr val="0D0D0D"/>
                </a:solidFill>
                <a:ea typeface="Calibri"/>
              </a:rPr>
              <a:t>هو أكثر أنواع التنمر انتشاراً، وهو تعرض التلميذ للإيذاء الجسدي أو النفسي من خلال الضرب، الركل، شد الشعر، تخريب الممتلكات الخاصة بالشخص، التقليد السلبي، التجريح، الشتائم، الشائعات، التهديد، العزل، أو حتى تعديل صور غير قانونية للضحية عبر الإنترنت واستغلالها في تهديد الضحية، أو نشرها لمجرد الاستهزاء من الشخص والتقليل من شأنه</a:t>
            </a:r>
            <a:r>
              <a:rPr lang="en-US" b="1" dirty="0">
                <a:solidFill>
                  <a:srgbClr val="0D0D0D"/>
                </a:solidFill>
                <a:ea typeface="Calibri"/>
                <a:cs typeface="Arial"/>
              </a:rPr>
              <a:t>.</a:t>
            </a:r>
            <a:br>
              <a:rPr lang="en-US" b="1" dirty="0">
                <a:solidFill>
                  <a:srgbClr val="0D0D0D"/>
                </a:solidFill>
                <a:ea typeface="Calibri"/>
                <a:cs typeface="Arial"/>
              </a:rPr>
            </a:br>
            <a:r>
              <a:rPr lang="ar-SA" b="1" dirty="0">
                <a:solidFill>
                  <a:srgbClr val="0D0D0D"/>
                </a:solidFill>
                <a:ea typeface="Calibri"/>
              </a:rPr>
              <a:t>وتنتشر هذه الظاهرة بنسبة 25% في المدارس الابتدائية في بريطانيا و10% في المدارس الثانوية. في حين تشير الإحصاءات إلى أن حوالي نصف الأطفال في العالم تعرضوا مرة واحدة على الأقل للتنمر، خلال المرحلة المدرسية، وأن نسبة 10% منهم يتعرضون لنوع من الضغوط العنيفة بشكل منتظم</a:t>
            </a:r>
            <a:r>
              <a:rPr lang="ar-EG" b="1" dirty="0">
                <a:solidFill>
                  <a:srgbClr val="0D0D0D"/>
                </a:solidFill>
                <a:ea typeface="Calibri"/>
              </a:rPr>
              <a:t>.</a:t>
            </a:r>
            <a:r>
              <a:rPr lang="en-US" b="1" dirty="0">
                <a:solidFill>
                  <a:srgbClr val="0D0D0D"/>
                </a:solidFill>
                <a:ea typeface="Calibri"/>
                <a:cs typeface="Arial"/>
              </a:rPr>
              <a:t/>
            </a:r>
            <a:br>
              <a:rPr lang="en-US" b="1" dirty="0">
                <a:solidFill>
                  <a:srgbClr val="0D0D0D"/>
                </a:solidFill>
                <a:ea typeface="Calibri"/>
                <a:cs typeface="Arial"/>
              </a:rPr>
            </a:br>
            <a:r>
              <a:rPr lang="ar-SA" b="1" dirty="0">
                <a:solidFill>
                  <a:srgbClr val="0D0D0D"/>
                </a:solidFill>
                <a:ea typeface="Calibri"/>
              </a:rPr>
              <a:t>كما تشير الدراسات المسحية في السعودية، وفق اللجنة الوطنية للطفولة، إلى أن (57.1 في المئة) من الفتيان، و(42.9 في المئة) من الفتيات يعانون التنمر في المدارس</a:t>
            </a:r>
            <a:r>
              <a:rPr lang="en-US" b="1" dirty="0">
                <a:solidFill>
                  <a:srgbClr val="0D0D0D"/>
                </a:solidFill>
                <a:ea typeface="Calibri"/>
                <a:cs typeface="Arial"/>
              </a:rPr>
              <a:t>.</a:t>
            </a:r>
            <a:r>
              <a:rPr lang="en-US" b="1" baseline="30000" dirty="0">
                <a:solidFill>
                  <a:srgbClr val="0D0D0D"/>
                </a:solidFill>
                <a:ea typeface="Calibri"/>
                <a:cs typeface="Arial"/>
              </a:rPr>
              <a:t>)</a:t>
            </a:r>
            <a:endParaRPr lang="en-US" sz="1050" dirty="0">
              <a:ea typeface="Calibri"/>
              <a:cs typeface="Arial"/>
            </a:endParaRPr>
          </a:p>
        </p:txBody>
      </p:sp>
    </p:spTree>
    <p:extLst>
      <p:ext uri="{BB962C8B-B14F-4D97-AF65-F5344CB8AC3E}">
        <p14:creationId xmlns:p14="http://schemas.microsoft.com/office/powerpoint/2010/main" val="173743255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539552" y="402531"/>
            <a:ext cx="8136904" cy="3975447"/>
          </a:xfrm>
          <a:prstGeom prst="rect">
            <a:avLst/>
          </a:prstGeom>
        </p:spPr>
        <p:txBody>
          <a:bodyPr wrap="square">
            <a:spAutoFit/>
          </a:bodyPr>
          <a:lstStyle/>
          <a:p>
            <a:pPr algn="justLow">
              <a:lnSpc>
                <a:spcPct val="150000"/>
              </a:lnSpc>
              <a:spcAft>
                <a:spcPts val="1000"/>
              </a:spcAft>
            </a:pPr>
            <a:r>
              <a:rPr lang="ar-SA" sz="2000" b="1" dirty="0">
                <a:solidFill>
                  <a:srgbClr val="FF0000"/>
                </a:solidFill>
                <a:ea typeface="Calibri"/>
              </a:rPr>
              <a:t>دور الأهل في منع التنمر المدرسي</a:t>
            </a:r>
            <a:endParaRPr lang="en-US" sz="1050" dirty="0">
              <a:ea typeface="Calibri"/>
              <a:cs typeface="Arial"/>
            </a:endParaRPr>
          </a:p>
          <a:p>
            <a:pPr marL="342900" lvl="0" indent="-342900" algn="justLow">
              <a:lnSpc>
                <a:spcPct val="150000"/>
              </a:lnSpc>
              <a:spcAft>
                <a:spcPts val="1000"/>
              </a:spcAft>
              <a:buSzPts val="1000"/>
              <a:buFont typeface="Symbol"/>
              <a:buChar char=""/>
              <a:tabLst>
                <a:tab pos="457200" algn="l"/>
              </a:tabLst>
            </a:pPr>
            <a:r>
              <a:rPr lang="ar-SA" b="1" dirty="0">
                <a:solidFill>
                  <a:srgbClr val="0D0D0D"/>
                </a:solidFill>
                <a:ea typeface="Calibri"/>
              </a:rPr>
              <a:t>على الأهل عدم الاستعجال بعدم تصديق أن طفلهم متنمر والعمل جاهداً مع المدرسة على وضع خطة فعالة للحد من تصرفات الطفل المتنمر والوقوف على مشكلات الطفل السلوكية أن وجدت</a:t>
            </a:r>
            <a:r>
              <a:rPr lang="en-US" b="1" dirty="0">
                <a:solidFill>
                  <a:srgbClr val="0D0D0D"/>
                </a:solidFill>
                <a:ea typeface="Calibri"/>
                <a:cs typeface="Arial"/>
              </a:rPr>
              <a:t>.</a:t>
            </a:r>
            <a:endParaRPr lang="en-US" sz="1050" dirty="0">
              <a:solidFill>
                <a:srgbClr val="000000"/>
              </a:solidFill>
              <a:ea typeface="Calibri"/>
              <a:cs typeface="Arial"/>
            </a:endParaRPr>
          </a:p>
          <a:p>
            <a:pPr marL="342900" lvl="0" indent="-342900" algn="justLow">
              <a:lnSpc>
                <a:spcPct val="150000"/>
              </a:lnSpc>
              <a:spcAft>
                <a:spcPts val="1000"/>
              </a:spcAft>
              <a:buSzPts val="1000"/>
              <a:buFont typeface="Symbol"/>
              <a:buChar char=""/>
              <a:tabLst>
                <a:tab pos="457200" algn="l"/>
              </a:tabLst>
            </a:pPr>
            <a:r>
              <a:rPr lang="ar-SA" b="1" dirty="0">
                <a:solidFill>
                  <a:srgbClr val="0D0D0D"/>
                </a:solidFill>
                <a:ea typeface="Calibri"/>
              </a:rPr>
              <a:t>يتوجب على الأهل مناقشة الطفل المتنمر بهدوء والوقوف معه على الأسباب التي جعلته يتصرف هكذا، وتوضيح أنه سلوك غير صحيح وعليهم أيضاً شرح نتائج هذا السلوك وانعكاسه على الطفل المُعرض له</a:t>
            </a:r>
            <a:r>
              <a:rPr lang="en-US" b="1" dirty="0">
                <a:solidFill>
                  <a:srgbClr val="0D0D0D"/>
                </a:solidFill>
                <a:ea typeface="Calibri"/>
                <a:cs typeface="Arial"/>
              </a:rPr>
              <a:t>.</a:t>
            </a:r>
            <a:endParaRPr lang="en-US" sz="1050" dirty="0">
              <a:solidFill>
                <a:srgbClr val="000000"/>
              </a:solidFill>
              <a:ea typeface="Calibri"/>
              <a:cs typeface="Arial"/>
            </a:endParaRPr>
          </a:p>
          <a:p>
            <a:pPr marL="342900" lvl="0" indent="-342900" algn="justLow">
              <a:lnSpc>
                <a:spcPct val="150000"/>
              </a:lnSpc>
              <a:spcAft>
                <a:spcPts val="1000"/>
              </a:spcAft>
              <a:buSzPts val="1000"/>
              <a:buFont typeface="Symbol"/>
              <a:buChar char=""/>
              <a:tabLst>
                <a:tab pos="457200" algn="l"/>
              </a:tabLst>
            </a:pPr>
            <a:r>
              <a:rPr lang="ar-SA" b="1" dirty="0">
                <a:solidFill>
                  <a:srgbClr val="0D0D0D"/>
                </a:solidFill>
                <a:ea typeface="Calibri"/>
              </a:rPr>
              <a:t>على الأهل الابتعاد عن وصف الطفل بالمعتدي أو المتنمر وخاصة أمام الآخرين</a:t>
            </a:r>
            <a:r>
              <a:rPr lang="en-US" b="1" dirty="0">
                <a:solidFill>
                  <a:srgbClr val="0D0D0D"/>
                </a:solidFill>
                <a:ea typeface="Calibri"/>
                <a:cs typeface="Arial"/>
              </a:rPr>
              <a:t>.</a:t>
            </a:r>
            <a:endParaRPr lang="en-US" sz="1050" dirty="0">
              <a:solidFill>
                <a:srgbClr val="000000"/>
              </a:solidFill>
              <a:ea typeface="Calibri"/>
              <a:cs typeface="Arial"/>
            </a:endParaRPr>
          </a:p>
          <a:p>
            <a:pPr marL="342900" lvl="0" indent="-342900" algn="justLow">
              <a:lnSpc>
                <a:spcPct val="150000"/>
              </a:lnSpc>
              <a:spcAft>
                <a:spcPts val="1000"/>
              </a:spcAft>
              <a:buSzPts val="1000"/>
              <a:buFont typeface="Symbol"/>
              <a:buChar char=""/>
              <a:tabLst>
                <a:tab pos="457200" algn="l"/>
              </a:tabLst>
            </a:pPr>
            <a:r>
              <a:rPr lang="ar-SA" b="1" dirty="0">
                <a:solidFill>
                  <a:srgbClr val="0D0D0D"/>
                </a:solidFill>
                <a:ea typeface="Calibri"/>
              </a:rPr>
              <a:t>الوقوف على الإحباطات التي </a:t>
            </a:r>
            <a:r>
              <a:rPr lang="ar-SA" b="1" dirty="0" err="1">
                <a:solidFill>
                  <a:srgbClr val="0D0D0D"/>
                </a:solidFill>
                <a:ea typeface="Calibri"/>
              </a:rPr>
              <a:t>يواجهها</a:t>
            </a:r>
            <a:r>
              <a:rPr lang="ar-SA" b="1" dirty="0">
                <a:solidFill>
                  <a:srgbClr val="0D0D0D"/>
                </a:solidFill>
                <a:ea typeface="Calibri"/>
              </a:rPr>
              <a:t> الطفل في المنزل أو في التعامل مع </a:t>
            </a:r>
            <a:r>
              <a:rPr lang="ar-SA" b="1" dirty="0" err="1">
                <a:solidFill>
                  <a:srgbClr val="0D0D0D"/>
                </a:solidFill>
                <a:ea typeface="Calibri"/>
              </a:rPr>
              <a:t>أخوانه</a:t>
            </a:r>
            <a:r>
              <a:rPr lang="ar-SA" b="1" dirty="0">
                <a:solidFill>
                  <a:srgbClr val="0D0D0D"/>
                </a:solidFill>
                <a:ea typeface="Calibri"/>
              </a:rPr>
              <a:t> او حل الواجبات المدرسية</a:t>
            </a:r>
            <a:r>
              <a:rPr lang="en-US" b="1" dirty="0">
                <a:solidFill>
                  <a:srgbClr val="0D0D0D"/>
                </a:solidFill>
                <a:ea typeface="Calibri"/>
                <a:cs typeface="Arial"/>
              </a:rPr>
              <a:t>.</a:t>
            </a:r>
            <a:endParaRPr lang="en-US" sz="1050" dirty="0">
              <a:solidFill>
                <a:srgbClr val="000000"/>
              </a:solidFill>
              <a:ea typeface="Calibri"/>
              <a:cs typeface="Arial"/>
            </a:endParaRPr>
          </a:p>
        </p:txBody>
      </p:sp>
      <p:pic>
        <p:nvPicPr>
          <p:cNvPr id="389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1824" y="4149080"/>
            <a:ext cx="3960440" cy="2569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3743255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95536" y="338411"/>
            <a:ext cx="8352928" cy="3688189"/>
          </a:xfrm>
          <a:prstGeom prst="rect">
            <a:avLst/>
          </a:prstGeom>
        </p:spPr>
        <p:txBody>
          <a:bodyPr wrap="square">
            <a:spAutoFit/>
          </a:bodyPr>
          <a:lstStyle/>
          <a:p>
            <a:pPr algn="justLow">
              <a:lnSpc>
                <a:spcPct val="150000"/>
              </a:lnSpc>
              <a:spcAft>
                <a:spcPts val="1000"/>
              </a:spcAft>
            </a:pPr>
            <a:r>
              <a:rPr lang="ar-SA" sz="2000" b="1" dirty="0">
                <a:solidFill>
                  <a:srgbClr val="FF0000"/>
                </a:solidFill>
                <a:ea typeface="Calibri"/>
              </a:rPr>
              <a:t>دور المدرسة في منع التنمر المدرسي</a:t>
            </a:r>
            <a:endParaRPr lang="en-US" sz="1050" dirty="0">
              <a:ea typeface="Calibri"/>
              <a:cs typeface="Arial"/>
            </a:endParaRPr>
          </a:p>
          <a:p>
            <a:pPr marL="342900" lvl="0" indent="-342900" algn="justLow">
              <a:lnSpc>
                <a:spcPct val="150000"/>
              </a:lnSpc>
              <a:spcAft>
                <a:spcPts val="1000"/>
              </a:spcAft>
              <a:buSzPts val="1000"/>
              <a:buFont typeface="Symbol"/>
              <a:buChar char=""/>
              <a:tabLst>
                <a:tab pos="457200" algn="l"/>
              </a:tabLst>
            </a:pPr>
            <a:r>
              <a:rPr lang="ar-SA" b="1" dirty="0">
                <a:solidFill>
                  <a:srgbClr val="0D0D0D"/>
                </a:solidFill>
                <a:ea typeface="Calibri"/>
              </a:rPr>
              <a:t>يتوجب على المدرسة سن قوانين حازمة تمنع إيذاء أي طفل للآخر سواء كان الإيذاء بدنياً أو نفسياً</a:t>
            </a:r>
            <a:r>
              <a:rPr lang="en-US" b="1" dirty="0">
                <a:solidFill>
                  <a:srgbClr val="0D0D0D"/>
                </a:solidFill>
                <a:ea typeface="Calibri"/>
                <a:cs typeface="Arial"/>
              </a:rPr>
              <a:t>.</a:t>
            </a:r>
            <a:endParaRPr lang="en-US" sz="1050" dirty="0">
              <a:solidFill>
                <a:srgbClr val="000000"/>
              </a:solidFill>
              <a:ea typeface="Calibri"/>
              <a:cs typeface="Arial"/>
            </a:endParaRPr>
          </a:p>
          <a:p>
            <a:pPr marL="342900" lvl="0" indent="-342900" algn="justLow">
              <a:lnSpc>
                <a:spcPct val="150000"/>
              </a:lnSpc>
              <a:spcAft>
                <a:spcPts val="1000"/>
              </a:spcAft>
              <a:buSzPts val="1000"/>
              <a:buFont typeface="Symbol"/>
              <a:buChar char=""/>
              <a:tabLst>
                <a:tab pos="457200" algn="l"/>
              </a:tabLst>
            </a:pPr>
            <a:r>
              <a:rPr lang="ar-SA" b="1" dirty="0">
                <a:solidFill>
                  <a:srgbClr val="0D0D0D"/>
                </a:solidFill>
                <a:ea typeface="Calibri"/>
              </a:rPr>
              <a:t>يجب حماية كل طفل من التعرض للإيذاء داخل المدرسة فهي بيئة أمنة وهادئة</a:t>
            </a:r>
            <a:r>
              <a:rPr lang="en-US" b="1" dirty="0">
                <a:solidFill>
                  <a:srgbClr val="0D0D0D"/>
                </a:solidFill>
                <a:ea typeface="Calibri"/>
                <a:cs typeface="Arial"/>
              </a:rPr>
              <a:t>.</a:t>
            </a:r>
            <a:endParaRPr lang="en-US" sz="1050" dirty="0">
              <a:solidFill>
                <a:srgbClr val="000000"/>
              </a:solidFill>
              <a:ea typeface="Calibri"/>
              <a:cs typeface="Arial"/>
            </a:endParaRPr>
          </a:p>
          <a:p>
            <a:pPr marL="342900" lvl="0" indent="-342900" algn="justLow">
              <a:lnSpc>
                <a:spcPct val="150000"/>
              </a:lnSpc>
              <a:spcAft>
                <a:spcPts val="1000"/>
              </a:spcAft>
              <a:buSzPts val="1000"/>
              <a:buFont typeface="Symbol"/>
              <a:buChar char=""/>
              <a:tabLst>
                <a:tab pos="457200" algn="l"/>
              </a:tabLst>
            </a:pPr>
            <a:r>
              <a:rPr lang="ar-SA" b="1" dirty="0">
                <a:solidFill>
                  <a:srgbClr val="0D0D0D"/>
                </a:solidFill>
                <a:ea typeface="Calibri"/>
              </a:rPr>
              <a:t>على المدرسة تكثيف الرقابة والإشراف على الطلاب مما يضمن عدم تعرضهم للتنمر والخوف والذعر</a:t>
            </a:r>
            <a:r>
              <a:rPr lang="en-US" b="1" dirty="0">
                <a:solidFill>
                  <a:srgbClr val="0D0D0D"/>
                </a:solidFill>
                <a:ea typeface="Calibri"/>
                <a:cs typeface="Arial"/>
              </a:rPr>
              <a:t>.</a:t>
            </a:r>
            <a:endParaRPr lang="en-US" sz="1050" dirty="0">
              <a:solidFill>
                <a:srgbClr val="000000"/>
              </a:solidFill>
              <a:ea typeface="Calibri"/>
              <a:cs typeface="Arial"/>
            </a:endParaRPr>
          </a:p>
          <a:p>
            <a:pPr marL="342900" lvl="0" indent="-342900" algn="justLow">
              <a:lnSpc>
                <a:spcPct val="150000"/>
              </a:lnSpc>
              <a:spcAft>
                <a:spcPts val="1000"/>
              </a:spcAft>
              <a:buSzPts val="1000"/>
              <a:buFont typeface="Symbol"/>
              <a:buChar char=""/>
              <a:tabLst>
                <a:tab pos="457200" algn="l"/>
              </a:tabLst>
            </a:pPr>
            <a:r>
              <a:rPr lang="ar-SA" b="1" dirty="0">
                <a:solidFill>
                  <a:srgbClr val="0D0D0D"/>
                </a:solidFill>
                <a:ea typeface="Calibri"/>
              </a:rPr>
              <a:t>التفرقة بين التعبير الفطري للطلاب حول الأشياء من حولهم وبين التعدي على حقوق الآخرين، والتفرقة بين ارتكاب العنف واكتساب المهارات اللازمة للدفاع عن النفس</a:t>
            </a:r>
            <a:r>
              <a:rPr lang="en-US" b="1" dirty="0">
                <a:solidFill>
                  <a:srgbClr val="0D0D0D"/>
                </a:solidFill>
                <a:ea typeface="Calibri"/>
                <a:cs typeface="Arial"/>
              </a:rPr>
              <a:t>.</a:t>
            </a:r>
            <a:endParaRPr lang="en-US" sz="1050" dirty="0">
              <a:solidFill>
                <a:srgbClr val="000000"/>
              </a:solidFill>
              <a:ea typeface="Calibri"/>
              <a:cs typeface="Arial"/>
            </a:endParaRPr>
          </a:p>
          <a:p>
            <a:pPr marL="342900" lvl="0" indent="-342900" algn="justLow">
              <a:lnSpc>
                <a:spcPct val="150000"/>
              </a:lnSpc>
              <a:spcAft>
                <a:spcPts val="1000"/>
              </a:spcAft>
              <a:buSzPts val="1000"/>
              <a:buFont typeface="Symbol"/>
              <a:buChar char=""/>
              <a:tabLst>
                <a:tab pos="457200" algn="l"/>
              </a:tabLst>
            </a:pPr>
            <a:r>
              <a:rPr lang="ar-SA" b="1" dirty="0">
                <a:solidFill>
                  <a:srgbClr val="0D0D0D"/>
                </a:solidFill>
                <a:ea typeface="Calibri"/>
              </a:rPr>
              <a:t>تحفيز روح التعاون بين الطلاب ونشر المودة بينهم من خلال إنشاء مجموعات</a:t>
            </a:r>
            <a:r>
              <a:rPr lang="en-US" b="1" dirty="0">
                <a:solidFill>
                  <a:srgbClr val="0D0D0D"/>
                </a:solidFill>
                <a:ea typeface="Calibri"/>
                <a:cs typeface="Arial"/>
              </a:rPr>
              <a:t>.</a:t>
            </a:r>
            <a:endParaRPr lang="en-US" sz="1050" dirty="0">
              <a:solidFill>
                <a:srgbClr val="000000"/>
              </a:solidFill>
              <a:ea typeface="Calibri"/>
              <a:cs typeface="Arial"/>
            </a:endParaRPr>
          </a:p>
        </p:txBody>
      </p:sp>
      <p:pic>
        <p:nvPicPr>
          <p:cNvPr id="399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4293096"/>
            <a:ext cx="3693988" cy="2268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394361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رسم تخطيطي 4"/>
          <p:cNvGrpSpPr/>
          <p:nvPr/>
        </p:nvGrpSpPr>
        <p:grpSpPr>
          <a:xfrm>
            <a:off x="444807" y="2620888"/>
            <a:ext cx="7988059" cy="3818710"/>
            <a:chOff x="2303076" y="2513829"/>
            <a:chExt cx="6714076" cy="3650760"/>
          </a:xfrm>
        </p:grpSpPr>
        <p:sp>
          <p:nvSpPr>
            <p:cNvPr id="6" name="شكل حر: شكل 5"/>
            <p:cNvSpPr/>
            <p:nvPr/>
          </p:nvSpPr>
          <p:spPr>
            <a:xfrm>
              <a:off x="2380208" y="2513829"/>
              <a:ext cx="6601273" cy="3650760"/>
            </a:xfrm>
            <a:custGeom>
              <a:avLst/>
              <a:gdLst>
                <a:gd name="f0" fmla="val 10800000"/>
                <a:gd name="f1" fmla="val 5400000"/>
                <a:gd name="f2" fmla="val 180"/>
                <a:gd name="f3" fmla="val w"/>
                <a:gd name="f4" fmla="val h"/>
                <a:gd name="f5" fmla="val ss"/>
                <a:gd name="f6" fmla="val 0"/>
                <a:gd name="f7" fmla="*/ 5419351 1 1725033"/>
                <a:gd name="f8" fmla="val 25000"/>
                <a:gd name="f9" fmla="+- 0 0 -180"/>
                <a:gd name="f10" fmla="+- 0 0 -360"/>
                <a:gd name="f11" fmla="+- 0 0 -90"/>
                <a:gd name="f12" fmla="abs f3"/>
                <a:gd name="f13" fmla="abs f4"/>
                <a:gd name="f14" fmla="abs f5"/>
                <a:gd name="f15" fmla="*/ f1 1 14"/>
                <a:gd name="f16" fmla="*/ f9 f0 1"/>
                <a:gd name="f17" fmla="*/ f10 f0 1"/>
                <a:gd name="f18" fmla="*/ f11 f0 1"/>
                <a:gd name="f19" fmla="?: f12 f3 1"/>
                <a:gd name="f20" fmla="?: f13 f4 1"/>
                <a:gd name="f21" fmla="?: f14 f5 1"/>
                <a:gd name="f22" fmla="+- f15 f1 0"/>
                <a:gd name="f23" fmla="*/ f16 1 f2"/>
                <a:gd name="f24" fmla="*/ f17 1 f2"/>
                <a:gd name="f25" fmla="*/ f18 1 f2"/>
                <a:gd name="f26" fmla="*/ f19 1 21600"/>
                <a:gd name="f27" fmla="*/ f20 1 21600"/>
                <a:gd name="f28" fmla="*/ 21600 f19 1"/>
                <a:gd name="f29" fmla="*/ 21600 f20 1"/>
                <a:gd name="f30" fmla="*/ f22 f7 1"/>
                <a:gd name="f31" fmla="+- f23 0 f1"/>
                <a:gd name="f32" fmla="+- f24 0 f1"/>
                <a:gd name="f33" fmla="+- f25 0 f1"/>
                <a:gd name="f34" fmla="min f27 f26"/>
                <a:gd name="f35" fmla="*/ f28 1 f21"/>
                <a:gd name="f36" fmla="*/ f29 1 f21"/>
                <a:gd name="f37" fmla="*/ f30 1 f0"/>
                <a:gd name="f38" fmla="val f35"/>
                <a:gd name="f39" fmla="val f36"/>
                <a:gd name="f40" fmla="+- 0 0 f37"/>
                <a:gd name="f41" fmla="*/ f6 f34 1"/>
                <a:gd name="f42" fmla="+- f39 0 f6"/>
                <a:gd name="f43" fmla="+- f38 0 f6"/>
                <a:gd name="f44" fmla="+- 0 0 f40"/>
                <a:gd name="f45" fmla="*/ f38 f34 1"/>
                <a:gd name="f46" fmla="*/ f39 f34 1"/>
                <a:gd name="f47" fmla="*/ f42 1 6"/>
                <a:gd name="f48" fmla="*/ f43 1 4"/>
                <a:gd name="f49" fmla="*/ f43 1 6"/>
                <a:gd name="f50" fmla="min f43 f42"/>
                <a:gd name="f51" fmla="*/ f42 f8 1"/>
                <a:gd name="f52" fmla="*/ f42 1 20"/>
                <a:gd name="f53" fmla="*/ f44 f0 1"/>
                <a:gd name="f54" fmla="*/ f50 1 8"/>
                <a:gd name="f55" fmla="*/ f51 1 100000"/>
                <a:gd name="f56" fmla="*/ f50 f8 1"/>
                <a:gd name="f57" fmla="*/ f47 1 2"/>
                <a:gd name="f58" fmla="+- f47 f47 0"/>
                <a:gd name="f59" fmla="*/ f53 1 f7"/>
                <a:gd name="f60" fmla="*/ f49 f34 1"/>
                <a:gd name="f61" fmla="*/ f48 f34 1"/>
                <a:gd name="f62" fmla="*/ f56 1 100000"/>
                <a:gd name="f63" fmla="+- f6 f54 0"/>
                <a:gd name="f64" fmla="*/ 1 f54 1"/>
                <a:gd name="f65" fmla="*/ 1 f55 1"/>
                <a:gd name="f66" fmla="+- f59 0 f1"/>
                <a:gd name="f67" fmla="*/ f58 f34 1"/>
                <a:gd name="f68" fmla="+- f38 0 f62"/>
                <a:gd name="f69" fmla="tan 1 f66"/>
                <a:gd name="f70" fmla="+- f63 f55 0"/>
                <a:gd name="f71" fmla="*/ f63 f34 1"/>
                <a:gd name="f72" fmla="*/ 1 1 f69"/>
                <a:gd name="f73" fmla="+- f70 f54 0"/>
                <a:gd name="f74" fmla="+- f70 f57 0"/>
                <a:gd name="f75" fmla="*/ f68 f34 1"/>
                <a:gd name="f76" fmla="*/ f70 f34 1"/>
                <a:gd name="f77" fmla="*/ f64 1 f72"/>
                <a:gd name="f78" fmla="*/ f65 1 f72"/>
                <a:gd name="f79" fmla="+- f73 0 f6"/>
                <a:gd name="f80" fmla="*/ f73 f34 1"/>
                <a:gd name="f81" fmla="*/ f74 f34 1"/>
                <a:gd name="f82" fmla="+- f68 0 f77"/>
                <a:gd name="f83" fmla="+- f68 f78 0"/>
                <a:gd name="f84" fmla="*/ f79 1 2"/>
                <a:gd name="f85" fmla="+- f83 f77 0"/>
                <a:gd name="f86" fmla="+- f6 f84 0"/>
                <a:gd name="f87" fmla="*/ f82 f34 1"/>
                <a:gd name="f88" fmla="*/ f83 f34 1"/>
                <a:gd name="f89" fmla="+- f86 0 f52"/>
                <a:gd name="f90" fmla="*/ f85 f34 1"/>
                <a:gd name="f91" fmla="*/ f89 f34 1"/>
              </a:gdLst>
              <a:ahLst/>
              <a:cxnLst>
                <a:cxn ang="3cd4">
                  <a:pos x="hc" y="t"/>
                </a:cxn>
                <a:cxn ang="0">
                  <a:pos x="r" y="vc"/>
                </a:cxn>
                <a:cxn ang="cd4">
                  <a:pos x="hc" y="b"/>
                </a:cxn>
                <a:cxn ang="cd2">
                  <a:pos x="l" y="vc"/>
                </a:cxn>
                <a:cxn ang="f31">
                  <a:pos x="f41" y="f46"/>
                </a:cxn>
                <a:cxn ang="f32">
                  <a:pos x="f87" y="f41"/>
                </a:cxn>
                <a:cxn ang="f33">
                  <a:pos x="f45" y="f91"/>
                </a:cxn>
                <a:cxn ang="f31">
                  <a:pos x="f90" y="f80"/>
                </a:cxn>
              </a:cxnLst>
              <a:rect l="f41" t="f41" r="f45" b="f46"/>
              <a:pathLst>
                <a:path>
                  <a:moveTo>
                    <a:pt x="f41" y="f46"/>
                  </a:moveTo>
                  <a:quadBezTo>
                    <a:pt x="f60" y="f67"/>
                    <a:pt x="f75" y="f71"/>
                  </a:quadBezTo>
                  <a:lnTo>
                    <a:pt x="f87" y="f41"/>
                  </a:lnTo>
                  <a:lnTo>
                    <a:pt x="f45" y="f91"/>
                  </a:lnTo>
                  <a:lnTo>
                    <a:pt x="f90" y="f80"/>
                  </a:lnTo>
                  <a:lnTo>
                    <a:pt x="f88" y="f76"/>
                  </a:lnTo>
                  <a:quadBezTo>
                    <a:pt x="f61" y="f81"/>
                    <a:pt x="f41" y="f46"/>
                  </a:quadBezTo>
                  <a:close/>
                </a:path>
              </a:pathLst>
            </a:custGeom>
            <a:ln/>
          </p:spPr>
          <p:style>
            <a:lnRef idx="1">
              <a:schemeClr val="dk1"/>
            </a:lnRef>
            <a:fillRef idx="2">
              <a:schemeClr val="dk1"/>
            </a:fillRef>
            <a:effectRef idx="1">
              <a:schemeClr val="dk1"/>
            </a:effectRef>
            <a:fontRef idx="minor">
              <a:schemeClr val="dk1"/>
            </a:fontRef>
          </p:style>
          <p:txBody>
            <a:bodyPr vert="horz" wrap="square" lIns="0" tIns="0" rIns="0" bIns="0" anchor="t" anchorCtr="0" compatLnSpc="1">
              <a:noAutofit/>
            </a:bodyPr>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7" name="شكل حر: شكل 6"/>
            <p:cNvSpPr/>
            <p:nvPr/>
          </p:nvSpPr>
          <p:spPr>
            <a:xfrm flipH="1" flipV="1">
              <a:off x="2771802" y="5421578"/>
              <a:ext cx="91659" cy="4572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ln/>
          </p:spPr>
          <p:style>
            <a:lnRef idx="1">
              <a:schemeClr val="dk1"/>
            </a:lnRef>
            <a:fillRef idx="2">
              <a:schemeClr val="dk1"/>
            </a:fillRef>
            <a:effectRef idx="1">
              <a:schemeClr val="dk1"/>
            </a:effectRef>
            <a:fontRef idx="minor">
              <a:schemeClr val="dk1"/>
            </a:fontRef>
          </p:style>
          <p:txBody>
            <a:bodyPr vert="horz" wrap="square" lIns="0" tIns="0" rIns="0" bIns="0" anchor="t" anchorCtr="0" compatLnSpc="1">
              <a:noAutofit/>
            </a:bodyPr>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8" name="شكل حر: شكل 7"/>
            <p:cNvSpPr/>
            <p:nvPr/>
          </p:nvSpPr>
          <p:spPr>
            <a:xfrm>
              <a:off x="2303076" y="5393923"/>
              <a:ext cx="1788374" cy="597762"/>
            </a:xfrm>
            <a:custGeom>
              <a:avLst/>
              <a:gdLst>
                <a:gd name="f0" fmla="val 10800000"/>
                <a:gd name="f1" fmla="val 5400000"/>
                <a:gd name="f2" fmla="val 180"/>
                <a:gd name="f3" fmla="val w"/>
                <a:gd name="f4" fmla="val h"/>
                <a:gd name="f5" fmla="val 0"/>
                <a:gd name="f6" fmla="val 1788370"/>
                <a:gd name="f7" fmla="val 786233"/>
                <a:gd name="f8" fmla="+- 0 0 -90"/>
                <a:gd name="f9" fmla="*/ f3 1 1788370"/>
                <a:gd name="f10" fmla="*/ f4 1 786233"/>
                <a:gd name="f11" fmla="+- f7 0 f5"/>
                <a:gd name="f12" fmla="+- f6 0 f5"/>
                <a:gd name="f13" fmla="*/ f8 f0 1"/>
                <a:gd name="f14" fmla="*/ f12 1 1788370"/>
                <a:gd name="f15" fmla="*/ f11 1 786233"/>
                <a:gd name="f16" fmla="*/ 0 f12 1"/>
                <a:gd name="f17" fmla="*/ 0 f11 1"/>
                <a:gd name="f18" fmla="*/ 1788370 f12 1"/>
                <a:gd name="f19" fmla="*/ 786233 f11 1"/>
                <a:gd name="f20" fmla="*/ f13 1 f2"/>
                <a:gd name="f21" fmla="*/ f16 1 1788370"/>
                <a:gd name="f22" fmla="*/ f17 1 786233"/>
                <a:gd name="f23" fmla="*/ f18 1 1788370"/>
                <a:gd name="f24" fmla="*/ f19 1 786233"/>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788370" h="786233">
                  <a:moveTo>
                    <a:pt x="f5" y="f5"/>
                  </a:moveTo>
                  <a:lnTo>
                    <a:pt x="f6" y="f5"/>
                  </a:lnTo>
                  <a:lnTo>
                    <a:pt x="f6" y="f7"/>
                  </a:lnTo>
                  <a:lnTo>
                    <a:pt x="f5" y="f7"/>
                  </a:lnTo>
                  <a:lnTo>
                    <a:pt x="f5" y="f5"/>
                  </a:lnTo>
                  <a:close/>
                </a:path>
              </a:pathLst>
            </a:custGeom>
            <a:ln/>
          </p:spPr>
          <p:style>
            <a:lnRef idx="1">
              <a:schemeClr val="dk1"/>
            </a:lnRef>
            <a:fillRef idx="2">
              <a:schemeClr val="dk1"/>
            </a:fillRef>
            <a:effectRef idx="1">
              <a:schemeClr val="dk1"/>
            </a:effectRef>
            <a:fontRef idx="minor">
              <a:schemeClr val="dk1"/>
            </a:fontRef>
          </p:style>
          <p:txBody>
            <a:bodyPr vert="horz" wrap="square" lIns="71186" tIns="0" rIns="0" bIns="0" anchor="t" anchorCtr="1" compatLnSpc="1">
              <a:noAutofit/>
            </a:bodyPr>
            <a:lstStyle/>
            <a:p>
              <a:pPr lvl="0" algn="ctr" defTabSz="800100">
                <a:lnSpc>
                  <a:spcPct val="90000"/>
                </a:lnSpc>
                <a:spcAft>
                  <a:spcPts val="800"/>
                </a:spcAft>
                <a:defRPr sz="1800" b="0" i="0" u="none" strike="noStrike" kern="0" cap="none" spc="0" baseline="0">
                  <a:solidFill>
                    <a:srgbClr val="000000"/>
                  </a:solidFill>
                  <a:uFillTx/>
                </a:defRPr>
              </a:pPr>
              <a:endParaRPr lang="ar-EG" sz="800" b="1" kern="0" dirty="0" smtClean="0">
                <a:latin typeface="Sakkal Majalla" panose="02000000000000000000" pitchFamily="2" charset="-78"/>
                <a:cs typeface="Sakkal Majalla" panose="02000000000000000000" pitchFamily="2" charset="-78"/>
              </a:endParaRPr>
            </a:p>
            <a:p>
              <a:pPr lvl="0" algn="ctr" defTabSz="800100">
                <a:lnSpc>
                  <a:spcPct val="90000"/>
                </a:lnSpc>
                <a:spcAft>
                  <a:spcPts val="800"/>
                </a:spcAft>
                <a:defRPr sz="1800" b="0" i="0" u="none" strike="noStrike" kern="0" cap="none" spc="0" baseline="0">
                  <a:solidFill>
                    <a:srgbClr val="000000"/>
                  </a:solidFill>
                  <a:uFillTx/>
                </a:defRPr>
              </a:pPr>
              <a:r>
                <a:rPr lang="ar-EG" b="1" kern="0" dirty="0">
                  <a:latin typeface="Sakkal Majalla" panose="02000000000000000000" pitchFamily="2" charset="-78"/>
                  <a:cs typeface="Sakkal Majalla" panose="02000000000000000000" pitchFamily="2" charset="-78"/>
                </a:rPr>
                <a:t>طرق علاج التنمر</a:t>
              </a:r>
            </a:p>
          </p:txBody>
        </p:sp>
        <p:sp>
          <p:nvSpPr>
            <p:cNvPr id="9" name="شكل حر: شكل 8"/>
            <p:cNvSpPr/>
            <p:nvPr/>
          </p:nvSpPr>
          <p:spPr>
            <a:xfrm>
              <a:off x="3429113" y="4846962"/>
              <a:ext cx="210284" cy="21028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ln/>
          </p:spPr>
          <p:style>
            <a:lnRef idx="2">
              <a:schemeClr val="accent2">
                <a:shade val="50000"/>
              </a:schemeClr>
            </a:lnRef>
            <a:fillRef idx="1">
              <a:schemeClr val="accent2"/>
            </a:fillRef>
            <a:effectRef idx="0">
              <a:schemeClr val="accent2"/>
            </a:effectRef>
            <a:fontRef idx="minor">
              <a:schemeClr val="lt1"/>
            </a:fontRef>
          </p:style>
          <p:txBody>
            <a:bodyPr vert="horz" wrap="square" lIns="0" tIns="0" rIns="0" bIns="0" anchor="t" anchorCtr="0" compatLnSpc="1">
              <a:noAutofit/>
            </a:bodyPr>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0" name="شكل حر: شكل 9"/>
            <p:cNvSpPr/>
            <p:nvPr/>
          </p:nvSpPr>
          <p:spPr>
            <a:xfrm>
              <a:off x="4244379" y="4892167"/>
              <a:ext cx="1527660" cy="745862"/>
            </a:xfrm>
            <a:custGeom>
              <a:avLst/>
              <a:gdLst>
                <a:gd name="f0" fmla="val 10800000"/>
                <a:gd name="f1" fmla="val 5400000"/>
                <a:gd name="f2" fmla="val 180"/>
                <a:gd name="f3" fmla="val w"/>
                <a:gd name="f4" fmla="val h"/>
                <a:gd name="f5" fmla="val 0"/>
                <a:gd name="f6" fmla="val 1413185"/>
                <a:gd name="f7" fmla="val 1205119"/>
                <a:gd name="f8" fmla="+- 0 0 -90"/>
                <a:gd name="f9" fmla="*/ f3 1 1413185"/>
                <a:gd name="f10" fmla="*/ f4 1 1205119"/>
                <a:gd name="f11" fmla="+- f7 0 f5"/>
                <a:gd name="f12" fmla="+- f6 0 f5"/>
                <a:gd name="f13" fmla="*/ f8 f0 1"/>
                <a:gd name="f14" fmla="*/ f12 1 1413185"/>
                <a:gd name="f15" fmla="*/ f11 1 1205119"/>
                <a:gd name="f16" fmla="*/ 0 f12 1"/>
                <a:gd name="f17" fmla="*/ 0 f11 1"/>
                <a:gd name="f18" fmla="*/ 1413185 f12 1"/>
                <a:gd name="f19" fmla="*/ 1205119 f11 1"/>
                <a:gd name="f20" fmla="*/ f13 1 f2"/>
                <a:gd name="f21" fmla="*/ f16 1 1413185"/>
                <a:gd name="f22" fmla="*/ f17 1 1205119"/>
                <a:gd name="f23" fmla="*/ f18 1 1413185"/>
                <a:gd name="f24" fmla="*/ f19 1 1205119"/>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413185" h="1205119">
                  <a:moveTo>
                    <a:pt x="f5" y="f5"/>
                  </a:moveTo>
                  <a:lnTo>
                    <a:pt x="f6" y="f5"/>
                  </a:lnTo>
                  <a:lnTo>
                    <a:pt x="f6" y="f7"/>
                  </a:lnTo>
                  <a:lnTo>
                    <a:pt x="f5" y="f7"/>
                  </a:lnTo>
                  <a:lnTo>
                    <a:pt x="f5" y="f5"/>
                  </a:lnTo>
                  <a:close/>
                </a:path>
              </a:pathLst>
            </a:custGeom>
            <a:ln/>
          </p:spPr>
          <p:style>
            <a:lnRef idx="1">
              <a:schemeClr val="dk1"/>
            </a:lnRef>
            <a:fillRef idx="2">
              <a:schemeClr val="dk1"/>
            </a:fillRef>
            <a:effectRef idx="1">
              <a:schemeClr val="dk1"/>
            </a:effectRef>
            <a:fontRef idx="minor">
              <a:schemeClr val="dk1"/>
            </a:fontRef>
          </p:style>
          <p:txBody>
            <a:bodyPr vert="horz" wrap="square" lIns="111428" tIns="0" rIns="0" bIns="0" anchor="t" anchorCtr="1" compatLnSpc="1">
              <a:noAutofit/>
            </a:bodyPr>
            <a:lstStyle/>
            <a:p>
              <a:pPr lvl="0" algn="ctr" defTabSz="711202">
                <a:lnSpc>
                  <a:spcPct val="90000"/>
                </a:lnSpc>
                <a:spcAft>
                  <a:spcPts val="700"/>
                </a:spcAft>
                <a:defRPr sz="1800" b="0" i="0" u="none" strike="noStrike" kern="0" cap="none" spc="0" baseline="0">
                  <a:solidFill>
                    <a:srgbClr val="000000"/>
                  </a:solidFill>
                  <a:uFillTx/>
                </a:defRPr>
              </a:pPr>
              <a:endParaRPr lang="ar-EG" sz="600" b="1" dirty="0" smtClean="0">
                <a:latin typeface="Sakkal Majalla" panose="02000000000000000000" pitchFamily="2" charset="-78"/>
                <a:cs typeface="Sakkal Majalla" panose="02000000000000000000" pitchFamily="2" charset="-78"/>
              </a:endParaRPr>
            </a:p>
            <a:p>
              <a:pPr lvl="0" algn="ctr" defTabSz="711202">
                <a:lnSpc>
                  <a:spcPct val="90000"/>
                </a:lnSpc>
                <a:spcAft>
                  <a:spcPts val="700"/>
                </a:spcAft>
                <a:defRPr sz="1800" b="0" i="0" u="none" strike="noStrike" kern="0" cap="none" spc="0" baseline="0">
                  <a:solidFill>
                    <a:srgbClr val="000000"/>
                  </a:solidFill>
                  <a:uFillTx/>
                </a:defRPr>
              </a:pPr>
              <a:r>
                <a:rPr lang="ar-EG" sz="2400" b="1" dirty="0">
                  <a:latin typeface="Sakkal Majalla" panose="02000000000000000000" pitchFamily="2" charset="-78"/>
                  <a:cs typeface="Sakkal Majalla" panose="02000000000000000000" pitchFamily="2" charset="-78"/>
                </a:rPr>
                <a:t>ما هو التنمر عند الأطفال </a:t>
              </a:r>
              <a:endParaRPr lang="ar-SA" sz="2400" b="1" i="0" u="none" strike="noStrike" kern="1200" cap="none" spc="0" baseline="0" dirty="0">
                <a:uFillTx/>
                <a:latin typeface="Sakkal Majalla" panose="02000000000000000000" pitchFamily="2" charset="-78"/>
                <a:cs typeface="Sakkal Majalla" panose="02000000000000000000" pitchFamily="2" charset="-78"/>
              </a:endParaRPr>
            </a:p>
          </p:txBody>
        </p:sp>
        <p:sp>
          <p:nvSpPr>
            <p:cNvPr id="11" name="شكل حر: شكل 10"/>
            <p:cNvSpPr/>
            <p:nvPr/>
          </p:nvSpPr>
          <p:spPr>
            <a:xfrm>
              <a:off x="4762482" y="4158755"/>
              <a:ext cx="280382" cy="28038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ln/>
          </p:spPr>
          <p:style>
            <a:lnRef idx="2">
              <a:schemeClr val="accent2">
                <a:shade val="50000"/>
              </a:schemeClr>
            </a:lnRef>
            <a:fillRef idx="1">
              <a:schemeClr val="accent2"/>
            </a:fillRef>
            <a:effectRef idx="0">
              <a:schemeClr val="accent2"/>
            </a:effectRef>
            <a:fontRef idx="minor">
              <a:schemeClr val="lt1"/>
            </a:fontRef>
          </p:style>
          <p:txBody>
            <a:bodyPr vert="horz" wrap="square" lIns="0" tIns="0" rIns="0" bIns="0" anchor="t" anchorCtr="0" compatLnSpc="1">
              <a:noAutofit/>
            </a:bodyPr>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2" name="شكل حر: شكل 11"/>
            <p:cNvSpPr/>
            <p:nvPr/>
          </p:nvSpPr>
          <p:spPr>
            <a:xfrm>
              <a:off x="6021670" y="4360393"/>
              <a:ext cx="1495364" cy="486569"/>
            </a:xfrm>
            <a:custGeom>
              <a:avLst/>
              <a:gdLst>
                <a:gd name="f0" fmla="val 10800000"/>
                <a:gd name="f1" fmla="val 5400000"/>
                <a:gd name="f2" fmla="val 180"/>
                <a:gd name="f3" fmla="val w"/>
                <a:gd name="f4" fmla="val h"/>
                <a:gd name="f5" fmla="val 0"/>
                <a:gd name="f6" fmla="val 1703670"/>
                <a:gd name="f7" fmla="val 700028"/>
                <a:gd name="f8" fmla="+- 0 0 -90"/>
                <a:gd name="f9" fmla="*/ f3 1 1703670"/>
                <a:gd name="f10" fmla="*/ f4 1 700028"/>
                <a:gd name="f11" fmla="+- f7 0 f5"/>
                <a:gd name="f12" fmla="+- f6 0 f5"/>
                <a:gd name="f13" fmla="*/ f8 f0 1"/>
                <a:gd name="f14" fmla="*/ f12 1 1703670"/>
                <a:gd name="f15" fmla="*/ f11 1 700028"/>
                <a:gd name="f16" fmla="*/ 0 f12 1"/>
                <a:gd name="f17" fmla="*/ 0 f11 1"/>
                <a:gd name="f18" fmla="*/ 1703670 f12 1"/>
                <a:gd name="f19" fmla="*/ 700028 f11 1"/>
                <a:gd name="f20" fmla="*/ f13 1 f2"/>
                <a:gd name="f21" fmla="*/ f16 1 1703670"/>
                <a:gd name="f22" fmla="*/ f17 1 700028"/>
                <a:gd name="f23" fmla="*/ f18 1 1703670"/>
                <a:gd name="f24" fmla="*/ f19 1 700028"/>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703670" h="700028">
                  <a:moveTo>
                    <a:pt x="f5" y="f5"/>
                  </a:moveTo>
                  <a:lnTo>
                    <a:pt x="f6" y="f5"/>
                  </a:lnTo>
                  <a:lnTo>
                    <a:pt x="f6" y="f7"/>
                  </a:lnTo>
                  <a:lnTo>
                    <a:pt x="f5" y="f7"/>
                  </a:lnTo>
                  <a:lnTo>
                    <a:pt x="f5" y="f5"/>
                  </a:lnTo>
                  <a:close/>
                </a:path>
              </a:pathLst>
            </a:custGeom>
            <a:ln/>
          </p:spPr>
          <p:style>
            <a:lnRef idx="1">
              <a:schemeClr val="dk1"/>
            </a:lnRef>
            <a:fillRef idx="2">
              <a:schemeClr val="dk1"/>
            </a:fillRef>
            <a:effectRef idx="1">
              <a:schemeClr val="dk1"/>
            </a:effectRef>
            <a:fontRef idx="minor">
              <a:schemeClr val="dk1"/>
            </a:fontRef>
          </p:style>
          <p:txBody>
            <a:bodyPr vert="horz" wrap="square" lIns="148562" tIns="0" rIns="0" bIns="0" anchor="t" anchorCtr="1" compatLnSpc="1">
              <a:noAutofit/>
            </a:bodyPr>
            <a:lstStyle/>
            <a:p>
              <a:pPr lvl="0" algn="ctr" defTabSz="888997">
                <a:lnSpc>
                  <a:spcPct val="90000"/>
                </a:lnSpc>
                <a:spcAft>
                  <a:spcPts val="800"/>
                </a:spcAft>
                <a:defRPr sz="1800" b="0" i="0" u="none" strike="noStrike" kern="0" cap="none" spc="0" baseline="0">
                  <a:solidFill>
                    <a:srgbClr val="000000"/>
                  </a:solidFill>
                  <a:uFillTx/>
                </a:defRPr>
              </a:pPr>
              <a:endParaRPr lang="ar-EG" sz="300" b="1" dirty="0">
                <a:latin typeface="Sakkal Majalla" panose="02000000000000000000" pitchFamily="2" charset="-78"/>
                <a:cs typeface="Sakkal Majalla" panose="02000000000000000000" pitchFamily="2" charset="-78"/>
              </a:endParaRPr>
            </a:p>
            <a:p>
              <a:pPr lvl="0" algn="ctr" defTabSz="888997">
                <a:lnSpc>
                  <a:spcPct val="90000"/>
                </a:lnSpc>
                <a:spcAft>
                  <a:spcPts val="800"/>
                </a:spcAft>
                <a:defRPr sz="1800" b="0" i="0" u="none" strike="noStrike" kern="0" cap="none" spc="0" baseline="0">
                  <a:solidFill>
                    <a:srgbClr val="000000"/>
                  </a:solidFill>
                  <a:uFillTx/>
                </a:defRPr>
              </a:pPr>
              <a:r>
                <a:rPr lang="ar-EG" b="1" dirty="0">
                  <a:latin typeface="Sakkal Majalla" panose="02000000000000000000" pitchFamily="2" charset="-78"/>
                  <a:cs typeface="Sakkal Majalla" panose="02000000000000000000" pitchFamily="2" charset="-78"/>
                </a:rPr>
                <a:t>كيفية معالجة التنمر</a:t>
              </a:r>
              <a:endParaRPr lang="ar-SA" b="1" i="0" u="none" strike="noStrike" kern="1200" cap="none" spc="0" baseline="0" dirty="0">
                <a:uFillTx/>
                <a:latin typeface="Sakkal Majalla" panose="02000000000000000000" pitchFamily="2" charset="-78"/>
                <a:cs typeface="Sakkal Majalla" panose="02000000000000000000" pitchFamily="2" charset="-78"/>
              </a:endParaRPr>
            </a:p>
          </p:txBody>
        </p:sp>
        <p:sp>
          <p:nvSpPr>
            <p:cNvPr id="13" name="شكل حر: شكل 12"/>
            <p:cNvSpPr/>
            <p:nvPr/>
          </p:nvSpPr>
          <p:spPr>
            <a:xfrm>
              <a:off x="6312505" y="3550366"/>
              <a:ext cx="362157" cy="36215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ln/>
          </p:spPr>
          <p:style>
            <a:lnRef idx="2">
              <a:schemeClr val="accent2">
                <a:shade val="50000"/>
              </a:schemeClr>
            </a:lnRef>
            <a:fillRef idx="1">
              <a:schemeClr val="accent2"/>
            </a:fillRef>
            <a:effectRef idx="0">
              <a:schemeClr val="accent2"/>
            </a:effectRef>
            <a:fontRef idx="minor">
              <a:schemeClr val="lt1"/>
            </a:fontRef>
          </p:style>
          <p:txBody>
            <a:bodyPr vert="horz" wrap="square" lIns="0" tIns="0" rIns="0" bIns="0" anchor="t" anchorCtr="0" compatLnSpc="1">
              <a:noAutofit/>
            </a:bodyPr>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5" name="شكل حر: شكل 14"/>
            <p:cNvSpPr/>
            <p:nvPr/>
          </p:nvSpPr>
          <p:spPr>
            <a:xfrm>
              <a:off x="7829844" y="3213176"/>
              <a:ext cx="461451" cy="4614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ln/>
          </p:spPr>
          <p:style>
            <a:lnRef idx="2">
              <a:schemeClr val="accent2">
                <a:shade val="50000"/>
              </a:schemeClr>
            </a:lnRef>
            <a:fillRef idx="1">
              <a:schemeClr val="accent2"/>
            </a:fillRef>
            <a:effectRef idx="0">
              <a:schemeClr val="accent2"/>
            </a:effectRef>
            <a:fontRef idx="minor">
              <a:schemeClr val="lt1"/>
            </a:fontRef>
          </p:style>
          <p:txBody>
            <a:bodyPr vert="horz" wrap="square" lIns="0" tIns="0" rIns="0" bIns="0" anchor="t" anchorCtr="0" compatLnSpc="1">
              <a:noAutofit/>
            </a:bodyPr>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6" name="شكل حر: شكل 15"/>
            <p:cNvSpPr/>
            <p:nvPr/>
          </p:nvSpPr>
          <p:spPr>
            <a:xfrm>
              <a:off x="7825944" y="4384082"/>
              <a:ext cx="1191208" cy="1253947"/>
            </a:xfrm>
            <a:custGeom>
              <a:avLst/>
              <a:gdLst>
                <a:gd name="f0" fmla="val 10800000"/>
                <a:gd name="f1" fmla="val 5400000"/>
                <a:gd name="f2" fmla="val 180"/>
                <a:gd name="f3" fmla="val w"/>
                <a:gd name="f4" fmla="val h"/>
                <a:gd name="f5" fmla="val 0"/>
                <a:gd name="f6" fmla="val 1568074"/>
                <a:gd name="f7" fmla="val 1547447"/>
                <a:gd name="f8" fmla="+- 0 0 -90"/>
                <a:gd name="f9" fmla="*/ f3 1 1568074"/>
                <a:gd name="f10" fmla="*/ f4 1 1547447"/>
                <a:gd name="f11" fmla="+- f7 0 f5"/>
                <a:gd name="f12" fmla="+- f6 0 f5"/>
                <a:gd name="f13" fmla="*/ f8 f0 1"/>
                <a:gd name="f14" fmla="*/ f12 1 1568074"/>
                <a:gd name="f15" fmla="*/ f11 1 1547447"/>
                <a:gd name="f16" fmla="*/ 0 f12 1"/>
                <a:gd name="f17" fmla="*/ 0 f11 1"/>
                <a:gd name="f18" fmla="*/ 1568074 f12 1"/>
                <a:gd name="f19" fmla="*/ 1547447 f11 1"/>
                <a:gd name="f20" fmla="*/ f13 1 f2"/>
                <a:gd name="f21" fmla="*/ f16 1 1568074"/>
                <a:gd name="f22" fmla="*/ f17 1 1547447"/>
                <a:gd name="f23" fmla="*/ f18 1 1568074"/>
                <a:gd name="f24" fmla="*/ f19 1 1547447"/>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568074" h="1547447">
                  <a:moveTo>
                    <a:pt x="f5" y="f5"/>
                  </a:moveTo>
                  <a:lnTo>
                    <a:pt x="f6" y="f5"/>
                  </a:lnTo>
                  <a:lnTo>
                    <a:pt x="f6" y="f7"/>
                  </a:lnTo>
                  <a:lnTo>
                    <a:pt x="f5" y="f7"/>
                  </a:lnTo>
                  <a:lnTo>
                    <a:pt x="f5" y="f5"/>
                  </a:lnTo>
                  <a:close/>
                </a:path>
              </a:pathLst>
            </a:custGeom>
            <a:ln/>
          </p:spPr>
          <p:style>
            <a:lnRef idx="1">
              <a:schemeClr val="dk1"/>
            </a:lnRef>
            <a:fillRef idx="2">
              <a:schemeClr val="dk1"/>
            </a:fillRef>
            <a:effectRef idx="1">
              <a:schemeClr val="dk1"/>
            </a:effectRef>
            <a:fontRef idx="minor">
              <a:schemeClr val="dk1"/>
            </a:fontRef>
          </p:style>
          <p:txBody>
            <a:bodyPr vert="horz" wrap="square" lIns="244519" tIns="0" rIns="0" bIns="0" anchor="t" anchorCtr="1" compatLnSpc="1">
              <a:noAutofit/>
            </a:bodyPr>
            <a:lstStyle/>
            <a:p>
              <a:pPr lvl="0" algn="ctr" defTabSz="888997">
                <a:lnSpc>
                  <a:spcPct val="90000"/>
                </a:lnSpc>
                <a:spcAft>
                  <a:spcPts val="800"/>
                </a:spcAft>
                <a:defRPr sz="1800" b="0" i="0" u="none" strike="noStrike" kern="0" cap="none" spc="0" baseline="0">
                  <a:solidFill>
                    <a:srgbClr val="000000"/>
                  </a:solidFill>
                  <a:uFillTx/>
                </a:defRPr>
              </a:pPr>
              <a:endParaRPr lang="ar-EG" b="1" kern="0" dirty="0" smtClean="0">
                <a:latin typeface="Sakkal Majalla" panose="02000000000000000000" pitchFamily="2" charset="-78"/>
                <a:cs typeface="Sakkal Majalla" panose="02000000000000000000" pitchFamily="2" charset="-78"/>
              </a:endParaRPr>
            </a:p>
            <a:p>
              <a:pPr lvl="0" algn="ctr" defTabSz="888997">
                <a:lnSpc>
                  <a:spcPct val="90000"/>
                </a:lnSpc>
                <a:spcAft>
                  <a:spcPts val="800"/>
                </a:spcAft>
                <a:defRPr sz="1800" b="0" i="0" u="none" strike="noStrike" kern="0" cap="none" spc="0" baseline="0">
                  <a:solidFill>
                    <a:srgbClr val="000000"/>
                  </a:solidFill>
                  <a:uFillTx/>
                </a:defRPr>
              </a:pPr>
              <a:r>
                <a:rPr lang="ar-EG" b="1" kern="0" dirty="0">
                  <a:latin typeface="Sakkal Majalla" panose="02000000000000000000" pitchFamily="2" charset="-78"/>
                  <a:cs typeface="Sakkal Majalla" panose="02000000000000000000" pitchFamily="2" charset="-78"/>
                </a:rPr>
                <a:t>ما هي ظاهرة التنمر </a:t>
              </a:r>
              <a:endParaRPr lang="ar-SA" b="1" i="0" u="none" strike="noStrike" kern="1200" cap="none" spc="0" baseline="0" dirty="0">
                <a:uFillTx/>
                <a:latin typeface="Sakkal Majalla" panose="02000000000000000000" pitchFamily="2" charset="-78"/>
                <a:cs typeface="Sakkal Majalla" panose="02000000000000000000" pitchFamily="2" charset="-78"/>
              </a:endParaRPr>
            </a:p>
          </p:txBody>
        </p:sp>
      </p:grpSp>
      <p:sp>
        <p:nvSpPr>
          <p:cNvPr id="17" name="مستطيل مستدير الزوايا 5"/>
          <p:cNvSpPr/>
          <p:nvPr/>
        </p:nvSpPr>
        <p:spPr>
          <a:xfrm>
            <a:off x="1622257" y="128486"/>
            <a:ext cx="5848767" cy="1012023"/>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anchor="ctr" anchorCtr="1" compatLnSpc="1">
            <a:noAutofit/>
          </a:bodyPr>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6000" b="0" i="0" u="none" strike="noStrike" kern="1200" cap="none" spc="0" baseline="0" dirty="0">
                <a:solidFill>
                  <a:schemeClr val="bg1"/>
                </a:solidFill>
                <a:uFillTx/>
                <a:latin typeface="Sakkal Majalla" panose="02000000000000000000" pitchFamily="2" charset="-78"/>
                <a:cs typeface="Sakkal Majalla" panose="02000000000000000000" pitchFamily="2" charset="-78"/>
              </a:rPr>
              <a:t>أهداف الدورة</a:t>
            </a:r>
          </a:p>
        </p:txBody>
      </p:sp>
      <p:sp>
        <p:nvSpPr>
          <p:cNvPr id="18" name="مربع نص 6"/>
          <p:cNvSpPr txBox="1"/>
          <p:nvPr/>
        </p:nvSpPr>
        <p:spPr>
          <a:xfrm>
            <a:off x="1375414" y="1510635"/>
            <a:ext cx="6698139" cy="830997"/>
          </a:xfrm>
          <a:prstGeom prst="rect">
            <a:avLst/>
          </a:prstGeom>
          <a:ln/>
        </p:spPr>
        <p:style>
          <a:lnRef idx="1">
            <a:schemeClr val="dk1"/>
          </a:lnRef>
          <a:fillRef idx="2">
            <a:schemeClr val="dk1"/>
          </a:fillRef>
          <a:effectRef idx="1">
            <a:schemeClr val="dk1"/>
          </a:effectRef>
          <a:fontRef idx="minor">
            <a:schemeClr val="dk1"/>
          </a:fontRef>
        </p:style>
        <p:txBody>
          <a:bodyPr vert="horz" wrap="square" lIns="91440" tIns="45720" rIns="91440" bIns="45720" anchor="t" anchorCtr="0" compatLnSpc="1">
            <a:spAutoFit/>
          </a:bodyPr>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2400" b="1" i="0" u="none" strike="noStrike" kern="1200" cap="none" spc="0" baseline="0">
                <a:uFillTx/>
                <a:latin typeface="Sakkal Majalla" panose="02000000000000000000" pitchFamily="2" charset="-78"/>
                <a:cs typeface="Sakkal Majalla" panose="02000000000000000000" pitchFamily="2" charset="-78"/>
              </a:rPr>
              <a:t>يتوقع من المتدرب بعد نهاية هذا البرنامج التدريبي أن يكون قادرًا على: الأهداف التفصيلية</a:t>
            </a:r>
          </a:p>
        </p:txBody>
      </p:sp>
      <p:grpSp>
        <p:nvGrpSpPr>
          <p:cNvPr id="19" name="مجموعة 10"/>
          <p:cNvGrpSpPr/>
          <p:nvPr/>
        </p:nvGrpSpPr>
        <p:grpSpPr>
          <a:xfrm>
            <a:off x="3987881" y="2655280"/>
            <a:ext cx="4200634" cy="2753212"/>
            <a:chOff x="3987881" y="2655280"/>
            <a:chExt cx="4200634" cy="2753212"/>
          </a:xfrm>
        </p:grpSpPr>
        <p:sp>
          <p:nvSpPr>
            <p:cNvPr id="20" name="مستطيل 11"/>
            <p:cNvSpPr/>
            <p:nvPr/>
          </p:nvSpPr>
          <p:spPr>
            <a:xfrm>
              <a:off x="3987881" y="2655280"/>
              <a:ext cx="1168246" cy="1547448"/>
            </a:xfrm>
            <a:prstGeom prst="rect">
              <a:avLst/>
            </a:prstGeom>
            <a:noFill/>
            <a:ln cap="flat">
              <a:noFill/>
              <a:prstDash val="solid"/>
            </a:ln>
          </p:spPr>
          <p:txBody>
            <a:bodyPr vert="horz" wrap="square" lIns="0" tIns="0" rIns="0" bIns="0" anchor="t" anchorCtr="0" compatLnSpc="1">
              <a:noAutofit/>
            </a:bodyPr>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21" name="مستطيل 12"/>
            <p:cNvSpPr/>
            <p:nvPr/>
          </p:nvSpPr>
          <p:spPr>
            <a:xfrm>
              <a:off x="7020269" y="3861044"/>
              <a:ext cx="1168246" cy="1547448"/>
            </a:xfrm>
            <a:prstGeom prst="rect">
              <a:avLst/>
            </a:prstGeom>
            <a:noFill/>
            <a:ln cap="flat">
              <a:noFill/>
              <a:prstDash val="solid"/>
            </a:ln>
          </p:spPr>
          <p:txBody>
            <a:bodyPr vert="horz" wrap="square" lIns="244519" tIns="0" rIns="0" bIns="0" anchor="t" anchorCtr="1" compatLnSpc="1">
              <a:noAutofit/>
            </a:bodyPr>
            <a:lstStyle/>
            <a:p>
              <a:pPr marL="0" marR="0" lvl="0" indent="0" algn="ctr" defTabSz="1066803" rtl="1" fontAlgn="auto" hangingPunct="1">
                <a:lnSpc>
                  <a:spcPct val="90000"/>
                </a:lnSpc>
                <a:spcBef>
                  <a:spcPts val="0"/>
                </a:spcBef>
                <a:spcAft>
                  <a:spcPts val="1000"/>
                </a:spcAft>
                <a:buNone/>
                <a:tabLst/>
                <a:defRPr sz="1800" b="0" i="0" u="none" strike="noStrike" kern="0" cap="none" spc="0" baseline="0">
                  <a:solidFill>
                    <a:srgbClr val="000000"/>
                  </a:solidFill>
                  <a:uFillTx/>
                </a:defRPr>
              </a:pPr>
              <a:endParaRPr lang="ar-SA" sz="2400" b="1" i="0" u="none" strike="noStrike" kern="1200" cap="none" spc="0" baseline="0">
                <a:solidFill>
                  <a:srgbClr val="000000"/>
                </a:solidFill>
                <a:uFillTx/>
                <a:latin typeface="Calibri"/>
                <a:cs typeface="Arial" pitchFamily="34"/>
              </a:endParaRPr>
            </a:p>
          </p:txBody>
        </p:sp>
      </p:gr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5942" y="2461501"/>
            <a:ext cx="2204939" cy="1463040"/>
          </a:xfrm>
          <a:prstGeom prst="rect">
            <a:avLst/>
          </a:prstGeom>
        </p:spPr>
      </p:pic>
    </p:spTree>
    <p:extLst>
      <p:ext uri="{BB962C8B-B14F-4D97-AF65-F5344CB8AC3E}">
        <p14:creationId xmlns:p14="http://schemas.microsoft.com/office/powerpoint/2010/main" val="295982149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ppt_x</p:attrName>
                                        </p:attrNameLst>
                                      </p:cBhvr>
                                      <p:tavLst>
                                        <p:tav tm="0">
                                          <p:val>
                                            <p:strVal val="#ppt_x"/>
                                          </p:val>
                                        </p:tav>
                                        <p:tav tm="100000">
                                          <p:val>
                                            <p:strVal val="#ppt_x"/>
                                          </p:val>
                                        </p:tav>
                                      </p:tavLst>
                                    </p:anim>
                                    <p:anim calcmode="lin" valueType="num">
                                      <p:cBhvr>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467544" y="24863"/>
            <a:ext cx="8352928" cy="5561779"/>
          </a:xfrm>
          <a:prstGeom prst="rect">
            <a:avLst/>
          </a:prstGeom>
        </p:spPr>
        <p:txBody>
          <a:bodyPr wrap="square">
            <a:spAutoFit/>
          </a:bodyPr>
          <a:lstStyle/>
          <a:p>
            <a:pPr marL="342900" lvl="0" indent="-342900" algn="justLow">
              <a:lnSpc>
                <a:spcPct val="150000"/>
              </a:lnSpc>
              <a:spcAft>
                <a:spcPts val="1000"/>
              </a:spcAft>
              <a:buSzPts val="1000"/>
              <a:buFont typeface="Symbol"/>
              <a:buChar char=""/>
              <a:tabLst>
                <a:tab pos="457200" algn="l"/>
              </a:tabLst>
            </a:pPr>
            <a:endParaRPr lang="en-US" sz="1050" dirty="0">
              <a:solidFill>
                <a:srgbClr val="000000"/>
              </a:solidFill>
              <a:ea typeface="Calibri"/>
              <a:cs typeface="Arial"/>
            </a:endParaRPr>
          </a:p>
          <a:p>
            <a:pPr algn="justLow">
              <a:lnSpc>
                <a:spcPct val="150000"/>
              </a:lnSpc>
              <a:spcAft>
                <a:spcPts val="1000"/>
              </a:spcAft>
            </a:pPr>
            <a:r>
              <a:rPr lang="ar-SA" sz="2000" b="1" u="sng" dirty="0">
                <a:solidFill>
                  <a:srgbClr val="FF0000"/>
                </a:solidFill>
                <a:ea typeface="Calibri"/>
                <a:hlinkClick r:id="rId2" tooltip="علامات التنمر"/>
              </a:rPr>
              <a:t>علامات التنمر</a:t>
            </a:r>
            <a:endParaRPr lang="en-US" sz="1050" dirty="0">
              <a:ea typeface="Calibri"/>
              <a:cs typeface="Arial"/>
            </a:endParaRPr>
          </a:p>
          <a:p>
            <a:pPr algn="justLow">
              <a:lnSpc>
                <a:spcPct val="150000"/>
              </a:lnSpc>
              <a:spcAft>
                <a:spcPts val="1000"/>
              </a:spcAft>
            </a:pPr>
            <a:r>
              <a:rPr lang="ar-SA" b="1" dirty="0">
                <a:solidFill>
                  <a:srgbClr val="0D0D0D"/>
                </a:solidFill>
                <a:ea typeface="Calibri"/>
              </a:rPr>
              <a:t>على الأهل التنبه لمشكلة التنمر وما إذا كان ابنهما أو ابنتهما يتعرض أو تتعرض للتنمر داخل المدرسة وساحاتها، أو في باص المدرسة أو في الكافتيريا وغيرها، وهناك بعض العلامات التي تدل على تعرض الطفل للتنمر على الأهل التنبه لها</a:t>
            </a:r>
            <a:r>
              <a:rPr lang="en-US" b="1" dirty="0">
                <a:solidFill>
                  <a:srgbClr val="0D0D0D"/>
                </a:solidFill>
                <a:ea typeface="Calibri"/>
                <a:cs typeface="Arial"/>
              </a:rPr>
              <a:t>.</a:t>
            </a:r>
            <a:endParaRPr lang="en-US" sz="1050" dirty="0">
              <a:ea typeface="Calibri"/>
              <a:cs typeface="Arial"/>
            </a:endParaRPr>
          </a:p>
          <a:p>
            <a:pPr algn="justLow">
              <a:lnSpc>
                <a:spcPct val="150000"/>
              </a:lnSpc>
              <a:spcAft>
                <a:spcPts val="1000"/>
              </a:spcAft>
            </a:pPr>
            <a:r>
              <a:rPr lang="ar-SA" b="1" dirty="0">
                <a:solidFill>
                  <a:srgbClr val="0D0D0D"/>
                </a:solidFill>
                <a:ea typeface="Calibri"/>
              </a:rPr>
              <a:t>علامات تدل على تعرض ابنك للتنمر في المدرسة</a:t>
            </a:r>
            <a:r>
              <a:rPr lang="en-US" b="1" dirty="0">
                <a:solidFill>
                  <a:srgbClr val="0D0D0D"/>
                </a:solidFill>
                <a:ea typeface="Calibri"/>
                <a:cs typeface="Arial"/>
              </a:rPr>
              <a:t>:</a:t>
            </a:r>
            <a:endParaRPr lang="en-US" sz="1050" dirty="0">
              <a:ea typeface="Calibri"/>
              <a:cs typeface="Arial"/>
            </a:endParaRPr>
          </a:p>
          <a:p>
            <a:pPr marL="342900" lvl="0" indent="-342900" algn="justLow">
              <a:lnSpc>
                <a:spcPct val="150000"/>
              </a:lnSpc>
              <a:spcAft>
                <a:spcPts val="1000"/>
              </a:spcAft>
              <a:buSzPts val="1000"/>
              <a:buFont typeface="Symbol"/>
              <a:buChar char=""/>
              <a:tabLst>
                <a:tab pos="457200" algn="l"/>
              </a:tabLst>
            </a:pPr>
            <a:r>
              <a:rPr lang="ar-SA" b="1" dirty="0">
                <a:solidFill>
                  <a:srgbClr val="0D0D0D"/>
                </a:solidFill>
                <a:ea typeface="Calibri"/>
              </a:rPr>
              <a:t>انسحاب الطفل بشكل متكرر من الأنشطة المفضلة لديه</a:t>
            </a:r>
            <a:r>
              <a:rPr lang="en-US" b="1" dirty="0">
                <a:solidFill>
                  <a:srgbClr val="0D0D0D"/>
                </a:solidFill>
                <a:ea typeface="Calibri"/>
                <a:cs typeface="Arial"/>
              </a:rPr>
              <a:t>.</a:t>
            </a:r>
            <a:endParaRPr lang="en-US" sz="1050" dirty="0">
              <a:solidFill>
                <a:srgbClr val="000000"/>
              </a:solidFill>
              <a:ea typeface="Calibri"/>
              <a:cs typeface="Arial"/>
            </a:endParaRPr>
          </a:p>
          <a:p>
            <a:pPr marL="342900" lvl="0" indent="-342900" algn="justLow">
              <a:lnSpc>
                <a:spcPct val="150000"/>
              </a:lnSpc>
              <a:spcAft>
                <a:spcPts val="1000"/>
              </a:spcAft>
              <a:buSzPts val="1000"/>
              <a:buFont typeface="Symbol"/>
              <a:buChar char=""/>
              <a:tabLst>
                <a:tab pos="457200" algn="l"/>
              </a:tabLst>
            </a:pPr>
            <a:r>
              <a:rPr lang="ar-SA" b="1" dirty="0">
                <a:solidFill>
                  <a:srgbClr val="0D0D0D"/>
                </a:solidFill>
                <a:ea typeface="Calibri"/>
              </a:rPr>
              <a:t>تراجع اهتمامه بالأنشطة المدرسية أو ما بعد المدرسة</a:t>
            </a:r>
            <a:r>
              <a:rPr lang="en-US" b="1" dirty="0">
                <a:solidFill>
                  <a:srgbClr val="0D0D0D"/>
                </a:solidFill>
                <a:ea typeface="Calibri"/>
                <a:cs typeface="Arial"/>
              </a:rPr>
              <a:t>.</a:t>
            </a:r>
            <a:endParaRPr lang="en-US" sz="1050" dirty="0">
              <a:solidFill>
                <a:srgbClr val="000000"/>
              </a:solidFill>
              <a:ea typeface="Calibri"/>
              <a:cs typeface="Arial"/>
            </a:endParaRPr>
          </a:p>
          <a:p>
            <a:pPr marL="342900" lvl="0" indent="-342900" algn="justLow">
              <a:lnSpc>
                <a:spcPct val="150000"/>
              </a:lnSpc>
              <a:spcAft>
                <a:spcPts val="1000"/>
              </a:spcAft>
              <a:buSzPts val="1000"/>
              <a:buFont typeface="Symbol"/>
              <a:buChar char=""/>
              <a:tabLst>
                <a:tab pos="457200" algn="l"/>
              </a:tabLst>
            </a:pPr>
            <a:r>
              <a:rPr lang="ar-SA" b="1" dirty="0">
                <a:solidFill>
                  <a:srgbClr val="0D0D0D"/>
                </a:solidFill>
                <a:ea typeface="Calibri"/>
              </a:rPr>
              <a:t>ابتعاده عن أصدقائه أو أي تجمعات</a:t>
            </a:r>
            <a:r>
              <a:rPr lang="en-US" b="1" dirty="0">
                <a:solidFill>
                  <a:srgbClr val="0D0D0D"/>
                </a:solidFill>
                <a:ea typeface="Calibri"/>
                <a:cs typeface="Arial"/>
              </a:rPr>
              <a:t>.</a:t>
            </a:r>
            <a:endParaRPr lang="en-US" sz="1050" dirty="0">
              <a:solidFill>
                <a:srgbClr val="000000"/>
              </a:solidFill>
              <a:ea typeface="Calibri"/>
              <a:cs typeface="Arial"/>
            </a:endParaRPr>
          </a:p>
          <a:p>
            <a:pPr marL="342900" lvl="0" indent="-342900" algn="justLow">
              <a:lnSpc>
                <a:spcPct val="150000"/>
              </a:lnSpc>
              <a:spcAft>
                <a:spcPts val="1000"/>
              </a:spcAft>
              <a:buSzPts val="1000"/>
              <a:buFont typeface="Symbol"/>
              <a:buChar char=""/>
              <a:tabLst>
                <a:tab pos="457200" algn="l"/>
              </a:tabLst>
            </a:pPr>
            <a:r>
              <a:rPr lang="ar-SA" b="1" dirty="0">
                <a:solidFill>
                  <a:srgbClr val="0D0D0D"/>
                </a:solidFill>
                <a:ea typeface="Calibri"/>
              </a:rPr>
              <a:t>إهمال شكله الخارجي ومظهره العام</a:t>
            </a:r>
            <a:r>
              <a:rPr lang="en-US" b="1" dirty="0">
                <a:solidFill>
                  <a:srgbClr val="0D0D0D"/>
                </a:solidFill>
                <a:ea typeface="Calibri"/>
                <a:cs typeface="Arial"/>
              </a:rPr>
              <a:t>.</a:t>
            </a:r>
            <a:endParaRPr lang="en-US" sz="1050" dirty="0">
              <a:solidFill>
                <a:srgbClr val="000000"/>
              </a:solidFill>
              <a:ea typeface="Calibri"/>
              <a:cs typeface="Arial"/>
            </a:endParaRPr>
          </a:p>
          <a:p>
            <a:pPr marL="342900" lvl="0" indent="-342900" algn="justLow">
              <a:lnSpc>
                <a:spcPct val="150000"/>
              </a:lnSpc>
              <a:spcAft>
                <a:spcPts val="1000"/>
              </a:spcAft>
              <a:buSzPts val="1000"/>
              <a:buFont typeface="Symbol"/>
              <a:buChar char=""/>
              <a:tabLst>
                <a:tab pos="457200" algn="l"/>
              </a:tabLst>
            </a:pPr>
            <a:r>
              <a:rPr lang="ar-SA" b="1" dirty="0">
                <a:solidFill>
                  <a:srgbClr val="0D0D0D"/>
                </a:solidFill>
                <a:ea typeface="Calibri"/>
              </a:rPr>
              <a:t>إهمال واجباته المدرسية أو أي أغراض متعلقة بالمدرسة ككتبه ودفاتره ووجباته الغذائية</a:t>
            </a:r>
            <a:r>
              <a:rPr lang="en-US" b="1" dirty="0">
                <a:solidFill>
                  <a:srgbClr val="0D0D0D"/>
                </a:solidFill>
                <a:ea typeface="Calibri"/>
                <a:cs typeface="Arial"/>
              </a:rPr>
              <a:t>.</a:t>
            </a:r>
            <a:endParaRPr lang="en-US" sz="1050" dirty="0">
              <a:solidFill>
                <a:srgbClr val="000000"/>
              </a:solidFill>
              <a:ea typeface="Calibri"/>
              <a:cs typeface="Arial"/>
            </a:endParaRPr>
          </a:p>
        </p:txBody>
      </p:sp>
      <p:pic>
        <p:nvPicPr>
          <p:cNvPr id="409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2420889"/>
            <a:ext cx="3619638" cy="2427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3943612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827584" y="332656"/>
            <a:ext cx="7992888" cy="5166799"/>
          </a:xfrm>
          <a:prstGeom prst="rect">
            <a:avLst/>
          </a:prstGeom>
        </p:spPr>
        <p:txBody>
          <a:bodyPr wrap="square">
            <a:spAutoFit/>
          </a:bodyPr>
          <a:lstStyle/>
          <a:p>
            <a:pPr marL="342900" lvl="0" indent="-342900" algn="justLow">
              <a:lnSpc>
                <a:spcPct val="150000"/>
              </a:lnSpc>
              <a:spcAft>
                <a:spcPts val="1000"/>
              </a:spcAft>
              <a:buSzPts val="1000"/>
              <a:buFont typeface="Symbol"/>
              <a:buChar char=""/>
              <a:tabLst>
                <a:tab pos="457200" algn="l"/>
              </a:tabLst>
            </a:pPr>
            <a:endParaRPr lang="en-US" sz="1050" dirty="0">
              <a:solidFill>
                <a:srgbClr val="000000"/>
              </a:solidFill>
              <a:ea typeface="Calibri"/>
              <a:cs typeface="Arial"/>
            </a:endParaRPr>
          </a:p>
          <a:p>
            <a:pPr algn="justLow">
              <a:lnSpc>
                <a:spcPct val="150000"/>
              </a:lnSpc>
              <a:spcAft>
                <a:spcPts val="1000"/>
              </a:spcAft>
            </a:pPr>
            <a:r>
              <a:rPr lang="ar-SA" sz="2000" b="1" u="sng" dirty="0">
                <a:solidFill>
                  <a:srgbClr val="FF0000"/>
                </a:solidFill>
                <a:ea typeface="Calibri"/>
                <a:hlinkClick r:id="rId2" tooltip="التنمر الإلكتروني"/>
              </a:rPr>
              <a:t>التنمر الإلكتروني</a:t>
            </a:r>
            <a:endParaRPr lang="en-US" sz="1050" dirty="0">
              <a:ea typeface="Calibri"/>
              <a:cs typeface="Arial"/>
            </a:endParaRPr>
          </a:p>
          <a:p>
            <a:pPr algn="justLow">
              <a:lnSpc>
                <a:spcPct val="150000"/>
              </a:lnSpc>
              <a:spcAft>
                <a:spcPts val="1000"/>
              </a:spcAft>
            </a:pPr>
            <a:r>
              <a:rPr lang="ar-SA" b="1" dirty="0">
                <a:solidFill>
                  <a:srgbClr val="0D0D0D"/>
                </a:solidFill>
                <a:ea typeface="Calibri"/>
              </a:rPr>
              <a:t>أصبحت ظاهرة التنمر الإلكتروني أو</a:t>
            </a:r>
            <a:r>
              <a:rPr lang="en-US" b="1" dirty="0">
                <a:solidFill>
                  <a:srgbClr val="0D0D0D"/>
                </a:solidFill>
                <a:ea typeface="Calibri"/>
                <a:cs typeface="Arial"/>
              </a:rPr>
              <a:t> "</a:t>
            </a:r>
            <a:r>
              <a:rPr lang="ar-SA" b="1" u="sng" dirty="0">
                <a:solidFill>
                  <a:srgbClr val="0D0D0D"/>
                </a:solidFill>
                <a:ea typeface="Calibri"/>
                <a:hlinkClick r:id="rId3"/>
              </a:rPr>
              <a:t>الابتزاز الإلكتروني</a:t>
            </a:r>
            <a:r>
              <a:rPr lang="en-US" b="1" dirty="0">
                <a:solidFill>
                  <a:srgbClr val="0D0D0D"/>
                </a:solidFill>
                <a:ea typeface="Calibri"/>
                <a:cs typeface="Arial"/>
              </a:rPr>
              <a:t>" </a:t>
            </a:r>
            <a:r>
              <a:rPr lang="ar-SA" b="1" dirty="0">
                <a:solidFill>
                  <a:srgbClr val="0D0D0D"/>
                </a:solidFill>
                <a:ea typeface="Calibri"/>
              </a:rPr>
              <a:t>منتشرة بكثرة في مجتمعاتنا العربية في الآونة الأخيرة وخاصة بين الشباب في المدارس والجامعات، فما هو التنمر الإلكتروني؟</a:t>
            </a:r>
            <a:r>
              <a:rPr lang="en-US" b="1" dirty="0">
                <a:solidFill>
                  <a:srgbClr val="0D0D0D"/>
                </a:solidFill>
                <a:ea typeface="Calibri"/>
                <a:cs typeface="Arial"/>
              </a:rPr>
              <a:t/>
            </a:r>
            <a:br>
              <a:rPr lang="en-US" b="1" dirty="0">
                <a:solidFill>
                  <a:srgbClr val="0D0D0D"/>
                </a:solidFill>
                <a:ea typeface="Calibri"/>
                <a:cs typeface="Arial"/>
              </a:rPr>
            </a:br>
            <a:r>
              <a:rPr lang="ar-SA" b="1" dirty="0">
                <a:solidFill>
                  <a:srgbClr val="0D0D0D"/>
                </a:solidFill>
                <a:ea typeface="Calibri"/>
              </a:rPr>
              <a:t>التنمر الإلكتروني هو استغلال التكنولوجيا والإنترنت وتقنياته لإيذاء أشخاص آخرين بطريقة متعمدة ومتكررة وعدائية</a:t>
            </a:r>
            <a:r>
              <a:rPr lang="en-US" b="1" dirty="0">
                <a:solidFill>
                  <a:srgbClr val="0D0D0D"/>
                </a:solidFill>
                <a:ea typeface="Calibri"/>
                <a:cs typeface="Arial"/>
              </a:rPr>
              <a:t>. </a:t>
            </a:r>
            <a:endParaRPr lang="en-US" sz="1050" dirty="0">
              <a:ea typeface="Calibri"/>
              <a:cs typeface="Arial"/>
            </a:endParaRPr>
          </a:p>
          <a:p>
            <a:pPr algn="justLow">
              <a:lnSpc>
                <a:spcPct val="150000"/>
              </a:lnSpc>
              <a:spcAft>
                <a:spcPts val="1000"/>
              </a:spcAft>
            </a:pPr>
            <a:r>
              <a:rPr lang="ar-SA" b="1" dirty="0">
                <a:solidFill>
                  <a:srgbClr val="00B050"/>
                </a:solidFill>
                <a:ea typeface="Calibri"/>
              </a:rPr>
              <a:t>ومن الأمثلة على التنمر الإلكتروني</a:t>
            </a:r>
            <a:r>
              <a:rPr lang="en-US" b="1" dirty="0">
                <a:solidFill>
                  <a:srgbClr val="00B050"/>
                </a:solidFill>
                <a:ea typeface="Calibri"/>
                <a:cs typeface="Arial"/>
              </a:rPr>
              <a:t>:</a:t>
            </a:r>
            <a:endParaRPr lang="en-US" sz="1050" dirty="0">
              <a:ea typeface="Calibri"/>
              <a:cs typeface="Arial"/>
            </a:endParaRPr>
          </a:p>
          <a:p>
            <a:pPr marL="342900" lvl="0" indent="-342900" algn="justLow">
              <a:lnSpc>
                <a:spcPct val="150000"/>
              </a:lnSpc>
              <a:spcAft>
                <a:spcPts val="1000"/>
              </a:spcAft>
              <a:buSzPts val="1000"/>
              <a:buFont typeface="Symbol"/>
              <a:buChar char=""/>
              <a:tabLst>
                <a:tab pos="457200" algn="l"/>
              </a:tabLst>
            </a:pPr>
            <a:r>
              <a:rPr lang="ar-SA" b="1" dirty="0">
                <a:solidFill>
                  <a:srgbClr val="0D0D0D"/>
                </a:solidFill>
                <a:ea typeface="Calibri"/>
              </a:rPr>
              <a:t>الاتصالات والرسائل التي تسعى للترهيب والإيذاء والتخويف والتلاعب والقمع وتشويه السمعة أو إذلال المتلقي</a:t>
            </a:r>
            <a:r>
              <a:rPr lang="en-US" b="1" dirty="0">
                <a:solidFill>
                  <a:srgbClr val="0D0D0D"/>
                </a:solidFill>
                <a:ea typeface="Calibri"/>
                <a:cs typeface="Arial"/>
              </a:rPr>
              <a:t>.</a:t>
            </a:r>
            <a:endParaRPr lang="en-US" sz="1050" dirty="0">
              <a:solidFill>
                <a:srgbClr val="000000"/>
              </a:solidFill>
              <a:ea typeface="Calibri"/>
              <a:cs typeface="Arial"/>
            </a:endParaRPr>
          </a:p>
          <a:p>
            <a:pPr marL="342900" lvl="0" indent="-342900" algn="justLow">
              <a:lnSpc>
                <a:spcPct val="150000"/>
              </a:lnSpc>
              <a:spcAft>
                <a:spcPts val="1000"/>
              </a:spcAft>
              <a:buSzPts val="1000"/>
              <a:buFont typeface="Symbol"/>
              <a:buChar char=""/>
              <a:tabLst>
                <a:tab pos="457200" algn="l"/>
              </a:tabLst>
            </a:pPr>
            <a:r>
              <a:rPr lang="ar-SA" b="1" dirty="0">
                <a:solidFill>
                  <a:srgbClr val="0D0D0D"/>
                </a:solidFill>
                <a:ea typeface="Calibri"/>
              </a:rPr>
              <a:t>تعديل صور الأشخاص على الإنترنت ونشرها</a:t>
            </a:r>
            <a:r>
              <a:rPr lang="en-US" b="1" dirty="0">
                <a:solidFill>
                  <a:srgbClr val="0D0D0D"/>
                </a:solidFill>
                <a:ea typeface="Calibri"/>
                <a:cs typeface="Arial"/>
              </a:rPr>
              <a:t>.</a:t>
            </a:r>
            <a:endParaRPr lang="en-US" sz="1050" dirty="0">
              <a:solidFill>
                <a:srgbClr val="000000"/>
              </a:solidFill>
              <a:ea typeface="Calibri"/>
              <a:cs typeface="Arial"/>
            </a:endParaRPr>
          </a:p>
          <a:p>
            <a:r>
              <a:rPr lang="ar-SA" b="1" dirty="0">
                <a:solidFill>
                  <a:srgbClr val="0D0D0D"/>
                </a:solidFill>
                <a:ea typeface="Calibri"/>
              </a:rPr>
              <a:t>قد يكون التنمر الإلكتروني من خلال انتحال الشخصية، أو استبعاد الشخص من مجموعة إلكترونية</a:t>
            </a:r>
            <a:endParaRPr lang="ar-EG" dirty="0"/>
          </a:p>
        </p:txBody>
      </p:sp>
    </p:spTree>
    <p:extLst>
      <p:ext uri="{BB962C8B-B14F-4D97-AF65-F5344CB8AC3E}">
        <p14:creationId xmlns:p14="http://schemas.microsoft.com/office/powerpoint/2010/main" val="303943612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622513" y="0"/>
            <a:ext cx="8280920" cy="5433539"/>
          </a:xfrm>
          <a:prstGeom prst="rect">
            <a:avLst/>
          </a:prstGeom>
        </p:spPr>
        <p:txBody>
          <a:bodyPr wrap="square">
            <a:spAutoFit/>
          </a:bodyPr>
          <a:lstStyle/>
          <a:p>
            <a:pPr marL="342900" lvl="0" indent="-342900" algn="justLow">
              <a:lnSpc>
                <a:spcPct val="150000"/>
              </a:lnSpc>
              <a:spcAft>
                <a:spcPts val="1000"/>
              </a:spcAft>
              <a:buSzPts val="1000"/>
              <a:buFont typeface="Symbol"/>
              <a:buChar char=""/>
              <a:tabLst>
                <a:tab pos="457200" algn="l"/>
              </a:tabLst>
            </a:pPr>
            <a:endParaRPr lang="en-US" sz="1050" dirty="0">
              <a:solidFill>
                <a:srgbClr val="000000"/>
              </a:solidFill>
              <a:ea typeface="Calibri"/>
              <a:cs typeface="Arial"/>
            </a:endParaRPr>
          </a:p>
          <a:p>
            <a:pPr algn="justLow">
              <a:lnSpc>
                <a:spcPct val="150000"/>
              </a:lnSpc>
              <a:spcAft>
                <a:spcPts val="1000"/>
              </a:spcAft>
            </a:pPr>
            <a:r>
              <a:rPr lang="ar-SA" sz="2000" b="1" u="sng" dirty="0">
                <a:solidFill>
                  <a:srgbClr val="FF0000"/>
                </a:solidFill>
                <a:ea typeface="Calibri"/>
                <a:hlinkClick r:id="rId2" tooltip="علاج التنمر"/>
              </a:rPr>
              <a:t>علاج التنمر</a:t>
            </a:r>
            <a:endParaRPr lang="en-US" sz="1050" dirty="0">
              <a:ea typeface="Calibri"/>
              <a:cs typeface="Arial"/>
            </a:endParaRPr>
          </a:p>
          <a:p>
            <a:pPr algn="justLow">
              <a:lnSpc>
                <a:spcPct val="150000"/>
              </a:lnSpc>
              <a:spcAft>
                <a:spcPts val="1000"/>
              </a:spcAft>
            </a:pPr>
            <a:r>
              <a:rPr lang="ar-SA" b="1" dirty="0">
                <a:solidFill>
                  <a:srgbClr val="0D0D0D"/>
                </a:solidFill>
                <a:ea typeface="Calibri"/>
              </a:rPr>
              <a:t>كيف يمكن</a:t>
            </a:r>
            <a:r>
              <a:rPr lang="en-US" b="1" dirty="0">
                <a:solidFill>
                  <a:srgbClr val="0D0D0D"/>
                </a:solidFill>
                <a:ea typeface="Calibri"/>
                <a:cs typeface="Arial"/>
              </a:rPr>
              <a:t> </a:t>
            </a:r>
            <a:r>
              <a:rPr lang="ar-SA" b="1" u="sng" dirty="0">
                <a:solidFill>
                  <a:srgbClr val="0D0D0D"/>
                </a:solidFill>
                <a:ea typeface="Calibri"/>
                <a:hlinkClick r:id="rId3"/>
              </a:rPr>
              <a:t>علاج ظاهرة التنمر</a:t>
            </a:r>
            <a:r>
              <a:rPr lang="ar-SA" b="1" dirty="0">
                <a:solidFill>
                  <a:srgbClr val="0D0D0D"/>
                </a:solidFill>
                <a:ea typeface="Calibri"/>
              </a:rPr>
              <a:t>؟ وكيف يمكن حماية أطفالنا من التنمر أو من التحول إلى متنمرين؟ </a:t>
            </a:r>
            <a:endParaRPr lang="en-US" sz="1050" dirty="0">
              <a:ea typeface="Calibri"/>
              <a:cs typeface="Arial"/>
            </a:endParaRPr>
          </a:p>
          <a:p>
            <a:pPr marL="342900" lvl="0" indent="-342900" algn="justLow">
              <a:lnSpc>
                <a:spcPct val="150000"/>
              </a:lnSpc>
              <a:spcAft>
                <a:spcPts val="1000"/>
              </a:spcAft>
              <a:buFont typeface="Wingdings" pitchFamily="2" charset="2"/>
              <a:buChar char="q"/>
              <a:tabLst>
                <a:tab pos="457200" algn="l"/>
              </a:tabLst>
            </a:pPr>
            <a:r>
              <a:rPr lang="ar-SA" b="1" dirty="0">
                <a:solidFill>
                  <a:srgbClr val="0D0D0D"/>
                </a:solidFill>
                <a:ea typeface="Calibri"/>
              </a:rPr>
              <a:t>تقوية الوازع الديني للأفراد وتقوية العقيدة لديهم منذ الصغر، وزرع الأخلاق الإنسانية في قلوب الأطفال كالتسامح والمساواة والاحترام والمحبة والتواضع والتعاون ومساعدة الضعيف وغيرها</a:t>
            </a:r>
            <a:r>
              <a:rPr lang="en-US" b="1" dirty="0">
                <a:solidFill>
                  <a:srgbClr val="0D0D0D"/>
                </a:solidFill>
                <a:ea typeface="Calibri"/>
                <a:cs typeface="Arial"/>
              </a:rPr>
              <a:t>.</a:t>
            </a:r>
            <a:endParaRPr lang="en-US" sz="1050" dirty="0">
              <a:ea typeface="Calibri"/>
              <a:cs typeface="Arial"/>
            </a:endParaRPr>
          </a:p>
          <a:p>
            <a:pPr marL="342900" lvl="0" indent="-342900" algn="justLow">
              <a:lnSpc>
                <a:spcPct val="150000"/>
              </a:lnSpc>
              <a:spcAft>
                <a:spcPts val="1000"/>
              </a:spcAft>
              <a:buFont typeface="Wingdings" pitchFamily="2" charset="2"/>
              <a:buChar char="q"/>
              <a:tabLst>
                <a:tab pos="457200" algn="l"/>
              </a:tabLst>
            </a:pPr>
            <a:r>
              <a:rPr lang="ar-SA" b="1" dirty="0">
                <a:solidFill>
                  <a:srgbClr val="0D0D0D"/>
                </a:solidFill>
                <a:ea typeface="Calibri"/>
              </a:rPr>
              <a:t>الحرص على تربية الأبناء في ظروف صحية بعيداً عن العنف والاستبداد</a:t>
            </a:r>
            <a:r>
              <a:rPr lang="en-US" b="1" dirty="0">
                <a:solidFill>
                  <a:srgbClr val="0D0D0D"/>
                </a:solidFill>
                <a:ea typeface="Calibri"/>
                <a:cs typeface="Arial"/>
              </a:rPr>
              <a:t>.</a:t>
            </a:r>
            <a:endParaRPr lang="en-US" sz="1050" dirty="0">
              <a:ea typeface="Calibri"/>
              <a:cs typeface="Arial"/>
            </a:endParaRPr>
          </a:p>
          <a:p>
            <a:pPr marL="342900" lvl="0" indent="-342900" algn="justLow">
              <a:lnSpc>
                <a:spcPct val="150000"/>
              </a:lnSpc>
              <a:spcAft>
                <a:spcPts val="1000"/>
              </a:spcAft>
              <a:buFont typeface="Wingdings" pitchFamily="2" charset="2"/>
              <a:buChar char="q"/>
              <a:tabLst>
                <a:tab pos="457200" algn="l"/>
              </a:tabLst>
            </a:pPr>
            <a:r>
              <a:rPr lang="ar-SA" b="1" dirty="0">
                <a:solidFill>
                  <a:srgbClr val="0D0D0D"/>
                </a:solidFill>
                <a:ea typeface="Calibri"/>
              </a:rPr>
              <a:t>تعزيز عوامل الثقة بالنفس والكبرياء وقوة الشخصية لدى الأطفال</a:t>
            </a:r>
            <a:r>
              <a:rPr lang="en-US" b="1" dirty="0">
                <a:solidFill>
                  <a:srgbClr val="0D0D0D"/>
                </a:solidFill>
                <a:ea typeface="Calibri"/>
                <a:cs typeface="Arial"/>
              </a:rPr>
              <a:t>.</a:t>
            </a:r>
            <a:endParaRPr lang="en-US" sz="1050" dirty="0">
              <a:ea typeface="Calibri"/>
              <a:cs typeface="Arial"/>
            </a:endParaRPr>
          </a:p>
          <a:p>
            <a:pPr marL="342900" lvl="0" indent="-342900" algn="justLow">
              <a:lnSpc>
                <a:spcPct val="150000"/>
              </a:lnSpc>
              <a:spcAft>
                <a:spcPts val="1000"/>
              </a:spcAft>
              <a:buFont typeface="Wingdings" pitchFamily="2" charset="2"/>
              <a:buChar char="q"/>
              <a:tabLst>
                <a:tab pos="457200" algn="l"/>
              </a:tabLst>
            </a:pPr>
            <a:r>
              <a:rPr lang="ar-SA" b="1" dirty="0">
                <a:solidFill>
                  <a:srgbClr val="0D0D0D"/>
                </a:solidFill>
                <a:ea typeface="Calibri"/>
              </a:rPr>
              <a:t>على المحطات التلفزيونية العمل على بث البرامج التعليمية والدينية والوثائقية الهادفة وتجنب البرامج العنيفة، وحتى إن لم تغير المحطات سياستها، على الأهل اختيار الإعلام المناسب لأطفالهم</a:t>
            </a:r>
            <a:r>
              <a:rPr lang="en-US" b="1" dirty="0">
                <a:solidFill>
                  <a:srgbClr val="0D0D0D"/>
                </a:solidFill>
                <a:ea typeface="Calibri"/>
                <a:cs typeface="Arial"/>
              </a:rPr>
              <a:t>.</a:t>
            </a:r>
            <a:endParaRPr lang="en-US" sz="1050" dirty="0">
              <a:ea typeface="Calibri"/>
              <a:cs typeface="Arial"/>
            </a:endParaRPr>
          </a:p>
          <a:p>
            <a:pPr marL="342900" lvl="0" indent="-342900" algn="justLow">
              <a:lnSpc>
                <a:spcPct val="150000"/>
              </a:lnSpc>
              <a:spcAft>
                <a:spcPts val="1000"/>
              </a:spcAft>
              <a:buFont typeface="Wingdings" pitchFamily="2" charset="2"/>
              <a:buChar char="q"/>
              <a:tabLst>
                <a:tab pos="457200" algn="l"/>
              </a:tabLst>
            </a:pPr>
            <a:r>
              <a:rPr lang="ar-SA" b="1" dirty="0">
                <a:solidFill>
                  <a:srgbClr val="0D0D0D"/>
                </a:solidFill>
                <a:ea typeface="Calibri"/>
              </a:rPr>
              <a:t>بناء علاقة صداقة مع الأبناء منذ الصغر والتواصل الدائم معهم وترك باب الحوار مفتوحاً دائماً، لكي يشعروا بالراحة للجوء إلى الأهل</a:t>
            </a:r>
            <a:r>
              <a:rPr lang="en-US" b="1" dirty="0">
                <a:solidFill>
                  <a:srgbClr val="0D0D0D"/>
                </a:solidFill>
                <a:ea typeface="Calibri"/>
                <a:cs typeface="Arial"/>
              </a:rPr>
              <a:t>.</a:t>
            </a:r>
            <a:endParaRPr lang="en-US" sz="1050" dirty="0">
              <a:ea typeface="Calibri"/>
              <a:cs typeface="Arial"/>
            </a:endParaRPr>
          </a:p>
        </p:txBody>
      </p:sp>
      <p:pic>
        <p:nvPicPr>
          <p:cNvPr id="4198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536" y="5085184"/>
            <a:ext cx="2952750" cy="154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3943612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95536" y="548680"/>
            <a:ext cx="8568952" cy="5016758"/>
          </a:xfrm>
          <a:prstGeom prst="rect">
            <a:avLst/>
          </a:prstGeom>
        </p:spPr>
        <p:txBody>
          <a:bodyPr wrap="square">
            <a:spAutoFit/>
          </a:bodyPr>
          <a:lstStyle/>
          <a:p>
            <a:pPr marL="342900" lvl="0" indent="-342900" algn="justLow">
              <a:lnSpc>
                <a:spcPct val="150000"/>
              </a:lnSpc>
              <a:spcAft>
                <a:spcPts val="1000"/>
              </a:spcAft>
              <a:buFont typeface="Wingdings" pitchFamily="2" charset="2"/>
              <a:buChar char="v"/>
              <a:tabLst>
                <a:tab pos="457200" algn="l"/>
              </a:tabLst>
            </a:pPr>
            <a:r>
              <a:rPr lang="ar-SA" b="1" dirty="0">
                <a:solidFill>
                  <a:srgbClr val="0D0D0D"/>
                </a:solidFill>
                <a:ea typeface="Calibri"/>
              </a:rPr>
              <a:t>توفير الألعاب التي من هدفها تحسين القدرات العقلية لدى الأفراد والبعد عن الألعاب العنيفة</a:t>
            </a:r>
            <a:r>
              <a:rPr lang="en-US" b="1" dirty="0">
                <a:solidFill>
                  <a:srgbClr val="0D0D0D"/>
                </a:solidFill>
                <a:ea typeface="Calibri"/>
                <a:cs typeface="Arial"/>
              </a:rPr>
              <a:t>.</a:t>
            </a:r>
            <a:endParaRPr lang="en-US" sz="1050" dirty="0">
              <a:ea typeface="Calibri"/>
              <a:cs typeface="Arial"/>
            </a:endParaRPr>
          </a:p>
          <a:p>
            <a:pPr marL="342900" lvl="0" indent="-342900" algn="justLow">
              <a:lnSpc>
                <a:spcPct val="150000"/>
              </a:lnSpc>
              <a:spcAft>
                <a:spcPts val="1000"/>
              </a:spcAft>
              <a:buFont typeface="Wingdings" pitchFamily="2" charset="2"/>
              <a:buChar char="v"/>
              <a:tabLst>
                <a:tab pos="457200" algn="l"/>
              </a:tabLst>
            </a:pPr>
            <a:r>
              <a:rPr lang="ar-SA" b="1" dirty="0">
                <a:solidFill>
                  <a:srgbClr val="0D0D0D"/>
                </a:solidFill>
                <a:ea typeface="Calibri"/>
              </a:rPr>
              <a:t>تدريب الأطفال على رياضات الدفاع عن النفس لتعزيز قوتهم البدنية والنفسية وثقتهم بأنفسهم، مع التأكيد بأن الهدف منها هو الدفاع عن النفس فقط وليس ممارسة القوة والعنف على الآخرين</a:t>
            </a:r>
            <a:r>
              <a:rPr lang="en-US" b="1" dirty="0">
                <a:solidFill>
                  <a:srgbClr val="0D0D0D"/>
                </a:solidFill>
                <a:ea typeface="Calibri"/>
                <a:cs typeface="Arial"/>
              </a:rPr>
              <a:t>.</a:t>
            </a:r>
            <a:endParaRPr lang="en-US" sz="1050" dirty="0">
              <a:ea typeface="Calibri"/>
              <a:cs typeface="Arial"/>
            </a:endParaRPr>
          </a:p>
          <a:p>
            <a:pPr marL="342900" lvl="0" indent="-342900" algn="justLow">
              <a:lnSpc>
                <a:spcPct val="150000"/>
              </a:lnSpc>
              <a:spcAft>
                <a:spcPts val="1000"/>
              </a:spcAft>
              <a:buFont typeface="Wingdings" pitchFamily="2" charset="2"/>
              <a:buChar char="v"/>
              <a:tabLst>
                <a:tab pos="457200" algn="l"/>
              </a:tabLst>
            </a:pPr>
            <a:r>
              <a:rPr lang="ar-SA" b="1" dirty="0">
                <a:solidFill>
                  <a:srgbClr val="0D0D0D"/>
                </a:solidFill>
                <a:ea typeface="Calibri"/>
              </a:rPr>
              <a:t>متابعة السلوكيات المختلفة للأبناء في سن مبكرة والوقوف على السلوكيات الخاطئة ومعالجتها</a:t>
            </a:r>
            <a:r>
              <a:rPr lang="en-US" b="1" dirty="0">
                <a:solidFill>
                  <a:srgbClr val="0D0D0D"/>
                </a:solidFill>
                <a:ea typeface="Calibri"/>
                <a:cs typeface="Arial"/>
              </a:rPr>
              <a:t>.</a:t>
            </a:r>
            <a:endParaRPr lang="en-US" sz="1050" dirty="0">
              <a:ea typeface="Calibri"/>
              <a:cs typeface="Arial"/>
            </a:endParaRPr>
          </a:p>
          <a:p>
            <a:pPr marL="342900" lvl="0" indent="-342900" algn="justLow">
              <a:lnSpc>
                <a:spcPct val="150000"/>
              </a:lnSpc>
              <a:spcAft>
                <a:spcPts val="1000"/>
              </a:spcAft>
              <a:buFont typeface="Wingdings" pitchFamily="2" charset="2"/>
              <a:buChar char="v"/>
              <a:tabLst>
                <a:tab pos="457200" algn="l"/>
              </a:tabLst>
            </a:pPr>
            <a:r>
              <a:rPr lang="ar-SA" b="1" dirty="0">
                <a:solidFill>
                  <a:srgbClr val="0D0D0D"/>
                </a:solidFill>
                <a:ea typeface="Calibri"/>
              </a:rPr>
              <a:t>مراقبة الأبناء على الإنترنت ووسائل التواصل الاجتماعي والانتباه لأي علامات غير عادية</a:t>
            </a:r>
            <a:r>
              <a:rPr lang="en-US" b="1" dirty="0">
                <a:solidFill>
                  <a:srgbClr val="0D0D0D"/>
                </a:solidFill>
                <a:ea typeface="Calibri"/>
                <a:cs typeface="Arial"/>
              </a:rPr>
              <a:t>.</a:t>
            </a:r>
            <a:endParaRPr lang="en-US" sz="1050" dirty="0">
              <a:ea typeface="Calibri"/>
              <a:cs typeface="Arial"/>
            </a:endParaRPr>
          </a:p>
          <a:p>
            <a:pPr marL="342900" lvl="0" indent="-342900" algn="justLow">
              <a:lnSpc>
                <a:spcPct val="150000"/>
              </a:lnSpc>
              <a:spcAft>
                <a:spcPts val="1000"/>
              </a:spcAft>
              <a:buFont typeface="Wingdings" pitchFamily="2" charset="2"/>
              <a:buChar char="v"/>
              <a:tabLst>
                <a:tab pos="457200" algn="l"/>
              </a:tabLst>
            </a:pPr>
            <a:r>
              <a:rPr lang="ar-SA" b="1" dirty="0">
                <a:solidFill>
                  <a:srgbClr val="0D0D0D"/>
                </a:solidFill>
                <a:ea typeface="Calibri"/>
              </a:rPr>
              <a:t>تجنب الفراغ واستثمار الطاقات والقدرات الخاصة للأفراد بالبرامج والأنشطة التي تعود عليهم بالنفع</a:t>
            </a:r>
            <a:r>
              <a:rPr lang="en-US" b="1" dirty="0">
                <a:solidFill>
                  <a:srgbClr val="0D0D0D"/>
                </a:solidFill>
                <a:ea typeface="Calibri"/>
                <a:cs typeface="Arial"/>
              </a:rPr>
              <a:t>.</a:t>
            </a:r>
            <a:endParaRPr lang="en-US" sz="1050" dirty="0">
              <a:ea typeface="Calibri"/>
              <a:cs typeface="Arial"/>
            </a:endParaRPr>
          </a:p>
          <a:p>
            <a:pPr marL="342900" lvl="0" indent="-342900" algn="justLow">
              <a:lnSpc>
                <a:spcPct val="150000"/>
              </a:lnSpc>
              <a:spcAft>
                <a:spcPts val="1000"/>
              </a:spcAft>
              <a:buFont typeface="Wingdings" pitchFamily="2" charset="2"/>
              <a:buChar char="v"/>
              <a:tabLst>
                <a:tab pos="457200" algn="l"/>
              </a:tabLst>
            </a:pPr>
            <a:r>
              <a:rPr lang="ar-SA" b="1" dirty="0">
                <a:solidFill>
                  <a:srgbClr val="0D0D0D"/>
                </a:solidFill>
                <a:ea typeface="Calibri"/>
              </a:rPr>
              <a:t>الاستماع إلى المعلمين والمرشدين الاجتماعيين والنفسيين في المدارس والحرص على اللقاءات الدورية معهم والأخذ بآرائهم</a:t>
            </a:r>
            <a:r>
              <a:rPr lang="en-US" b="1" dirty="0">
                <a:solidFill>
                  <a:srgbClr val="0D0D0D"/>
                </a:solidFill>
                <a:ea typeface="Calibri"/>
                <a:cs typeface="Arial"/>
              </a:rPr>
              <a:t>.</a:t>
            </a:r>
            <a:endParaRPr lang="en-US" sz="1050" dirty="0">
              <a:ea typeface="Calibri"/>
              <a:cs typeface="Arial"/>
            </a:endParaRPr>
          </a:p>
          <a:p>
            <a:pPr marL="342900" lvl="0" indent="-342900" algn="justLow">
              <a:lnSpc>
                <a:spcPct val="150000"/>
              </a:lnSpc>
              <a:spcAft>
                <a:spcPts val="1000"/>
              </a:spcAft>
              <a:buFont typeface="Wingdings" pitchFamily="2" charset="2"/>
              <a:buChar char="v"/>
              <a:tabLst>
                <a:tab pos="457200" algn="l"/>
              </a:tabLst>
            </a:pPr>
            <a:r>
              <a:rPr lang="ar-SA" b="1" dirty="0">
                <a:solidFill>
                  <a:srgbClr val="0D0D0D"/>
                </a:solidFill>
                <a:ea typeface="Calibri"/>
              </a:rPr>
              <a:t>الانتباه إلى أي علامة من علامات التنمر المذكورة سابقاً في حال ظهرت على الطفل والحديث معه على الفور بهدوء</a:t>
            </a:r>
            <a:r>
              <a:rPr lang="en-US" b="1" dirty="0">
                <a:solidFill>
                  <a:srgbClr val="0D0D0D"/>
                </a:solidFill>
                <a:ea typeface="Calibri"/>
                <a:cs typeface="Arial"/>
              </a:rPr>
              <a:t>.</a:t>
            </a:r>
            <a:endParaRPr lang="en-US" sz="1050" dirty="0">
              <a:ea typeface="Calibri"/>
              <a:cs typeface="Arial"/>
            </a:endParaRPr>
          </a:p>
        </p:txBody>
      </p:sp>
    </p:spTree>
    <p:extLst>
      <p:ext uri="{BB962C8B-B14F-4D97-AF65-F5344CB8AC3E}">
        <p14:creationId xmlns:p14="http://schemas.microsoft.com/office/powerpoint/2010/main" val="303943612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4860032" y="85726"/>
            <a:ext cx="3979168" cy="1460196"/>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11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fontAlgn="base">
                <a:spcBef>
                  <a:spcPct val="0"/>
                </a:spcBef>
                <a:spcAft>
                  <a:spcPct val="0"/>
                </a:spcAft>
              </a:pPr>
              <a:r>
                <a:rPr lang="ar-EG" sz="3200" kern="0" dirty="0">
                  <a:solidFill>
                    <a:sysClr val="windowText" lastClr="000000"/>
                  </a:solidFill>
                  <a:latin typeface="Calibri" pitchFamily="34" charset="0"/>
                  <a:ea typeface="Arial" pitchFamily="34" charset="0"/>
                  <a:cs typeface="AL-Mateen" pitchFamily="2" charset="-78"/>
                </a:rPr>
                <a:t>طرق علاج التنمر</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p:txBody>
        </p:sp>
      </p:grpSp>
      <p:sp>
        <p:nvSpPr>
          <p:cNvPr id="5" name="مستطيل 4"/>
          <p:cNvSpPr/>
          <p:nvPr/>
        </p:nvSpPr>
        <p:spPr>
          <a:xfrm>
            <a:off x="467544" y="1700808"/>
            <a:ext cx="8443664" cy="4437112"/>
          </a:xfrm>
          <a:prstGeom prst="rect">
            <a:avLst/>
          </a:prstGeom>
        </p:spPr>
        <p:txBody>
          <a:bodyPr wrap="square">
            <a:spAutoFit/>
          </a:bodyPr>
          <a:lstStyle/>
          <a:p>
            <a:pPr algn="justLow">
              <a:lnSpc>
                <a:spcPct val="150000"/>
              </a:lnSpc>
              <a:spcAft>
                <a:spcPts val="1000"/>
              </a:spcAft>
            </a:pPr>
            <a:r>
              <a:rPr lang="ar-SA" sz="2000" b="1" dirty="0">
                <a:solidFill>
                  <a:srgbClr val="FF0000"/>
                </a:solidFill>
                <a:ea typeface="Calibri"/>
              </a:rPr>
              <a:t>أنواع التنمر</a:t>
            </a:r>
            <a:endParaRPr lang="en-US" sz="1050" dirty="0">
              <a:ea typeface="Calibri"/>
              <a:cs typeface="Arial"/>
            </a:endParaRPr>
          </a:p>
          <a:p>
            <a:pPr algn="justLow">
              <a:lnSpc>
                <a:spcPct val="150000"/>
              </a:lnSpc>
              <a:spcAft>
                <a:spcPts val="1000"/>
              </a:spcAft>
            </a:pPr>
            <a:r>
              <a:rPr lang="ar-SA" b="1" dirty="0">
                <a:solidFill>
                  <a:srgbClr val="0D0D0D"/>
                </a:solidFill>
                <a:ea typeface="Calibri"/>
              </a:rPr>
              <a:t> يُعتقد أن التنمر ناتج عن حاجة الفرد للحصول على السيطرة على شخص آخر والتحكم به، وعادةً ما يكون الأفراد المتعرضون للتنمر يعانون من القلق والاكتئاب، أو لديهم إعاقات أو حالة طبية مثل: الربو أو داء السكري أو مرض في الجلد أو حساسية الطعام، بالإضافة إلى السمنة فهي تعد عامل خطير، وكما يميل الذكور إلى التنمر أكثر من الإناث، ويمكن تقسيم التنمر إلى أنواع: </a:t>
            </a:r>
            <a:endParaRPr lang="en-US" sz="1050" dirty="0">
              <a:ea typeface="Calibri"/>
              <a:cs typeface="Arial"/>
            </a:endParaRPr>
          </a:p>
          <a:p>
            <a:pPr algn="justLow">
              <a:lnSpc>
                <a:spcPct val="150000"/>
              </a:lnSpc>
              <a:spcAft>
                <a:spcPts val="1000"/>
              </a:spcAft>
            </a:pPr>
            <a:r>
              <a:rPr lang="ar-SA" b="1" dirty="0">
                <a:solidFill>
                  <a:srgbClr val="00B050"/>
                </a:solidFill>
                <a:ea typeface="Calibri"/>
              </a:rPr>
              <a:t>التنمر البدني: </a:t>
            </a:r>
            <a:r>
              <a:rPr lang="ar-SA" b="1" dirty="0">
                <a:solidFill>
                  <a:srgbClr val="0D0D0D"/>
                </a:solidFill>
                <a:ea typeface="Calibri"/>
              </a:rPr>
              <a:t>ويتضمن الضرب أو الركل أو القرص أو الدفع أو مهاجمة الآخرين. </a:t>
            </a:r>
            <a:endParaRPr lang="en-US" sz="1050" dirty="0">
              <a:ea typeface="Calibri"/>
              <a:cs typeface="Arial"/>
            </a:endParaRPr>
          </a:p>
          <a:p>
            <a:pPr algn="justLow">
              <a:lnSpc>
                <a:spcPct val="150000"/>
              </a:lnSpc>
              <a:spcAft>
                <a:spcPts val="1000"/>
              </a:spcAft>
            </a:pPr>
            <a:r>
              <a:rPr lang="ar-SA" sz="2000" b="1" dirty="0">
                <a:solidFill>
                  <a:srgbClr val="00B050"/>
                </a:solidFill>
                <a:ea typeface="Calibri"/>
              </a:rPr>
              <a:t>التنمر اللفظي: </a:t>
            </a:r>
            <a:r>
              <a:rPr lang="ar-SA" b="1" dirty="0">
                <a:solidFill>
                  <a:srgbClr val="0D0D0D"/>
                </a:solidFill>
                <a:ea typeface="Calibri"/>
              </a:rPr>
              <a:t>ويشمل استخدام الكلمات لإلحاق الأذى بالآخرين مثل: الألقاب أو الإهانات أو إبداء التعليقات الجنسية أو التعصب أو التهويل أو التهديدات الكلامية. </a:t>
            </a:r>
            <a:endParaRPr lang="en-US" sz="1050" dirty="0">
              <a:ea typeface="Calibri"/>
              <a:cs typeface="Arial"/>
            </a:endParaRPr>
          </a:p>
          <a:p>
            <a:pPr algn="justLow">
              <a:lnSpc>
                <a:spcPct val="150000"/>
              </a:lnSpc>
              <a:spcAft>
                <a:spcPts val="1000"/>
              </a:spcAft>
            </a:pPr>
            <a:r>
              <a:rPr lang="ar-SA" b="1" dirty="0">
                <a:solidFill>
                  <a:srgbClr val="00B050"/>
                </a:solidFill>
                <a:ea typeface="Calibri"/>
              </a:rPr>
              <a:t>التنمر العاطفي: </a:t>
            </a:r>
            <a:r>
              <a:rPr lang="ar-SA" b="1" dirty="0">
                <a:solidFill>
                  <a:srgbClr val="0D0D0D"/>
                </a:solidFill>
                <a:ea typeface="Calibri"/>
              </a:rPr>
              <a:t>من خلال الإحراج الدائم للشخص. </a:t>
            </a:r>
            <a:endParaRPr lang="en-US" sz="1050" dirty="0">
              <a:ea typeface="Calibri"/>
              <a:cs typeface="Arial"/>
            </a:endParaRPr>
          </a:p>
        </p:txBody>
      </p:sp>
    </p:spTree>
    <p:extLst>
      <p:ext uri="{BB962C8B-B14F-4D97-AF65-F5344CB8AC3E}">
        <p14:creationId xmlns:p14="http://schemas.microsoft.com/office/powerpoint/2010/main" val="3039436121"/>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539552" y="115273"/>
            <a:ext cx="8280920" cy="4965462"/>
          </a:xfrm>
          <a:prstGeom prst="rect">
            <a:avLst/>
          </a:prstGeom>
        </p:spPr>
        <p:txBody>
          <a:bodyPr wrap="square">
            <a:spAutoFit/>
          </a:bodyPr>
          <a:lstStyle/>
          <a:p>
            <a:pPr algn="justLow">
              <a:lnSpc>
                <a:spcPct val="150000"/>
              </a:lnSpc>
              <a:spcAft>
                <a:spcPts val="1000"/>
              </a:spcAft>
            </a:pPr>
            <a:r>
              <a:rPr lang="ar-SA" sz="2000" b="1" dirty="0">
                <a:solidFill>
                  <a:srgbClr val="FF0000"/>
                </a:solidFill>
                <a:ea typeface="Calibri"/>
              </a:rPr>
              <a:t>أعراض التنمر </a:t>
            </a:r>
            <a:endParaRPr lang="en-US" sz="1050" dirty="0">
              <a:ea typeface="Calibri"/>
              <a:cs typeface="Arial"/>
            </a:endParaRPr>
          </a:p>
          <a:p>
            <a:pPr algn="justLow">
              <a:lnSpc>
                <a:spcPct val="150000"/>
              </a:lnSpc>
              <a:spcAft>
                <a:spcPts val="1000"/>
              </a:spcAft>
            </a:pPr>
            <a:r>
              <a:rPr lang="ar-SA" b="1" dirty="0">
                <a:solidFill>
                  <a:srgbClr val="0D0D0D"/>
                </a:solidFill>
                <a:ea typeface="Calibri"/>
              </a:rPr>
              <a:t>التنمر مشكلة لا يمكن تجاهلها، وغالبًا ما تستمر آثارها حتى بعد توقف التنمر، من الممكن أن يخبر بعض الأفراد بتعرضهم للمضايقة، في حين أن غالبهم يبقون هادئين حتى لا يلفتوا الانتباه إلى الوضع، في ما يأتي بعض العلامات التي يجب الانتباه إليها قد تشير إلى تعرض الأفراد للمضايقات:</a:t>
            </a:r>
            <a:endParaRPr lang="en-US" sz="1050" dirty="0">
              <a:ea typeface="Calibri"/>
              <a:cs typeface="Arial"/>
            </a:endParaRPr>
          </a:p>
          <a:p>
            <a:pPr marL="342900" lvl="0" indent="-342900" algn="justLow">
              <a:lnSpc>
                <a:spcPct val="150000"/>
              </a:lnSpc>
              <a:buBlip>
                <a:blip r:embed="rId2"/>
              </a:buBlip>
            </a:pPr>
            <a:r>
              <a:rPr lang="ar-SA" b="1" dirty="0">
                <a:solidFill>
                  <a:srgbClr val="0D0D0D"/>
                </a:solidFill>
                <a:ea typeface="Calibri"/>
              </a:rPr>
              <a:t>الشكاوي المتكررة من الصداع أو آلام المعدة أو التظاهر بالمرض. </a:t>
            </a:r>
            <a:endParaRPr lang="en-US" sz="1050" dirty="0">
              <a:ea typeface="Calibri"/>
              <a:cs typeface="Symbol"/>
            </a:endParaRPr>
          </a:p>
          <a:p>
            <a:pPr marL="342900" lvl="0" indent="-342900" algn="justLow">
              <a:lnSpc>
                <a:spcPct val="150000"/>
              </a:lnSpc>
              <a:buBlip>
                <a:blip r:embed="rId2"/>
              </a:buBlip>
            </a:pPr>
            <a:r>
              <a:rPr lang="ar-SA" b="1" dirty="0">
                <a:solidFill>
                  <a:srgbClr val="0D0D0D"/>
                </a:solidFill>
                <a:ea typeface="Calibri"/>
              </a:rPr>
              <a:t>صعوبة في النوم والكوابيس المستمرة.</a:t>
            </a:r>
            <a:endParaRPr lang="en-US" sz="1050" dirty="0">
              <a:ea typeface="Calibri"/>
              <a:cs typeface="Symbol"/>
            </a:endParaRPr>
          </a:p>
          <a:p>
            <a:pPr marL="342900" lvl="0" indent="-342900" algn="justLow">
              <a:lnSpc>
                <a:spcPct val="150000"/>
              </a:lnSpc>
              <a:buBlip>
                <a:blip r:embed="rId2"/>
              </a:buBlip>
            </a:pPr>
            <a:r>
              <a:rPr lang="ar-SA" b="1" dirty="0">
                <a:solidFill>
                  <a:srgbClr val="0D0D0D"/>
                </a:solidFill>
                <a:ea typeface="Calibri"/>
              </a:rPr>
              <a:t>فقدان الاهتمام بالعمل المدرسي، والدرجات المتدنية.</a:t>
            </a:r>
            <a:endParaRPr lang="en-US" sz="1050" dirty="0">
              <a:ea typeface="Calibri"/>
              <a:cs typeface="Symbol"/>
            </a:endParaRPr>
          </a:p>
          <a:p>
            <a:pPr marL="342900" lvl="0" indent="-342900" algn="justLow">
              <a:lnSpc>
                <a:spcPct val="150000"/>
              </a:lnSpc>
              <a:buBlip>
                <a:blip r:embed="rId2"/>
              </a:buBlip>
            </a:pPr>
            <a:r>
              <a:rPr lang="ar-SA" b="1" dirty="0">
                <a:solidFill>
                  <a:srgbClr val="0D0D0D"/>
                </a:solidFill>
                <a:ea typeface="Calibri"/>
              </a:rPr>
              <a:t>انخفاض تقدير الذات.</a:t>
            </a:r>
            <a:endParaRPr lang="en-US" sz="1050" dirty="0">
              <a:ea typeface="Calibri"/>
              <a:cs typeface="Symbol"/>
            </a:endParaRPr>
          </a:p>
          <a:p>
            <a:pPr marL="342900" lvl="0" indent="-342900" algn="justLow">
              <a:lnSpc>
                <a:spcPct val="150000"/>
              </a:lnSpc>
              <a:buBlip>
                <a:blip r:embed="rId2"/>
              </a:buBlip>
            </a:pPr>
            <a:r>
              <a:rPr lang="ar-SA" b="1" dirty="0">
                <a:solidFill>
                  <a:srgbClr val="0D0D0D"/>
                </a:solidFill>
                <a:ea typeface="Calibri"/>
              </a:rPr>
              <a:t>التغييرات في عادات الأكل. </a:t>
            </a:r>
            <a:endParaRPr lang="en-US" sz="1050" dirty="0">
              <a:ea typeface="Calibri"/>
              <a:cs typeface="Symbol"/>
            </a:endParaRPr>
          </a:p>
          <a:p>
            <a:pPr marL="342900" lvl="0" indent="-342900" algn="justLow">
              <a:lnSpc>
                <a:spcPct val="150000"/>
              </a:lnSpc>
              <a:buBlip>
                <a:blip r:embed="rId2"/>
              </a:buBlip>
            </a:pPr>
            <a:r>
              <a:rPr lang="ar-SA" b="1" dirty="0">
                <a:solidFill>
                  <a:srgbClr val="0D0D0D"/>
                </a:solidFill>
                <a:ea typeface="Calibri"/>
              </a:rPr>
              <a:t>تجنب الأصدقاء أو المواقف الاجتماعية، أو عدد محدود من الأصدقاء.</a:t>
            </a:r>
            <a:endParaRPr lang="en-US" sz="1050" dirty="0">
              <a:ea typeface="Calibri"/>
              <a:cs typeface="Symbol"/>
            </a:endParaRPr>
          </a:p>
          <a:p>
            <a:pPr marL="342900" lvl="0" indent="-342900" algn="justLow">
              <a:lnSpc>
                <a:spcPct val="150000"/>
              </a:lnSpc>
              <a:spcAft>
                <a:spcPts val="1000"/>
              </a:spcAft>
              <a:buBlip>
                <a:blip r:embed="rId2"/>
              </a:buBlip>
            </a:pPr>
            <a:r>
              <a:rPr lang="ar-SA" b="1" dirty="0">
                <a:solidFill>
                  <a:srgbClr val="0D0D0D"/>
                </a:solidFill>
                <a:ea typeface="Calibri"/>
              </a:rPr>
              <a:t>ممتلكات مفقودة وإصابات غير مفسرة.</a:t>
            </a:r>
            <a:endParaRPr lang="en-US" sz="1050" dirty="0">
              <a:ea typeface="Calibri"/>
              <a:cs typeface="Symbol"/>
            </a:endParaRPr>
          </a:p>
        </p:txBody>
      </p:sp>
      <p:pic>
        <p:nvPicPr>
          <p:cNvPr id="430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4293096"/>
            <a:ext cx="2808312"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39436121"/>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611560" y="5127"/>
            <a:ext cx="8424936" cy="6642844"/>
          </a:xfrm>
          <a:prstGeom prst="rect">
            <a:avLst/>
          </a:prstGeom>
        </p:spPr>
        <p:txBody>
          <a:bodyPr wrap="square">
            <a:spAutoFit/>
          </a:bodyPr>
          <a:lstStyle/>
          <a:p>
            <a:pPr algn="justLow">
              <a:lnSpc>
                <a:spcPct val="150000"/>
              </a:lnSpc>
              <a:spcAft>
                <a:spcPts val="1000"/>
              </a:spcAft>
            </a:pPr>
            <a:r>
              <a:rPr lang="ar-SA" sz="2000" b="1" dirty="0">
                <a:solidFill>
                  <a:srgbClr val="FF0000"/>
                </a:solidFill>
                <a:ea typeface="Calibri"/>
              </a:rPr>
              <a:t> أسباب التنمر </a:t>
            </a:r>
            <a:endParaRPr lang="en-US" sz="1050" dirty="0">
              <a:ea typeface="Calibri"/>
              <a:cs typeface="Arial"/>
            </a:endParaRPr>
          </a:p>
          <a:p>
            <a:pPr algn="justLow">
              <a:lnSpc>
                <a:spcPct val="150000"/>
              </a:lnSpc>
              <a:spcAft>
                <a:spcPts val="1000"/>
              </a:spcAft>
            </a:pPr>
            <a:r>
              <a:rPr lang="ar-SA" b="1" dirty="0">
                <a:solidFill>
                  <a:srgbClr val="0D0D0D"/>
                </a:solidFill>
                <a:ea typeface="Calibri"/>
              </a:rPr>
              <a:t>قد يعيش الشخص ظروفًا أسرية أو مادية أو اجتماعية أو قد يعاني من مرض أو نقص في الشكل الخارجي، والتي قد تؤدي في النهاية إلى تحوله إلى شخص متنمر، ومن أمثلة هذه الظروف:</a:t>
            </a:r>
            <a:endParaRPr lang="en-US" sz="1050" dirty="0">
              <a:ea typeface="Calibri"/>
              <a:cs typeface="Arial"/>
            </a:endParaRPr>
          </a:p>
          <a:p>
            <a:pPr marL="342900" lvl="0" indent="-342900" algn="justLow">
              <a:lnSpc>
                <a:spcPct val="150000"/>
              </a:lnSpc>
              <a:buFont typeface="Symbol"/>
              <a:buChar char=""/>
            </a:pPr>
            <a:r>
              <a:rPr lang="ar-SA" b="1" dirty="0">
                <a:solidFill>
                  <a:srgbClr val="0D0D0D"/>
                </a:solidFill>
                <a:ea typeface="Calibri"/>
              </a:rPr>
              <a:t>اضطراب الشخصية ونقص تقدير الذات. </a:t>
            </a:r>
            <a:endParaRPr lang="en-US" sz="1050" dirty="0">
              <a:ea typeface="Calibri"/>
              <a:cs typeface="Arial"/>
            </a:endParaRPr>
          </a:p>
          <a:p>
            <a:pPr marL="342900" lvl="0" indent="-342900" algn="justLow">
              <a:lnSpc>
                <a:spcPct val="150000"/>
              </a:lnSpc>
              <a:buFont typeface="Symbol"/>
              <a:buChar char=""/>
            </a:pPr>
            <a:r>
              <a:rPr lang="ar-SA" b="1" dirty="0">
                <a:solidFill>
                  <a:srgbClr val="0D0D0D"/>
                </a:solidFill>
                <a:ea typeface="Calibri"/>
              </a:rPr>
              <a:t>الإدمان على السلوكيات العدوانية. </a:t>
            </a:r>
            <a:endParaRPr lang="en-US" sz="1050" dirty="0">
              <a:ea typeface="Calibri"/>
              <a:cs typeface="Arial"/>
            </a:endParaRPr>
          </a:p>
          <a:p>
            <a:pPr marL="342900" lvl="0" indent="-342900" algn="justLow">
              <a:lnSpc>
                <a:spcPct val="150000"/>
              </a:lnSpc>
              <a:spcAft>
                <a:spcPts val="1000"/>
              </a:spcAft>
              <a:buFont typeface="Symbol"/>
              <a:buChar char=""/>
            </a:pPr>
            <a:r>
              <a:rPr lang="ar-SA" b="1" dirty="0">
                <a:solidFill>
                  <a:srgbClr val="0D0D0D"/>
                </a:solidFill>
                <a:ea typeface="Calibri"/>
              </a:rPr>
              <a:t>الاكتئاب والأمراض النفسية. </a:t>
            </a:r>
            <a:endParaRPr lang="en-US" sz="1050" dirty="0">
              <a:ea typeface="Calibri"/>
              <a:cs typeface="Arial"/>
            </a:endParaRPr>
          </a:p>
          <a:p>
            <a:pPr algn="justLow">
              <a:lnSpc>
                <a:spcPct val="150000"/>
              </a:lnSpc>
              <a:spcAft>
                <a:spcPts val="1000"/>
              </a:spcAft>
            </a:pPr>
            <a:r>
              <a:rPr lang="ar-SA" sz="2000" b="1" dirty="0">
                <a:solidFill>
                  <a:srgbClr val="FF0000"/>
                </a:solidFill>
                <a:ea typeface="Calibri"/>
              </a:rPr>
              <a:t>آثار التنمر </a:t>
            </a:r>
            <a:endParaRPr lang="en-US" sz="1050" dirty="0">
              <a:ea typeface="Calibri"/>
              <a:cs typeface="Arial"/>
            </a:endParaRPr>
          </a:p>
          <a:p>
            <a:pPr algn="justLow">
              <a:lnSpc>
                <a:spcPct val="150000"/>
              </a:lnSpc>
              <a:spcAft>
                <a:spcPts val="1000"/>
              </a:spcAft>
            </a:pPr>
            <a:r>
              <a:rPr lang="ar-SA" b="1" dirty="0">
                <a:solidFill>
                  <a:srgbClr val="0D0D0D"/>
                </a:solidFill>
                <a:ea typeface="Calibri"/>
              </a:rPr>
              <a:t>يمكن أن يرتبط التنمر بمشاكل خطيرة، لذلك يجب اتباع نهج شامل ومتعدد الأوجه يشمل العائلات والمدارس والمجتمع لمكافحة التنمر والتعرف على الأفراد الذين يتأثرون بالتنمر، ويعد المراهقون الذين يتسلطون هم أكثر عرضة لآثار التنمر، ومن أكثر الآثار شيوعًا:</a:t>
            </a:r>
            <a:endParaRPr lang="en-US" sz="1050" dirty="0">
              <a:ea typeface="Calibri"/>
              <a:cs typeface="Arial"/>
            </a:endParaRPr>
          </a:p>
          <a:p>
            <a:pPr marL="342900" lvl="0" indent="-342900" algn="justLow">
              <a:lnSpc>
                <a:spcPct val="150000"/>
              </a:lnSpc>
              <a:buFont typeface="Wingdings"/>
              <a:buChar char=""/>
            </a:pPr>
            <a:r>
              <a:rPr lang="ar-SA" b="1" dirty="0">
                <a:solidFill>
                  <a:srgbClr val="0D0D0D"/>
                </a:solidFill>
                <a:ea typeface="Calibri"/>
              </a:rPr>
              <a:t>التخريب والعنف.</a:t>
            </a:r>
            <a:endParaRPr lang="en-US" sz="1050" dirty="0">
              <a:ea typeface="Calibri"/>
              <a:cs typeface="Arial"/>
            </a:endParaRPr>
          </a:p>
          <a:p>
            <a:pPr marL="342900" lvl="0" indent="-342900" algn="justLow">
              <a:lnSpc>
                <a:spcPct val="150000"/>
              </a:lnSpc>
              <a:buFont typeface="Wingdings"/>
              <a:buChar char=""/>
            </a:pPr>
            <a:r>
              <a:rPr lang="ar-SA" b="1" dirty="0">
                <a:solidFill>
                  <a:srgbClr val="0D0D0D"/>
                </a:solidFill>
                <a:ea typeface="Calibri"/>
              </a:rPr>
              <a:t>تعاطي المخدرات.</a:t>
            </a:r>
            <a:endParaRPr lang="en-US" sz="1050" dirty="0">
              <a:ea typeface="Calibri"/>
              <a:cs typeface="Arial"/>
            </a:endParaRPr>
          </a:p>
          <a:p>
            <a:pPr marL="342900" lvl="0" indent="-342900" algn="justLow">
              <a:lnSpc>
                <a:spcPct val="150000"/>
              </a:lnSpc>
              <a:buFont typeface="Wingdings"/>
              <a:buChar char=""/>
            </a:pPr>
            <a:r>
              <a:rPr lang="ar-SA" b="1" dirty="0">
                <a:solidFill>
                  <a:srgbClr val="0D0D0D"/>
                </a:solidFill>
                <a:ea typeface="Calibri"/>
              </a:rPr>
              <a:t>ضغوط عاطفية والاكتئاب والقلق.</a:t>
            </a:r>
            <a:endParaRPr lang="en-US" sz="1050" dirty="0">
              <a:ea typeface="Calibri"/>
              <a:cs typeface="Arial"/>
            </a:endParaRPr>
          </a:p>
          <a:p>
            <a:pPr marL="342900" lvl="0" indent="-342900" algn="justLow">
              <a:lnSpc>
                <a:spcPct val="150000"/>
              </a:lnSpc>
              <a:buFont typeface="Wingdings"/>
              <a:buChar char=""/>
            </a:pPr>
            <a:r>
              <a:rPr lang="ar-SA" b="1" dirty="0">
                <a:solidFill>
                  <a:srgbClr val="0D0D0D"/>
                </a:solidFill>
                <a:ea typeface="Calibri"/>
              </a:rPr>
              <a:t>مشاكل أكاديمية، وغياب مكرر عن المدرسة أو العمل</a:t>
            </a:r>
            <a:r>
              <a:rPr lang="ar-SA" b="1" dirty="0" smtClean="0">
                <a:solidFill>
                  <a:srgbClr val="0D0D0D"/>
                </a:solidFill>
                <a:ea typeface="Calibri"/>
              </a:rPr>
              <a:t>.</a:t>
            </a:r>
            <a:endParaRPr lang="en-US" sz="1050" dirty="0">
              <a:ea typeface="Calibri"/>
              <a:cs typeface="Arial"/>
            </a:endParaRPr>
          </a:p>
        </p:txBody>
      </p:sp>
    </p:spTree>
    <p:extLst>
      <p:ext uri="{BB962C8B-B14F-4D97-AF65-F5344CB8AC3E}">
        <p14:creationId xmlns:p14="http://schemas.microsoft.com/office/powerpoint/2010/main" val="3039436121"/>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19471" y="404664"/>
            <a:ext cx="8640960" cy="5637441"/>
          </a:xfrm>
          <a:prstGeom prst="rect">
            <a:avLst/>
          </a:prstGeom>
        </p:spPr>
        <p:txBody>
          <a:bodyPr wrap="square">
            <a:spAutoFit/>
          </a:bodyPr>
          <a:lstStyle/>
          <a:p>
            <a:pPr algn="justLow">
              <a:lnSpc>
                <a:spcPct val="150000"/>
              </a:lnSpc>
              <a:spcAft>
                <a:spcPts val="1000"/>
              </a:spcAft>
            </a:pPr>
            <a:r>
              <a:rPr lang="ar-SA" sz="2000" b="1" dirty="0">
                <a:solidFill>
                  <a:srgbClr val="FF0000"/>
                </a:solidFill>
                <a:ea typeface="Calibri"/>
              </a:rPr>
              <a:t>علاج التنمر </a:t>
            </a:r>
            <a:endParaRPr lang="en-US" sz="1050" dirty="0">
              <a:ea typeface="Calibri"/>
              <a:cs typeface="Arial"/>
            </a:endParaRPr>
          </a:p>
          <a:p>
            <a:pPr algn="justLow">
              <a:lnSpc>
                <a:spcPct val="150000"/>
              </a:lnSpc>
              <a:spcAft>
                <a:spcPts val="1000"/>
              </a:spcAft>
            </a:pPr>
            <a:r>
              <a:rPr lang="ar-SA" b="1" dirty="0">
                <a:solidFill>
                  <a:srgbClr val="0D0D0D"/>
                </a:solidFill>
                <a:ea typeface="Calibri"/>
              </a:rPr>
              <a:t>يعد التنمر مشكلة شائعة ولا ينبغي تجاهلها، يتطلب حلها اتخاذ إجراءات من أعضاء المجتمع بأكمله، ومعالجة المشكلة بشكل مباشر ستؤدي إلى ظهورها في العلن، كما يجب تقديم الدعم لأولئك الذين يتعرضون للمضايقات والمتنمرون أنفسهم، فهذا يقطع شوطًا طويلًا في علاج التنمر، ومن أهم استراتيجيات علاج التنمر ما يأتي:</a:t>
            </a:r>
            <a:endParaRPr lang="en-US" sz="1050" dirty="0">
              <a:ea typeface="Calibri"/>
              <a:cs typeface="Arial"/>
            </a:endParaRPr>
          </a:p>
          <a:p>
            <a:pPr algn="justLow">
              <a:lnSpc>
                <a:spcPct val="150000"/>
              </a:lnSpc>
              <a:spcAft>
                <a:spcPts val="1000"/>
              </a:spcAft>
            </a:pPr>
            <a:r>
              <a:rPr lang="ar-SA" b="1" dirty="0">
                <a:solidFill>
                  <a:srgbClr val="E46C0A"/>
                </a:solidFill>
                <a:ea typeface="Calibri"/>
              </a:rPr>
              <a:t> مشاركة الفرد: </a:t>
            </a:r>
            <a:r>
              <a:rPr lang="ar-SA" b="1" dirty="0">
                <a:solidFill>
                  <a:srgbClr val="0D0D0D"/>
                </a:solidFill>
                <a:ea typeface="Calibri"/>
              </a:rPr>
              <a:t>إذا اعتقد الأهل تعرض أحد أفرادهم للتنمر أهم ما يمكن القيام به هو التكلم معه وإشعاره بالراحة والدعم. </a:t>
            </a:r>
            <a:endParaRPr lang="en-US" sz="1050" dirty="0">
              <a:ea typeface="Calibri"/>
              <a:cs typeface="Arial"/>
            </a:endParaRPr>
          </a:p>
          <a:p>
            <a:pPr algn="justLow">
              <a:lnSpc>
                <a:spcPct val="150000"/>
              </a:lnSpc>
              <a:spcAft>
                <a:spcPts val="1000"/>
              </a:spcAft>
            </a:pPr>
            <a:r>
              <a:rPr lang="ar-SA" b="1" dirty="0">
                <a:solidFill>
                  <a:srgbClr val="E46C0A"/>
                </a:solidFill>
                <a:ea typeface="Calibri"/>
              </a:rPr>
              <a:t> الحصول على التعليم: </a:t>
            </a:r>
            <a:r>
              <a:rPr lang="ar-SA" b="1" dirty="0">
                <a:solidFill>
                  <a:srgbClr val="0D0D0D"/>
                </a:solidFill>
                <a:ea typeface="Calibri"/>
              </a:rPr>
              <a:t>التدريب المستمر والتعليم أمر ضروري لوقف التنمر في المجتمع، من المهم تثقيف جميع أفراد المجتمع من الأطفال والمعلمين والوالدين بطبيعة التنمر، وكيفية فهم السلوكيات التي تعتبر تنمرًا، وآثاره وكيفية العمل على منعه في المجتمع.</a:t>
            </a:r>
            <a:endParaRPr lang="en-US" sz="1050" dirty="0">
              <a:ea typeface="Calibri"/>
              <a:cs typeface="Arial"/>
            </a:endParaRPr>
          </a:p>
          <a:p>
            <a:pPr algn="justLow">
              <a:lnSpc>
                <a:spcPct val="150000"/>
              </a:lnSpc>
              <a:spcAft>
                <a:spcPts val="1000"/>
              </a:spcAft>
            </a:pPr>
            <a:r>
              <a:rPr lang="ar-SA" b="1" dirty="0">
                <a:solidFill>
                  <a:srgbClr val="E46C0A"/>
                </a:solidFill>
                <a:ea typeface="Calibri"/>
              </a:rPr>
              <a:t> بناء مجتمع داعم: </a:t>
            </a:r>
            <a:r>
              <a:rPr lang="ar-SA" b="1" dirty="0">
                <a:solidFill>
                  <a:srgbClr val="0D0D0D"/>
                </a:solidFill>
                <a:ea typeface="Calibri"/>
              </a:rPr>
              <a:t>التنمر قضية مجتمعية تتطلب تحديد مسار للعلاج، ومن المهم عدم مواجهة الشخص المتسلط أو والده فهذه طريقة غير منتجة وقد تكون خطيرة، لذلك لا بد من اللجوء إلى استشاريين وإداريين لتطوير استراتيجية علاج التنمر.</a:t>
            </a:r>
            <a:endParaRPr lang="en-US" sz="1050" dirty="0">
              <a:ea typeface="Calibri"/>
              <a:cs typeface="Arial"/>
            </a:endParaRPr>
          </a:p>
        </p:txBody>
      </p:sp>
    </p:spTree>
    <p:extLst>
      <p:ext uri="{BB962C8B-B14F-4D97-AF65-F5344CB8AC3E}">
        <p14:creationId xmlns:p14="http://schemas.microsoft.com/office/powerpoint/2010/main" val="3039436121"/>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971600" y="476672"/>
            <a:ext cx="7704856" cy="4226798"/>
          </a:xfrm>
          <a:prstGeom prst="rect">
            <a:avLst/>
          </a:prstGeom>
        </p:spPr>
        <p:txBody>
          <a:bodyPr wrap="square">
            <a:spAutoFit/>
          </a:bodyPr>
          <a:lstStyle/>
          <a:p>
            <a:pPr algn="justLow">
              <a:lnSpc>
                <a:spcPct val="150000"/>
              </a:lnSpc>
              <a:spcAft>
                <a:spcPts val="1000"/>
              </a:spcAft>
            </a:pPr>
            <a:r>
              <a:rPr lang="en-US" b="1" dirty="0">
                <a:solidFill>
                  <a:srgbClr val="0D0D0D"/>
                </a:solidFill>
                <a:latin typeface="Arial"/>
                <a:ea typeface="Calibri"/>
                <a:cs typeface="Arial"/>
              </a:rPr>
              <a:t> </a:t>
            </a:r>
            <a:r>
              <a:rPr lang="ar-SA" b="1" dirty="0">
                <a:solidFill>
                  <a:srgbClr val="E46C0A"/>
                </a:solidFill>
                <a:ea typeface="Calibri"/>
              </a:rPr>
              <a:t>تعزيز الثقة واحترام الذات: </a:t>
            </a:r>
            <a:r>
              <a:rPr lang="ar-SA" b="1" dirty="0">
                <a:solidFill>
                  <a:srgbClr val="0D0D0D"/>
                </a:solidFill>
                <a:ea typeface="Calibri"/>
              </a:rPr>
              <a:t>وبما أن تدني احترام الذات يميل إلى أن يكون عامل خطر في أن يصبح الفرد ضحية للتنمر، فإن التداخلات التي تعزز الثقة واحترام الذات هي طرق مهمة للحد من خطر التعرض للتنمر.</a:t>
            </a:r>
            <a:endParaRPr lang="en-US" sz="1050" dirty="0">
              <a:ea typeface="Calibri"/>
              <a:cs typeface="Arial"/>
            </a:endParaRPr>
          </a:p>
          <a:p>
            <a:pPr algn="justLow">
              <a:lnSpc>
                <a:spcPct val="150000"/>
              </a:lnSpc>
              <a:spcAft>
                <a:spcPts val="1000"/>
              </a:spcAft>
            </a:pPr>
            <a:r>
              <a:rPr lang="ar-SA" b="1" dirty="0">
                <a:solidFill>
                  <a:srgbClr val="E46C0A"/>
                </a:solidFill>
                <a:ea typeface="Calibri"/>
              </a:rPr>
              <a:t> المشاركة في الأنشطة:  </a:t>
            </a:r>
            <a:r>
              <a:rPr lang="ar-SA" b="1" dirty="0">
                <a:solidFill>
                  <a:srgbClr val="0D0D0D"/>
                </a:solidFill>
                <a:ea typeface="Calibri"/>
              </a:rPr>
              <a:t>التي يمكن أن تحسن من ثقة الفرد واحترامه لذاته وقوته العاطفية بشكلٍ عام سواء أكانت رياضة أو موسيقى أو أنشطة أخرى، يمكن أن يساعد الانخراط في هذه الأنشطة في بناء الصداقات وتحسين المهارات الاجتماعية.</a:t>
            </a:r>
            <a:endParaRPr lang="en-US" sz="1050" dirty="0">
              <a:ea typeface="Calibri"/>
              <a:cs typeface="Arial"/>
            </a:endParaRPr>
          </a:p>
          <a:p>
            <a:r>
              <a:rPr lang="ar-SA" b="1" dirty="0">
                <a:solidFill>
                  <a:srgbClr val="0D0D0D"/>
                </a:solidFill>
                <a:ea typeface="Calibri"/>
              </a:rPr>
              <a:t> </a:t>
            </a:r>
            <a:r>
              <a:rPr lang="ar-SA" b="1" dirty="0">
                <a:solidFill>
                  <a:srgbClr val="E46C0A"/>
                </a:solidFill>
                <a:ea typeface="Calibri"/>
              </a:rPr>
              <a:t>العلاج النفسي أو العلاج بالأدوية النفسية: </a:t>
            </a:r>
            <a:r>
              <a:rPr lang="ar-SA" b="1" dirty="0">
                <a:solidFill>
                  <a:srgbClr val="0D0D0D"/>
                </a:solidFill>
                <a:ea typeface="Calibri"/>
              </a:rPr>
              <a:t>إذا كان ضحية التنمر لديه أعراض عاطفية كبيرة تتداخل مع قدرته على العمل التي قد تصل  إلى حالة صحية نفسية قابلة للتشخيص، يتم اللجوء إلى العلاج النفسي والأدوية.</a:t>
            </a:r>
            <a:r>
              <a:rPr lang="en-US" b="1" dirty="0">
                <a:solidFill>
                  <a:srgbClr val="0D0D0D"/>
                </a:solidFill>
                <a:ea typeface="Calibri"/>
                <a:cs typeface="Arial"/>
              </a:rPr>
              <a:t/>
            </a:r>
            <a:br>
              <a:rPr lang="en-US" b="1" dirty="0">
                <a:solidFill>
                  <a:srgbClr val="0D0D0D"/>
                </a:solidFill>
                <a:ea typeface="Calibri"/>
                <a:cs typeface="Arial"/>
              </a:rPr>
            </a:br>
            <a:r>
              <a:rPr lang="en-US" b="1" dirty="0">
                <a:solidFill>
                  <a:srgbClr val="0D0D0D"/>
                </a:solidFill>
                <a:ea typeface="Calibri"/>
                <a:cs typeface="Arial"/>
              </a:rPr>
              <a:t/>
            </a:r>
            <a:br>
              <a:rPr lang="en-US" b="1" dirty="0">
                <a:solidFill>
                  <a:srgbClr val="0D0D0D"/>
                </a:solidFill>
                <a:ea typeface="Calibri"/>
                <a:cs typeface="Arial"/>
              </a:rPr>
            </a:br>
            <a:endParaRPr lang="ar-EG" dirty="0"/>
          </a:p>
        </p:txBody>
      </p:sp>
      <p:pic>
        <p:nvPicPr>
          <p:cNvPr id="440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4149080"/>
            <a:ext cx="4608512" cy="2448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39436121"/>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447800" y="304800"/>
            <a:ext cx="6945702" cy="5352394"/>
            <a:chOff x="1969698" y="177475"/>
            <a:chExt cx="6945702" cy="5352394"/>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69698" y="1472875"/>
              <a:ext cx="5486400" cy="4056994"/>
            </a:xfrm>
            <a:prstGeom prst="ellipse">
              <a:avLst/>
            </a:prstGeom>
            <a:ln>
              <a:noFill/>
            </a:ln>
            <a:effectLst>
              <a:softEdge rad="112500"/>
            </a:effectLst>
          </p:spPr>
        </p:pic>
        <p:sp>
          <p:nvSpPr>
            <p:cNvPr id="6" name="TextBox 5"/>
            <p:cNvSpPr txBox="1"/>
            <p:nvPr/>
          </p:nvSpPr>
          <p:spPr>
            <a:xfrm>
              <a:off x="6019800" y="177475"/>
              <a:ext cx="2895600" cy="646331"/>
            </a:xfrm>
            <a:prstGeom prst="rect">
              <a:avLst/>
            </a:prstGeom>
            <a:noFill/>
          </p:spPr>
          <p:txBody>
            <a:bodyPr wrap="square" rtlCol="1">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ar-EG" sz="3600" b="1" i="0" u="none" strike="noStrike" kern="0" cap="none" spc="0" normalizeH="0" baseline="0" noProof="0" dirty="0" smtClean="0">
                  <a:ln>
                    <a:noFill/>
                  </a:ln>
                  <a:solidFill>
                    <a:srgbClr val="C00000"/>
                  </a:solidFill>
                  <a:effectLst/>
                  <a:uLnTx/>
                  <a:uFillTx/>
                </a:rPr>
                <a:t>إستراحة تدريبية</a:t>
              </a:r>
            </a:p>
          </p:txBody>
        </p:sp>
      </p:grpSp>
    </p:spTree>
    <p:extLst>
      <p:ext uri="{BB962C8B-B14F-4D97-AF65-F5344CB8AC3E}">
        <p14:creationId xmlns:p14="http://schemas.microsoft.com/office/powerpoint/2010/main" val="32522517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562600" y="381000"/>
            <a:ext cx="3220639" cy="2104223"/>
            <a:chOff x="6629028" y="912849"/>
            <a:chExt cx="4294185" cy="2337698"/>
          </a:xfrm>
        </p:grpSpPr>
        <p:pic>
          <p:nvPicPr>
            <p:cNvPr id="3" name="Picture 2"/>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16220" t="16936" r="48725" b="16396"/>
            <a:stretch/>
          </p:blipFill>
          <p:spPr>
            <a:xfrm>
              <a:off x="8875059" y="912849"/>
              <a:ext cx="2048154" cy="2337698"/>
            </a:xfrm>
            <a:prstGeom prst="rect">
              <a:avLst/>
            </a:prstGeom>
          </p:spPr>
        </p:pic>
        <p:sp>
          <p:nvSpPr>
            <p:cNvPr id="4" name="TextBox 3"/>
            <p:cNvSpPr txBox="1"/>
            <p:nvPr/>
          </p:nvSpPr>
          <p:spPr>
            <a:xfrm>
              <a:off x="6629028" y="1674742"/>
              <a:ext cx="2453306" cy="1470281"/>
            </a:xfrm>
            <a:prstGeom prst="rect">
              <a:avLst/>
            </a:prstGeom>
            <a:noFill/>
          </p:spPr>
          <p:txBody>
            <a:bodyPr wrap="square" rtlCol="1">
              <a:spAutoFit/>
            </a:bodyPr>
            <a:lstStyle/>
            <a:p>
              <a:pPr algn="ctr"/>
              <a:r>
                <a:rPr lang="ar-EG" sz="4000" b="1" dirty="0">
                  <a:solidFill>
                    <a:srgbClr val="C00000"/>
                  </a:solidFill>
                  <a:latin typeface="ae_AlHor" panose="02060603050605020204" pitchFamily="18" charset="-78"/>
                  <a:cs typeface="ae_AlHor" panose="02060603050605020204" pitchFamily="18" charset="-78"/>
                </a:rPr>
                <a:t>الهدف العام</a:t>
              </a:r>
            </a:p>
          </p:txBody>
        </p:sp>
      </p:grpSp>
      <p:sp>
        <p:nvSpPr>
          <p:cNvPr id="5" name="Folded Corner 4"/>
          <p:cNvSpPr>
            <a:spLocks/>
          </p:cNvSpPr>
          <p:nvPr/>
        </p:nvSpPr>
        <p:spPr>
          <a:xfrm>
            <a:off x="533400" y="2971800"/>
            <a:ext cx="7924800" cy="1944052"/>
          </a:xfrm>
          <a:prstGeom prst="foldedCorner">
            <a:avLst/>
          </a:prstGeom>
          <a:no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justLow">
              <a:lnSpc>
                <a:spcPct val="115000"/>
              </a:lnSpc>
              <a:spcAft>
                <a:spcPts val="1000"/>
              </a:spcAft>
            </a:pPr>
            <a:r>
              <a:rPr lang="ar-SA" sz="2800" b="1" dirty="0">
                <a:ea typeface="Calibri"/>
                <a:cs typeface="AL-Mohanad Bold"/>
              </a:rPr>
              <a:t>يهدف البرنامج إلى إكساب المشاركين معرفة التنمر وأنواعه وكيفية معالجة التنمر وآثار التنمر علي الأطفال وخصائص المتنمرين  وما هي مخاطر التنمر وأسباب التنمر وما هي أنواع التنمر </a:t>
            </a:r>
            <a:endParaRPr lang="en-US" b="1" dirty="0">
              <a:effectLst/>
              <a:latin typeface="Calibri"/>
              <a:ea typeface="Calibri"/>
              <a:cs typeface="Arial"/>
            </a:endParaRPr>
          </a:p>
        </p:txBody>
      </p:sp>
    </p:spTree>
    <p:extLst>
      <p:ext uri="{BB962C8B-B14F-4D97-AF65-F5344CB8AC3E}">
        <p14:creationId xmlns:p14="http://schemas.microsoft.com/office/powerpoint/2010/main" val="151055620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3563888" y="85726"/>
            <a:ext cx="5275312" cy="1460196"/>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11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fontAlgn="base">
                <a:spcBef>
                  <a:spcPct val="0"/>
                </a:spcBef>
                <a:spcAft>
                  <a:spcPct val="0"/>
                </a:spcAft>
              </a:pPr>
              <a:r>
                <a:rPr lang="ar-EG" sz="3200" kern="0" dirty="0">
                  <a:solidFill>
                    <a:sysClr val="windowText" lastClr="000000"/>
                  </a:solidFill>
                  <a:latin typeface="Calibri" pitchFamily="34" charset="0"/>
                  <a:ea typeface="Arial" pitchFamily="34" charset="0"/>
                  <a:cs typeface="AL-Mateen" pitchFamily="2" charset="-78"/>
                </a:rPr>
                <a:t>دور المعلم في علاج التنمر داخل المدرسة</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p:txBody>
        </p:sp>
      </p:grpSp>
      <p:sp>
        <p:nvSpPr>
          <p:cNvPr id="5" name="مستطيل 4"/>
          <p:cNvSpPr/>
          <p:nvPr/>
        </p:nvSpPr>
        <p:spPr>
          <a:xfrm>
            <a:off x="294994" y="1772816"/>
            <a:ext cx="8568952" cy="4390946"/>
          </a:xfrm>
          <a:prstGeom prst="rect">
            <a:avLst/>
          </a:prstGeom>
        </p:spPr>
        <p:txBody>
          <a:bodyPr wrap="square">
            <a:spAutoFit/>
          </a:bodyPr>
          <a:lstStyle/>
          <a:p>
            <a:pPr algn="justLow">
              <a:lnSpc>
                <a:spcPct val="150000"/>
              </a:lnSpc>
              <a:spcAft>
                <a:spcPts val="1000"/>
              </a:spcAft>
            </a:pPr>
            <a:r>
              <a:rPr lang="ar-EG" sz="2000" b="1" dirty="0">
                <a:solidFill>
                  <a:srgbClr val="FF0000"/>
                </a:solidFill>
                <a:ea typeface="Calibri"/>
              </a:rPr>
              <a:t>دور المعلم عند حدوث التنمر</a:t>
            </a:r>
            <a:endParaRPr lang="en-US" sz="1050" dirty="0">
              <a:ea typeface="Calibri"/>
              <a:cs typeface="Arial"/>
            </a:endParaRPr>
          </a:p>
          <a:p>
            <a:pPr algn="justLow">
              <a:lnSpc>
                <a:spcPct val="150000"/>
              </a:lnSpc>
              <a:spcAft>
                <a:spcPts val="1000"/>
              </a:spcAft>
            </a:pPr>
            <a:r>
              <a:rPr lang="ar-EG" b="1" dirty="0">
                <a:solidFill>
                  <a:srgbClr val="0D0D0D"/>
                </a:solidFill>
                <a:ea typeface="Calibri"/>
              </a:rPr>
              <a:t>إذا شاهد المعلم أو نُقلت إليه حادثة تنمر في أي مكان داخل المدرسة وجب عليه التحرك فورًا بمفرده أو بصحبة معلمين آخرين للفصل بين التلاميذ والتأكد من سلامة الجميع وعدم تجدد الاشتباك مرة أخرى.</a:t>
            </a:r>
            <a:endParaRPr lang="en-US" sz="1050" dirty="0">
              <a:ea typeface="Calibri"/>
              <a:cs typeface="Arial"/>
            </a:endParaRPr>
          </a:p>
          <a:p>
            <a:pPr algn="justLow">
              <a:lnSpc>
                <a:spcPct val="150000"/>
              </a:lnSpc>
              <a:spcAft>
                <a:spcPts val="1000"/>
              </a:spcAft>
            </a:pPr>
            <a:r>
              <a:rPr lang="ar-EG" b="1" dirty="0">
                <a:solidFill>
                  <a:srgbClr val="0D0D0D"/>
                </a:solidFill>
                <a:ea typeface="Calibri"/>
              </a:rPr>
              <a:t>كما لا بد أن يُظهر المعلم سيطرة حقيقية تردع المشاغبين عن الاستمرار، وتُطمئن الطلاب الضحايا والآخرين المتفرجين. إذ إنه من الضروري أن يشعر التلاميذ أن معلميهم يملكون حلولًا لمشكلة التنمر</a:t>
            </a:r>
            <a:r>
              <a:rPr lang="ar-EG" b="1" dirty="0" smtClean="0">
                <a:solidFill>
                  <a:srgbClr val="0D0D0D"/>
                </a:solidFill>
                <a:ea typeface="Calibri"/>
              </a:rPr>
              <a:t>.</a:t>
            </a:r>
            <a:endParaRPr lang="en-US" sz="1050" dirty="0">
              <a:ea typeface="Calibri"/>
              <a:cs typeface="Arial"/>
            </a:endParaRPr>
          </a:p>
          <a:p>
            <a:pPr algn="justLow">
              <a:lnSpc>
                <a:spcPct val="150000"/>
              </a:lnSpc>
              <a:spcAft>
                <a:spcPts val="1000"/>
              </a:spcAft>
            </a:pPr>
            <a:r>
              <a:rPr lang="ar-EG" b="1" dirty="0">
                <a:solidFill>
                  <a:srgbClr val="0D0D0D"/>
                </a:solidFill>
                <a:ea typeface="Calibri"/>
              </a:rPr>
              <a:t>في نفس الوقت، يجب على المعلم الحرص على عدم إيذاء الطفل المُعتدِ وأن يتجنب إظهار سلوكيات عدوانية تجاه المتنمرين؛ حتى لا يُحسب ذلك تنمرًا من ناحيته فيقدم قدوة سيئة لطلابه. لذلك يجب أن يتعامل المعلم بحزم دون أن يتصرف تصرفات غير لائقة.</a:t>
            </a:r>
            <a:endParaRPr lang="en-US" sz="1050" dirty="0">
              <a:ea typeface="Calibri"/>
              <a:cs typeface="Arial"/>
            </a:endParaRPr>
          </a:p>
          <a:p>
            <a:pPr algn="justLow">
              <a:lnSpc>
                <a:spcPct val="150000"/>
              </a:lnSpc>
              <a:spcAft>
                <a:spcPts val="1000"/>
              </a:spcAft>
            </a:pPr>
            <a:r>
              <a:rPr lang="ar-EG" b="1" dirty="0">
                <a:solidFill>
                  <a:srgbClr val="0D0D0D"/>
                </a:solidFill>
                <a:ea typeface="Calibri"/>
              </a:rPr>
              <a:t> </a:t>
            </a:r>
            <a:endParaRPr lang="en-US" sz="1050" dirty="0">
              <a:ea typeface="Calibri"/>
              <a:cs typeface="Arial"/>
            </a:endParaRPr>
          </a:p>
        </p:txBody>
      </p:sp>
      <p:pic>
        <p:nvPicPr>
          <p:cNvPr id="4505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7150" y="5157192"/>
            <a:ext cx="2606658" cy="1619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39436121"/>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95536" y="332656"/>
            <a:ext cx="8424936" cy="3847207"/>
          </a:xfrm>
          <a:prstGeom prst="rect">
            <a:avLst/>
          </a:prstGeom>
        </p:spPr>
        <p:txBody>
          <a:bodyPr wrap="square">
            <a:spAutoFit/>
          </a:bodyPr>
          <a:lstStyle/>
          <a:p>
            <a:pPr algn="justLow">
              <a:lnSpc>
                <a:spcPct val="150000"/>
              </a:lnSpc>
              <a:spcAft>
                <a:spcPts val="1000"/>
              </a:spcAft>
            </a:pPr>
            <a:r>
              <a:rPr lang="ar-EG" sz="2000" b="1" dirty="0">
                <a:solidFill>
                  <a:srgbClr val="FF0000"/>
                </a:solidFill>
                <a:ea typeface="Calibri"/>
              </a:rPr>
              <a:t>دور المعلم مع الطالب ضحية التنمر</a:t>
            </a:r>
            <a:endParaRPr lang="en-US" sz="1050" dirty="0">
              <a:ea typeface="Calibri"/>
              <a:cs typeface="Arial"/>
            </a:endParaRPr>
          </a:p>
          <a:p>
            <a:pPr algn="justLow">
              <a:lnSpc>
                <a:spcPct val="150000"/>
              </a:lnSpc>
              <a:spcAft>
                <a:spcPts val="1000"/>
              </a:spcAft>
            </a:pPr>
            <a:r>
              <a:rPr lang="ar-EG" b="1" dirty="0">
                <a:solidFill>
                  <a:srgbClr val="0D0D0D"/>
                </a:solidFill>
                <a:ea typeface="Calibri"/>
              </a:rPr>
              <a:t>يحتاج الطالب ضحية التنمر إلى معاملة تراعي احتياجاته النفسية. فقد يغلب عليه لحظة التنمّر شعور بالمهانة والضعف.</a:t>
            </a:r>
            <a:endParaRPr lang="en-US" sz="1050" dirty="0">
              <a:ea typeface="Calibri"/>
              <a:cs typeface="Arial"/>
            </a:endParaRPr>
          </a:p>
          <a:p>
            <a:pPr algn="justLow">
              <a:lnSpc>
                <a:spcPct val="150000"/>
              </a:lnSpc>
              <a:spcAft>
                <a:spcPts val="1000"/>
              </a:spcAft>
            </a:pPr>
            <a:r>
              <a:rPr lang="ar-EG" b="1" dirty="0">
                <a:solidFill>
                  <a:srgbClr val="0D0D0D"/>
                </a:solidFill>
                <a:ea typeface="Calibri"/>
              </a:rPr>
              <a:t>وهنا يظهر دور المعلم الواعي الذي يُشعر الضحية بالتقدير وبأن الأمر سيؤخذ على محمل الجدّ. لذلك يجب أن ينصت المعلم إلى الطالب بتركيز دون أن يحاول لومه على مشاعره أو حتى تعديلها وإنما عليه فقط إظهار التفهم الكامل لها.</a:t>
            </a:r>
            <a:endParaRPr lang="en-US" sz="1050" dirty="0">
              <a:ea typeface="Calibri"/>
              <a:cs typeface="Arial"/>
            </a:endParaRPr>
          </a:p>
          <a:p>
            <a:pPr algn="justLow">
              <a:lnSpc>
                <a:spcPct val="150000"/>
              </a:lnSpc>
              <a:spcAft>
                <a:spcPts val="1000"/>
              </a:spcAft>
            </a:pPr>
            <a:r>
              <a:rPr lang="ar-EG" b="1" dirty="0">
                <a:solidFill>
                  <a:srgbClr val="0D0D0D"/>
                </a:solidFill>
                <a:ea typeface="Calibri"/>
              </a:rPr>
              <a:t>ثم يأتي بعد ذلك دور بث الطمأنينة في نفسه الخائفة المذعورة والتأكيد على أن الطفل الآخر قد أخطأ في حقه وسوف تقوم الإدارة بدورها في ضبطه.</a:t>
            </a:r>
            <a:endParaRPr lang="en-US" sz="1050" dirty="0">
              <a:ea typeface="Calibri"/>
              <a:cs typeface="Arial"/>
            </a:endParaRPr>
          </a:p>
        </p:txBody>
      </p:sp>
      <p:pic>
        <p:nvPicPr>
          <p:cNvPr id="460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4077072"/>
            <a:ext cx="3744416" cy="2429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22799324"/>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539552" y="404664"/>
            <a:ext cx="8424936" cy="4262705"/>
          </a:xfrm>
          <a:prstGeom prst="rect">
            <a:avLst/>
          </a:prstGeom>
        </p:spPr>
        <p:txBody>
          <a:bodyPr wrap="square">
            <a:spAutoFit/>
          </a:bodyPr>
          <a:lstStyle/>
          <a:p>
            <a:pPr algn="justLow">
              <a:lnSpc>
                <a:spcPct val="150000"/>
              </a:lnSpc>
              <a:spcAft>
                <a:spcPts val="1000"/>
              </a:spcAft>
            </a:pPr>
            <a:r>
              <a:rPr lang="ar-EG" sz="2000" b="1" dirty="0">
                <a:solidFill>
                  <a:srgbClr val="FF0000"/>
                </a:solidFill>
                <a:ea typeface="Calibri"/>
              </a:rPr>
              <a:t> دور المعلم مع الطفل المتنمر</a:t>
            </a:r>
            <a:endParaRPr lang="en-US" sz="1050" dirty="0">
              <a:ea typeface="Calibri"/>
              <a:cs typeface="Arial"/>
            </a:endParaRPr>
          </a:p>
          <a:p>
            <a:pPr algn="justLow">
              <a:lnSpc>
                <a:spcPct val="150000"/>
              </a:lnSpc>
              <a:spcAft>
                <a:spcPts val="1000"/>
              </a:spcAft>
            </a:pPr>
            <a:r>
              <a:rPr lang="ar-EG" b="1" dirty="0">
                <a:solidFill>
                  <a:srgbClr val="0D0D0D"/>
                </a:solidFill>
                <a:ea typeface="Calibri"/>
              </a:rPr>
              <a:t>لا تقل أهمية دور المعلم مع الطالب المتنمر عن أهمية دوره مع الضحية. فالمتنمر ضحية أيضًا لظروف نفسية أو اجتماعية. ومن هنا فعلى المعلم أن يمنح المتنمر الفرصة الكاملة لرواية قصته ثم التثبت منها، فإذا كان الطفل مدانًا يقوم المعلم بشرح الخطأ له وإخباره أن هذه النوعية من التصرفات غير مقبولة تمامًا.</a:t>
            </a:r>
            <a:endParaRPr lang="en-US" sz="1050" dirty="0">
              <a:ea typeface="Calibri"/>
              <a:cs typeface="Arial"/>
            </a:endParaRPr>
          </a:p>
          <a:p>
            <a:pPr algn="justLow">
              <a:lnSpc>
                <a:spcPct val="150000"/>
              </a:lnSpc>
              <a:spcAft>
                <a:spcPts val="1000"/>
              </a:spcAft>
            </a:pPr>
            <a:r>
              <a:rPr lang="ar-EG" b="1" dirty="0">
                <a:solidFill>
                  <a:srgbClr val="0D0D0D"/>
                </a:solidFill>
                <a:ea typeface="Calibri"/>
              </a:rPr>
              <a:t>لاحقًا، يعقِد المعلم جلسات مع الطفل المتنمر لمناقشة الأسباب التي دفعته لمثل هذه التصرفات ويضع له خطة تحفيزية تشجعه على التخلي عن التنمر وترشده إلى الوسائل السليمة لتحقيق أهدافه. فإذا كان يطمح مثلًا إلى الزعامة يمكن إرشاده إلى المشاركة في الأنشطة المدرسية والانتخابات الداخلية.</a:t>
            </a:r>
            <a:endParaRPr lang="en-US" sz="1050" dirty="0">
              <a:ea typeface="Calibri"/>
              <a:cs typeface="Arial"/>
            </a:endParaRPr>
          </a:p>
          <a:p>
            <a:pPr algn="justLow">
              <a:lnSpc>
                <a:spcPct val="150000"/>
              </a:lnSpc>
              <a:spcAft>
                <a:spcPts val="1000"/>
              </a:spcAft>
            </a:pPr>
            <a:r>
              <a:rPr lang="ar-EG" b="1" dirty="0">
                <a:solidFill>
                  <a:srgbClr val="0D0D0D"/>
                </a:solidFill>
                <a:ea typeface="Calibri"/>
              </a:rPr>
              <a:t>ومن الضروري ربط نظام المكافآت المدرسية بتعديل السلوك، فلا يحصل الطالب على حصته من الأنشطة الترفيهية كالرحلات والمخيمات قبل أن يعدل سلوكياته الخاطئة.</a:t>
            </a:r>
            <a:endParaRPr lang="en-US" sz="1050" dirty="0">
              <a:ea typeface="Calibri"/>
              <a:cs typeface="Arial"/>
            </a:endParaRPr>
          </a:p>
        </p:txBody>
      </p:sp>
      <p:pic>
        <p:nvPicPr>
          <p:cNvPr id="471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4667369"/>
            <a:ext cx="4212468" cy="20796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22799324"/>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1979712" y="85726"/>
            <a:ext cx="6859488" cy="1313088"/>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11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fontAlgn="base">
                <a:spcBef>
                  <a:spcPct val="0"/>
                </a:spcBef>
                <a:spcAft>
                  <a:spcPct val="0"/>
                </a:spcAft>
              </a:pPr>
              <a:r>
                <a:rPr lang="ar-EG" sz="3200" kern="0" dirty="0">
                  <a:solidFill>
                    <a:sysClr val="windowText" lastClr="000000"/>
                  </a:solidFill>
                  <a:latin typeface="Calibri" pitchFamily="34" charset="0"/>
                  <a:ea typeface="Arial" pitchFamily="34" charset="0"/>
                  <a:cs typeface="AL-Mateen" pitchFamily="2" charset="-78"/>
                </a:rPr>
                <a:t>كيف تحمين طفلك من ظاهرة التنمر في المدرسة؟</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p:txBody>
        </p:sp>
      </p:grpSp>
      <p:sp>
        <p:nvSpPr>
          <p:cNvPr id="6" name="مستطيل 5"/>
          <p:cNvSpPr/>
          <p:nvPr/>
        </p:nvSpPr>
        <p:spPr>
          <a:xfrm>
            <a:off x="251520" y="1305022"/>
            <a:ext cx="8587680" cy="5539978"/>
          </a:xfrm>
          <a:prstGeom prst="rect">
            <a:avLst/>
          </a:prstGeom>
        </p:spPr>
        <p:txBody>
          <a:bodyPr wrap="square">
            <a:spAutoFit/>
          </a:bodyPr>
          <a:lstStyle/>
          <a:p>
            <a:pPr algn="justLow">
              <a:lnSpc>
                <a:spcPct val="150000"/>
              </a:lnSpc>
              <a:spcAft>
                <a:spcPts val="1000"/>
              </a:spcAft>
            </a:pPr>
            <a:r>
              <a:rPr lang="ar-EG" sz="2400" b="1" dirty="0">
                <a:solidFill>
                  <a:srgbClr val="FF0000"/>
                </a:solidFill>
                <a:ea typeface="Calibri"/>
              </a:rPr>
              <a:t>أبعاد وأضرار تعرض الطفل لـ ظاهرة التنمر في المدرسة:</a:t>
            </a:r>
            <a:endParaRPr lang="en-US" sz="1050" dirty="0">
              <a:ea typeface="Calibri"/>
              <a:cs typeface="Arial"/>
            </a:endParaRPr>
          </a:p>
          <a:p>
            <a:pPr algn="justLow">
              <a:lnSpc>
                <a:spcPct val="150000"/>
              </a:lnSpc>
              <a:spcAft>
                <a:spcPts val="1000"/>
              </a:spcAft>
            </a:pPr>
            <a:r>
              <a:rPr lang="ar-EG" b="1" dirty="0">
                <a:solidFill>
                  <a:srgbClr val="0D0D0D"/>
                </a:solidFill>
                <a:ea typeface="Calibri"/>
              </a:rPr>
              <a:t>• يصاب الطفل بالاكتئاب والانطواء.</a:t>
            </a:r>
            <a:endParaRPr lang="en-US" sz="1050" dirty="0">
              <a:ea typeface="Calibri"/>
              <a:cs typeface="Arial"/>
            </a:endParaRPr>
          </a:p>
          <a:p>
            <a:pPr algn="justLow">
              <a:lnSpc>
                <a:spcPct val="150000"/>
              </a:lnSpc>
              <a:spcAft>
                <a:spcPts val="1000"/>
              </a:spcAft>
            </a:pPr>
            <a:r>
              <a:rPr lang="ar-EG" b="1" dirty="0">
                <a:solidFill>
                  <a:srgbClr val="0D0D0D"/>
                </a:solidFill>
                <a:ea typeface="Calibri"/>
              </a:rPr>
              <a:t>• يرفض الذهاب إلى المدرسة.</a:t>
            </a:r>
            <a:endParaRPr lang="en-US" sz="1050" dirty="0">
              <a:ea typeface="Calibri"/>
              <a:cs typeface="Arial"/>
            </a:endParaRPr>
          </a:p>
          <a:p>
            <a:pPr algn="justLow">
              <a:lnSpc>
                <a:spcPct val="150000"/>
              </a:lnSpc>
              <a:spcAft>
                <a:spcPts val="1000"/>
              </a:spcAft>
            </a:pPr>
            <a:r>
              <a:rPr lang="ar-EG" b="1" dirty="0">
                <a:solidFill>
                  <a:srgbClr val="0D0D0D"/>
                </a:solidFill>
                <a:ea typeface="Calibri"/>
              </a:rPr>
              <a:t>• تدني مستواه التعليمي.</a:t>
            </a:r>
            <a:endParaRPr lang="en-US" sz="1050" dirty="0">
              <a:ea typeface="Calibri"/>
              <a:cs typeface="Arial"/>
            </a:endParaRPr>
          </a:p>
          <a:p>
            <a:pPr algn="justLow">
              <a:lnSpc>
                <a:spcPct val="150000"/>
              </a:lnSpc>
              <a:spcAft>
                <a:spcPts val="1000"/>
              </a:spcAft>
            </a:pPr>
            <a:r>
              <a:rPr lang="ar-EG" b="1" dirty="0">
                <a:solidFill>
                  <a:srgbClr val="0D0D0D"/>
                </a:solidFill>
                <a:ea typeface="Calibri"/>
              </a:rPr>
              <a:t>• قد يفكر بالانتحار في مراحل متقدمة من الضغط الذي يتعرض له.</a:t>
            </a:r>
            <a:endParaRPr lang="en-US" sz="1050" dirty="0">
              <a:ea typeface="Calibri"/>
              <a:cs typeface="Arial"/>
            </a:endParaRPr>
          </a:p>
          <a:p>
            <a:pPr algn="justLow">
              <a:lnSpc>
                <a:spcPct val="150000"/>
              </a:lnSpc>
              <a:spcAft>
                <a:spcPts val="1000"/>
              </a:spcAft>
            </a:pPr>
            <a:r>
              <a:rPr lang="ar-EG" b="1" dirty="0">
                <a:solidFill>
                  <a:srgbClr val="0D0D0D"/>
                </a:solidFill>
                <a:ea typeface="Calibri"/>
              </a:rPr>
              <a:t>ما هو دور الأسرة في حماية أطفالها من ظاهرة التنمر؟</a:t>
            </a:r>
            <a:endParaRPr lang="en-US" sz="1050" dirty="0">
              <a:ea typeface="Calibri"/>
              <a:cs typeface="Arial"/>
            </a:endParaRPr>
          </a:p>
          <a:p>
            <a:pPr algn="justLow">
              <a:lnSpc>
                <a:spcPct val="150000"/>
              </a:lnSpc>
              <a:spcAft>
                <a:spcPts val="1000"/>
              </a:spcAft>
            </a:pPr>
            <a:r>
              <a:rPr lang="ar-EG" b="1" dirty="0">
                <a:solidFill>
                  <a:srgbClr val="0D0D0D"/>
                </a:solidFill>
                <a:ea typeface="Calibri"/>
              </a:rPr>
              <a:t>• عدم المبالغة في إعطاء المصروف للطفل لكي لا يشعر الزملاء بالغيرة منه.</a:t>
            </a:r>
            <a:endParaRPr lang="en-US" sz="1050" dirty="0">
              <a:ea typeface="Calibri"/>
              <a:cs typeface="Arial"/>
            </a:endParaRPr>
          </a:p>
          <a:p>
            <a:pPr algn="justLow">
              <a:lnSpc>
                <a:spcPct val="150000"/>
              </a:lnSpc>
              <a:spcAft>
                <a:spcPts val="1000"/>
              </a:spcAft>
            </a:pPr>
            <a:r>
              <a:rPr lang="ar-EG" b="1" dirty="0">
                <a:solidFill>
                  <a:srgbClr val="0D0D0D"/>
                </a:solidFill>
                <a:ea typeface="Calibri"/>
              </a:rPr>
              <a:t>• عدم المبالغة في تقديم الشطائر والحلوى لكي لا يشعر الزملاء بالنقص، ويعتدون عليه.</a:t>
            </a:r>
            <a:endParaRPr lang="en-US" sz="1050" dirty="0">
              <a:ea typeface="Calibri"/>
              <a:cs typeface="Arial"/>
            </a:endParaRPr>
          </a:p>
          <a:p>
            <a:pPr algn="justLow">
              <a:lnSpc>
                <a:spcPct val="150000"/>
              </a:lnSpc>
              <a:spcAft>
                <a:spcPts val="1000"/>
              </a:spcAft>
            </a:pPr>
            <a:r>
              <a:rPr lang="ar-EG" b="1" dirty="0">
                <a:solidFill>
                  <a:srgbClr val="0D0D0D"/>
                </a:solidFill>
                <a:ea typeface="Calibri"/>
              </a:rPr>
              <a:t>• تنمية روح التواضع في نفس الصغير مهما نشأ مدللاُ ومرفهاً.</a:t>
            </a:r>
            <a:endParaRPr lang="en-US" sz="1050" dirty="0">
              <a:ea typeface="Calibri"/>
              <a:cs typeface="Arial"/>
            </a:endParaRPr>
          </a:p>
          <a:p>
            <a:pPr algn="justLow">
              <a:lnSpc>
                <a:spcPct val="150000"/>
              </a:lnSpc>
              <a:spcAft>
                <a:spcPts val="1000"/>
              </a:spcAft>
            </a:pPr>
            <a:r>
              <a:rPr lang="ar-EG" b="1" dirty="0">
                <a:solidFill>
                  <a:srgbClr val="0D0D0D"/>
                </a:solidFill>
                <a:ea typeface="Calibri"/>
              </a:rPr>
              <a:t>• عدم تعويده على الانتقام منذ الصغر، بل تربيته على التسامح</a:t>
            </a:r>
            <a:r>
              <a:rPr lang="ar-EG" b="1" dirty="0" smtClean="0">
                <a:solidFill>
                  <a:srgbClr val="0D0D0D"/>
                </a:solidFill>
                <a:ea typeface="Calibri"/>
              </a:rPr>
              <a:t>.</a:t>
            </a:r>
            <a:endParaRPr lang="en-US" sz="1050" dirty="0">
              <a:ea typeface="Calibri"/>
              <a:cs typeface="Arial"/>
            </a:endParaRPr>
          </a:p>
        </p:txBody>
      </p:sp>
    </p:spTree>
    <p:extLst>
      <p:ext uri="{BB962C8B-B14F-4D97-AF65-F5344CB8AC3E}">
        <p14:creationId xmlns:p14="http://schemas.microsoft.com/office/powerpoint/2010/main" val="3622799324"/>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3563888" y="85726"/>
            <a:ext cx="5275312" cy="1460196"/>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11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fontAlgn="base">
                <a:spcBef>
                  <a:spcPct val="0"/>
                </a:spcBef>
                <a:spcAft>
                  <a:spcPct val="0"/>
                </a:spcAft>
              </a:pPr>
              <a:r>
                <a:rPr lang="ar-EG" sz="3200" kern="0" dirty="0">
                  <a:solidFill>
                    <a:sysClr val="windowText" lastClr="000000"/>
                  </a:solidFill>
                  <a:latin typeface="Calibri" pitchFamily="34" charset="0"/>
                  <a:ea typeface="Arial" pitchFamily="34" charset="0"/>
                  <a:cs typeface="AL-Mateen" pitchFamily="2" charset="-78"/>
                </a:rPr>
                <a:t>ضحايا التنمر ونصائح لتقوية الشخصية</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p:txBody>
        </p:sp>
      </p:grpSp>
      <p:sp>
        <p:nvSpPr>
          <p:cNvPr id="5" name="مستطيل 4"/>
          <p:cNvSpPr/>
          <p:nvPr/>
        </p:nvSpPr>
        <p:spPr>
          <a:xfrm>
            <a:off x="370383" y="1772816"/>
            <a:ext cx="8443664" cy="3559949"/>
          </a:xfrm>
          <a:prstGeom prst="rect">
            <a:avLst/>
          </a:prstGeom>
        </p:spPr>
        <p:txBody>
          <a:bodyPr wrap="square">
            <a:spAutoFit/>
          </a:bodyPr>
          <a:lstStyle/>
          <a:p>
            <a:pPr algn="justLow">
              <a:lnSpc>
                <a:spcPct val="150000"/>
              </a:lnSpc>
              <a:spcAft>
                <a:spcPts val="1000"/>
              </a:spcAft>
            </a:pPr>
            <a:r>
              <a:rPr lang="ar-EG" sz="2000" b="1" dirty="0">
                <a:solidFill>
                  <a:srgbClr val="FF0000"/>
                </a:solidFill>
                <a:ea typeface="Calibri"/>
              </a:rPr>
              <a:t>ماهي العلامات التي نعرف بها ضحايا التنمر؟</a:t>
            </a:r>
            <a:endParaRPr lang="en-US" sz="1050" dirty="0">
              <a:ea typeface="Calibri"/>
              <a:cs typeface="Arial"/>
            </a:endParaRPr>
          </a:p>
          <a:p>
            <a:pPr algn="justLow">
              <a:lnSpc>
                <a:spcPct val="150000"/>
              </a:lnSpc>
              <a:spcAft>
                <a:spcPts val="1000"/>
              </a:spcAft>
            </a:pPr>
            <a:r>
              <a:rPr lang="ar-EG" b="1" dirty="0">
                <a:solidFill>
                  <a:srgbClr val="0D0D0D"/>
                </a:solidFill>
                <a:ea typeface="Calibri"/>
              </a:rPr>
              <a:t>• انسحابه من جميع الأنشطة المدرسية أو أي نشاط أخر محبب إليه، وابتعاده عن التجمعات وعن الأصدقاء.</a:t>
            </a:r>
            <a:endParaRPr lang="en-US" sz="1050" dirty="0">
              <a:ea typeface="Calibri"/>
              <a:cs typeface="Arial"/>
            </a:endParaRPr>
          </a:p>
          <a:p>
            <a:pPr algn="justLow">
              <a:lnSpc>
                <a:spcPct val="150000"/>
              </a:lnSpc>
              <a:spcAft>
                <a:spcPts val="1000"/>
              </a:spcAft>
            </a:pPr>
            <a:r>
              <a:rPr lang="ar-EG" b="1" dirty="0">
                <a:solidFill>
                  <a:srgbClr val="0D0D0D"/>
                </a:solidFill>
                <a:ea typeface="Calibri"/>
              </a:rPr>
              <a:t>• اهماله لمظهره الخارجي أو الدراسة بالإضافة لعدم حرصه واهتمامه بالكتب والدفاتر </a:t>
            </a:r>
            <a:r>
              <a:rPr lang="ar-EG" b="1" dirty="0" err="1">
                <a:solidFill>
                  <a:srgbClr val="0D0D0D"/>
                </a:solidFill>
                <a:ea typeface="Calibri"/>
              </a:rPr>
              <a:t>الخاصه</a:t>
            </a:r>
            <a:r>
              <a:rPr lang="ar-EG" b="1" dirty="0">
                <a:solidFill>
                  <a:srgbClr val="0D0D0D"/>
                </a:solidFill>
                <a:ea typeface="Calibri"/>
              </a:rPr>
              <a:t> به.</a:t>
            </a:r>
            <a:endParaRPr lang="en-US" sz="1050" dirty="0">
              <a:ea typeface="Calibri"/>
              <a:cs typeface="Arial"/>
            </a:endParaRPr>
          </a:p>
          <a:p>
            <a:pPr algn="justLow">
              <a:lnSpc>
                <a:spcPct val="150000"/>
              </a:lnSpc>
              <a:spcAft>
                <a:spcPts val="1000"/>
              </a:spcAft>
            </a:pPr>
            <a:r>
              <a:rPr lang="ar-EG" b="1" dirty="0">
                <a:solidFill>
                  <a:srgbClr val="0D0D0D"/>
                </a:solidFill>
                <a:ea typeface="Calibri"/>
              </a:rPr>
              <a:t>• ظهور حالة من القلق والتوتر عليه، وقد تصل إلى حد قضم الأظافر ونتف الشعر وفقدان أو زيادة الشهية، ومن الممكن أن يصرح بكرهه للمدرسة والتفكير بالهروب منها ومن كل الواقع الذي يعيش فيه.</a:t>
            </a:r>
            <a:endParaRPr lang="en-US" sz="1050" dirty="0">
              <a:ea typeface="Calibri"/>
              <a:cs typeface="Arial"/>
            </a:endParaRPr>
          </a:p>
          <a:p>
            <a:pPr algn="justLow">
              <a:lnSpc>
                <a:spcPct val="150000"/>
              </a:lnSpc>
              <a:spcAft>
                <a:spcPts val="1000"/>
              </a:spcAft>
            </a:pPr>
            <a:r>
              <a:rPr lang="ar-EG" b="1" dirty="0">
                <a:solidFill>
                  <a:srgbClr val="0D0D0D"/>
                </a:solidFill>
                <a:ea typeface="Calibri"/>
              </a:rPr>
              <a:t>• ضعف الثقة بالنفس وامتداد ذلك إلى حاجاته </a:t>
            </a:r>
            <a:r>
              <a:rPr lang="ar-EG" b="1" dirty="0" err="1">
                <a:solidFill>
                  <a:srgbClr val="0D0D0D"/>
                </a:solidFill>
                <a:ea typeface="Calibri"/>
              </a:rPr>
              <a:t>الفسيلوجية</a:t>
            </a:r>
            <a:r>
              <a:rPr lang="ar-EG" b="1" dirty="0">
                <a:solidFill>
                  <a:srgbClr val="0D0D0D"/>
                </a:solidFill>
                <a:ea typeface="Calibri"/>
              </a:rPr>
              <a:t>، مثل عدم القدرة على النوم أو الأكل وبالتالي عدم القدرة على التركيز.</a:t>
            </a:r>
            <a:endParaRPr lang="en-US" sz="1050" dirty="0">
              <a:ea typeface="Calibri"/>
              <a:cs typeface="Arial"/>
            </a:endParaRPr>
          </a:p>
        </p:txBody>
      </p:sp>
      <p:pic>
        <p:nvPicPr>
          <p:cNvPr id="481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4941168"/>
            <a:ext cx="2847975"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22799324"/>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683568" y="260648"/>
            <a:ext cx="8280920" cy="4113947"/>
          </a:xfrm>
          <a:prstGeom prst="rect">
            <a:avLst/>
          </a:prstGeom>
        </p:spPr>
        <p:txBody>
          <a:bodyPr wrap="square">
            <a:spAutoFit/>
          </a:bodyPr>
          <a:lstStyle/>
          <a:p>
            <a:pPr algn="justLow">
              <a:lnSpc>
                <a:spcPct val="150000"/>
              </a:lnSpc>
              <a:spcAft>
                <a:spcPts val="1000"/>
              </a:spcAft>
            </a:pPr>
            <a:r>
              <a:rPr lang="ar-EG" sz="2000" b="1" dirty="0">
                <a:solidFill>
                  <a:srgbClr val="FF0000"/>
                </a:solidFill>
                <a:ea typeface="Calibri"/>
              </a:rPr>
              <a:t>هل للمدرسة دور في الحد من ضحايا التنمر؟</a:t>
            </a:r>
            <a:endParaRPr lang="en-US" sz="1050" dirty="0">
              <a:ea typeface="Calibri"/>
              <a:cs typeface="Arial"/>
            </a:endParaRPr>
          </a:p>
          <a:p>
            <a:pPr algn="justLow">
              <a:lnSpc>
                <a:spcPct val="150000"/>
              </a:lnSpc>
              <a:spcAft>
                <a:spcPts val="1000"/>
              </a:spcAft>
            </a:pPr>
            <a:r>
              <a:rPr lang="ar-EG" b="1" dirty="0">
                <a:solidFill>
                  <a:srgbClr val="0D0D0D"/>
                </a:solidFill>
                <a:ea typeface="Calibri"/>
              </a:rPr>
              <a:t>• يجب أن تسن القوانين الرادعة للتنمر وأن تُفرض العقوبات اللازمة لحماية الطلاب وبالتالي توفير بيئة آمنة لهم.</a:t>
            </a:r>
            <a:endParaRPr lang="en-US" sz="1050" dirty="0">
              <a:ea typeface="Calibri"/>
              <a:cs typeface="Arial"/>
            </a:endParaRPr>
          </a:p>
          <a:p>
            <a:pPr algn="justLow">
              <a:lnSpc>
                <a:spcPct val="150000"/>
              </a:lnSpc>
              <a:spcAft>
                <a:spcPts val="1000"/>
              </a:spcAft>
            </a:pPr>
            <a:r>
              <a:rPr lang="ar-EG" b="1" dirty="0">
                <a:solidFill>
                  <a:srgbClr val="0D0D0D"/>
                </a:solidFill>
                <a:ea typeface="Calibri"/>
              </a:rPr>
              <a:t>• إيجاد ودعم برامج النشاط المدرسي وخاصة الصباحي بالتمارين التي تجعل التلاميذ يتخلصون من الطاقة السلبية ويُخلق لديهم الشعور بالأمان.</a:t>
            </a:r>
            <a:endParaRPr lang="en-US" sz="1050" dirty="0">
              <a:ea typeface="Calibri"/>
              <a:cs typeface="Arial"/>
            </a:endParaRPr>
          </a:p>
          <a:p>
            <a:pPr algn="justLow">
              <a:lnSpc>
                <a:spcPct val="150000"/>
              </a:lnSpc>
              <a:spcAft>
                <a:spcPts val="1000"/>
              </a:spcAft>
            </a:pPr>
            <a:r>
              <a:rPr lang="ar-EG" b="1" dirty="0">
                <a:solidFill>
                  <a:srgbClr val="0D0D0D"/>
                </a:solidFill>
                <a:ea typeface="Calibri"/>
              </a:rPr>
              <a:t>• تدريب المعلم بطريقة تجعله قادراً على حل المشكلات بطريقة تربوية تضمن العدالة بين الطلاب، كذلك أن يقوم المدرس </a:t>
            </a:r>
            <a:r>
              <a:rPr lang="ar-EG" b="1" dirty="0" err="1">
                <a:solidFill>
                  <a:srgbClr val="0D0D0D"/>
                </a:solidFill>
                <a:ea typeface="Calibri"/>
              </a:rPr>
              <a:t>باعداد</a:t>
            </a:r>
            <a:r>
              <a:rPr lang="ar-EG" b="1" dirty="0">
                <a:solidFill>
                  <a:srgbClr val="0D0D0D"/>
                </a:solidFill>
                <a:ea typeface="Calibri"/>
              </a:rPr>
              <a:t> درسه بطريقة تخفف من التوتر والخوف لدى الضحايا.</a:t>
            </a:r>
            <a:endParaRPr lang="en-US" sz="1050" dirty="0">
              <a:ea typeface="Calibri"/>
              <a:cs typeface="Arial"/>
            </a:endParaRPr>
          </a:p>
          <a:p>
            <a:r>
              <a:rPr lang="ar-EG" b="1" dirty="0">
                <a:solidFill>
                  <a:srgbClr val="0D0D0D"/>
                </a:solidFill>
                <a:ea typeface="Calibri"/>
              </a:rPr>
              <a:t>• أما المرشد الطلابي فعليه أن يكون ذو بصيرة بالمتنمرين، وعليه دراسة حالتهم وتحويلهم الى أخصائيين للعلاج.</a:t>
            </a:r>
            <a:endParaRPr lang="ar-EG" dirty="0"/>
          </a:p>
        </p:txBody>
      </p:sp>
      <p:pic>
        <p:nvPicPr>
          <p:cNvPr id="49154" name="Picture 2" descr="لا للتنمر - اليوم السابع"/>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7881" y="4509120"/>
            <a:ext cx="361950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2799324"/>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683568" y="402531"/>
            <a:ext cx="7992888" cy="4390946"/>
          </a:xfrm>
          <a:prstGeom prst="rect">
            <a:avLst/>
          </a:prstGeom>
        </p:spPr>
        <p:txBody>
          <a:bodyPr wrap="square">
            <a:spAutoFit/>
          </a:bodyPr>
          <a:lstStyle/>
          <a:p>
            <a:pPr algn="justLow">
              <a:lnSpc>
                <a:spcPct val="150000"/>
              </a:lnSpc>
              <a:spcAft>
                <a:spcPts val="1000"/>
              </a:spcAft>
            </a:pPr>
            <a:r>
              <a:rPr lang="ar-EG" sz="2000" b="1" dirty="0">
                <a:solidFill>
                  <a:srgbClr val="FF0000"/>
                </a:solidFill>
                <a:ea typeface="Calibri"/>
              </a:rPr>
              <a:t>نصائح لتقوية الدافعية لضحايا التنمر:</a:t>
            </a:r>
            <a:endParaRPr lang="en-US" sz="1050" dirty="0">
              <a:ea typeface="Calibri"/>
              <a:cs typeface="Arial"/>
            </a:endParaRPr>
          </a:p>
          <a:p>
            <a:pPr algn="justLow">
              <a:lnSpc>
                <a:spcPct val="150000"/>
              </a:lnSpc>
              <a:spcAft>
                <a:spcPts val="1000"/>
              </a:spcAft>
            </a:pPr>
            <a:r>
              <a:rPr lang="ar-EG" b="1" dirty="0">
                <a:solidFill>
                  <a:srgbClr val="0D0D0D"/>
                </a:solidFill>
                <a:ea typeface="Calibri"/>
              </a:rPr>
              <a:t>• زيادة الوعي لدى ضحايا التنمر بأن الشخص المُتنمر في الأساس شخصية جبانة تحاول اسقاط ما تمر به إلى الغير.</a:t>
            </a:r>
            <a:endParaRPr lang="en-US" sz="1050" dirty="0">
              <a:ea typeface="Calibri"/>
              <a:cs typeface="Arial"/>
            </a:endParaRPr>
          </a:p>
          <a:p>
            <a:pPr algn="justLow">
              <a:lnSpc>
                <a:spcPct val="150000"/>
              </a:lnSpc>
              <a:spcAft>
                <a:spcPts val="1000"/>
              </a:spcAft>
            </a:pPr>
            <a:r>
              <a:rPr lang="ar-EG" b="1" dirty="0">
                <a:solidFill>
                  <a:srgbClr val="0D0D0D"/>
                </a:solidFill>
                <a:ea typeface="Calibri"/>
              </a:rPr>
              <a:t>• تقوية الدافعية لديهم وزيادة تقدير الذات عن طريق الدورات التفاعلية أو ورش العمل التي تهدف إلى تعليمهم الدفاع عن وجودهم الجسدي والنفسي.</a:t>
            </a:r>
            <a:endParaRPr lang="en-US" sz="1050" dirty="0">
              <a:ea typeface="Calibri"/>
              <a:cs typeface="Arial"/>
            </a:endParaRPr>
          </a:p>
          <a:p>
            <a:pPr algn="justLow">
              <a:lnSpc>
                <a:spcPct val="150000"/>
              </a:lnSpc>
              <a:spcAft>
                <a:spcPts val="1000"/>
              </a:spcAft>
            </a:pPr>
            <a:r>
              <a:rPr lang="ar-EG" b="1" dirty="0">
                <a:solidFill>
                  <a:srgbClr val="0D0D0D"/>
                </a:solidFill>
                <a:ea typeface="Calibri"/>
              </a:rPr>
              <a:t>• إبدال أفلام الكرتون العنيفة والألعاب </a:t>
            </a:r>
            <a:r>
              <a:rPr lang="ar-EG" b="1" dirty="0" err="1">
                <a:solidFill>
                  <a:srgbClr val="0D0D0D"/>
                </a:solidFill>
                <a:ea typeface="Calibri"/>
              </a:rPr>
              <a:t>الاكترونية</a:t>
            </a:r>
            <a:r>
              <a:rPr lang="ar-EG" b="1" dirty="0">
                <a:solidFill>
                  <a:srgbClr val="0D0D0D"/>
                </a:solidFill>
                <a:ea typeface="Calibri"/>
              </a:rPr>
              <a:t> التي ينخرط فيها المراهق الصغير ليسقط ضعفه فيها، إلى ألعاب حقيقية يفرّغ فيها طاقاته ويقوي عضلاته ويزيد من ثقته بنفسه وربه.</a:t>
            </a:r>
            <a:endParaRPr lang="en-US" sz="1050" dirty="0">
              <a:ea typeface="Calibri"/>
              <a:cs typeface="Arial"/>
            </a:endParaRPr>
          </a:p>
          <a:p>
            <a:pPr algn="justLow">
              <a:lnSpc>
                <a:spcPct val="150000"/>
              </a:lnSpc>
              <a:spcAft>
                <a:spcPts val="1000"/>
              </a:spcAft>
            </a:pPr>
            <a:r>
              <a:rPr lang="ar-EG" b="1" dirty="0">
                <a:solidFill>
                  <a:srgbClr val="0D0D0D"/>
                </a:solidFill>
                <a:ea typeface="Calibri"/>
              </a:rPr>
              <a:t>• إشباع حاجة المراهق من الأمان والسلام الداخليين بطريقة تنعكس على شخصيته وتقويها وبالتالي مساعدته على الدفاع عن نفسه أمام المتنمرين.</a:t>
            </a:r>
            <a:endParaRPr lang="en-US" sz="1050" dirty="0">
              <a:ea typeface="Calibri"/>
              <a:cs typeface="Arial"/>
            </a:endParaRPr>
          </a:p>
        </p:txBody>
      </p:sp>
      <p:pic>
        <p:nvPicPr>
          <p:cNvPr id="552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4581128"/>
            <a:ext cx="4536504"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22799324"/>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2555776" y="85726"/>
            <a:ext cx="6283424" cy="1460196"/>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11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fontAlgn="base">
                <a:spcBef>
                  <a:spcPct val="0"/>
                </a:spcBef>
                <a:spcAft>
                  <a:spcPct val="0"/>
                </a:spcAft>
              </a:pPr>
              <a:r>
                <a:rPr lang="ar-EG" sz="3200" kern="0" dirty="0">
                  <a:solidFill>
                    <a:sysClr val="windowText" lastClr="000000"/>
                  </a:solidFill>
                  <a:latin typeface="Calibri" pitchFamily="34" charset="0"/>
                  <a:ea typeface="Arial" pitchFamily="34" charset="0"/>
                  <a:cs typeface="AL-Mateen" pitchFamily="2" charset="-78"/>
                </a:rPr>
                <a:t>"التنمر المدرسي" يُضعف التحصيل الدراسي</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p:txBody>
        </p:sp>
      </p:grpSp>
      <p:sp>
        <p:nvSpPr>
          <p:cNvPr id="6" name="مستطيل 5"/>
          <p:cNvSpPr/>
          <p:nvPr/>
        </p:nvSpPr>
        <p:spPr>
          <a:xfrm>
            <a:off x="467544" y="1551469"/>
            <a:ext cx="8371656" cy="4632037"/>
          </a:xfrm>
          <a:prstGeom prst="rect">
            <a:avLst/>
          </a:prstGeom>
        </p:spPr>
        <p:txBody>
          <a:bodyPr wrap="square">
            <a:spAutoFit/>
          </a:bodyPr>
          <a:lstStyle/>
          <a:p>
            <a:pPr algn="justLow">
              <a:lnSpc>
                <a:spcPct val="150000"/>
              </a:lnSpc>
              <a:spcAft>
                <a:spcPts val="1000"/>
              </a:spcAft>
            </a:pPr>
            <a:r>
              <a:rPr lang="ar-EG" b="1" dirty="0">
                <a:solidFill>
                  <a:srgbClr val="0D0D0D"/>
                </a:solidFill>
                <a:ea typeface="Calibri"/>
              </a:rPr>
              <a:t>كشف باحثون، أن الطلبة الذين تعرضوا إلى التنمر في كثير من أوقاتهم داخل المدارس، كانوا أكثر عرضة إلى خطر انخفاض درجاتهم الدراسية، وتواصلهم داخل الفصول.</a:t>
            </a:r>
            <a:endParaRPr lang="en-US" sz="1050" dirty="0">
              <a:ea typeface="Calibri"/>
              <a:cs typeface="Arial"/>
            </a:endParaRPr>
          </a:p>
          <a:p>
            <a:pPr algn="justLow">
              <a:lnSpc>
                <a:spcPct val="150000"/>
              </a:lnSpc>
              <a:spcAft>
                <a:spcPts val="1000"/>
              </a:spcAft>
            </a:pPr>
            <a:r>
              <a:rPr lang="ar-EG" b="1" dirty="0">
                <a:solidFill>
                  <a:srgbClr val="0D0D0D"/>
                </a:solidFill>
                <a:ea typeface="Calibri"/>
              </a:rPr>
              <a:t>وقالت الدراسة الأمريكية: إن التنمر الذي يتعرض إليه طلبة المدارس لا يؤثر فقط على حياتهم العاطفية والاجتماعية، بل يمتد تأثيره إلى تحصيلهم الدراسي، وانخراطهم داخل الفصول الدراسية.</a:t>
            </a:r>
            <a:endParaRPr lang="en-US" sz="1050" dirty="0">
              <a:ea typeface="Calibri"/>
              <a:cs typeface="Arial"/>
            </a:endParaRPr>
          </a:p>
          <a:p>
            <a:pPr algn="justLow">
              <a:lnSpc>
                <a:spcPct val="150000"/>
              </a:lnSpc>
              <a:spcAft>
                <a:spcPts val="1000"/>
              </a:spcAft>
            </a:pPr>
            <a:r>
              <a:rPr lang="ar-EG" b="1" dirty="0">
                <a:solidFill>
                  <a:srgbClr val="0D0D0D"/>
                </a:solidFill>
                <a:ea typeface="Calibri"/>
              </a:rPr>
              <a:t>ووجدت الدراسة، أن الطلبة الذين لم يتعرضوا إلى التنمر سوى في سنوات دراستهم الأولى نجحوا في اكتساب الاعتزاز بأنفسهم، وتحسَّن أداؤهم الدراسي عندما توقف تعرضهم إلى هذا التنمر بعد ذلك.</a:t>
            </a:r>
            <a:endParaRPr lang="en-US" sz="1050" dirty="0">
              <a:ea typeface="Calibri"/>
              <a:cs typeface="Arial"/>
            </a:endParaRPr>
          </a:p>
          <a:p>
            <a:pPr algn="justLow">
              <a:lnSpc>
                <a:spcPct val="150000"/>
              </a:lnSpc>
              <a:spcAft>
                <a:spcPts val="1000"/>
              </a:spcAft>
            </a:pPr>
            <a:r>
              <a:rPr lang="ar-EG" b="1" dirty="0">
                <a:solidFill>
                  <a:srgbClr val="0D0D0D"/>
                </a:solidFill>
                <a:ea typeface="Calibri"/>
              </a:rPr>
              <a:t>وشملت الدراسة 383 طفلاً، بالتساوي بين البنات والبنين، بدءاً من مرحلة رياض الأطفال، وصولاً إلى السنة النهائية في المرحلة الثانوية، وخلال الدراسة تم تصنيف المشمولين في قاعدة بيانات إلى فئات عدة: طلبةٌ نادراً ما تعرضوا إلى التنمر، أو لم يتعرضوا له أصلاً، أو تعرضوا له في السنوات الدراسية الأولى فقط، وآخرين تعرضوا له في سنوات دراستهم الأخيرة، وغيرها من الفئات.</a:t>
            </a:r>
            <a:endParaRPr lang="en-US" sz="1050" dirty="0">
              <a:ea typeface="Calibri"/>
              <a:cs typeface="Arial"/>
            </a:endParaRPr>
          </a:p>
        </p:txBody>
      </p:sp>
    </p:spTree>
    <p:extLst>
      <p:ext uri="{BB962C8B-B14F-4D97-AF65-F5344CB8AC3E}">
        <p14:creationId xmlns:p14="http://schemas.microsoft.com/office/powerpoint/2010/main" val="3622799324"/>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3563888" y="85726"/>
            <a:ext cx="5275312" cy="2302094"/>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11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fontAlgn="base">
                <a:spcBef>
                  <a:spcPct val="0"/>
                </a:spcBef>
                <a:spcAft>
                  <a:spcPct val="0"/>
                </a:spcAft>
              </a:pPr>
              <a:r>
                <a:rPr lang="ar-EG" sz="3200" kern="0" dirty="0">
                  <a:solidFill>
                    <a:sysClr val="windowText" lastClr="000000"/>
                  </a:solidFill>
                  <a:latin typeface="Calibri" pitchFamily="34" charset="0"/>
                  <a:ea typeface="Arial" pitchFamily="34" charset="0"/>
                  <a:cs typeface="AL-Mateen" pitchFamily="2" charset="-78"/>
                </a:rPr>
                <a:t>ماهي العلاقة بين التنمر في العمل والأمراض الخطيرة.. ؟</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p:txBody>
        </p:sp>
      </p:grpSp>
      <p:sp>
        <p:nvSpPr>
          <p:cNvPr id="5" name="مستطيل 4"/>
          <p:cNvSpPr/>
          <p:nvPr/>
        </p:nvSpPr>
        <p:spPr>
          <a:xfrm>
            <a:off x="323528" y="2371036"/>
            <a:ext cx="8515672" cy="4344779"/>
          </a:xfrm>
          <a:prstGeom prst="rect">
            <a:avLst/>
          </a:prstGeom>
        </p:spPr>
        <p:txBody>
          <a:bodyPr wrap="square">
            <a:spAutoFit/>
          </a:bodyPr>
          <a:lstStyle/>
          <a:p>
            <a:pPr algn="justLow">
              <a:lnSpc>
                <a:spcPct val="150000"/>
              </a:lnSpc>
              <a:spcAft>
                <a:spcPts val="1000"/>
              </a:spcAft>
            </a:pPr>
            <a:r>
              <a:rPr lang="ar-EG" b="1" dirty="0">
                <a:solidFill>
                  <a:srgbClr val="0D0D0D"/>
                </a:solidFill>
                <a:ea typeface="Calibri"/>
              </a:rPr>
              <a:t>وجدت نتائج دراسة أوروبية حديثة علاقة قوية تربط بين التنمر في العمل والإصابة ببعض الأمراض الخطيرة.</a:t>
            </a:r>
            <a:endParaRPr lang="en-US" sz="1050" dirty="0">
              <a:ea typeface="Calibri"/>
              <a:cs typeface="Arial"/>
            </a:endParaRPr>
          </a:p>
          <a:p>
            <a:pPr algn="justLow">
              <a:lnSpc>
                <a:spcPct val="150000"/>
              </a:lnSpc>
              <a:spcAft>
                <a:spcPts val="1000"/>
              </a:spcAft>
            </a:pPr>
            <a:r>
              <a:rPr lang="ar-EG" b="1" dirty="0">
                <a:solidFill>
                  <a:srgbClr val="0D0D0D"/>
                </a:solidFill>
                <a:ea typeface="Calibri"/>
              </a:rPr>
              <a:t>وأوضحت الدراسة الجديدة أن الأشخاص الذين يتعرضون للتنمر أو العنف في عملهم، قد يكونوا أكثر عرضة للإصابة بأمراض القلب والأوعية الدموية، مقارنة بمن لا يواجهون مثل هذه التحديات.</a:t>
            </a:r>
            <a:endParaRPr lang="en-US" sz="1050" dirty="0">
              <a:ea typeface="Calibri"/>
              <a:cs typeface="Arial"/>
            </a:endParaRPr>
          </a:p>
          <a:p>
            <a:pPr algn="justLow">
              <a:lnSpc>
                <a:spcPct val="150000"/>
              </a:lnSpc>
              <a:spcAft>
                <a:spcPts val="1000"/>
              </a:spcAft>
            </a:pPr>
            <a:r>
              <a:rPr lang="ar-EG" b="1" dirty="0">
                <a:solidFill>
                  <a:srgbClr val="0D0D0D"/>
                </a:solidFill>
                <a:ea typeface="Calibri"/>
              </a:rPr>
              <a:t>وللتوصل إلى هذه النتائج فحص الباحثون بيانات استقصائية تخص أكثر من 79 ألف رجل وامرأة يعملون، وتتراوح أعمارهم بين 19 و65 عاماً وليس لديهم تاريخ من أمراض القلب.</a:t>
            </a:r>
            <a:endParaRPr lang="en-US" sz="1050" dirty="0">
              <a:ea typeface="Calibri"/>
              <a:cs typeface="Arial"/>
            </a:endParaRPr>
          </a:p>
          <a:p>
            <a:pPr algn="justLow">
              <a:lnSpc>
                <a:spcPct val="150000"/>
              </a:lnSpc>
              <a:spcAft>
                <a:spcPts val="1000"/>
              </a:spcAft>
            </a:pPr>
            <a:r>
              <a:rPr lang="ar-EG" b="1" dirty="0">
                <a:solidFill>
                  <a:srgbClr val="0D0D0D"/>
                </a:solidFill>
                <a:ea typeface="Calibri"/>
              </a:rPr>
              <a:t>وفي المجمل، قال نحو 9 بالمائة منهم إنهم تعرضوا للتنمر، وقال 13 في المائة منهم إنهم تعرضوا للعنف في العمل خلال العام السابق.</a:t>
            </a:r>
            <a:endParaRPr lang="en-US" sz="1050" dirty="0">
              <a:ea typeface="Calibri"/>
              <a:cs typeface="Arial"/>
            </a:endParaRPr>
          </a:p>
          <a:p>
            <a:pPr algn="justLow">
              <a:lnSpc>
                <a:spcPct val="150000"/>
              </a:lnSpc>
              <a:spcAft>
                <a:spcPts val="1000"/>
              </a:spcAft>
            </a:pPr>
            <a:r>
              <a:rPr lang="ar-EG" b="1" dirty="0">
                <a:solidFill>
                  <a:srgbClr val="0D0D0D"/>
                </a:solidFill>
                <a:ea typeface="Calibri"/>
              </a:rPr>
              <a:t>وبعد متابعة استمرت 12 عاماً في المتوسط، أصيب 3229 شخصاً، أو نحو 4 في المائة من هؤلاء، بمرض في القلب أو نُقلوا إلى المستشفى بسبب مشاكل مرتبطة بذلك، مثل نوبة قلبية أو جلطة، بحسب وكالات.</a:t>
            </a:r>
            <a:endParaRPr lang="en-US" sz="1050" dirty="0">
              <a:ea typeface="Calibri"/>
              <a:cs typeface="Arial"/>
            </a:endParaRPr>
          </a:p>
        </p:txBody>
      </p:sp>
    </p:spTree>
    <p:extLst>
      <p:ext uri="{BB962C8B-B14F-4D97-AF65-F5344CB8AC3E}">
        <p14:creationId xmlns:p14="http://schemas.microsoft.com/office/powerpoint/2010/main" val="1329285600"/>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984668" y="1481959"/>
            <a:ext cx="2739732" cy="4122297"/>
            <a:chOff x="-886579" y="-184725"/>
            <a:chExt cx="5369013" cy="5072256"/>
          </a:xfrm>
        </p:grpSpPr>
        <p:sp>
          <p:nvSpPr>
            <p:cNvPr id="3" name="Freeform 2"/>
            <p:cNvSpPr>
              <a:spLocks/>
            </p:cNvSpPr>
            <p:nvPr/>
          </p:nvSpPr>
          <p:spPr bwMode="auto">
            <a:xfrm>
              <a:off x="2186225" y="-184725"/>
              <a:ext cx="921911" cy="1967320"/>
            </a:xfrm>
            <a:custGeom>
              <a:avLst/>
              <a:gdLst>
                <a:gd name="T0" fmla="*/ 158 w 371"/>
                <a:gd name="T1" fmla="*/ 0 h 968"/>
                <a:gd name="T2" fmla="*/ 160 w 371"/>
                <a:gd name="T3" fmla="*/ 2 h 968"/>
                <a:gd name="T4" fmla="*/ 166 w 371"/>
                <a:gd name="T5" fmla="*/ 7 h 968"/>
                <a:gd name="T6" fmla="*/ 176 w 371"/>
                <a:gd name="T7" fmla="*/ 16 h 968"/>
                <a:gd name="T8" fmla="*/ 187 w 371"/>
                <a:gd name="T9" fmla="*/ 30 h 968"/>
                <a:gd name="T10" fmla="*/ 203 w 371"/>
                <a:gd name="T11" fmla="*/ 45 h 968"/>
                <a:gd name="T12" fmla="*/ 218 w 371"/>
                <a:gd name="T13" fmla="*/ 65 h 968"/>
                <a:gd name="T14" fmla="*/ 236 w 371"/>
                <a:gd name="T15" fmla="*/ 89 h 968"/>
                <a:gd name="T16" fmla="*/ 255 w 371"/>
                <a:gd name="T17" fmla="*/ 115 h 968"/>
                <a:gd name="T18" fmla="*/ 273 w 371"/>
                <a:gd name="T19" fmla="*/ 145 h 968"/>
                <a:gd name="T20" fmla="*/ 291 w 371"/>
                <a:gd name="T21" fmla="*/ 179 h 968"/>
                <a:gd name="T22" fmla="*/ 309 w 371"/>
                <a:gd name="T23" fmla="*/ 215 h 968"/>
                <a:gd name="T24" fmla="*/ 326 w 371"/>
                <a:gd name="T25" fmla="*/ 256 h 968"/>
                <a:gd name="T26" fmla="*/ 340 w 371"/>
                <a:gd name="T27" fmla="*/ 298 h 968"/>
                <a:gd name="T28" fmla="*/ 353 w 371"/>
                <a:gd name="T29" fmla="*/ 344 h 968"/>
                <a:gd name="T30" fmla="*/ 363 w 371"/>
                <a:gd name="T31" fmla="*/ 393 h 968"/>
                <a:gd name="T32" fmla="*/ 368 w 371"/>
                <a:gd name="T33" fmla="*/ 447 h 968"/>
                <a:gd name="T34" fmla="*/ 371 w 371"/>
                <a:gd name="T35" fmla="*/ 502 h 968"/>
                <a:gd name="T36" fmla="*/ 370 w 371"/>
                <a:gd name="T37" fmla="*/ 559 h 968"/>
                <a:gd name="T38" fmla="*/ 363 w 371"/>
                <a:gd name="T39" fmla="*/ 621 h 968"/>
                <a:gd name="T40" fmla="*/ 350 w 371"/>
                <a:gd name="T41" fmla="*/ 684 h 968"/>
                <a:gd name="T42" fmla="*/ 332 w 371"/>
                <a:gd name="T43" fmla="*/ 752 h 968"/>
                <a:gd name="T44" fmla="*/ 308 w 371"/>
                <a:gd name="T45" fmla="*/ 820 h 968"/>
                <a:gd name="T46" fmla="*/ 276 w 371"/>
                <a:gd name="T47" fmla="*/ 892 h 968"/>
                <a:gd name="T48" fmla="*/ 236 w 371"/>
                <a:gd name="T49" fmla="*/ 968 h 968"/>
                <a:gd name="T50" fmla="*/ 235 w 371"/>
                <a:gd name="T51" fmla="*/ 965 h 968"/>
                <a:gd name="T52" fmla="*/ 226 w 371"/>
                <a:gd name="T53" fmla="*/ 958 h 968"/>
                <a:gd name="T54" fmla="*/ 215 w 371"/>
                <a:gd name="T55" fmla="*/ 945 h 968"/>
                <a:gd name="T56" fmla="*/ 201 w 371"/>
                <a:gd name="T57" fmla="*/ 929 h 968"/>
                <a:gd name="T58" fmla="*/ 183 w 371"/>
                <a:gd name="T59" fmla="*/ 907 h 968"/>
                <a:gd name="T60" fmla="*/ 163 w 371"/>
                <a:gd name="T61" fmla="*/ 882 h 968"/>
                <a:gd name="T62" fmla="*/ 142 w 371"/>
                <a:gd name="T63" fmla="*/ 853 h 968"/>
                <a:gd name="T64" fmla="*/ 121 w 371"/>
                <a:gd name="T65" fmla="*/ 819 h 968"/>
                <a:gd name="T66" fmla="*/ 100 w 371"/>
                <a:gd name="T67" fmla="*/ 782 h 968"/>
                <a:gd name="T68" fmla="*/ 78 w 371"/>
                <a:gd name="T69" fmla="*/ 743 h 968"/>
                <a:gd name="T70" fmla="*/ 58 w 371"/>
                <a:gd name="T71" fmla="*/ 700 h 968"/>
                <a:gd name="T72" fmla="*/ 40 w 371"/>
                <a:gd name="T73" fmla="*/ 653 h 968"/>
                <a:gd name="T74" fmla="*/ 24 w 371"/>
                <a:gd name="T75" fmla="*/ 604 h 968"/>
                <a:gd name="T76" fmla="*/ 13 w 371"/>
                <a:gd name="T77" fmla="*/ 552 h 968"/>
                <a:gd name="T78" fmla="*/ 5 w 371"/>
                <a:gd name="T79" fmla="*/ 499 h 968"/>
                <a:gd name="T80" fmla="*/ 0 w 371"/>
                <a:gd name="T81" fmla="*/ 441 h 968"/>
                <a:gd name="T82" fmla="*/ 2 w 371"/>
                <a:gd name="T83" fmla="*/ 384 h 968"/>
                <a:gd name="T84" fmla="*/ 9 w 371"/>
                <a:gd name="T85" fmla="*/ 323 h 968"/>
                <a:gd name="T86" fmla="*/ 23 w 371"/>
                <a:gd name="T87" fmla="*/ 261 h 968"/>
                <a:gd name="T88" fmla="*/ 44 w 371"/>
                <a:gd name="T89" fmla="*/ 197 h 968"/>
                <a:gd name="T90" fmla="*/ 73 w 371"/>
                <a:gd name="T91" fmla="*/ 132 h 968"/>
                <a:gd name="T92" fmla="*/ 111 w 371"/>
                <a:gd name="T93" fmla="*/ 66 h 968"/>
                <a:gd name="T94" fmla="*/ 158 w 371"/>
                <a:gd name="T9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71" h="968">
                  <a:moveTo>
                    <a:pt x="158" y="0"/>
                  </a:moveTo>
                  <a:lnTo>
                    <a:pt x="160" y="2"/>
                  </a:lnTo>
                  <a:lnTo>
                    <a:pt x="166" y="7"/>
                  </a:lnTo>
                  <a:lnTo>
                    <a:pt x="176" y="16"/>
                  </a:lnTo>
                  <a:lnTo>
                    <a:pt x="187" y="30"/>
                  </a:lnTo>
                  <a:lnTo>
                    <a:pt x="203" y="45"/>
                  </a:lnTo>
                  <a:lnTo>
                    <a:pt x="218" y="65"/>
                  </a:lnTo>
                  <a:lnTo>
                    <a:pt x="236" y="89"/>
                  </a:lnTo>
                  <a:lnTo>
                    <a:pt x="255" y="115"/>
                  </a:lnTo>
                  <a:lnTo>
                    <a:pt x="273" y="145"/>
                  </a:lnTo>
                  <a:lnTo>
                    <a:pt x="291" y="179"/>
                  </a:lnTo>
                  <a:lnTo>
                    <a:pt x="309" y="215"/>
                  </a:lnTo>
                  <a:lnTo>
                    <a:pt x="326" y="256"/>
                  </a:lnTo>
                  <a:lnTo>
                    <a:pt x="340" y="298"/>
                  </a:lnTo>
                  <a:lnTo>
                    <a:pt x="353" y="344"/>
                  </a:lnTo>
                  <a:lnTo>
                    <a:pt x="363" y="393"/>
                  </a:lnTo>
                  <a:lnTo>
                    <a:pt x="368" y="447"/>
                  </a:lnTo>
                  <a:lnTo>
                    <a:pt x="371" y="502"/>
                  </a:lnTo>
                  <a:lnTo>
                    <a:pt x="370" y="559"/>
                  </a:lnTo>
                  <a:lnTo>
                    <a:pt x="363" y="621"/>
                  </a:lnTo>
                  <a:lnTo>
                    <a:pt x="350" y="684"/>
                  </a:lnTo>
                  <a:lnTo>
                    <a:pt x="332" y="752"/>
                  </a:lnTo>
                  <a:lnTo>
                    <a:pt x="308" y="820"/>
                  </a:lnTo>
                  <a:lnTo>
                    <a:pt x="276" y="892"/>
                  </a:lnTo>
                  <a:lnTo>
                    <a:pt x="236" y="968"/>
                  </a:lnTo>
                  <a:lnTo>
                    <a:pt x="235" y="965"/>
                  </a:lnTo>
                  <a:lnTo>
                    <a:pt x="226" y="958"/>
                  </a:lnTo>
                  <a:lnTo>
                    <a:pt x="215" y="945"/>
                  </a:lnTo>
                  <a:lnTo>
                    <a:pt x="201" y="929"/>
                  </a:lnTo>
                  <a:lnTo>
                    <a:pt x="183" y="907"/>
                  </a:lnTo>
                  <a:lnTo>
                    <a:pt x="163" y="882"/>
                  </a:lnTo>
                  <a:lnTo>
                    <a:pt x="142" y="853"/>
                  </a:lnTo>
                  <a:lnTo>
                    <a:pt x="121" y="819"/>
                  </a:lnTo>
                  <a:lnTo>
                    <a:pt x="100" y="782"/>
                  </a:lnTo>
                  <a:lnTo>
                    <a:pt x="78" y="743"/>
                  </a:lnTo>
                  <a:lnTo>
                    <a:pt x="58" y="700"/>
                  </a:lnTo>
                  <a:lnTo>
                    <a:pt x="40" y="653"/>
                  </a:lnTo>
                  <a:lnTo>
                    <a:pt x="24" y="604"/>
                  </a:lnTo>
                  <a:lnTo>
                    <a:pt x="13" y="552"/>
                  </a:lnTo>
                  <a:lnTo>
                    <a:pt x="5" y="499"/>
                  </a:lnTo>
                  <a:lnTo>
                    <a:pt x="0" y="441"/>
                  </a:lnTo>
                  <a:lnTo>
                    <a:pt x="2" y="384"/>
                  </a:lnTo>
                  <a:lnTo>
                    <a:pt x="9" y="323"/>
                  </a:lnTo>
                  <a:lnTo>
                    <a:pt x="23" y="261"/>
                  </a:lnTo>
                  <a:lnTo>
                    <a:pt x="44" y="197"/>
                  </a:lnTo>
                  <a:lnTo>
                    <a:pt x="73" y="132"/>
                  </a:lnTo>
                  <a:lnTo>
                    <a:pt x="111" y="66"/>
                  </a:lnTo>
                  <a:lnTo>
                    <a:pt x="158" y="0"/>
                  </a:lnTo>
                  <a:close/>
                </a:path>
              </a:pathLst>
            </a:custGeom>
            <a:solidFill>
              <a:sysClr val="window" lastClr="FFFFFF"/>
            </a:solidFill>
            <a:ln w="12700" cap="flat" cmpd="sng" algn="ctr">
              <a:solidFill>
                <a:srgbClr val="5B9BD5"/>
              </a:solidFill>
              <a:prstDash val="solid"/>
              <a:miter lim="800000"/>
              <a:headEnd/>
              <a:tailEnd/>
            </a:ln>
            <a:effectLst/>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sp>
          <p:nvSpPr>
            <p:cNvPr id="4" name="Freeform 3"/>
            <p:cNvSpPr>
              <a:spLocks/>
            </p:cNvSpPr>
            <p:nvPr/>
          </p:nvSpPr>
          <p:spPr bwMode="auto">
            <a:xfrm rot="213971">
              <a:off x="-876541" y="1314487"/>
              <a:ext cx="3042550" cy="702425"/>
            </a:xfrm>
            <a:custGeom>
              <a:avLst/>
              <a:gdLst>
                <a:gd name="T0" fmla="*/ 188 w 672"/>
                <a:gd name="T1" fmla="*/ 0 h 327"/>
                <a:gd name="T2" fmla="*/ 226 w 672"/>
                <a:gd name="T3" fmla="*/ 1 h 327"/>
                <a:gd name="T4" fmla="*/ 267 w 672"/>
                <a:gd name="T5" fmla="*/ 7 h 327"/>
                <a:gd name="T6" fmla="*/ 309 w 672"/>
                <a:gd name="T7" fmla="*/ 17 h 327"/>
                <a:gd name="T8" fmla="*/ 352 w 672"/>
                <a:gd name="T9" fmla="*/ 29 h 327"/>
                <a:gd name="T10" fmla="*/ 397 w 672"/>
                <a:gd name="T11" fmla="*/ 47 h 327"/>
                <a:gd name="T12" fmla="*/ 444 w 672"/>
                <a:gd name="T13" fmla="*/ 71 h 327"/>
                <a:gd name="T14" fmla="*/ 490 w 672"/>
                <a:gd name="T15" fmla="*/ 102 h 327"/>
                <a:gd name="T16" fmla="*/ 536 w 672"/>
                <a:gd name="T17" fmla="*/ 139 h 327"/>
                <a:gd name="T18" fmla="*/ 582 w 672"/>
                <a:gd name="T19" fmla="*/ 182 h 327"/>
                <a:gd name="T20" fmla="*/ 627 w 672"/>
                <a:gd name="T21" fmla="*/ 234 h 327"/>
                <a:gd name="T22" fmla="*/ 672 w 672"/>
                <a:gd name="T23" fmla="*/ 293 h 327"/>
                <a:gd name="T24" fmla="*/ 670 w 672"/>
                <a:gd name="T25" fmla="*/ 295 h 327"/>
                <a:gd name="T26" fmla="*/ 663 w 672"/>
                <a:gd name="T27" fmla="*/ 297 h 327"/>
                <a:gd name="T28" fmla="*/ 648 w 672"/>
                <a:gd name="T29" fmla="*/ 302 h 327"/>
                <a:gd name="T30" fmla="*/ 632 w 672"/>
                <a:gd name="T31" fmla="*/ 306 h 327"/>
                <a:gd name="T32" fmla="*/ 611 w 672"/>
                <a:gd name="T33" fmla="*/ 311 h 327"/>
                <a:gd name="T34" fmla="*/ 585 w 672"/>
                <a:gd name="T35" fmla="*/ 316 h 327"/>
                <a:gd name="T36" fmla="*/ 556 w 672"/>
                <a:gd name="T37" fmla="*/ 320 h 327"/>
                <a:gd name="T38" fmla="*/ 525 w 672"/>
                <a:gd name="T39" fmla="*/ 324 h 327"/>
                <a:gd name="T40" fmla="*/ 491 w 672"/>
                <a:gd name="T41" fmla="*/ 325 h 327"/>
                <a:gd name="T42" fmla="*/ 455 w 672"/>
                <a:gd name="T43" fmla="*/ 327 h 327"/>
                <a:gd name="T44" fmla="*/ 417 w 672"/>
                <a:gd name="T45" fmla="*/ 324 h 327"/>
                <a:gd name="T46" fmla="*/ 378 w 672"/>
                <a:gd name="T47" fmla="*/ 320 h 327"/>
                <a:gd name="T48" fmla="*/ 338 w 672"/>
                <a:gd name="T49" fmla="*/ 311 h 327"/>
                <a:gd name="T50" fmla="*/ 298 w 672"/>
                <a:gd name="T51" fmla="*/ 300 h 327"/>
                <a:gd name="T52" fmla="*/ 257 w 672"/>
                <a:gd name="T53" fmla="*/ 286 h 327"/>
                <a:gd name="T54" fmla="*/ 216 w 672"/>
                <a:gd name="T55" fmla="*/ 266 h 327"/>
                <a:gd name="T56" fmla="*/ 177 w 672"/>
                <a:gd name="T57" fmla="*/ 241 h 327"/>
                <a:gd name="T58" fmla="*/ 138 w 672"/>
                <a:gd name="T59" fmla="*/ 212 h 327"/>
                <a:gd name="T60" fmla="*/ 100 w 672"/>
                <a:gd name="T61" fmla="*/ 177 h 327"/>
                <a:gd name="T62" fmla="*/ 65 w 672"/>
                <a:gd name="T63" fmla="*/ 134 h 327"/>
                <a:gd name="T64" fmla="*/ 31 w 672"/>
                <a:gd name="T65" fmla="*/ 85 h 327"/>
                <a:gd name="T66" fmla="*/ 0 w 672"/>
                <a:gd name="T67" fmla="*/ 31 h 327"/>
                <a:gd name="T68" fmla="*/ 3 w 672"/>
                <a:gd name="T69" fmla="*/ 29 h 327"/>
                <a:gd name="T70" fmla="*/ 11 w 672"/>
                <a:gd name="T71" fmla="*/ 26 h 327"/>
                <a:gd name="T72" fmla="*/ 24 w 672"/>
                <a:gd name="T73" fmla="*/ 22 h 327"/>
                <a:gd name="T74" fmla="*/ 42 w 672"/>
                <a:gd name="T75" fmla="*/ 17 h 327"/>
                <a:gd name="T76" fmla="*/ 63 w 672"/>
                <a:gd name="T77" fmla="*/ 11 h 327"/>
                <a:gd name="T78" fmla="*/ 90 w 672"/>
                <a:gd name="T79" fmla="*/ 7 h 327"/>
                <a:gd name="T80" fmla="*/ 119 w 672"/>
                <a:gd name="T81" fmla="*/ 2 h 327"/>
                <a:gd name="T82" fmla="*/ 152 w 672"/>
                <a:gd name="T83" fmla="*/ 0 h 327"/>
                <a:gd name="T84" fmla="*/ 188 w 672"/>
                <a:gd name="T85" fmla="*/ 0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72" h="327">
                  <a:moveTo>
                    <a:pt x="188" y="0"/>
                  </a:moveTo>
                  <a:lnTo>
                    <a:pt x="226" y="1"/>
                  </a:lnTo>
                  <a:lnTo>
                    <a:pt x="267" y="7"/>
                  </a:lnTo>
                  <a:lnTo>
                    <a:pt x="309" y="17"/>
                  </a:lnTo>
                  <a:lnTo>
                    <a:pt x="352" y="29"/>
                  </a:lnTo>
                  <a:lnTo>
                    <a:pt x="397" y="47"/>
                  </a:lnTo>
                  <a:lnTo>
                    <a:pt x="444" y="71"/>
                  </a:lnTo>
                  <a:lnTo>
                    <a:pt x="490" y="102"/>
                  </a:lnTo>
                  <a:lnTo>
                    <a:pt x="536" y="139"/>
                  </a:lnTo>
                  <a:lnTo>
                    <a:pt x="582" y="182"/>
                  </a:lnTo>
                  <a:lnTo>
                    <a:pt x="627" y="234"/>
                  </a:lnTo>
                  <a:lnTo>
                    <a:pt x="672" y="293"/>
                  </a:lnTo>
                  <a:lnTo>
                    <a:pt x="670" y="295"/>
                  </a:lnTo>
                  <a:lnTo>
                    <a:pt x="663" y="297"/>
                  </a:lnTo>
                  <a:lnTo>
                    <a:pt x="648" y="302"/>
                  </a:lnTo>
                  <a:lnTo>
                    <a:pt x="632" y="306"/>
                  </a:lnTo>
                  <a:lnTo>
                    <a:pt x="611" y="311"/>
                  </a:lnTo>
                  <a:lnTo>
                    <a:pt x="585" y="316"/>
                  </a:lnTo>
                  <a:lnTo>
                    <a:pt x="556" y="320"/>
                  </a:lnTo>
                  <a:lnTo>
                    <a:pt x="525" y="324"/>
                  </a:lnTo>
                  <a:lnTo>
                    <a:pt x="491" y="325"/>
                  </a:lnTo>
                  <a:lnTo>
                    <a:pt x="455" y="327"/>
                  </a:lnTo>
                  <a:lnTo>
                    <a:pt x="417" y="324"/>
                  </a:lnTo>
                  <a:lnTo>
                    <a:pt x="378" y="320"/>
                  </a:lnTo>
                  <a:lnTo>
                    <a:pt x="338" y="311"/>
                  </a:lnTo>
                  <a:lnTo>
                    <a:pt x="298" y="300"/>
                  </a:lnTo>
                  <a:lnTo>
                    <a:pt x="257" y="286"/>
                  </a:lnTo>
                  <a:lnTo>
                    <a:pt x="216" y="266"/>
                  </a:lnTo>
                  <a:lnTo>
                    <a:pt x="177" y="241"/>
                  </a:lnTo>
                  <a:lnTo>
                    <a:pt x="138" y="212"/>
                  </a:lnTo>
                  <a:lnTo>
                    <a:pt x="100" y="177"/>
                  </a:lnTo>
                  <a:lnTo>
                    <a:pt x="65" y="134"/>
                  </a:lnTo>
                  <a:lnTo>
                    <a:pt x="31" y="85"/>
                  </a:lnTo>
                  <a:lnTo>
                    <a:pt x="0" y="31"/>
                  </a:lnTo>
                  <a:lnTo>
                    <a:pt x="3" y="29"/>
                  </a:lnTo>
                  <a:lnTo>
                    <a:pt x="11" y="26"/>
                  </a:lnTo>
                  <a:lnTo>
                    <a:pt x="24" y="22"/>
                  </a:lnTo>
                  <a:lnTo>
                    <a:pt x="42" y="17"/>
                  </a:lnTo>
                  <a:lnTo>
                    <a:pt x="63" y="11"/>
                  </a:lnTo>
                  <a:lnTo>
                    <a:pt x="90" y="7"/>
                  </a:lnTo>
                  <a:lnTo>
                    <a:pt x="119" y="2"/>
                  </a:lnTo>
                  <a:lnTo>
                    <a:pt x="152" y="0"/>
                  </a:lnTo>
                  <a:lnTo>
                    <a:pt x="188" y="0"/>
                  </a:lnTo>
                  <a:close/>
                </a:path>
              </a:pathLst>
            </a:custGeom>
            <a:solidFill>
              <a:sysClr val="window" lastClr="FFFFFF"/>
            </a:solidFill>
            <a:ln w="12700" cap="flat" cmpd="sng" algn="ctr">
              <a:solidFill>
                <a:srgbClr val="4472C4"/>
              </a:solidFill>
              <a:prstDash val="solid"/>
              <a:miter lim="800000"/>
              <a:headEnd/>
              <a:tailEnd/>
            </a:ln>
            <a:effectLst/>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sp>
          <p:nvSpPr>
            <p:cNvPr id="5" name="Freeform 4"/>
            <p:cNvSpPr>
              <a:spLocks/>
            </p:cNvSpPr>
            <p:nvPr/>
          </p:nvSpPr>
          <p:spPr bwMode="auto">
            <a:xfrm rot="21183438">
              <a:off x="1164872" y="38735"/>
              <a:ext cx="1162096" cy="1987996"/>
            </a:xfrm>
            <a:custGeom>
              <a:avLst/>
              <a:gdLst>
                <a:gd name="T0" fmla="*/ 20 w 816"/>
                <a:gd name="T1" fmla="*/ 0 h 1241"/>
                <a:gd name="T2" fmla="*/ 40 w 816"/>
                <a:gd name="T3" fmla="*/ 5 h 1241"/>
                <a:gd name="T4" fmla="*/ 75 w 816"/>
                <a:gd name="T5" fmla="*/ 17 h 1241"/>
                <a:gd name="T6" fmla="*/ 125 w 816"/>
                <a:gd name="T7" fmla="*/ 35 h 1241"/>
                <a:gd name="T8" fmla="*/ 186 w 816"/>
                <a:gd name="T9" fmla="*/ 61 h 1241"/>
                <a:gd name="T10" fmla="*/ 254 w 816"/>
                <a:gd name="T11" fmla="*/ 99 h 1241"/>
                <a:gd name="T12" fmla="*/ 329 w 816"/>
                <a:gd name="T13" fmla="*/ 147 h 1241"/>
                <a:gd name="T14" fmla="*/ 407 w 816"/>
                <a:gd name="T15" fmla="*/ 206 h 1241"/>
                <a:gd name="T16" fmla="*/ 485 w 816"/>
                <a:gd name="T17" fmla="*/ 278 h 1241"/>
                <a:gd name="T18" fmla="*/ 560 w 816"/>
                <a:gd name="T19" fmla="*/ 365 h 1241"/>
                <a:gd name="T20" fmla="*/ 632 w 816"/>
                <a:gd name="T21" fmla="*/ 466 h 1241"/>
                <a:gd name="T22" fmla="*/ 695 w 816"/>
                <a:gd name="T23" fmla="*/ 584 h 1241"/>
                <a:gd name="T24" fmla="*/ 747 w 816"/>
                <a:gd name="T25" fmla="*/ 720 h 1241"/>
                <a:gd name="T26" fmla="*/ 786 w 816"/>
                <a:gd name="T27" fmla="*/ 873 h 1241"/>
                <a:gd name="T28" fmla="*/ 810 w 816"/>
                <a:gd name="T29" fmla="*/ 1047 h 1241"/>
                <a:gd name="T30" fmla="*/ 816 w 816"/>
                <a:gd name="T31" fmla="*/ 1241 h 1241"/>
                <a:gd name="T32" fmla="*/ 805 w 816"/>
                <a:gd name="T33" fmla="*/ 1238 h 1241"/>
                <a:gd name="T34" fmla="*/ 775 w 816"/>
                <a:gd name="T35" fmla="*/ 1229 h 1241"/>
                <a:gd name="T36" fmla="*/ 727 w 816"/>
                <a:gd name="T37" fmla="*/ 1210 h 1241"/>
                <a:gd name="T38" fmla="*/ 669 w 816"/>
                <a:gd name="T39" fmla="*/ 1185 h 1241"/>
                <a:gd name="T40" fmla="*/ 598 w 816"/>
                <a:gd name="T41" fmla="*/ 1150 h 1241"/>
                <a:gd name="T42" fmla="*/ 521 w 816"/>
                <a:gd name="T43" fmla="*/ 1105 h 1241"/>
                <a:gd name="T44" fmla="*/ 438 w 816"/>
                <a:gd name="T45" fmla="*/ 1052 h 1241"/>
                <a:gd name="T46" fmla="*/ 356 w 816"/>
                <a:gd name="T47" fmla="*/ 986 h 1241"/>
                <a:gd name="T48" fmla="*/ 276 w 816"/>
                <a:gd name="T49" fmla="*/ 910 h 1241"/>
                <a:gd name="T50" fmla="*/ 200 w 816"/>
                <a:gd name="T51" fmla="*/ 821 h 1241"/>
                <a:gd name="T52" fmla="*/ 131 w 816"/>
                <a:gd name="T53" fmla="*/ 719 h 1241"/>
                <a:gd name="T54" fmla="*/ 75 w 816"/>
                <a:gd name="T55" fmla="*/ 605 h 1241"/>
                <a:gd name="T56" fmla="*/ 31 w 816"/>
                <a:gd name="T57" fmla="*/ 476 h 1241"/>
                <a:gd name="T58" fmla="*/ 6 w 816"/>
                <a:gd name="T59" fmla="*/ 333 h 1241"/>
                <a:gd name="T60" fmla="*/ 0 w 816"/>
                <a:gd name="T61" fmla="*/ 174 h 1241"/>
                <a:gd name="T62" fmla="*/ 19 w 816"/>
                <a:gd name="T63" fmla="*/ 0 h 1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16" h="1241">
                  <a:moveTo>
                    <a:pt x="19" y="0"/>
                  </a:moveTo>
                  <a:lnTo>
                    <a:pt x="20" y="0"/>
                  </a:lnTo>
                  <a:lnTo>
                    <a:pt x="28" y="1"/>
                  </a:lnTo>
                  <a:lnTo>
                    <a:pt x="40" y="5"/>
                  </a:lnTo>
                  <a:lnTo>
                    <a:pt x="55" y="9"/>
                  </a:lnTo>
                  <a:lnTo>
                    <a:pt x="75" y="17"/>
                  </a:lnTo>
                  <a:lnTo>
                    <a:pt x="99" y="25"/>
                  </a:lnTo>
                  <a:lnTo>
                    <a:pt x="125" y="35"/>
                  </a:lnTo>
                  <a:lnTo>
                    <a:pt x="153" y="47"/>
                  </a:lnTo>
                  <a:lnTo>
                    <a:pt x="186" y="61"/>
                  </a:lnTo>
                  <a:lnTo>
                    <a:pt x="219" y="80"/>
                  </a:lnTo>
                  <a:lnTo>
                    <a:pt x="254" y="99"/>
                  </a:lnTo>
                  <a:lnTo>
                    <a:pt x="291" y="122"/>
                  </a:lnTo>
                  <a:lnTo>
                    <a:pt x="329" y="147"/>
                  </a:lnTo>
                  <a:lnTo>
                    <a:pt x="368" y="175"/>
                  </a:lnTo>
                  <a:lnTo>
                    <a:pt x="407" y="206"/>
                  </a:lnTo>
                  <a:lnTo>
                    <a:pt x="447" y="240"/>
                  </a:lnTo>
                  <a:lnTo>
                    <a:pt x="485" y="278"/>
                  </a:lnTo>
                  <a:lnTo>
                    <a:pt x="524" y="320"/>
                  </a:lnTo>
                  <a:lnTo>
                    <a:pt x="560" y="365"/>
                  </a:lnTo>
                  <a:lnTo>
                    <a:pt x="597" y="414"/>
                  </a:lnTo>
                  <a:lnTo>
                    <a:pt x="632" y="466"/>
                  </a:lnTo>
                  <a:lnTo>
                    <a:pt x="664" y="524"/>
                  </a:lnTo>
                  <a:lnTo>
                    <a:pt x="695" y="584"/>
                  </a:lnTo>
                  <a:lnTo>
                    <a:pt x="722" y="650"/>
                  </a:lnTo>
                  <a:lnTo>
                    <a:pt x="747" y="720"/>
                  </a:lnTo>
                  <a:lnTo>
                    <a:pt x="768" y="795"/>
                  </a:lnTo>
                  <a:lnTo>
                    <a:pt x="786" y="873"/>
                  </a:lnTo>
                  <a:lnTo>
                    <a:pt x="800" y="957"/>
                  </a:lnTo>
                  <a:lnTo>
                    <a:pt x="810" y="1047"/>
                  </a:lnTo>
                  <a:lnTo>
                    <a:pt x="816" y="1141"/>
                  </a:lnTo>
                  <a:lnTo>
                    <a:pt x="816" y="1241"/>
                  </a:lnTo>
                  <a:lnTo>
                    <a:pt x="813" y="1241"/>
                  </a:lnTo>
                  <a:lnTo>
                    <a:pt x="805" y="1238"/>
                  </a:lnTo>
                  <a:lnTo>
                    <a:pt x="792" y="1234"/>
                  </a:lnTo>
                  <a:lnTo>
                    <a:pt x="775" y="1229"/>
                  </a:lnTo>
                  <a:lnTo>
                    <a:pt x="753" y="1220"/>
                  </a:lnTo>
                  <a:lnTo>
                    <a:pt x="727" y="1210"/>
                  </a:lnTo>
                  <a:lnTo>
                    <a:pt x="699" y="1199"/>
                  </a:lnTo>
                  <a:lnTo>
                    <a:pt x="669" y="1185"/>
                  </a:lnTo>
                  <a:lnTo>
                    <a:pt x="635" y="1168"/>
                  </a:lnTo>
                  <a:lnTo>
                    <a:pt x="598" y="1150"/>
                  </a:lnTo>
                  <a:lnTo>
                    <a:pt x="560" y="1129"/>
                  </a:lnTo>
                  <a:lnTo>
                    <a:pt x="521" y="1105"/>
                  </a:lnTo>
                  <a:lnTo>
                    <a:pt x="480" y="1080"/>
                  </a:lnTo>
                  <a:lnTo>
                    <a:pt x="438" y="1052"/>
                  </a:lnTo>
                  <a:lnTo>
                    <a:pt x="398" y="1019"/>
                  </a:lnTo>
                  <a:lnTo>
                    <a:pt x="356" y="986"/>
                  </a:lnTo>
                  <a:lnTo>
                    <a:pt x="315" y="949"/>
                  </a:lnTo>
                  <a:lnTo>
                    <a:pt x="276" y="910"/>
                  </a:lnTo>
                  <a:lnTo>
                    <a:pt x="236" y="866"/>
                  </a:lnTo>
                  <a:lnTo>
                    <a:pt x="200" y="821"/>
                  </a:lnTo>
                  <a:lnTo>
                    <a:pt x="165" y="772"/>
                  </a:lnTo>
                  <a:lnTo>
                    <a:pt x="131" y="719"/>
                  </a:lnTo>
                  <a:lnTo>
                    <a:pt x="101" y="664"/>
                  </a:lnTo>
                  <a:lnTo>
                    <a:pt x="75" y="605"/>
                  </a:lnTo>
                  <a:lnTo>
                    <a:pt x="51" y="542"/>
                  </a:lnTo>
                  <a:lnTo>
                    <a:pt x="31" y="476"/>
                  </a:lnTo>
                  <a:lnTo>
                    <a:pt x="16" y="406"/>
                  </a:lnTo>
                  <a:lnTo>
                    <a:pt x="6" y="333"/>
                  </a:lnTo>
                  <a:lnTo>
                    <a:pt x="0" y="255"/>
                  </a:lnTo>
                  <a:lnTo>
                    <a:pt x="0" y="174"/>
                  </a:lnTo>
                  <a:lnTo>
                    <a:pt x="6" y="88"/>
                  </a:lnTo>
                  <a:lnTo>
                    <a:pt x="19" y="0"/>
                  </a:lnTo>
                  <a:close/>
                </a:path>
              </a:pathLst>
            </a:custGeom>
            <a:solidFill>
              <a:sysClr val="window" lastClr="FFFFFF"/>
            </a:solidFill>
            <a:ln w="12700" cap="flat" cmpd="sng" algn="ctr">
              <a:solidFill>
                <a:srgbClr val="FFC000"/>
              </a:solidFill>
              <a:prstDash val="solid"/>
              <a:miter lim="800000"/>
              <a:headEnd/>
              <a:tailEnd/>
            </a:ln>
            <a:effectLst/>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sp>
          <p:nvSpPr>
            <p:cNvPr id="6" name="Freeform 5"/>
            <p:cNvSpPr>
              <a:spLocks/>
            </p:cNvSpPr>
            <p:nvPr/>
          </p:nvSpPr>
          <p:spPr bwMode="auto">
            <a:xfrm rot="20531283">
              <a:off x="-886579" y="2118569"/>
              <a:ext cx="3174271" cy="481519"/>
            </a:xfrm>
            <a:custGeom>
              <a:avLst/>
              <a:gdLst>
                <a:gd name="T0" fmla="*/ 402 w 967"/>
                <a:gd name="T1" fmla="*/ 0 h 371"/>
                <a:gd name="T2" fmla="*/ 455 w 967"/>
                <a:gd name="T3" fmla="*/ 2 h 371"/>
                <a:gd name="T4" fmla="*/ 511 w 967"/>
                <a:gd name="T5" fmla="*/ 6 h 371"/>
                <a:gd name="T6" fmla="*/ 570 w 967"/>
                <a:gd name="T7" fmla="*/ 17 h 371"/>
                <a:gd name="T8" fmla="*/ 632 w 967"/>
                <a:gd name="T9" fmla="*/ 33 h 371"/>
                <a:gd name="T10" fmla="*/ 695 w 967"/>
                <a:gd name="T11" fmla="*/ 54 h 371"/>
                <a:gd name="T12" fmla="*/ 761 w 967"/>
                <a:gd name="T13" fmla="*/ 83 h 371"/>
                <a:gd name="T14" fmla="*/ 828 w 967"/>
                <a:gd name="T15" fmla="*/ 118 h 371"/>
                <a:gd name="T16" fmla="*/ 897 w 967"/>
                <a:gd name="T17" fmla="*/ 162 h 371"/>
                <a:gd name="T18" fmla="*/ 967 w 967"/>
                <a:gd name="T19" fmla="*/ 214 h 371"/>
                <a:gd name="T20" fmla="*/ 965 w 967"/>
                <a:gd name="T21" fmla="*/ 217 h 371"/>
                <a:gd name="T22" fmla="*/ 956 w 967"/>
                <a:gd name="T23" fmla="*/ 222 h 371"/>
                <a:gd name="T24" fmla="*/ 942 w 967"/>
                <a:gd name="T25" fmla="*/ 232 h 371"/>
                <a:gd name="T26" fmla="*/ 924 w 967"/>
                <a:gd name="T27" fmla="*/ 243 h 371"/>
                <a:gd name="T28" fmla="*/ 900 w 967"/>
                <a:gd name="T29" fmla="*/ 257 h 371"/>
                <a:gd name="T30" fmla="*/ 872 w 967"/>
                <a:gd name="T31" fmla="*/ 273 h 371"/>
                <a:gd name="T32" fmla="*/ 840 w 967"/>
                <a:gd name="T33" fmla="*/ 290 h 371"/>
                <a:gd name="T34" fmla="*/ 803 w 967"/>
                <a:gd name="T35" fmla="*/ 305 h 371"/>
                <a:gd name="T36" fmla="*/ 764 w 967"/>
                <a:gd name="T37" fmla="*/ 320 h 371"/>
                <a:gd name="T38" fmla="*/ 722 w 967"/>
                <a:gd name="T39" fmla="*/ 336 h 371"/>
                <a:gd name="T40" fmla="*/ 675 w 967"/>
                <a:gd name="T41" fmla="*/ 349 h 371"/>
                <a:gd name="T42" fmla="*/ 626 w 967"/>
                <a:gd name="T43" fmla="*/ 360 h 371"/>
                <a:gd name="T44" fmla="*/ 576 w 967"/>
                <a:gd name="T45" fmla="*/ 367 h 371"/>
                <a:gd name="T46" fmla="*/ 522 w 967"/>
                <a:gd name="T47" fmla="*/ 371 h 371"/>
                <a:gd name="T48" fmla="*/ 468 w 967"/>
                <a:gd name="T49" fmla="*/ 371 h 371"/>
                <a:gd name="T50" fmla="*/ 412 w 967"/>
                <a:gd name="T51" fmla="*/ 365 h 371"/>
                <a:gd name="T52" fmla="*/ 354 w 967"/>
                <a:gd name="T53" fmla="*/ 354 h 371"/>
                <a:gd name="T54" fmla="*/ 295 w 967"/>
                <a:gd name="T55" fmla="*/ 339 h 371"/>
                <a:gd name="T56" fmla="*/ 236 w 967"/>
                <a:gd name="T57" fmla="*/ 315 h 371"/>
                <a:gd name="T58" fmla="*/ 177 w 967"/>
                <a:gd name="T59" fmla="*/ 284 h 371"/>
                <a:gd name="T60" fmla="*/ 118 w 967"/>
                <a:gd name="T61" fmla="*/ 245 h 371"/>
                <a:gd name="T62" fmla="*/ 58 w 967"/>
                <a:gd name="T63" fmla="*/ 198 h 371"/>
                <a:gd name="T64" fmla="*/ 0 w 967"/>
                <a:gd name="T65" fmla="*/ 141 h 371"/>
                <a:gd name="T66" fmla="*/ 2 w 967"/>
                <a:gd name="T67" fmla="*/ 139 h 371"/>
                <a:gd name="T68" fmla="*/ 9 w 967"/>
                <a:gd name="T69" fmla="*/ 134 h 371"/>
                <a:gd name="T70" fmla="*/ 20 w 967"/>
                <a:gd name="T71" fmla="*/ 125 h 371"/>
                <a:gd name="T72" fmla="*/ 37 w 967"/>
                <a:gd name="T73" fmla="*/ 114 h 371"/>
                <a:gd name="T74" fmla="*/ 56 w 967"/>
                <a:gd name="T75" fmla="*/ 101 h 371"/>
                <a:gd name="T76" fmla="*/ 80 w 967"/>
                <a:gd name="T77" fmla="*/ 87 h 371"/>
                <a:gd name="T78" fmla="*/ 108 w 967"/>
                <a:gd name="T79" fmla="*/ 73 h 371"/>
                <a:gd name="T80" fmla="*/ 141 w 967"/>
                <a:gd name="T81" fmla="*/ 59 h 371"/>
                <a:gd name="T82" fmla="*/ 176 w 967"/>
                <a:gd name="T83" fmla="*/ 45 h 371"/>
                <a:gd name="T84" fmla="*/ 214 w 967"/>
                <a:gd name="T85" fmla="*/ 31 h 371"/>
                <a:gd name="T86" fmla="*/ 256 w 967"/>
                <a:gd name="T87" fmla="*/ 20 h 371"/>
                <a:gd name="T88" fmla="*/ 302 w 967"/>
                <a:gd name="T89" fmla="*/ 10 h 371"/>
                <a:gd name="T90" fmla="*/ 350 w 967"/>
                <a:gd name="T91" fmla="*/ 4 h 371"/>
                <a:gd name="T92" fmla="*/ 402 w 967"/>
                <a:gd name="T93" fmla="*/ 0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967" h="371">
                  <a:moveTo>
                    <a:pt x="402" y="0"/>
                  </a:moveTo>
                  <a:lnTo>
                    <a:pt x="455" y="2"/>
                  </a:lnTo>
                  <a:lnTo>
                    <a:pt x="511" y="6"/>
                  </a:lnTo>
                  <a:lnTo>
                    <a:pt x="570" y="17"/>
                  </a:lnTo>
                  <a:lnTo>
                    <a:pt x="632" y="33"/>
                  </a:lnTo>
                  <a:lnTo>
                    <a:pt x="695" y="54"/>
                  </a:lnTo>
                  <a:lnTo>
                    <a:pt x="761" y="83"/>
                  </a:lnTo>
                  <a:lnTo>
                    <a:pt x="828" y="118"/>
                  </a:lnTo>
                  <a:lnTo>
                    <a:pt x="897" y="162"/>
                  </a:lnTo>
                  <a:lnTo>
                    <a:pt x="967" y="214"/>
                  </a:lnTo>
                  <a:lnTo>
                    <a:pt x="965" y="217"/>
                  </a:lnTo>
                  <a:lnTo>
                    <a:pt x="956" y="222"/>
                  </a:lnTo>
                  <a:lnTo>
                    <a:pt x="942" y="232"/>
                  </a:lnTo>
                  <a:lnTo>
                    <a:pt x="924" y="243"/>
                  </a:lnTo>
                  <a:lnTo>
                    <a:pt x="900" y="257"/>
                  </a:lnTo>
                  <a:lnTo>
                    <a:pt x="872" y="273"/>
                  </a:lnTo>
                  <a:lnTo>
                    <a:pt x="840" y="290"/>
                  </a:lnTo>
                  <a:lnTo>
                    <a:pt x="803" y="305"/>
                  </a:lnTo>
                  <a:lnTo>
                    <a:pt x="764" y="320"/>
                  </a:lnTo>
                  <a:lnTo>
                    <a:pt x="722" y="336"/>
                  </a:lnTo>
                  <a:lnTo>
                    <a:pt x="675" y="349"/>
                  </a:lnTo>
                  <a:lnTo>
                    <a:pt x="626" y="360"/>
                  </a:lnTo>
                  <a:lnTo>
                    <a:pt x="576" y="367"/>
                  </a:lnTo>
                  <a:lnTo>
                    <a:pt x="522" y="371"/>
                  </a:lnTo>
                  <a:lnTo>
                    <a:pt x="468" y="371"/>
                  </a:lnTo>
                  <a:lnTo>
                    <a:pt x="412" y="365"/>
                  </a:lnTo>
                  <a:lnTo>
                    <a:pt x="354" y="354"/>
                  </a:lnTo>
                  <a:lnTo>
                    <a:pt x="295" y="339"/>
                  </a:lnTo>
                  <a:lnTo>
                    <a:pt x="236" y="315"/>
                  </a:lnTo>
                  <a:lnTo>
                    <a:pt x="177" y="284"/>
                  </a:lnTo>
                  <a:lnTo>
                    <a:pt x="118" y="245"/>
                  </a:lnTo>
                  <a:lnTo>
                    <a:pt x="58" y="198"/>
                  </a:lnTo>
                  <a:lnTo>
                    <a:pt x="0" y="141"/>
                  </a:lnTo>
                  <a:lnTo>
                    <a:pt x="2" y="139"/>
                  </a:lnTo>
                  <a:lnTo>
                    <a:pt x="9" y="134"/>
                  </a:lnTo>
                  <a:lnTo>
                    <a:pt x="20" y="125"/>
                  </a:lnTo>
                  <a:lnTo>
                    <a:pt x="37" y="114"/>
                  </a:lnTo>
                  <a:lnTo>
                    <a:pt x="56" y="101"/>
                  </a:lnTo>
                  <a:lnTo>
                    <a:pt x="80" y="87"/>
                  </a:lnTo>
                  <a:lnTo>
                    <a:pt x="108" y="73"/>
                  </a:lnTo>
                  <a:lnTo>
                    <a:pt x="141" y="59"/>
                  </a:lnTo>
                  <a:lnTo>
                    <a:pt x="176" y="45"/>
                  </a:lnTo>
                  <a:lnTo>
                    <a:pt x="214" y="31"/>
                  </a:lnTo>
                  <a:lnTo>
                    <a:pt x="256" y="20"/>
                  </a:lnTo>
                  <a:lnTo>
                    <a:pt x="302" y="10"/>
                  </a:lnTo>
                  <a:lnTo>
                    <a:pt x="350" y="4"/>
                  </a:lnTo>
                  <a:lnTo>
                    <a:pt x="402" y="0"/>
                  </a:lnTo>
                  <a:close/>
                </a:path>
              </a:pathLst>
            </a:custGeom>
            <a:solidFill>
              <a:sysClr val="window" lastClr="FFFFFF"/>
            </a:solidFill>
            <a:ln w="12700" cap="flat" cmpd="sng" algn="ctr">
              <a:solidFill>
                <a:srgbClr val="70AD47"/>
              </a:solidFill>
              <a:prstDash val="solid"/>
              <a:miter lim="800000"/>
              <a:headEnd/>
              <a:tailEnd/>
            </a:ln>
            <a:effectLst/>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grpSp>
          <p:nvGrpSpPr>
            <p:cNvPr id="7" name="Group 6"/>
            <p:cNvGrpSpPr/>
            <p:nvPr/>
          </p:nvGrpSpPr>
          <p:grpSpPr>
            <a:xfrm>
              <a:off x="973383" y="1835960"/>
              <a:ext cx="3509051" cy="3051571"/>
              <a:chOff x="973383" y="1835960"/>
              <a:chExt cx="3509051" cy="3051571"/>
            </a:xfrm>
          </p:grpSpPr>
          <p:grpSp>
            <p:nvGrpSpPr>
              <p:cNvPr id="8" name="Group 7"/>
              <p:cNvGrpSpPr/>
              <p:nvPr/>
            </p:nvGrpSpPr>
            <p:grpSpPr>
              <a:xfrm>
                <a:off x="973383" y="2379421"/>
                <a:ext cx="3509051" cy="2508110"/>
                <a:chOff x="973383" y="2379421"/>
                <a:chExt cx="3509051" cy="2508110"/>
              </a:xfrm>
              <a:solidFill>
                <a:sysClr val="windowText" lastClr="000000">
                  <a:lumMod val="85000"/>
                  <a:lumOff val="15000"/>
                </a:sysClr>
              </a:solidFill>
            </p:grpSpPr>
            <p:sp>
              <p:nvSpPr>
                <p:cNvPr id="10" name="Freeform 9"/>
                <p:cNvSpPr>
                  <a:spLocks/>
                </p:cNvSpPr>
                <p:nvPr/>
              </p:nvSpPr>
              <p:spPr bwMode="auto">
                <a:xfrm>
                  <a:off x="973383" y="4367809"/>
                  <a:ext cx="3509051" cy="519722"/>
                </a:xfrm>
                <a:custGeom>
                  <a:avLst/>
                  <a:gdLst>
                    <a:gd name="T0" fmla="*/ 2108 w 3781"/>
                    <a:gd name="T1" fmla="*/ 2 h 560"/>
                    <a:gd name="T2" fmla="*/ 2334 w 3781"/>
                    <a:gd name="T3" fmla="*/ 19 h 560"/>
                    <a:gd name="T4" fmla="*/ 2546 w 3781"/>
                    <a:gd name="T5" fmla="*/ 50 h 560"/>
                    <a:gd name="T6" fmla="*/ 2743 w 3781"/>
                    <a:gd name="T7" fmla="*/ 91 h 560"/>
                    <a:gd name="T8" fmla="*/ 2924 w 3781"/>
                    <a:gd name="T9" fmla="*/ 140 h 560"/>
                    <a:gd name="T10" fmla="*/ 3088 w 3781"/>
                    <a:gd name="T11" fmla="*/ 195 h 560"/>
                    <a:gd name="T12" fmla="*/ 3237 w 3781"/>
                    <a:gd name="T13" fmla="*/ 254 h 560"/>
                    <a:gd name="T14" fmla="*/ 3369 w 3781"/>
                    <a:gd name="T15" fmla="*/ 313 h 560"/>
                    <a:gd name="T16" fmla="*/ 3484 w 3781"/>
                    <a:gd name="T17" fmla="*/ 370 h 560"/>
                    <a:gd name="T18" fmla="*/ 3581 w 3781"/>
                    <a:gd name="T19" fmla="*/ 425 h 560"/>
                    <a:gd name="T20" fmla="*/ 3658 w 3781"/>
                    <a:gd name="T21" fmla="*/ 474 h 560"/>
                    <a:gd name="T22" fmla="*/ 3718 w 3781"/>
                    <a:gd name="T23" fmla="*/ 514 h 560"/>
                    <a:gd name="T24" fmla="*/ 3758 w 3781"/>
                    <a:gd name="T25" fmla="*/ 543 h 560"/>
                    <a:gd name="T26" fmla="*/ 3779 w 3781"/>
                    <a:gd name="T27" fmla="*/ 559 h 560"/>
                    <a:gd name="T28" fmla="*/ 3621 w 3781"/>
                    <a:gd name="T29" fmla="*/ 501 h 560"/>
                    <a:gd name="T30" fmla="*/ 3306 w 3781"/>
                    <a:gd name="T31" fmla="*/ 403 h 560"/>
                    <a:gd name="T32" fmla="*/ 2994 w 3781"/>
                    <a:gd name="T33" fmla="*/ 327 h 560"/>
                    <a:gd name="T34" fmla="*/ 2689 w 3781"/>
                    <a:gd name="T35" fmla="*/ 272 h 560"/>
                    <a:gd name="T36" fmla="*/ 2395 w 3781"/>
                    <a:gd name="T37" fmla="*/ 237 h 560"/>
                    <a:gd name="T38" fmla="*/ 2108 w 3781"/>
                    <a:gd name="T39" fmla="*/ 217 h 560"/>
                    <a:gd name="T40" fmla="*/ 1833 w 3781"/>
                    <a:gd name="T41" fmla="*/ 213 h 560"/>
                    <a:gd name="T42" fmla="*/ 1572 w 3781"/>
                    <a:gd name="T43" fmla="*/ 222 h 560"/>
                    <a:gd name="T44" fmla="*/ 1325 w 3781"/>
                    <a:gd name="T45" fmla="*/ 240 h 560"/>
                    <a:gd name="T46" fmla="*/ 1095 w 3781"/>
                    <a:gd name="T47" fmla="*/ 266 h 560"/>
                    <a:gd name="T48" fmla="*/ 881 w 3781"/>
                    <a:gd name="T49" fmla="*/ 299 h 560"/>
                    <a:gd name="T50" fmla="*/ 688 w 3781"/>
                    <a:gd name="T51" fmla="*/ 337 h 560"/>
                    <a:gd name="T52" fmla="*/ 515 w 3781"/>
                    <a:gd name="T53" fmla="*/ 375 h 560"/>
                    <a:gd name="T54" fmla="*/ 364 w 3781"/>
                    <a:gd name="T55" fmla="*/ 414 h 560"/>
                    <a:gd name="T56" fmla="*/ 237 w 3781"/>
                    <a:gd name="T57" fmla="*/ 450 h 560"/>
                    <a:gd name="T58" fmla="*/ 136 w 3781"/>
                    <a:gd name="T59" fmla="*/ 481 h 560"/>
                    <a:gd name="T60" fmla="*/ 62 w 3781"/>
                    <a:gd name="T61" fmla="*/ 508 h 560"/>
                    <a:gd name="T62" fmla="*/ 15 w 3781"/>
                    <a:gd name="T63" fmla="*/ 523 h 560"/>
                    <a:gd name="T64" fmla="*/ 0 w 3781"/>
                    <a:gd name="T65" fmla="*/ 531 h 560"/>
                    <a:gd name="T66" fmla="*/ 319 w 3781"/>
                    <a:gd name="T67" fmla="*/ 373 h 560"/>
                    <a:gd name="T68" fmla="*/ 627 w 3781"/>
                    <a:gd name="T69" fmla="*/ 248 h 560"/>
                    <a:gd name="T70" fmla="*/ 925 w 3781"/>
                    <a:gd name="T71" fmla="*/ 150 h 560"/>
                    <a:gd name="T72" fmla="*/ 1210 w 3781"/>
                    <a:gd name="T73" fmla="*/ 80 h 560"/>
                    <a:gd name="T74" fmla="*/ 1482 w 3781"/>
                    <a:gd name="T75" fmla="*/ 32 h 560"/>
                    <a:gd name="T76" fmla="*/ 1743 w 3781"/>
                    <a:gd name="T77" fmla="*/ 7 h 560"/>
                    <a:gd name="T78" fmla="*/ 1990 w 3781"/>
                    <a:gd name="T79" fmla="*/ 0 h 5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781" h="560">
                      <a:moveTo>
                        <a:pt x="1990" y="0"/>
                      </a:moveTo>
                      <a:lnTo>
                        <a:pt x="2108" y="2"/>
                      </a:lnTo>
                      <a:lnTo>
                        <a:pt x="2223" y="9"/>
                      </a:lnTo>
                      <a:lnTo>
                        <a:pt x="2334" y="19"/>
                      </a:lnTo>
                      <a:lnTo>
                        <a:pt x="2442" y="33"/>
                      </a:lnTo>
                      <a:lnTo>
                        <a:pt x="2546" y="50"/>
                      </a:lnTo>
                      <a:lnTo>
                        <a:pt x="2646" y="70"/>
                      </a:lnTo>
                      <a:lnTo>
                        <a:pt x="2743" y="91"/>
                      </a:lnTo>
                      <a:lnTo>
                        <a:pt x="2835" y="115"/>
                      </a:lnTo>
                      <a:lnTo>
                        <a:pt x="2924" y="140"/>
                      </a:lnTo>
                      <a:lnTo>
                        <a:pt x="3008" y="167"/>
                      </a:lnTo>
                      <a:lnTo>
                        <a:pt x="3088" y="195"/>
                      </a:lnTo>
                      <a:lnTo>
                        <a:pt x="3165" y="224"/>
                      </a:lnTo>
                      <a:lnTo>
                        <a:pt x="3237" y="254"/>
                      </a:lnTo>
                      <a:lnTo>
                        <a:pt x="3306" y="283"/>
                      </a:lnTo>
                      <a:lnTo>
                        <a:pt x="3369" y="313"/>
                      </a:lnTo>
                      <a:lnTo>
                        <a:pt x="3429" y="342"/>
                      </a:lnTo>
                      <a:lnTo>
                        <a:pt x="3484" y="370"/>
                      </a:lnTo>
                      <a:lnTo>
                        <a:pt x="3534" y="398"/>
                      </a:lnTo>
                      <a:lnTo>
                        <a:pt x="3581" y="425"/>
                      </a:lnTo>
                      <a:lnTo>
                        <a:pt x="3621" y="450"/>
                      </a:lnTo>
                      <a:lnTo>
                        <a:pt x="3658" y="474"/>
                      </a:lnTo>
                      <a:lnTo>
                        <a:pt x="3690" y="495"/>
                      </a:lnTo>
                      <a:lnTo>
                        <a:pt x="3718" y="514"/>
                      </a:lnTo>
                      <a:lnTo>
                        <a:pt x="3741" y="529"/>
                      </a:lnTo>
                      <a:lnTo>
                        <a:pt x="3758" y="543"/>
                      </a:lnTo>
                      <a:lnTo>
                        <a:pt x="3770" y="552"/>
                      </a:lnTo>
                      <a:lnTo>
                        <a:pt x="3779" y="559"/>
                      </a:lnTo>
                      <a:lnTo>
                        <a:pt x="3781" y="560"/>
                      </a:lnTo>
                      <a:lnTo>
                        <a:pt x="3621" y="501"/>
                      </a:lnTo>
                      <a:lnTo>
                        <a:pt x="3463" y="449"/>
                      </a:lnTo>
                      <a:lnTo>
                        <a:pt x="3306" y="403"/>
                      </a:lnTo>
                      <a:lnTo>
                        <a:pt x="3148" y="362"/>
                      </a:lnTo>
                      <a:lnTo>
                        <a:pt x="2994" y="327"/>
                      </a:lnTo>
                      <a:lnTo>
                        <a:pt x="2841" y="297"/>
                      </a:lnTo>
                      <a:lnTo>
                        <a:pt x="2689" y="272"/>
                      </a:lnTo>
                      <a:lnTo>
                        <a:pt x="2541" y="252"/>
                      </a:lnTo>
                      <a:lnTo>
                        <a:pt x="2395" y="237"/>
                      </a:lnTo>
                      <a:lnTo>
                        <a:pt x="2250" y="226"/>
                      </a:lnTo>
                      <a:lnTo>
                        <a:pt x="2108" y="217"/>
                      </a:lnTo>
                      <a:lnTo>
                        <a:pt x="1969" y="215"/>
                      </a:lnTo>
                      <a:lnTo>
                        <a:pt x="1833" y="213"/>
                      </a:lnTo>
                      <a:lnTo>
                        <a:pt x="1701" y="216"/>
                      </a:lnTo>
                      <a:lnTo>
                        <a:pt x="1572" y="222"/>
                      </a:lnTo>
                      <a:lnTo>
                        <a:pt x="1447" y="230"/>
                      </a:lnTo>
                      <a:lnTo>
                        <a:pt x="1325" y="240"/>
                      </a:lnTo>
                      <a:lnTo>
                        <a:pt x="1209" y="252"/>
                      </a:lnTo>
                      <a:lnTo>
                        <a:pt x="1095" y="266"/>
                      </a:lnTo>
                      <a:lnTo>
                        <a:pt x="985" y="282"/>
                      </a:lnTo>
                      <a:lnTo>
                        <a:pt x="881" y="299"/>
                      </a:lnTo>
                      <a:lnTo>
                        <a:pt x="782" y="317"/>
                      </a:lnTo>
                      <a:lnTo>
                        <a:pt x="688" y="337"/>
                      </a:lnTo>
                      <a:lnTo>
                        <a:pt x="598" y="355"/>
                      </a:lnTo>
                      <a:lnTo>
                        <a:pt x="515" y="375"/>
                      </a:lnTo>
                      <a:lnTo>
                        <a:pt x="437" y="394"/>
                      </a:lnTo>
                      <a:lnTo>
                        <a:pt x="364" y="414"/>
                      </a:lnTo>
                      <a:lnTo>
                        <a:pt x="298" y="432"/>
                      </a:lnTo>
                      <a:lnTo>
                        <a:pt x="237" y="450"/>
                      </a:lnTo>
                      <a:lnTo>
                        <a:pt x="182" y="467"/>
                      </a:lnTo>
                      <a:lnTo>
                        <a:pt x="136" y="481"/>
                      </a:lnTo>
                      <a:lnTo>
                        <a:pt x="95" y="495"/>
                      </a:lnTo>
                      <a:lnTo>
                        <a:pt x="62" y="508"/>
                      </a:lnTo>
                      <a:lnTo>
                        <a:pt x="35" y="516"/>
                      </a:lnTo>
                      <a:lnTo>
                        <a:pt x="15" y="523"/>
                      </a:lnTo>
                      <a:lnTo>
                        <a:pt x="4" y="529"/>
                      </a:lnTo>
                      <a:lnTo>
                        <a:pt x="0" y="531"/>
                      </a:lnTo>
                      <a:lnTo>
                        <a:pt x="161" y="448"/>
                      </a:lnTo>
                      <a:lnTo>
                        <a:pt x="319" y="373"/>
                      </a:lnTo>
                      <a:lnTo>
                        <a:pt x="474" y="307"/>
                      </a:lnTo>
                      <a:lnTo>
                        <a:pt x="627" y="248"/>
                      </a:lnTo>
                      <a:lnTo>
                        <a:pt x="778" y="196"/>
                      </a:lnTo>
                      <a:lnTo>
                        <a:pt x="925" y="150"/>
                      </a:lnTo>
                      <a:lnTo>
                        <a:pt x="1068" y="112"/>
                      </a:lnTo>
                      <a:lnTo>
                        <a:pt x="1210" y="80"/>
                      </a:lnTo>
                      <a:lnTo>
                        <a:pt x="1347" y="53"/>
                      </a:lnTo>
                      <a:lnTo>
                        <a:pt x="1482" y="32"/>
                      </a:lnTo>
                      <a:lnTo>
                        <a:pt x="1614" y="16"/>
                      </a:lnTo>
                      <a:lnTo>
                        <a:pt x="1743" y="7"/>
                      </a:lnTo>
                      <a:lnTo>
                        <a:pt x="1868" y="1"/>
                      </a:lnTo>
                      <a:lnTo>
                        <a:pt x="1990" y="0"/>
                      </a:lnTo>
                      <a:close/>
                    </a:path>
                  </a:pathLst>
                </a:custGeom>
                <a:solidFill>
                  <a:sysClr val="windowText" lastClr="000000">
                    <a:lumMod val="65000"/>
                    <a:lumOff val="35000"/>
                  </a:sysClr>
                </a:solidFill>
                <a:ln w="0">
                  <a:noFill/>
                  <a:prstDash val="solid"/>
                  <a:round/>
                  <a:headEnd/>
                  <a:tailEnd/>
                </a:ln>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sp>
              <p:nvSpPr>
                <p:cNvPr id="11" name="Freeform 10"/>
                <p:cNvSpPr>
                  <a:spLocks/>
                </p:cNvSpPr>
                <p:nvPr/>
              </p:nvSpPr>
              <p:spPr bwMode="auto">
                <a:xfrm>
                  <a:off x="1994209" y="2379421"/>
                  <a:ext cx="2064212" cy="2100172"/>
                </a:xfrm>
                <a:custGeom>
                  <a:avLst/>
                  <a:gdLst>
                    <a:gd name="T0" fmla="*/ 285 w 1627"/>
                    <a:gd name="T1" fmla="*/ 59 h 2254"/>
                    <a:gd name="T2" fmla="*/ 396 w 1627"/>
                    <a:gd name="T3" fmla="*/ 173 h 2254"/>
                    <a:gd name="T4" fmla="*/ 490 w 1627"/>
                    <a:gd name="T5" fmla="*/ 308 h 2254"/>
                    <a:gd name="T6" fmla="*/ 571 w 1627"/>
                    <a:gd name="T7" fmla="*/ 451 h 2254"/>
                    <a:gd name="T8" fmla="*/ 643 w 1627"/>
                    <a:gd name="T9" fmla="*/ 589 h 2254"/>
                    <a:gd name="T10" fmla="*/ 711 w 1627"/>
                    <a:gd name="T11" fmla="*/ 710 h 2254"/>
                    <a:gd name="T12" fmla="*/ 782 w 1627"/>
                    <a:gd name="T13" fmla="*/ 801 h 2254"/>
                    <a:gd name="T14" fmla="*/ 856 w 1627"/>
                    <a:gd name="T15" fmla="*/ 847 h 2254"/>
                    <a:gd name="T16" fmla="*/ 940 w 1627"/>
                    <a:gd name="T17" fmla="*/ 839 h 2254"/>
                    <a:gd name="T18" fmla="*/ 1040 w 1627"/>
                    <a:gd name="T19" fmla="*/ 762 h 2254"/>
                    <a:gd name="T20" fmla="*/ 1212 w 1627"/>
                    <a:gd name="T21" fmla="*/ 599 h 2254"/>
                    <a:gd name="T22" fmla="*/ 1361 w 1627"/>
                    <a:gd name="T23" fmla="*/ 496 h 2254"/>
                    <a:gd name="T24" fmla="*/ 1481 w 1627"/>
                    <a:gd name="T25" fmla="*/ 441 h 2254"/>
                    <a:gd name="T26" fmla="*/ 1568 w 1627"/>
                    <a:gd name="T27" fmla="*/ 419 h 2254"/>
                    <a:gd name="T28" fmla="*/ 1617 w 1627"/>
                    <a:gd name="T29" fmla="*/ 413 h 2254"/>
                    <a:gd name="T30" fmla="*/ 1547 w 1627"/>
                    <a:gd name="T31" fmla="*/ 471 h 2254"/>
                    <a:gd name="T32" fmla="*/ 1353 w 1627"/>
                    <a:gd name="T33" fmla="*/ 651 h 2254"/>
                    <a:gd name="T34" fmla="*/ 1219 w 1627"/>
                    <a:gd name="T35" fmla="*/ 846 h 2254"/>
                    <a:gd name="T36" fmla="*/ 1138 w 1627"/>
                    <a:gd name="T37" fmla="*/ 1049 h 2254"/>
                    <a:gd name="T38" fmla="*/ 1099 w 1627"/>
                    <a:gd name="T39" fmla="*/ 1252 h 2254"/>
                    <a:gd name="T40" fmla="*/ 1093 w 1627"/>
                    <a:gd name="T41" fmla="*/ 1448 h 2254"/>
                    <a:gd name="T42" fmla="*/ 1111 w 1627"/>
                    <a:gd name="T43" fmla="*/ 1631 h 2254"/>
                    <a:gd name="T44" fmla="*/ 1145 w 1627"/>
                    <a:gd name="T45" fmla="*/ 1794 h 2254"/>
                    <a:gd name="T46" fmla="*/ 1186 w 1627"/>
                    <a:gd name="T47" fmla="*/ 1927 h 2254"/>
                    <a:gd name="T48" fmla="*/ 1222 w 1627"/>
                    <a:gd name="T49" fmla="*/ 2027 h 2254"/>
                    <a:gd name="T50" fmla="*/ 1248 w 1627"/>
                    <a:gd name="T51" fmla="*/ 2085 h 2254"/>
                    <a:gd name="T52" fmla="*/ 1277 w 1627"/>
                    <a:gd name="T53" fmla="*/ 2135 h 2254"/>
                    <a:gd name="T54" fmla="*/ 1325 w 1627"/>
                    <a:gd name="T55" fmla="*/ 2217 h 2254"/>
                    <a:gd name="T56" fmla="*/ 1339 w 1627"/>
                    <a:gd name="T57" fmla="*/ 2252 h 2254"/>
                    <a:gd name="T58" fmla="*/ 1321 w 1627"/>
                    <a:gd name="T59" fmla="*/ 2250 h 2254"/>
                    <a:gd name="T60" fmla="*/ 1274 w 1627"/>
                    <a:gd name="T61" fmla="*/ 2222 h 2254"/>
                    <a:gd name="T62" fmla="*/ 1203 w 1627"/>
                    <a:gd name="T63" fmla="*/ 2179 h 2254"/>
                    <a:gd name="T64" fmla="*/ 1107 w 1627"/>
                    <a:gd name="T65" fmla="*/ 2108 h 2254"/>
                    <a:gd name="T66" fmla="*/ 1020 w 1627"/>
                    <a:gd name="T67" fmla="*/ 1982 h 2254"/>
                    <a:gd name="T68" fmla="*/ 944 w 1627"/>
                    <a:gd name="T69" fmla="*/ 1830 h 2254"/>
                    <a:gd name="T70" fmla="*/ 878 w 1627"/>
                    <a:gd name="T71" fmla="*/ 1693 h 2254"/>
                    <a:gd name="T72" fmla="*/ 818 w 1627"/>
                    <a:gd name="T73" fmla="*/ 1601 h 2254"/>
                    <a:gd name="T74" fmla="*/ 760 w 1627"/>
                    <a:gd name="T75" fmla="*/ 1586 h 2254"/>
                    <a:gd name="T76" fmla="*/ 707 w 1627"/>
                    <a:gd name="T77" fmla="*/ 1637 h 2254"/>
                    <a:gd name="T78" fmla="*/ 644 w 1627"/>
                    <a:gd name="T79" fmla="*/ 1738 h 2254"/>
                    <a:gd name="T80" fmla="*/ 553 w 1627"/>
                    <a:gd name="T81" fmla="*/ 1874 h 2254"/>
                    <a:gd name="T82" fmla="*/ 417 w 1627"/>
                    <a:gd name="T83" fmla="*/ 2024 h 2254"/>
                    <a:gd name="T84" fmla="*/ 266 w 1627"/>
                    <a:gd name="T85" fmla="*/ 2124 h 2254"/>
                    <a:gd name="T86" fmla="*/ 132 w 1627"/>
                    <a:gd name="T87" fmla="*/ 2173 h 2254"/>
                    <a:gd name="T88" fmla="*/ 36 w 1627"/>
                    <a:gd name="T89" fmla="*/ 2188 h 2254"/>
                    <a:gd name="T90" fmla="*/ 0 w 1627"/>
                    <a:gd name="T91" fmla="*/ 2190 h 2254"/>
                    <a:gd name="T92" fmla="*/ 25 w 1627"/>
                    <a:gd name="T93" fmla="*/ 2170 h 2254"/>
                    <a:gd name="T94" fmla="*/ 92 w 1627"/>
                    <a:gd name="T95" fmla="*/ 2114 h 2254"/>
                    <a:gd name="T96" fmla="*/ 188 w 1627"/>
                    <a:gd name="T97" fmla="*/ 2026 h 2254"/>
                    <a:gd name="T98" fmla="*/ 300 w 1627"/>
                    <a:gd name="T99" fmla="*/ 1910 h 2254"/>
                    <a:gd name="T100" fmla="*/ 412 w 1627"/>
                    <a:gd name="T101" fmla="*/ 1770 h 2254"/>
                    <a:gd name="T102" fmla="*/ 513 w 1627"/>
                    <a:gd name="T103" fmla="*/ 1611 h 2254"/>
                    <a:gd name="T104" fmla="*/ 591 w 1627"/>
                    <a:gd name="T105" fmla="*/ 1436 h 2254"/>
                    <a:gd name="T106" fmla="*/ 629 w 1627"/>
                    <a:gd name="T107" fmla="*/ 1250 h 2254"/>
                    <a:gd name="T108" fmla="*/ 616 w 1627"/>
                    <a:gd name="T109" fmla="*/ 1048 h 2254"/>
                    <a:gd name="T110" fmla="*/ 568 w 1627"/>
                    <a:gd name="T111" fmla="*/ 832 h 2254"/>
                    <a:gd name="T112" fmla="*/ 502 w 1627"/>
                    <a:gd name="T113" fmla="*/ 625 h 2254"/>
                    <a:gd name="T114" fmla="*/ 426 w 1627"/>
                    <a:gd name="T115" fmla="*/ 437 h 2254"/>
                    <a:gd name="T116" fmla="*/ 349 w 1627"/>
                    <a:gd name="T117" fmla="*/ 273 h 2254"/>
                    <a:gd name="T118" fmla="*/ 280 w 1627"/>
                    <a:gd name="T119" fmla="*/ 141 h 2254"/>
                    <a:gd name="T120" fmla="*/ 229 w 1627"/>
                    <a:gd name="T121" fmla="*/ 48 h 2254"/>
                    <a:gd name="T122" fmla="*/ 202 w 1627"/>
                    <a:gd name="T123" fmla="*/ 3 h 2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627" h="2254">
                      <a:moveTo>
                        <a:pt x="199" y="0"/>
                      </a:moveTo>
                      <a:lnTo>
                        <a:pt x="244" y="27"/>
                      </a:lnTo>
                      <a:lnTo>
                        <a:pt x="285" y="59"/>
                      </a:lnTo>
                      <a:lnTo>
                        <a:pt x="324" y="94"/>
                      </a:lnTo>
                      <a:lnTo>
                        <a:pt x="360" y="132"/>
                      </a:lnTo>
                      <a:lnTo>
                        <a:pt x="396" y="173"/>
                      </a:lnTo>
                      <a:lnTo>
                        <a:pt x="429" y="217"/>
                      </a:lnTo>
                      <a:lnTo>
                        <a:pt x="460" y="262"/>
                      </a:lnTo>
                      <a:lnTo>
                        <a:pt x="490" y="308"/>
                      </a:lnTo>
                      <a:lnTo>
                        <a:pt x="518" y="356"/>
                      </a:lnTo>
                      <a:lnTo>
                        <a:pt x="544" y="403"/>
                      </a:lnTo>
                      <a:lnTo>
                        <a:pt x="571" y="451"/>
                      </a:lnTo>
                      <a:lnTo>
                        <a:pt x="595" y="499"/>
                      </a:lnTo>
                      <a:lnTo>
                        <a:pt x="619" y="545"/>
                      </a:lnTo>
                      <a:lnTo>
                        <a:pt x="643" y="589"/>
                      </a:lnTo>
                      <a:lnTo>
                        <a:pt x="666" y="632"/>
                      </a:lnTo>
                      <a:lnTo>
                        <a:pt x="689" y="673"/>
                      </a:lnTo>
                      <a:lnTo>
                        <a:pt x="711" y="710"/>
                      </a:lnTo>
                      <a:lnTo>
                        <a:pt x="734" y="745"/>
                      </a:lnTo>
                      <a:lnTo>
                        <a:pt x="758" y="774"/>
                      </a:lnTo>
                      <a:lnTo>
                        <a:pt x="782" y="801"/>
                      </a:lnTo>
                      <a:lnTo>
                        <a:pt x="805" y="822"/>
                      </a:lnTo>
                      <a:lnTo>
                        <a:pt x="831" y="837"/>
                      </a:lnTo>
                      <a:lnTo>
                        <a:pt x="856" y="847"/>
                      </a:lnTo>
                      <a:lnTo>
                        <a:pt x="883" y="851"/>
                      </a:lnTo>
                      <a:lnTo>
                        <a:pt x="911" y="849"/>
                      </a:lnTo>
                      <a:lnTo>
                        <a:pt x="940" y="839"/>
                      </a:lnTo>
                      <a:lnTo>
                        <a:pt x="972" y="821"/>
                      </a:lnTo>
                      <a:lnTo>
                        <a:pt x="1005" y="795"/>
                      </a:lnTo>
                      <a:lnTo>
                        <a:pt x="1040" y="762"/>
                      </a:lnTo>
                      <a:lnTo>
                        <a:pt x="1100" y="700"/>
                      </a:lnTo>
                      <a:lnTo>
                        <a:pt x="1158" y="645"/>
                      </a:lnTo>
                      <a:lnTo>
                        <a:pt x="1212" y="599"/>
                      </a:lnTo>
                      <a:lnTo>
                        <a:pt x="1264" y="558"/>
                      </a:lnTo>
                      <a:lnTo>
                        <a:pt x="1315" y="524"/>
                      </a:lnTo>
                      <a:lnTo>
                        <a:pt x="1361" y="496"/>
                      </a:lnTo>
                      <a:lnTo>
                        <a:pt x="1405" y="474"/>
                      </a:lnTo>
                      <a:lnTo>
                        <a:pt x="1444" y="455"/>
                      </a:lnTo>
                      <a:lnTo>
                        <a:pt x="1481" y="441"/>
                      </a:lnTo>
                      <a:lnTo>
                        <a:pt x="1514" y="430"/>
                      </a:lnTo>
                      <a:lnTo>
                        <a:pt x="1542" y="423"/>
                      </a:lnTo>
                      <a:lnTo>
                        <a:pt x="1568" y="419"/>
                      </a:lnTo>
                      <a:lnTo>
                        <a:pt x="1589" y="416"/>
                      </a:lnTo>
                      <a:lnTo>
                        <a:pt x="1605" y="415"/>
                      </a:lnTo>
                      <a:lnTo>
                        <a:pt x="1617" y="413"/>
                      </a:lnTo>
                      <a:lnTo>
                        <a:pt x="1624" y="415"/>
                      </a:lnTo>
                      <a:lnTo>
                        <a:pt x="1627" y="415"/>
                      </a:lnTo>
                      <a:lnTo>
                        <a:pt x="1547" y="471"/>
                      </a:lnTo>
                      <a:lnTo>
                        <a:pt x="1475" y="528"/>
                      </a:lnTo>
                      <a:lnTo>
                        <a:pt x="1410" y="589"/>
                      </a:lnTo>
                      <a:lnTo>
                        <a:pt x="1353" y="651"/>
                      </a:lnTo>
                      <a:lnTo>
                        <a:pt x="1302" y="715"/>
                      </a:lnTo>
                      <a:lnTo>
                        <a:pt x="1257" y="780"/>
                      </a:lnTo>
                      <a:lnTo>
                        <a:pt x="1219" y="846"/>
                      </a:lnTo>
                      <a:lnTo>
                        <a:pt x="1187" y="913"/>
                      </a:lnTo>
                      <a:lnTo>
                        <a:pt x="1161" y="981"/>
                      </a:lnTo>
                      <a:lnTo>
                        <a:pt x="1138" y="1049"/>
                      </a:lnTo>
                      <a:lnTo>
                        <a:pt x="1121" y="1117"/>
                      </a:lnTo>
                      <a:lnTo>
                        <a:pt x="1107" y="1186"/>
                      </a:lnTo>
                      <a:lnTo>
                        <a:pt x="1099" y="1252"/>
                      </a:lnTo>
                      <a:lnTo>
                        <a:pt x="1093" y="1319"/>
                      </a:lnTo>
                      <a:lnTo>
                        <a:pt x="1092" y="1385"/>
                      </a:lnTo>
                      <a:lnTo>
                        <a:pt x="1093" y="1448"/>
                      </a:lnTo>
                      <a:lnTo>
                        <a:pt x="1097" y="1512"/>
                      </a:lnTo>
                      <a:lnTo>
                        <a:pt x="1103" y="1572"/>
                      </a:lnTo>
                      <a:lnTo>
                        <a:pt x="1111" y="1631"/>
                      </a:lnTo>
                      <a:lnTo>
                        <a:pt x="1121" y="1688"/>
                      </a:lnTo>
                      <a:lnTo>
                        <a:pt x="1132" y="1742"/>
                      </a:lnTo>
                      <a:lnTo>
                        <a:pt x="1145" y="1794"/>
                      </a:lnTo>
                      <a:lnTo>
                        <a:pt x="1159" y="1842"/>
                      </a:lnTo>
                      <a:lnTo>
                        <a:pt x="1172" y="1886"/>
                      </a:lnTo>
                      <a:lnTo>
                        <a:pt x="1186" y="1927"/>
                      </a:lnTo>
                      <a:lnTo>
                        <a:pt x="1198" y="1965"/>
                      </a:lnTo>
                      <a:lnTo>
                        <a:pt x="1211" y="1999"/>
                      </a:lnTo>
                      <a:lnTo>
                        <a:pt x="1222" y="2027"/>
                      </a:lnTo>
                      <a:lnTo>
                        <a:pt x="1232" y="2051"/>
                      </a:lnTo>
                      <a:lnTo>
                        <a:pt x="1241" y="2070"/>
                      </a:lnTo>
                      <a:lnTo>
                        <a:pt x="1248" y="2085"/>
                      </a:lnTo>
                      <a:lnTo>
                        <a:pt x="1252" y="2093"/>
                      </a:lnTo>
                      <a:lnTo>
                        <a:pt x="1253" y="2096"/>
                      </a:lnTo>
                      <a:lnTo>
                        <a:pt x="1277" y="2135"/>
                      </a:lnTo>
                      <a:lnTo>
                        <a:pt x="1297" y="2167"/>
                      </a:lnTo>
                      <a:lnTo>
                        <a:pt x="1312" y="2195"/>
                      </a:lnTo>
                      <a:lnTo>
                        <a:pt x="1325" y="2217"/>
                      </a:lnTo>
                      <a:lnTo>
                        <a:pt x="1333" y="2232"/>
                      </a:lnTo>
                      <a:lnTo>
                        <a:pt x="1337" y="2245"/>
                      </a:lnTo>
                      <a:lnTo>
                        <a:pt x="1339" y="2252"/>
                      </a:lnTo>
                      <a:lnTo>
                        <a:pt x="1336" y="2254"/>
                      </a:lnTo>
                      <a:lnTo>
                        <a:pt x="1330" y="2254"/>
                      </a:lnTo>
                      <a:lnTo>
                        <a:pt x="1321" y="2250"/>
                      </a:lnTo>
                      <a:lnTo>
                        <a:pt x="1308" y="2243"/>
                      </a:lnTo>
                      <a:lnTo>
                        <a:pt x="1292" y="2233"/>
                      </a:lnTo>
                      <a:lnTo>
                        <a:pt x="1274" y="2222"/>
                      </a:lnTo>
                      <a:lnTo>
                        <a:pt x="1253" y="2210"/>
                      </a:lnTo>
                      <a:lnTo>
                        <a:pt x="1229" y="2194"/>
                      </a:lnTo>
                      <a:lnTo>
                        <a:pt x="1203" y="2179"/>
                      </a:lnTo>
                      <a:lnTo>
                        <a:pt x="1173" y="2163"/>
                      </a:lnTo>
                      <a:lnTo>
                        <a:pt x="1139" y="2139"/>
                      </a:lnTo>
                      <a:lnTo>
                        <a:pt x="1107" y="2108"/>
                      </a:lnTo>
                      <a:lnTo>
                        <a:pt x="1076" y="2070"/>
                      </a:lnTo>
                      <a:lnTo>
                        <a:pt x="1047" y="2028"/>
                      </a:lnTo>
                      <a:lnTo>
                        <a:pt x="1020" y="1982"/>
                      </a:lnTo>
                      <a:lnTo>
                        <a:pt x="993" y="1931"/>
                      </a:lnTo>
                      <a:lnTo>
                        <a:pt x="968" y="1881"/>
                      </a:lnTo>
                      <a:lnTo>
                        <a:pt x="944" y="1830"/>
                      </a:lnTo>
                      <a:lnTo>
                        <a:pt x="922" y="1781"/>
                      </a:lnTo>
                      <a:lnTo>
                        <a:pt x="899" y="1735"/>
                      </a:lnTo>
                      <a:lnTo>
                        <a:pt x="878" y="1693"/>
                      </a:lnTo>
                      <a:lnTo>
                        <a:pt x="857" y="1655"/>
                      </a:lnTo>
                      <a:lnTo>
                        <a:pt x="838" y="1624"/>
                      </a:lnTo>
                      <a:lnTo>
                        <a:pt x="818" y="1601"/>
                      </a:lnTo>
                      <a:lnTo>
                        <a:pt x="800" y="1589"/>
                      </a:lnTo>
                      <a:lnTo>
                        <a:pt x="779" y="1583"/>
                      </a:lnTo>
                      <a:lnTo>
                        <a:pt x="760" y="1586"/>
                      </a:lnTo>
                      <a:lnTo>
                        <a:pt x="742" y="1597"/>
                      </a:lnTo>
                      <a:lnTo>
                        <a:pt x="725" y="1614"/>
                      </a:lnTo>
                      <a:lnTo>
                        <a:pt x="707" y="1637"/>
                      </a:lnTo>
                      <a:lnTo>
                        <a:pt x="688" y="1666"/>
                      </a:lnTo>
                      <a:lnTo>
                        <a:pt x="668" y="1700"/>
                      </a:lnTo>
                      <a:lnTo>
                        <a:pt x="644" y="1738"/>
                      </a:lnTo>
                      <a:lnTo>
                        <a:pt x="617" y="1780"/>
                      </a:lnTo>
                      <a:lnTo>
                        <a:pt x="586" y="1826"/>
                      </a:lnTo>
                      <a:lnTo>
                        <a:pt x="553" y="1874"/>
                      </a:lnTo>
                      <a:lnTo>
                        <a:pt x="512" y="1924"/>
                      </a:lnTo>
                      <a:lnTo>
                        <a:pt x="466" y="1976"/>
                      </a:lnTo>
                      <a:lnTo>
                        <a:pt x="417" y="2024"/>
                      </a:lnTo>
                      <a:lnTo>
                        <a:pt x="366" y="2065"/>
                      </a:lnTo>
                      <a:lnTo>
                        <a:pt x="316" y="2097"/>
                      </a:lnTo>
                      <a:lnTo>
                        <a:pt x="266" y="2124"/>
                      </a:lnTo>
                      <a:lnTo>
                        <a:pt x="219" y="2145"/>
                      </a:lnTo>
                      <a:lnTo>
                        <a:pt x="174" y="2162"/>
                      </a:lnTo>
                      <a:lnTo>
                        <a:pt x="132" y="2173"/>
                      </a:lnTo>
                      <a:lnTo>
                        <a:pt x="95" y="2181"/>
                      </a:lnTo>
                      <a:lnTo>
                        <a:pt x="63" y="2186"/>
                      </a:lnTo>
                      <a:lnTo>
                        <a:pt x="36" y="2188"/>
                      </a:lnTo>
                      <a:lnTo>
                        <a:pt x="17" y="2190"/>
                      </a:lnTo>
                      <a:lnTo>
                        <a:pt x="4" y="2190"/>
                      </a:lnTo>
                      <a:lnTo>
                        <a:pt x="0" y="2190"/>
                      </a:lnTo>
                      <a:lnTo>
                        <a:pt x="3" y="2187"/>
                      </a:lnTo>
                      <a:lnTo>
                        <a:pt x="11" y="2180"/>
                      </a:lnTo>
                      <a:lnTo>
                        <a:pt x="25" y="2170"/>
                      </a:lnTo>
                      <a:lnTo>
                        <a:pt x="43" y="2155"/>
                      </a:lnTo>
                      <a:lnTo>
                        <a:pt x="66" y="2136"/>
                      </a:lnTo>
                      <a:lnTo>
                        <a:pt x="92" y="2114"/>
                      </a:lnTo>
                      <a:lnTo>
                        <a:pt x="122" y="2087"/>
                      </a:lnTo>
                      <a:lnTo>
                        <a:pt x="154" y="2059"/>
                      </a:lnTo>
                      <a:lnTo>
                        <a:pt x="188" y="2026"/>
                      </a:lnTo>
                      <a:lnTo>
                        <a:pt x="224" y="1990"/>
                      </a:lnTo>
                      <a:lnTo>
                        <a:pt x="262" y="1951"/>
                      </a:lnTo>
                      <a:lnTo>
                        <a:pt x="300" y="1910"/>
                      </a:lnTo>
                      <a:lnTo>
                        <a:pt x="338" y="1865"/>
                      </a:lnTo>
                      <a:lnTo>
                        <a:pt x="376" y="1819"/>
                      </a:lnTo>
                      <a:lnTo>
                        <a:pt x="412" y="1770"/>
                      </a:lnTo>
                      <a:lnTo>
                        <a:pt x="449" y="1719"/>
                      </a:lnTo>
                      <a:lnTo>
                        <a:pt x="483" y="1666"/>
                      </a:lnTo>
                      <a:lnTo>
                        <a:pt x="513" y="1611"/>
                      </a:lnTo>
                      <a:lnTo>
                        <a:pt x="543" y="1554"/>
                      </a:lnTo>
                      <a:lnTo>
                        <a:pt x="568" y="1496"/>
                      </a:lnTo>
                      <a:lnTo>
                        <a:pt x="591" y="1436"/>
                      </a:lnTo>
                      <a:lnTo>
                        <a:pt x="609" y="1375"/>
                      </a:lnTo>
                      <a:lnTo>
                        <a:pt x="622" y="1313"/>
                      </a:lnTo>
                      <a:lnTo>
                        <a:pt x="629" y="1250"/>
                      </a:lnTo>
                      <a:lnTo>
                        <a:pt x="630" y="1186"/>
                      </a:lnTo>
                      <a:lnTo>
                        <a:pt x="626" y="1121"/>
                      </a:lnTo>
                      <a:lnTo>
                        <a:pt x="616" y="1048"/>
                      </a:lnTo>
                      <a:lnTo>
                        <a:pt x="602" y="976"/>
                      </a:lnTo>
                      <a:lnTo>
                        <a:pt x="586" y="903"/>
                      </a:lnTo>
                      <a:lnTo>
                        <a:pt x="568" y="832"/>
                      </a:lnTo>
                      <a:lnTo>
                        <a:pt x="547" y="762"/>
                      </a:lnTo>
                      <a:lnTo>
                        <a:pt x="526" y="693"/>
                      </a:lnTo>
                      <a:lnTo>
                        <a:pt x="502" y="625"/>
                      </a:lnTo>
                      <a:lnTo>
                        <a:pt x="477" y="561"/>
                      </a:lnTo>
                      <a:lnTo>
                        <a:pt x="452" y="498"/>
                      </a:lnTo>
                      <a:lnTo>
                        <a:pt x="426" y="437"/>
                      </a:lnTo>
                      <a:lnTo>
                        <a:pt x="401" y="378"/>
                      </a:lnTo>
                      <a:lnTo>
                        <a:pt x="374" y="323"/>
                      </a:lnTo>
                      <a:lnTo>
                        <a:pt x="349" y="273"/>
                      </a:lnTo>
                      <a:lnTo>
                        <a:pt x="325" y="225"/>
                      </a:lnTo>
                      <a:lnTo>
                        <a:pt x="303" y="180"/>
                      </a:lnTo>
                      <a:lnTo>
                        <a:pt x="280" y="141"/>
                      </a:lnTo>
                      <a:lnTo>
                        <a:pt x="261" y="106"/>
                      </a:lnTo>
                      <a:lnTo>
                        <a:pt x="244" y="75"/>
                      </a:lnTo>
                      <a:lnTo>
                        <a:pt x="229" y="48"/>
                      </a:lnTo>
                      <a:lnTo>
                        <a:pt x="216" y="28"/>
                      </a:lnTo>
                      <a:lnTo>
                        <a:pt x="207" y="13"/>
                      </a:lnTo>
                      <a:lnTo>
                        <a:pt x="202" y="3"/>
                      </a:lnTo>
                      <a:lnTo>
                        <a:pt x="199" y="0"/>
                      </a:lnTo>
                      <a:close/>
                    </a:path>
                  </a:pathLst>
                </a:custGeom>
                <a:solidFill>
                  <a:sysClr val="window" lastClr="FFFFFF"/>
                </a:solidFill>
                <a:ln w="12700" cap="flat" cmpd="sng" algn="ctr">
                  <a:solidFill>
                    <a:srgbClr val="5B9BD5"/>
                  </a:solidFill>
                  <a:prstDash val="solid"/>
                  <a:miter lim="800000"/>
                  <a:headEnd/>
                  <a:tailEnd/>
                </a:ln>
                <a:effectLst/>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grpSp>
          <p:sp>
            <p:nvSpPr>
              <p:cNvPr id="9" name="Oval 8"/>
              <p:cNvSpPr/>
              <p:nvPr/>
            </p:nvSpPr>
            <p:spPr>
              <a:xfrm>
                <a:off x="2328912" y="1835960"/>
                <a:ext cx="1739394" cy="862350"/>
              </a:xfrm>
              <a:prstGeom prst="ellipse">
                <a:avLst/>
              </a:prstGeom>
              <a:solidFill>
                <a:sysClr val="window" lastClr="FFFFFF"/>
              </a:solidFill>
              <a:ln w="12700" cap="flat" cmpd="sng" algn="ctr">
                <a:solidFill>
                  <a:srgbClr val="ED7D31"/>
                </a:solidFill>
                <a:prstDash val="solid"/>
                <a:miter lim="800000"/>
              </a:ln>
              <a:effectLst/>
            </p:spPr>
            <p:txBody>
              <a:bodyPr rtlCol="0" anchor="ctr"/>
              <a:lstStyle/>
              <a:p>
                <a:pPr algn="ctr" rtl="1">
                  <a:lnSpc>
                    <a:spcPct val="115000"/>
                  </a:lnSpc>
                  <a:spcAft>
                    <a:spcPts val="0"/>
                  </a:spcAft>
                </a:pPr>
                <a:r>
                  <a:rPr lang="ar-SA" sz="1100" b="1" dirty="0">
                    <a:effectLst/>
                    <a:latin typeface="Calibri"/>
                    <a:ea typeface="Times New Roman"/>
                    <a:cs typeface="Arial"/>
                  </a:rPr>
                  <a:t>ماذا </a:t>
                </a:r>
                <a:r>
                  <a:rPr lang="ar-SA" sz="1050" b="1" dirty="0">
                    <a:effectLst/>
                    <a:latin typeface="Calibri"/>
                    <a:ea typeface="Times New Roman"/>
                    <a:cs typeface="Arial"/>
                  </a:rPr>
                  <a:t>تعلمت من هذا البرنامج</a:t>
                </a:r>
                <a:endParaRPr lang="en-US" sz="1050" dirty="0">
                  <a:effectLst/>
                  <a:latin typeface="Calibri"/>
                  <a:ea typeface="Calibri"/>
                  <a:cs typeface="Arial"/>
                </a:endParaRPr>
              </a:p>
            </p:txBody>
          </p:sp>
        </p:grpSp>
      </p:grpSp>
      <p:sp>
        <p:nvSpPr>
          <p:cNvPr id="12" name="Freeform 11"/>
          <p:cNvSpPr>
            <a:spLocks/>
          </p:cNvSpPr>
          <p:nvPr/>
        </p:nvSpPr>
        <p:spPr bwMode="auto">
          <a:xfrm rot="1423379">
            <a:off x="4119702" y="1637259"/>
            <a:ext cx="584658" cy="1567494"/>
          </a:xfrm>
          <a:custGeom>
            <a:avLst/>
            <a:gdLst>
              <a:gd name="T0" fmla="*/ 158 w 371"/>
              <a:gd name="T1" fmla="*/ 0 h 968"/>
              <a:gd name="T2" fmla="*/ 160 w 371"/>
              <a:gd name="T3" fmla="*/ 2 h 968"/>
              <a:gd name="T4" fmla="*/ 166 w 371"/>
              <a:gd name="T5" fmla="*/ 7 h 968"/>
              <a:gd name="T6" fmla="*/ 176 w 371"/>
              <a:gd name="T7" fmla="*/ 16 h 968"/>
              <a:gd name="T8" fmla="*/ 187 w 371"/>
              <a:gd name="T9" fmla="*/ 30 h 968"/>
              <a:gd name="T10" fmla="*/ 203 w 371"/>
              <a:gd name="T11" fmla="*/ 45 h 968"/>
              <a:gd name="T12" fmla="*/ 218 w 371"/>
              <a:gd name="T13" fmla="*/ 65 h 968"/>
              <a:gd name="T14" fmla="*/ 236 w 371"/>
              <a:gd name="T15" fmla="*/ 89 h 968"/>
              <a:gd name="T16" fmla="*/ 255 w 371"/>
              <a:gd name="T17" fmla="*/ 115 h 968"/>
              <a:gd name="T18" fmla="*/ 273 w 371"/>
              <a:gd name="T19" fmla="*/ 145 h 968"/>
              <a:gd name="T20" fmla="*/ 291 w 371"/>
              <a:gd name="T21" fmla="*/ 179 h 968"/>
              <a:gd name="T22" fmla="*/ 309 w 371"/>
              <a:gd name="T23" fmla="*/ 215 h 968"/>
              <a:gd name="T24" fmla="*/ 326 w 371"/>
              <a:gd name="T25" fmla="*/ 256 h 968"/>
              <a:gd name="T26" fmla="*/ 340 w 371"/>
              <a:gd name="T27" fmla="*/ 298 h 968"/>
              <a:gd name="T28" fmla="*/ 353 w 371"/>
              <a:gd name="T29" fmla="*/ 344 h 968"/>
              <a:gd name="T30" fmla="*/ 363 w 371"/>
              <a:gd name="T31" fmla="*/ 393 h 968"/>
              <a:gd name="T32" fmla="*/ 368 w 371"/>
              <a:gd name="T33" fmla="*/ 447 h 968"/>
              <a:gd name="T34" fmla="*/ 371 w 371"/>
              <a:gd name="T35" fmla="*/ 502 h 968"/>
              <a:gd name="T36" fmla="*/ 370 w 371"/>
              <a:gd name="T37" fmla="*/ 559 h 968"/>
              <a:gd name="T38" fmla="*/ 363 w 371"/>
              <a:gd name="T39" fmla="*/ 621 h 968"/>
              <a:gd name="T40" fmla="*/ 350 w 371"/>
              <a:gd name="T41" fmla="*/ 684 h 968"/>
              <a:gd name="T42" fmla="*/ 332 w 371"/>
              <a:gd name="T43" fmla="*/ 752 h 968"/>
              <a:gd name="T44" fmla="*/ 308 w 371"/>
              <a:gd name="T45" fmla="*/ 820 h 968"/>
              <a:gd name="T46" fmla="*/ 276 w 371"/>
              <a:gd name="T47" fmla="*/ 892 h 968"/>
              <a:gd name="T48" fmla="*/ 236 w 371"/>
              <a:gd name="T49" fmla="*/ 968 h 968"/>
              <a:gd name="T50" fmla="*/ 235 w 371"/>
              <a:gd name="T51" fmla="*/ 965 h 968"/>
              <a:gd name="T52" fmla="*/ 226 w 371"/>
              <a:gd name="T53" fmla="*/ 958 h 968"/>
              <a:gd name="T54" fmla="*/ 215 w 371"/>
              <a:gd name="T55" fmla="*/ 945 h 968"/>
              <a:gd name="T56" fmla="*/ 201 w 371"/>
              <a:gd name="T57" fmla="*/ 929 h 968"/>
              <a:gd name="T58" fmla="*/ 183 w 371"/>
              <a:gd name="T59" fmla="*/ 907 h 968"/>
              <a:gd name="T60" fmla="*/ 163 w 371"/>
              <a:gd name="T61" fmla="*/ 882 h 968"/>
              <a:gd name="T62" fmla="*/ 142 w 371"/>
              <a:gd name="T63" fmla="*/ 853 h 968"/>
              <a:gd name="T64" fmla="*/ 121 w 371"/>
              <a:gd name="T65" fmla="*/ 819 h 968"/>
              <a:gd name="T66" fmla="*/ 100 w 371"/>
              <a:gd name="T67" fmla="*/ 782 h 968"/>
              <a:gd name="T68" fmla="*/ 78 w 371"/>
              <a:gd name="T69" fmla="*/ 743 h 968"/>
              <a:gd name="T70" fmla="*/ 58 w 371"/>
              <a:gd name="T71" fmla="*/ 700 h 968"/>
              <a:gd name="T72" fmla="*/ 40 w 371"/>
              <a:gd name="T73" fmla="*/ 653 h 968"/>
              <a:gd name="T74" fmla="*/ 24 w 371"/>
              <a:gd name="T75" fmla="*/ 604 h 968"/>
              <a:gd name="T76" fmla="*/ 13 w 371"/>
              <a:gd name="T77" fmla="*/ 552 h 968"/>
              <a:gd name="T78" fmla="*/ 5 w 371"/>
              <a:gd name="T79" fmla="*/ 499 h 968"/>
              <a:gd name="T80" fmla="*/ 0 w 371"/>
              <a:gd name="T81" fmla="*/ 441 h 968"/>
              <a:gd name="T82" fmla="*/ 2 w 371"/>
              <a:gd name="T83" fmla="*/ 384 h 968"/>
              <a:gd name="T84" fmla="*/ 9 w 371"/>
              <a:gd name="T85" fmla="*/ 323 h 968"/>
              <a:gd name="T86" fmla="*/ 23 w 371"/>
              <a:gd name="T87" fmla="*/ 261 h 968"/>
              <a:gd name="T88" fmla="*/ 44 w 371"/>
              <a:gd name="T89" fmla="*/ 197 h 968"/>
              <a:gd name="T90" fmla="*/ 73 w 371"/>
              <a:gd name="T91" fmla="*/ 132 h 968"/>
              <a:gd name="T92" fmla="*/ 111 w 371"/>
              <a:gd name="T93" fmla="*/ 66 h 968"/>
              <a:gd name="T94" fmla="*/ 158 w 371"/>
              <a:gd name="T9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71" h="968">
                <a:moveTo>
                  <a:pt x="158" y="0"/>
                </a:moveTo>
                <a:lnTo>
                  <a:pt x="160" y="2"/>
                </a:lnTo>
                <a:lnTo>
                  <a:pt x="166" y="7"/>
                </a:lnTo>
                <a:lnTo>
                  <a:pt x="176" y="16"/>
                </a:lnTo>
                <a:lnTo>
                  <a:pt x="187" y="30"/>
                </a:lnTo>
                <a:lnTo>
                  <a:pt x="203" y="45"/>
                </a:lnTo>
                <a:lnTo>
                  <a:pt x="218" y="65"/>
                </a:lnTo>
                <a:lnTo>
                  <a:pt x="236" y="89"/>
                </a:lnTo>
                <a:lnTo>
                  <a:pt x="255" y="115"/>
                </a:lnTo>
                <a:lnTo>
                  <a:pt x="273" y="145"/>
                </a:lnTo>
                <a:lnTo>
                  <a:pt x="291" y="179"/>
                </a:lnTo>
                <a:lnTo>
                  <a:pt x="309" y="215"/>
                </a:lnTo>
                <a:lnTo>
                  <a:pt x="326" y="256"/>
                </a:lnTo>
                <a:lnTo>
                  <a:pt x="340" y="298"/>
                </a:lnTo>
                <a:lnTo>
                  <a:pt x="353" y="344"/>
                </a:lnTo>
                <a:lnTo>
                  <a:pt x="363" y="393"/>
                </a:lnTo>
                <a:lnTo>
                  <a:pt x="368" y="447"/>
                </a:lnTo>
                <a:lnTo>
                  <a:pt x="371" y="502"/>
                </a:lnTo>
                <a:lnTo>
                  <a:pt x="370" y="559"/>
                </a:lnTo>
                <a:lnTo>
                  <a:pt x="363" y="621"/>
                </a:lnTo>
                <a:lnTo>
                  <a:pt x="350" y="684"/>
                </a:lnTo>
                <a:lnTo>
                  <a:pt x="332" y="752"/>
                </a:lnTo>
                <a:lnTo>
                  <a:pt x="308" y="820"/>
                </a:lnTo>
                <a:lnTo>
                  <a:pt x="276" y="892"/>
                </a:lnTo>
                <a:lnTo>
                  <a:pt x="236" y="968"/>
                </a:lnTo>
                <a:lnTo>
                  <a:pt x="235" y="965"/>
                </a:lnTo>
                <a:lnTo>
                  <a:pt x="226" y="958"/>
                </a:lnTo>
                <a:lnTo>
                  <a:pt x="215" y="945"/>
                </a:lnTo>
                <a:lnTo>
                  <a:pt x="201" y="929"/>
                </a:lnTo>
                <a:lnTo>
                  <a:pt x="183" y="907"/>
                </a:lnTo>
                <a:lnTo>
                  <a:pt x="163" y="882"/>
                </a:lnTo>
                <a:lnTo>
                  <a:pt x="142" y="853"/>
                </a:lnTo>
                <a:lnTo>
                  <a:pt x="121" y="819"/>
                </a:lnTo>
                <a:lnTo>
                  <a:pt x="100" y="782"/>
                </a:lnTo>
                <a:lnTo>
                  <a:pt x="78" y="743"/>
                </a:lnTo>
                <a:lnTo>
                  <a:pt x="58" y="700"/>
                </a:lnTo>
                <a:lnTo>
                  <a:pt x="40" y="653"/>
                </a:lnTo>
                <a:lnTo>
                  <a:pt x="24" y="604"/>
                </a:lnTo>
                <a:lnTo>
                  <a:pt x="13" y="552"/>
                </a:lnTo>
                <a:lnTo>
                  <a:pt x="5" y="499"/>
                </a:lnTo>
                <a:lnTo>
                  <a:pt x="0" y="441"/>
                </a:lnTo>
                <a:lnTo>
                  <a:pt x="2" y="384"/>
                </a:lnTo>
                <a:lnTo>
                  <a:pt x="9" y="323"/>
                </a:lnTo>
                <a:lnTo>
                  <a:pt x="23" y="261"/>
                </a:lnTo>
                <a:lnTo>
                  <a:pt x="44" y="197"/>
                </a:lnTo>
                <a:lnTo>
                  <a:pt x="73" y="132"/>
                </a:lnTo>
                <a:lnTo>
                  <a:pt x="111" y="66"/>
                </a:lnTo>
                <a:lnTo>
                  <a:pt x="158" y="0"/>
                </a:lnTo>
                <a:close/>
              </a:path>
            </a:pathLst>
          </a:custGeom>
          <a:solidFill>
            <a:sysClr val="window" lastClr="FFFFFF"/>
          </a:solidFill>
          <a:ln w="12700" cap="flat" cmpd="sng" algn="ctr">
            <a:solidFill>
              <a:srgbClr val="70AD47"/>
            </a:solidFill>
            <a:prstDash val="solid"/>
            <a:miter lim="800000"/>
            <a:headEnd/>
            <a:tailEnd/>
          </a:ln>
          <a:effectLst/>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sp>
        <p:nvSpPr>
          <p:cNvPr id="13" name="Freeform 12"/>
          <p:cNvSpPr>
            <a:spLocks/>
          </p:cNvSpPr>
          <p:nvPr/>
        </p:nvSpPr>
        <p:spPr bwMode="auto">
          <a:xfrm rot="2347836">
            <a:off x="4825487" y="1471099"/>
            <a:ext cx="544368" cy="2011734"/>
          </a:xfrm>
          <a:custGeom>
            <a:avLst/>
            <a:gdLst>
              <a:gd name="T0" fmla="*/ 158 w 371"/>
              <a:gd name="T1" fmla="*/ 0 h 968"/>
              <a:gd name="T2" fmla="*/ 160 w 371"/>
              <a:gd name="T3" fmla="*/ 2 h 968"/>
              <a:gd name="T4" fmla="*/ 166 w 371"/>
              <a:gd name="T5" fmla="*/ 7 h 968"/>
              <a:gd name="T6" fmla="*/ 176 w 371"/>
              <a:gd name="T7" fmla="*/ 16 h 968"/>
              <a:gd name="T8" fmla="*/ 187 w 371"/>
              <a:gd name="T9" fmla="*/ 30 h 968"/>
              <a:gd name="T10" fmla="*/ 203 w 371"/>
              <a:gd name="T11" fmla="*/ 45 h 968"/>
              <a:gd name="T12" fmla="*/ 218 w 371"/>
              <a:gd name="T13" fmla="*/ 65 h 968"/>
              <a:gd name="T14" fmla="*/ 236 w 371"/>
              <a:gd name="T15" fmla="*/ 89 h 968"/>
              <a:gd name="T16" fmla="*/ 255 w 371"/>
              <a:gd name="T17" fmla="*/ 115 h 968"/>
              <a:gd name="T18" fmla="*/ 273 w 371"/>
              <a:gd name="T19" fmla="*/ 145 h 968"/>
              <a:gd name="T20" fmla="*/ 291 w 371"/>
              <a:gd name="T21" fmla="*/ 179 h 968"/>
              <a:gd name="T22" fmla="*/ 309 w 371"/>
              <a:gd name="T23" fmla="*/ 215 h 968"/>
              <a:gd name="T24" fmla="*/ 326 w 371"/>
              <a:gd name="T25" fmla="*/ 256 h 968"/>
              <a:gd name="T26" fmla="*/ 340 w 371"/>
              <a:gd name="T27" fmla="*/ 298 h 968"/>
              <a:gd name="T28" fmla="*/ 353 w 371"/>
              <a:gd name="T29" fmla="*/ 344 h 968"/>
              <a:gd name="T30" fmla="*/ 363 w 371"/>
              <a:gd name="T31" fmla="*/ 393 h 968"/>
              <a:gd name="T32" fmla="*/ 368 w 371"/>
              <a:gd name="T33" fmla="*/ 447 h 968"/>
              <a:gd name="T34" fmla="*/ 371 w 371"/>
              <a:gd name="T35" fmla="*/ 502 h 968"/>
              <a:gd name="T36" fmla="*/ 370 w 371"/>
              <a:gd name="T37" fmla="*/ 559 h 968"/>
              <a:gd name="T38" fmla="*/ 363 w 371"/>
              <a:gd name="T39" fmla="*/ 621 h 968"/>
              <a:gd name="T40" fmla="*/ 350 w 371"/>
              <a:gd name="T41" fmla="*/ 684 h 968"/>
              <a:gd name="T42" fmla="*/ 332 w 371"/>
              <a:gd name="T43" fmla="*/ 752 h 968"/>
              <a:gd name="T44" fmla="*/ 308 w 371"/>
              <a:gd name="T45" fmla="*/ 820 h 968"/>
              <a:gd name="T46" fmla="*/ 276 w 371"/>
              <a:gd name="T47" fmla="*/ 892 h 968"/>
              <a:gd name="T48" fmla="*/ 236 w 371"/>
              <a:gd name="T49" fmla="*/ 968 h 968"/>
              <a:gd name="T50" fmla="*/ 235 w 371"/>
              <a:gd name="T51" fmla="*/ 965 h 968"/>
              <a:gd name="T52" fmla="*/ 226 w 371"/>
              <a:gd name="T53" fmla="*/ 958 h 968"/>
              <a:gd name="T54" fmla="*/ 215 w 371"/>
              <a:gd name="T55" fmla="*/ 945 h 968"/>
              <a:gd name="T56" fmla="*/ 201 w 371"/>
              <a:gd name="T57" fmla="*/ 929 h 968"/>
              <a:gd name="T58" fmla="*/ 183 w 371"/>
              <a:gd name="T59" fmla="*/ 907 h 968"/>
              <a:gd name="T60" fmla="*/ 163 w 371"/>
              <a:gd name="T61" fmla="*/ 882 h 968"/>
              <a:gd name="T62" fmla="*/ 142 w 371"/>
              <a:gd name="T63" fmla="*/ 853 h 968"/>
              <a:gd name="T64" fmla="*/ 121 w 371"/>
              <a:gd name="T65" fmla="*/ 819 h 968"/>
              <a:gd name="T66" fmla="*/ 100 w 371"/>
              <a:gd name="T67" fmla="*/ 782 h 968"/>
              <a:gd name="T68" fmla="*/ 78 w 371"/>
              <a:gd name="T69" fmla="*/ 743 h 968"/>
              <a:gd name="T70" fmla="*/ 58 w 371"/>
              <a:gd name="T71" fmla="*/ 700 h 968"/>
              <a:gd name="T72" fmla="*/ 40 w 371"/>
              <a:gd name="T73" fmla="*/ 653 h 968"/>
              <a:gd name="T74" fmla="*/ 24 w 371"/>
              <a:gd name="T75" fmla="*/ 604 h 968"/>
              <a:gd name="T76" fmla="*/ 13 w 371"/>
              <a:gd name="T77" fmla="*/ 552 h 968"/>
              <a:gd name="T78" fmla="*/ 5 w 371"/>
              <a:gd name="T79" fmla="*/ 499 h 968"/>
              <a:gd name="T80" fmla="*/ 0 w 371"/>
              <a:gd name="T81" fmla="*/ 441 h 968"/>
              <a:gd name="T82" fmla="*/ 2 w 371"/>
              <a:gd name="T83" fmla="*/ 384 h 968"/>
              <a:gd name="T84" fmla="*/ 9 w 371"/>
              <a:gd name="T85" fmla="*/ 323 h 968"/>
              <a:gd name="T86" fmla="*/ 23 w 371"/>
              <a:gd name="T87" fmla="*/ 261 h 968"/>
              <a:gd name="T88" fmla="*/ 44 w 371"/>
              <a:gd name="T89" fmla="*/ 197 h 968"/>
              <a:gd name="T90" fmla="*/ 73 w 371"/>
              <a:gd name="T91" fmla="*/ 132 h 968"/>
              <a:gd name="T92" fmla="*/ 111 w 371"/>
              <a:gd name="T93" fmla="*/ 66 h 968"/>
              <a:gd name="T94" fmla="*/ 158 w 371"/>
              <a:gd name="T9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71" h="968">
                <a:moveTo>
                  <a:pt x="158" y="0"/>
                </a:moveTo>
                <a:lnTo>
                  <a:pt x="160" y="2"/>
                </a:lnTo>
                <a:lnTo>
                  <a:pt x="166" y="7"/>
                </a:lnTo>
                <a:lnTo>
                  <a:pt x="176" y="16"/>
                </a:lnTo>
                <a:lnTo>
                  <a:pt x="187" y="30"/>
                </a:lnTo>
                <a:lnTo>
                  <a:pt x="203" y="45"/>
                </a:lnTo>
                <a:lnTo>
                  <a:pt x="218" y="65"/>
                </a:lnTo>
                <a:lnTo>
                  <a:pt x="236" y="89"/>
                </a:lnTo>
                <a:lnTo>
                  <a:pt x="255" y="115"/>
                </a:lnTo>
                <a:lnTo>
                  <a:pt x="273" y="145"/>
                </a:lnTo>
                <a:lnTo>
                  <a:pt x="291" y="179"/>
                </a:lnTo>
                <a:lnTo>
                  <a:pt x="309" y="215"/>
                </a:lnTo>
                <a:lnTo>
                  <a:pt x="326" y="256"/>
                </a:lnTo>
                <a:lnTo>
                  <a:pt x="340" y="298"/>
                </a:lnTo>
                <a:lnTo>
                  <a:pt x="353" y="344"/>
                </a:lnTo>
                <a:lnTo>
                  <a:pt x="363" y="393"/>
                </a:lnTo>
                <a:lnTo>
                  <a:pt x="368" y="447"/>
                </a:lnTo>
                <a:lnTo>
                  <a:pt x="371" y="502"/>
                </a:lnTo>
                <a:lnTo>
                  <a:pt x="370" y="559"/>
                </a:lnTo>
                <a:lnTo>
                  <a:pt x="363" y="621"/>
                </a:lnTo>
                <a:lnTo>
                  <a:pt x="350" y="684"/>
                </a:lnTo>
                <a:lnTo>
                  <a:pt x="332" y="752"/>
                </a:lnTo>
                <a:lnTo>
                  <a:pt x="308" y="820"/>
                </a:lnTo>
                <a:lnTo>
                  <a:pt x="276" y="892"/>
                </a:lnTo>
                <a:lnTo>
                  <a:pt x="236" y="968"/>
                </a:lnTo>
                <a:lnTo>
                  <a:pt x="235" y="965"/>
                </a:lnTo>
                <a:lnTo>
                  <a:pt x="226" y="958"/>
                </a:lnTo>
                <a:lnTo>
                  <a:pt x="215" y="945"/>
                </a:lnTo>
                <a:lnTo>
                  <a:pt x="201" y="929"/>
                </a:lnTo>
                <a:lnTo>
                  <a:pt x="183" y="907"/>
                </a:lnTo>
                <a:lnTo>
                  <a:pt x="163" y="882"/>
                </a:lnTo>
                <a:lnTo>
                  <a:pt x="142" y="853"/>
                </a:lnTo>
                <a:lnTo>
                  <a:pt x="121" y="819"/>
                </a:lnTo>
                <a:lnTo>
                  <a:pt x="100" y="782"/>
                </a:lnTo>
                <a:lnTo>
                  <a:pt x="78" y="743"/>
                </a:lnTo>
                <a:lnTo>
                  <a:pt x="58" y="700"/>
                </a:lnTo>
                <a:lnTo>
                  <a:pt x="40" y="653"/>
                </a:lnTo>
                <a:lnTo>
                  <a:pt x="24" y="604"/>
                </a:lnTo>
                <a:lnTo>
                  <a:pt x="13" y="552"/>
                </a:lnTo>
                <a:lnTo>
                  <a:pt x="5" y="499"/>
                </a:lnTo>
                <a:lnTo>
                  <a:pt x="0" y="441"/>
                </a:lnTo>
                <a:lnTo>
                  <a:pt x="2" y="384"/>
                </a:lnTo>
                <a:lnTo>
                  <a:pt x="9" y="323"/>
                </a:lnTo>
                <a:lnTo>
                  <a:pt x="23" y="261"/>
                </a:lnTo>
                <a:lnTo>
                  <a:pt x="44" y="197"/>
                </a:lnTo>
                <a:lnTo>
                  <a:pt x="73" y="132"/>
                </a:lnTo>
                <a:lnTo>
                  <a:pt x="111" y="66"/>
                </a:lnTo>
                <a:lnTo>
                  <a:pt x="158" y="0"/>
                </a:lnTo>
                <a:close/>
              </a:path>
            </a:pathLst>
          </a:custGeom>
          <a:solidFill>
            <a:sysClr val="window" lastClr="FFFFFF"/>
          </a:solidFill>
          <a:ln w="12700" cap="flat" cmpd="sng" algn="ctr">
            <a:solidFill>
              <a:srgbClr val="5B9BD5"/>
            </a:solidFill>
            <a:prstDash val="solid"/>
            <a:miter lim="800000"/>
            <a:headEnd/>
            <a:tailEnd/>
          </a:ln>
          <a:effectLst/>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sp>
        <p:nvSpPr>
          <p:cNvPr id="14" name="Freeform 13"/>
          <p:cNvSpPr>
            <a:spLocks/>
          </p:cNvSpPr>
          <p:nvPr/>
        </p:nvSpPr>
        <p:spPr bwMode="auto">
          <a:xfrm rot="3921877">
            <a:off x="5159188" y="2132443"/>
            <a:ext cx="502219" cy="1966147"/>
          </a:xfrm>
          <a:custGeom>
            <a:avLst/>
            <a:gdLst>
              <a:gd name="T0" fmla="*/ 158 w 371"/>
              <a:gd name="T1" fmla="*/ 0 h 968"/>
              <a:gd name="T2" fmla="*/ 160 w 371"/>
              <a:gd name="T3" fmla="*/ 2 h 968"/>
              <a:gd name="T4" fmla="*/ 166 w 371"/>
              <a:gd name="T5" fmla="*/ 7 h 968"/>
              <a:gd name="T6" fmla="*/ 176 w 371"/>
              <a:gd name="T7" fmla="*/ 16 h 968"/>
              <a:gd name="T8" fmla="*/ 187 w 371"/>
              <a:gd name="T9" fmla="*/ 30 h 968"/>
              <a:gd name="T10" fmla="*/ 203 w 371"/>
              <a:gd name="T11" fmla="*/ 45 h 968"/>
              <a:gd name="T12" fmla="*/ 218 w 371"/>
              <a:gd name="T13" fmla="*/ 65 h 968"/>
              <a:gd name="T14" fmla="*/ 236 w 371"/>
              <a:gd name="T15" fmla="*/ 89 h 968"/>
              <a:gd name="T16" fmla="*/ 255 w 371"/>
              <a:gd name="T17" fmla="*/ 115 h 968"/>
              <a:gd name="T18" fmla="*/ 273 w 371"/>
              <a:gd name="T19" fmla="*/ 145 h 968"/>
              <a:gd name="T20" fmla="*/ 291 w 371"/>
              <a:gd name="T21" fmla="*/ 179 h 968"/>
              <a:gd name="T22" fmla="*/ 309 w 371"/>
              <a:gd name="T23" fmla="*/ 215 h 968"/>
              <a:gd name="T24" fmla="*/ 326 w 371"/>
              <a:gd name="T25" fmla="*/ 256 h 968"/>
              <a:gd name="T26" fmla="*/ 340 w 371"/>
              <a:gd name="T27" fmla="*/ 298 h 968"/>
              <a:gd name="T28" fmla="*/ 353 w 371"/>
              <a:gd name="T29" fmla="*/ 344 h 968"/>
              <a:gd name="T30" fmla="*/ 363 w 371"/>
              <a:gd name="T31" fmla="*/ 393 h 968"/>
              <a:gd name="T32" fmla="*/ 368 w 371"/>
              <a:gd name="T33" fmla="*/ 447 h 968"/>
              <a:gd name="T34" fmla="*/ 371 w 371"/>
              <a:gd name="T35" fmla="*/ 502 h 968"/>
              <a:gd name="T36" fmla="*/ 370 w 371"/>
              <a:gd name="T37" fmla="*/ 559 h 968"/>
              <a:gd name="T38" fmla="*/ 363 w 371"/>
              <a:gd name="T39" fmla="*/ 621 h 968"/>
              <a:gd name="T40" fmla="*/ 350 w 371"/>
              <a:gd name="T41" fmla="*/ 684 h 968"/>
              <a:gd name="T42" fmla="*/ 332 w 371"/>
              <a:gd name="T43" fmla="*/ 752 h 968"/>
              <a:gd name="T44" fmla="*/ 308 w 371"/>
              <a:gd name="T45" fmla="*/ 820 h 968"/>
              <a:gd name="T46" fmla="*/ 276 w 371"/>
              <a:gd name="T47" fmla="*/ 892 h 968"/>
              <a:gd name="T48" fmla="*/ 236 w 371"/>
              <a:gd name="T49" fmla="*/ 968 h 968"/>
              <a:gd name="T50" fmla="*/ 235 w 371"/>
              <a:gd name="T51" fmla="*/ 965 h 968"/>
              <a:gd name="T52" fmla="*/ 226 w 371"/>
              <a:gd name="T53" fmla="*/ 958 h 968"/>
              <a:gd name="T54" fmla="*/ 215 w 371"/>
              <a:gd name="T55" fmla="*/ 945 h 968"/>
              <a:gd name="T56" fmla="*/ 201 w 371"/>
              <a:gd name="T57" fmla="*/ 929 h 968"/>
              <a:gd name="T58" fmla="*/ 183 w 371"/>
              <a:gd name="T59" fmla="*/ 907 h 968"/>
              <a:gd name="T60" fmla="*/ 163 w 371"/>
              <a:gd name="T61" fmla="*/ 882 h 968"/>
              <a:gd name="T62" fmla="*/ 142 w 371"/>
              <a:gd name="T63" fmla="*/ 853 h 968"/>
              <a:gd name="T64" fmla="*/ 121 w 371"/>
              <a:gd name="T65" fmla="*/ 819 h 968"/>
              <a:gd name="T66" fmla="*/ 100 w 371"/>
              <a:gd name="T67" fmla="*/ 782 h 968"/>
              <a:gd name="T68" fmla="*/ 78 w 371"/>
              <a:gd name="T69" fmla="*/ 743 h 968"/>
              <a:gd name="T70" fmla="*/ 58 w 371"/>
              <a:gd name="T71" fmla="*/ 700 h 968"/>
              <a:gd name="T72" fmla="*/ 40 w 371"/>
              <a:gd name="T73" fmla="*/ 653 h 968"/>
              <a:gd name="T74" fmla="*/ 24 w 371"/>
              <a:gd name="T75" fmla="*/ 604 h 968"/>
              <a:gd name="T76" fmla="*/ 13 w 371"/>
              <a:gd name="T77" fmla="*/ 552 h 968"/>
              <a:gd name="T78" fmla="*/ 5 w 371"/>
              <a:gd name="T79" fmla="*/ 499 h 968"/>
              <a:gd name="T80" fmla="*/ 0 w 371"/>
              <a:gd name="T81" fmla="*/ 441 h 968"/>
              <a:gd name="T82" fmla="*/ 2 w 371"/>
              <a:gd name="T83" fmla="*/ 384 h 968"/>
              <a:gd name="T84" fmla="*/ 9 w 371"/>
              <a:gd name="T85" fmla="*/ 323 h 968"/>
              <a:gd name="T86" fmla="*/ 23 w 371"/>
              <a:gd name="T87" fmla="*/ 261 h 968"/>
              <a:gd name="T88" fmla="*/ 44 w 371"/>
              <a:gd name="T89" fmla="*/ 197 h 968"/>
              <a:gd name="T90" fmla="*/ 73 w 371"/>
              <a:gd name="T91" fmla="*/ 132 h 968"/>
              <a:gd name="T92" fmla="*/ 111 w 371"/>
              <a:gd name="T93" fmla="*/ 66 h 968"/>
              <a:gd name="T94" fmla="*/ 158 w 371"/>
              <a:gd name="T9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71" h="968">
                <a:moveTo>
                  <a:pt x="158" y="0"/>
                </a:moveTo>
                <a:lnTo>
                  <a:pt x="160" y="2"/>
                </a:lnTo>
                <a:lnTo>
                  <a:pt x="166" y="7"/>
                </a:lnTo>
                <a:lnTo>
                  <a:pt x="176" y="16"/>
                </a:lnTo>
                <a:lnTo>
                  <a:pt x="187" y="30"/>
                </a:lnTo>
                <a:lnTo>
                  <a:pt x="203" y="45"/>
                </a:lnTo>
                <a:lnTo>
                  <a:pt x="218" y="65"/>
                </a:lnTo>
                <a:lnTo>
                  <a:pt x="236" y="89"/>
                </a:lnTo>
                <a:lnTo>
                  <a:pt x="255" y="115"/>
                </a:lnTo>
                <a:lnTo>
                  <a:pt x="273" y="145"/>
                </a:lnTo>
                <a:lnTo>
                  <a:pt x="291" y="179"/>
                </a:lnTo>
                <a:lnTo>
                  <a:pt x="309" y="215"/>
                </a:lnTo>
                <a:lnTo>
                  <a:pt x="326" y="256"/>
                </a:lnTo>
                <a:lnTo>
                  <a:pt x="340" y="298"/>
                </a:lnTo>
                <a:lnTo>
                  <a:pt x="353" y="344"/>
                </a:lnTo>
                <a:lnTo>
                  <a:pt x="363" y="393"/>
                </a:lnTo>
                <a:lnTo>
                  <a:pt x="368" y="447"/>
                </a:lnTo>
                <a:lnTo>
                  <a:pt x="371" y="502"/>
                </a:lnTo>
                <a:lnTo>
                  <a:pt x="370" y="559"/>
                </a:lnTo>
                <a:lnTo>
                  <a:pt x="363" y="621"/>
                </a:lnTo>
                <a:lnTo>
                  <a:pt x="350" y="684"/>
                </a:lnTo>
                <a:lnTo>
                  <a:pt x="332" y="752"/>
                </a:lnTo>
                <a:lnTo>
                  <a:pt x="308" y="820"/>
                </a:lnTo>
                <a:lnTo>
                  <a:pt x="276" y="892"/>
                </a:lnTo>
                <a:lnTo>
                  <a:pt x="236" y="968"/>
                </a:lnTo>
                <a:lnTo>
                  <a:pt x="235" y="965"/>
                </a:lnTo>
                <a:lnTo>
                  <a:pt x="226" y="958"/>
                </a:lnTo>
                <a:lnTo>
                  <a:pt x="215" y="945"/>
                </a:lnTo>
                <a:lnTo>
                  <a:pt x="201" y="929"/>
                </a:lnTo>
                <a:lnTo>
                  <a:pt x="183" y="907"/>
                </a:lnTo>
                <a:lnTo>
                  <a:pt x="163" y="882"/>
                </a:lnTo>
                <a:lnTo>
                  <a:pt x="142" y="853"/>
                </a:lnTo>
                <a:lnTo>
                  <a:pt x="121" y="819"/>
                </a:lnTo>
                <a:lnTo>
                  <a:pt x="100" y="782"/>
                </a:lnTo>
                <a:lnTo>
                  <a:pt x="78" y="743"/>
                </a:lnTo>
                <a:lnTo>
                  <a:pt x="58" y="700"/>
                </a:lnTo>
                <a:lnTo>
                  <a:pt x="40" y="653"/>
                </a:lnTo>
                <a:lnTo>
                  <a:pt x="24" y="604"/>
                </a:lnTo>
                <a:lnTo>
                  <a:pt x="13" y="552"/>
                </a:lnTo>
                <a:lnTo>
                  <a:pt x="5" y="499"/>
                </a:lnTo>
                <a:lnTo>
                  <a:pt x="0" y="441"/>
                </a:lnTo>
                <a:lnTo>
                  <a:pt x="2" y="384"/>
                </a:lnTo>
                <a:lnTo>
                  <a:pt x="9" y="323"/>
                </a:lnTo>
                <a:lnTo>
                  <a:pt x="23" y="261"/>
                </a:lnTo>
                <a:lnTo>
                  <a:pt x="44" y="197"/>
                </a:lnTo>
                <a:lnTo>
                  <a:pt x="73" y="132"/>
                </a:lnTo>
                <a:lnTo>
                  <a:pt x="111" y="66"/>
                </a:lnTo>
                <a:lnTo>
                  <a:pt x="158" y="0"/>
                </a:lnTo>
                <a:close/>
              </a:path>
            </a:pathLst>
          </a:custGeom>
          <a:solidFill>
            <a:sysClr val="window" lastClr="FFFFFF"/>
          </a:solidFill>
          <a:ln w="12700" cap="flat" cmpd="sng" algn="ctr">
            <a:solidFill>
              <a:srgbClr val="ED7D31"/>
            </a:solidFill>
            <a:prstDash val="solid"/>
            <a:miter lim="800000"/>
            <a:headEnd/>
            <a:tailEnd/>
          </a:ln>
          <a:effectLst/>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sp>
        <p:nvSpPr>
          <p:cNvPr id="15" name="Freeform 14"/>
          <p:cNvSpPr>
            <a:spLocks/>
          </p:cNvSpPr>
          <p:nvPr/>
        </p:nvSpPr>
        <p:spPr bwMode="auto">
          <a:xfrm rot="5692358">
            <a:off x="5374902" y="2711894"/>
            <a:ext cx="455540" cy="2148261"/>
          </a:xfrm>
          <a:custGeom>
            <a:avLst/>
            <a:gdLst>
              <a:gd name="T0" fmla="*/ 158 w 371"/>
              <a:gd name="T1" fmla="*/ 0 h 968"/>
              <a:gd name="T2" fmla="*/ 160 w 371"/>
              <a:gd name="T3" fmla="*/ 2 h 968"/>
              <a:gd name="T4" fmla="*/ 166 w 371"/>
              <a:gd name="T5" fmla="*/ 7 h 968"/>
              <a:gd name="T6" fmla="*/ 176 w 371"/>
              <a:gd name="T7" fmla="*/ 16 h 968"/>
              <a:gd name="T8" fmla="*/ 187 w 371"/>
              <a:gd name="T9" fmla="*/ 30 h 968"/>
              <a:gd name="T10" fmla="*/ 203 w 371"/>
              <a:gd name="T11" fmla="*/ 45 h 968"/>
              <a:gd name="T12" fmla="*/ 218 w 371"/>
              <a:gd name="T13" fmla="*/ 65 h 968"/>
              <a:gd name="T14" fmla="*/ 236 w 371"/>
              <a:gd name="T15" fmla="*/ 89 h 968"/>
              <a:gd name="T16" fmla="*/ 255 w 371"/>
              <a:gd name="T17" fmla="*/ 115 h 968"/>
              <a:gd name="T18" fmla="*/ 273 w 371"/>
              <a:gd name="T19" fmla="*/ 145 h 968"/>
              <a:gd name="T20" fmla="*/ 291 w 371"/>
              <a:gd name="T21" fmla="*/ 179 h 968"/>
              <a:gd name="T22" fmla="*/ 309 w 371"/>
              <a:gd name="T23" fmla="*/ 215 h 968"/>
              <a:gd name="T24" fmla="*/ 326 w 371"/>
              <a:gd name="T25" fmla="*/ 256 h 968"/>
              <a:gd name="T26" fmla="*/ 340 w 371"/>
              <a:gd name="T27" fmla="*/ 298 h 968"/>
              <a:gd name="T28" fmla="*/ 353 w 371"/>
              <a:gd name="T29" fmla="*/ 344 h 968"/>
              <a:gd name="T30" fmla="*/ 363 w 371"/>
              <a:gd name="T31" fmla="*/ 393 h 968"/>
              <a:gd name="T32" fmla="*/ 368 w 371"/>
              <a:gd name="T33" fmla="*/ 447 h 968"/>
              <a:gd name="T34" fmla="*/ 371 w 371"/>
              <a:gd name="T35" fmla="*/ 502 h 968"/>
              <a:gd name="T36" fmla="*/ 370 w 371"/>
              <a:gd name="T37" fmla="*/ 559 h 968"/>
              <a:gd name="T38" fmla="*/ 363 w 371"/>
              <a:gd name="T39" fmla="*/ 621 h 968"/>
              <a:gd name="T40" fmla="*/ 350 w 371"/>
              <a:gd name="T41" fmla="*/ 684 h 968"/>
              <a:gd name="T42" fmla="*/ 332 w 371"/>
              <a:gd name="T43" fmla="*/ 752 h 968"/>
              <a:gd name="T44" fmla="*/ 308 w 371"/>
              <a:gd name="T45" fmla="*/ 820 h 968"/>
              <a:gd name="T46" fmla="*/ 276 w 371"/>
              <a:gd name="T47" fmla="*/ 892 h 968"/>
              <a:gd name="T48" fmla="*/ 236 w 371"/>
              <a:gd name="T49" fmla="*/ 968 h 968"/>
              <a:gd name="T50" fmla="*/ 235 w 371"/>
              <a:gd name="T51" fmla="*/ 965 h 968"/>
              <a:gd name="T52" fmla="*/ 226 w 371"/>
              <a:gd name="T53" fmla="*/ 958 h 968"/>
              <a:gd name="T54" fmla="*/ 215 w 371"/>
              <a:gd name="T55" fmla="*/ 945 h 968"/>
              <a:gd name="T56" fmla="*/ 201 w 371"/>
              <a:gd name="T57" fmla="*/ 929 h 968"/>
              <a:gd name="T58" fmla="*/ 183 w 371"/>
              <a:gd name="T59" fmla="*/ 907 h 968"/>
              <a:gd name="T60" fmla="*/ 163 w 371"/>
              <a:gd name="T61" fmla="*/ 882 h 968"/>
              <a:gd name="T62" fmla="*/ 142 w 371"/>
              <a:gd name="T63" fmla="*/ 853 h 968"/>
              <a:gd name="T64" fmla="*/ 121 w 371"/>
              <a:gd name="T65" fmla="*/ 819 h 968"/>
              <a:gd name="T66" fmla="*/ 100 w 371"/>
              <a:gd name="T67" fmla="*/ 782 h 968"/>
              <a:gd name="T68" fmla="*/ 78 w 371"/>
              <a:gd name="T69" fmla="*/ 743 h 968"/>
              <a:gd name="T70" fmla="*/ 58 w 371"/>
              <a:gd name="T71" fmla="*/ 700 h 968"/>
              <a:gd name="T72" fmla="*/ 40 w 371"/>
              <a:gd name="T73" fmla="*/ 653 h 968"/>
              <a:gd name="T74" fmla="*/ 24 w 371"/>
              <a:gd name="T75" fmla="*/ 604 h 968"/>
              <a:gd name="T76" fmla="*/ 13 w 371"/>
              <a:gd name="T77" fmla="*/ 552 h 968"/>
              <a:gd name="T78" fmla="*/ 5 w 371"/>
              <a:gd name="T79" fmla="*/ 499 h 968"/>
              <a:gd name="T80" fmla="*/ 0 w 371"/>
              <a:gd name="T81" fmla="*/ 441 h 968"/>
              <a:gd name="T82" fmla="*/ 2 w 371"/>
              <a:gd name="T83" fmla="*/ 384 h 968"/>
              <a:gd name="T84" fmla="*/ 9 w 371"/>
              <a:gd name="T85" fmla="*/ 323 h 968"/>
              <a:gd name="T86" fmla="*/ 23 w 371"/>
              <a:gd name="T87" fmla="*/ 261 h 968"/>
              <a:gd name="T88" fmla="*/ 44 w 371"/>
              <a:gd name="T89" fmla="*/ 197 h 968"/>
              <a:gd name="T90" fmla="*/ 73 w 371"/>
              <a:gd name="T91" fmla="*/ 132 h 968"/>
              <a:gd name="T92" fmla="*/ 111 w 371"/>
              <a:gd name="T93" fmla="*/ 66 h 968"/>
              <a:gd name="T94" fmla="*/ 158 w 371"/>
              <a:gd name="T9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71" h="968">
                <a:moveTo>
                  <a:pt x="158" y="0"/>
                </a:moveTo>
                <a:lnTo>
                  <a:pt x="160" y="2"/>
                </a:lnTo>
                <a:lnTo>
                  <a:pt x="166" y="7"/>
                </a:lnTo>
                <a:lnTo>
                  <a:pt x="176" y="16"/>
                </a:lnTo>
                <a:lnTo>
                  <a:pt x="187" y="30"/>
                </a:lnTo>
                <a:lnTo>
                  <a:pt x="203" y="45"/>
                </a:lnTo>
                <a:lnTo>
                  <a:pt x="218" y="65"/>
                </a:lnTo>
                <a:lnTo>
                  <a:pt x="236" y="89"/>
                </a:lnTo>
                <a:lnTo>
                  <a:pt x="255" y="115"/>
                </a:lnTo>
                <a:lnTo>
                  <a:pt x="273" y="145"/>
                </a:lnTo>
                <a:lnTo>
                  <a:pt x="291" y="179"/>
                </a:lnTo>
                <a:lnTo>
                  <a:pt x="309" y="215"/>
                </a:lnTo>
                <a:lnTo>
                  <a:pt x="326" y="256"/>
                </a:lnTo>
                <a:lnTo>
                  <a:pt x="340" y="298"/>
                </a:lnTo>
                <a:lnTo>
                  <a:pt x="353" y="344"/>
                </a:lnTo>
                <a:lnTo>
                  <a:pt x="363" y="393"/>
                </a:lnTo>
                <a:lnTo>
                  <a:pt x="368" y="447"/>
                </a:lnTo>
                <a:lnTo>
                  <a:pt x="371" y="502"/>
                </a:lnTo>
                <a:lnTo>
                  <a:pt x="370" y="559"/>
                </a:lnTo>
                <a:lnTo>
                  <a:pt x="363" y="621"/>
                </a:lnTo>
                <a:lnTo>
                  <a:pt x="350" y="684"/>
                </a:lnTo>
                <a:lnTo>
                  <a:pt x="332" y="752"/>
                </a:lnTo>
                <a:lnTo>
                  <a:pt x="308" y="820"/>
                </a:lnTo>
                <a:lnTo>
                  <a:pt x="276" y="892"/>
                </a:lnTo>
                <a:lnTo>
                  <a:pt x="236" y="968"/>
                </a:lnTo>
                <a:lnTo>
                  <a:pt x="235" y="965"/>
                </a:lnTo>
                <a:lnTo>
                  <a:pt x="226" y="958"/>
                </a:lnTo>
                <a:lnTo>
                  <a:pt x="215" y="945"/>
                </a:lnTo>
                <a:lnTo>
                  <a:pt x="201" y="929"/>
                </a:lnTo>
                <a:lnTo>
                  <a:pt x="183" y="907"/>
                </a:lnTo>
                <a:lnTo>
                  <a:pt x="163" y="882"/>
                </a:lnTo>
                <a:lnTo>
                  <a:pt x="142" y="853"/>
                </a:lnTo>
                <a:lnTo>
                  <a:pt x="121" y="819"/>
                </a:lnTo>
                <a:lnTo>
                  <a:pt x="100" y="782"/>
                </a:lnTo>
                <a:lnTo>
                  <a:pt x="78" y="743"/>
                </a:lnTo>
                <a:lnTo>
                  <a:pt x="58" y="700"/>
                </a:lnTo>
                <a:lnTo>
                  <a:pt x="40" y="653"/>
                </a:lnTo>
                <a:lnTo>
                  <a:pt x="24" y="604"/>
                </a:lnTo>
                <a:lnTo>
                  <a:pt x="13" y="552"/>
                </a:lnTo>
                <a:lnTo>
                  <a:pt x="5" y="499"/>
                </a:lnTo>
                <a:lnTo>
                  <a:pt x="0" y="441"/>
                </a:lnTo>
                <a:lnTo>
                  <a:pt x="2" y="384"/>
                </a:lnTo>
                <a:lnTo>
                  <a:pt x="9" y="323"/>
                </a:lnTo>
                <a:lnTo>
                  <a:pt x="23" y="261"/>
                </a:lnTo>
                <a:lnTo>
                  <a:pt x="44" y="197"/>
                </a:lnTo>
                <a:lnTo>
                  <a:pt x="73" y="132"/>
                </a:lnTo>
                <a:lnTo>
                  <a:pt x="111" y="66"/>
                </a:lnTo>
                <a:lnTo>
                  <a:pt x="158" y="0"/>
                </a:lnTo>
                <a:close/>
              </a:path>
            </a:pathLst>
          </a:custGeom>
          <a:solidFill>
            <a:sysClr val="window" lastClr="FFFFFF"/>
          </a:solidFill>
          <a:ln w="12700" cap="flat" cmpd="sng" algn="ctr">
            <a:solidFill>
              <a:sysClr val="windowText" lastClr="000000"/>
            </a:solidFill>
            <a:prstDash val="solid"/>
            <a:miter lim="800000"/>
            <a:headEnd/>
            <a:tailEnd/>
          </a:ln>
          <a:effectLst/>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sp>
        <p:nvSpPr>
          <p:cNvPr id="17" name="Freeform 16"/>
          <p:cNvSpPr>
            <a:spLocks/>
          </p:cNvSpPr>
          <p:nvPr/>
        </p:nvSpPr>
        <p:spPr bwMode="auto">
          <a:xfrm rot="19353363">
            <a:off x="2144562" y="3809731"/>
            <a:ext cx="1578437" cy="522563"/>
          </a:xfrm>
          <a:custGeom>
            <a:avLst/>
            <a:gdLst>
              <a:gd name="T0" fmla="*/ 402 w 967"/>
              <a:gd name="T1" fmla="*/ 0 h 371"/>
              <a:gd name="T2" fmla="*/ 455 w 967"/>
              <a:gd name="T3" fmla="*/ 2 h 371"/>
              <a:gd name="T4" fmla="*/ 511 w 967"/>
              <a:gd name="T5" fmla="*/ 6 h 371"/>
              <a:gd name="T6" fmla="*/ 570 w 967"/>
              <a:gd name="T7" fmla="*/ 17 h 371"/>
              <a:gd name="T8" fmla="*/ 632 w 967"/>
              <a:gd name="T9" fmla="*/ 33 h 371"/>
              <a:gd name="T10" fmla="*/ 695 w 967"/>
              <a:gd name="T11" fmla="*/ 54 h 371"/>
              <a:gd name="T12" fmla="*/ 761 w 967"/>
              <a:gd name="T13" fmla="*/ 83 h 371"/>
              <a:gd name="T14" fmla="*/ 828 w 967"/>
              <a:gd name="T15" fmla="*/ 118 h 371"/>
              <a:gd name="T16" fmla="*/ 897 w 967"/>
              <a:gd name="T17" fmla="*/ 162 h 371"/>
              <a:gd name="T18" fmla="*/ 967 w 967"/>
              <a:gd name="T19" fmla="*/ 214 h 371"/>
              <a:gd name="T20" fmla="*/ 965 w 967"/>
              <a:gd name="T21" fmla="*/ 217 h 371"/>
              <a:gd name="T22" fmla="*/ 956 w 967"/>
              <a:gd name="T23" fmla="*/ 222 h 371"/>
              <a:gd name="T24" fmla="*/ 942 w 967"/>
              <a:gd name="T25" fmla="*/ 232 h 371"/>
              <a:gd name="T26" fmla="*/ 924 w 967"/>
              <a:gd name="T27" fmla="*/ 243 h 371"/>
              <a:gd name="T28" fmla="*/ 900 w 967"/>
              <a:gd name="T29" fmla="*/ 257 h 371"/>
              <a:gd name="T30" fmla="*/ 872 w 967"/>
              <a:gd name="T31" fmla="*/ 273 h 371"/>
              <a:gd name="T32" fmla="*/ 840 w 967"/>
              <a:gd name="T33" fmla="*/ 290 h 371"/>
              <a:gd name="T34" fmla="*/ 803 w 967"/>
              <a:gd name="T35" fmla="*/ 305 h 371"/>
              <a:gd name="T36" fmla="*/ 764 w 967"/>
              <a:gd name="T37" fmla="*/ 320 h 371"/>
              <a:gd name="T38" fmla="*/ 722 w 967"/>
              <a:gd name="T39" fmla="*/ 336 h 371"/>
              <a:gd name="T40" fmla="*/ 675 w 967"/>
              <a:gd name="T41" fmla="*/ 349 h 371"/>
              <a:gd name="T42" fmla="*/ 626 w 967"/>
              <a:gd name="T43" fmla="*/ 360 h 371"/>
              <a:gd name="T44" fmla="*/ 576 w 967"/>
              <a:gd name="T45" fmla="*/ 367 h 371"/>
              <a:gd name="T46" fmla="*/ 522 w 967"/>
              <a:gd name="T47" fmla="*/ 371 h 371"/>
              <a:gd name="T48" fmla="*/ 468 w 967"/>
              <a:gd name="T49" fmla="*/ 371 h 371"/>
              <a:gd name="T50" fmla="*/ 412 w 967"/>
              <a:gd name="T51" fmla="*/ 365 h 371"/>
              <a:gd name="T52" fmla="*/ 354 w 967"/>
              <a:gd name="T53" fmla="*/ 354 h 371"/>
              <a:gd name="T54" fmla="*/ 295 w 967"/>
              <a:gd name="T55" fmla="*/ 339 h 371"/>
              <a:gd name="T56" fmla="*/ 236 w 967"/>
              <a:gd name="T57" fmla="*/ 315 h 371"/>
              <a:gd name="T58" fmla="*/ 177 w 967"/>
              <a:gd name="T59" fmla="*/ 284 h 371"/>
              <a:gd name="T60" fmla="*/ 118 w 967"/>
              <a:gd name="T61" fmla="*/ 245 h 371"/>
              <a:gd name="T62" fmla="*/ 58 w 967"/>
              <a:gd name="T63" fmla="*/ 198 h 371"/>
              <a:gd name="T64" fmla="*/ 0 w 967"/>
              <a:gd name="T65" fmla="*/ 141 h 371"/>
              <a:gd name="T66" fmla="*/ 2 w 967"/>
              <a:gd name="T67" fmla="*/ 139 h 371"/>
              <a:gd name="T68" fmla="*/ 9 w 967"/>
              <a:gd name="T69" fmla="*/ 134 h 371"/>
              <a:gd name="T70" fmla="*/ 20 w 967"/>
              <a:gd name="T71" fmla="*/ 125 h 371"/>
              <a:gd name="T72" fmla="*/ 37 w 967"/>
              <a:gd name="T73" fmla="*/ 114 h 371"/>
              <a:gd name="T74" fmla="*/ 56 w 967"/>
              <a:gd name="T75" fmla="*/ 101 h 371"/>
              <a:gd name="T76" fmla="*/ 80 w 967"/>
              <a:gd name="T77" fmla="*/ 87 h 371"/>
              <a:gd name="T78" fmla="*/ 108 w 967"/>
              <a:gd name="T79" fmla="*/ 73 h 371"/>
              <a:gd name="T80" fmla="*/ 141 w 967"/>
              <a:gd name="T81" fmla="*/ 59 h 371"/>
              <a:gd name="T82" fmla="*/ 176 w 967"/>
              <a:gd name="T83" fmla="*/ 45 h 371"/>
              <a:gd name="T84" fmla="*/ 214 w 967"/>
              <a:gd name="T85" fmla="*/ 31 h 371"/>
              <a:gd name="T86" fmla="*/ 256 w 967"/>
              <a:gd name="T87" fmla="*/ 20 h 371"/>
              <a:gd name="T88" fmla="*/ 302 w 967"/>
              <a:gd name="T89" fmla="*/ 10 h 371"/>
              <a:gd name="T90" fmla="*/ 350 w 967"/>
              <a:gd name="T91" fmla="*/ 4 h 371"/>
              <a:gd name="T92" fmla="*/ 402 w 967"/>
              <a:gd name="T93" fmla="*/ 0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967" h="371">
                <a:moveTo>
                  <a:pt x="402" y="0"/>
                </a:moveTo>
                <a:lnTo>
                  <a:pt x="455" y="2"/>
                </a:lnTo>
                <a:lnTo>
                  <a:pt x="511" y="6"/>
                </a:lnTo>
                <a:lnTo>
                  <a:pt x="570" y="17"/>
                </a:lnTo>
                <a:lnTo>
                  <a:pt x="632" y="33"/>
                </a:lnTo>
                <a:lnTo>
                  <a:pt x="695" y="54"/>
                </a:lnTo>
                <a:lnTo>
                  <a:pt x="761" y="83"/>
                </a:lnTo>
                <a:lnTo>
                  <a:pt x="828" y="118"/>
                </a:lnTo>
                <a:lnTo>
                  <a:pt x="897" y="162"/>
                </a:lnTo>
                <a:lnTo>
                  <a:pt x="967" y="214"/>
                </a:lnTo>
                <a:lnTo>
                  <a:pt x="965" y="217"/>
                </a:lnTo>
                <a:lnTo>
                  <a:pt x="956" y="222"/>
                </a:lnTo>
                <a:lnTo>
                  <a:pt x="942" y="232"/>
                </a:lnTo>
                <a:lnTo>
                  <a:pt x="924" y="243"/>
                </a:lnTo>
                <a:lnTo>
                  <a:pt x="900" y="257"/>
                </a:lnTo>
                <a:lnTo>
                  <a:pt x="872" y="273"/>
                </a:lnTo>
                <a:lnTo>
                  <a:pt x="840" y="290"/>
                </a:lnTo>
                <a:lnTo>
                  <a:pt x="803" y="305"/>
                </a:lnTo>
                <a:lnTo>
                  <a:pt x="764" y="320"/>
                </a:lnTo>
                <a:lnTo>
                  <a:pt x="722" y="336"/>
                </a:lnTo>
                <a:lnTo>
                  <a:pt x="675" y="349"/>
                </a:lnTo>
                <a:lnTo>
                  <a:pt x="626" y="360"/>
                </a:lnTo>
                <a:lnTo>
                  <a:pt x="576" y="367"/>
                </a:lnTo>
                <a:lnTo>
                  <a:pt x="522" y="371"/>
                </a:lnTo>
                <a:lnTo>
                  <a:pt x="468" y="371"/>
                </a:lnTo>
                <a:lnTo>
                  <a:pt x="412" y="365"/>
                </a:lnTo>
                <a:lnTo>
                  <a:pt x="354" y="354"/>
                </a:lnTo>
                <a:lnTo>
                  <a:pt x="295" y="339"/>
                </a:lnTo>
                <a:lnTo>
                  <a:pt x="236" y="315"/>
                </a:lnTo>
                <a:lnTo>
                  <a:pt x="177" y="284"/>
                </a:lnTo>
                <a:lnTo>
                  <a:pt x="118" y="245"/>
                </a:lnTo>
                <a:lnTo>
                  <a:pt x="58" y="198"/>
                </a:lnTo>
                <a:lnTo>
                  <a:pt x="0" y="141"/>
                </a:lnTo>
                <a:lnTo>
                  <a:pt x="2" y="139"/>
                </a:lnTo>
                <a:lnTo>
                  <a:pt x="9" y="134"/>
                </a:lnTo>
                <a:lnTo>
                  <a:pt x="20" y="125"/>
                </a:lnTo>
                <a:lnTo>
                  <a:pt x="37" y="114"/>
                </a:lnTo>
                <a:lnTo>
                  <a:pt x="56" y="101"/>
                </a:lnTo>
                <a:lnTo>
                  <a:pt x="80" y="87"/>
                </a:lnTo>
                <a:lnTo>
                  <a:pt x="108" y="73"/>
                </a:lnTo>
                <a:lnTo>
                  <a:pt x="141" y="59"/>
                </a:lnTo>
                <a:lnTo>
                  <a:pt x="176" y="45"/>
                </a:lnTo>
                <a:lnTo>
                  <a:pt x="214" y="31"/>
                </a:lnTo>
                <a:lnTo>
                  <a:pt x="256" y="20"/>
                </a:lnTo>
                <a:lnTo>
                  <a:pt x="302" y="10"/>
                </a:lnTo>
                <a:lnTo>
                  <a:pt x="350" y="4"/>
                </a:lnTo>
                <a:lnTo>
                  <a:pt x="402" y="0"/>
                </a:lnTo>
                <a:close/>
              </a:path>
            </a:pathLst>
          </a:custGeom>
          <a:solidFill>
            <a:sysClr val="window" lastClr="FFFFFF"/>
          </a:solidFill>
          <a:ln w="12700" cap="flat" cmpd="sng" algn="ctr">
            <a:solidFill>
              <a:srgbClr val="70AD47"/>
            </a:solidFill>
            <a:prstDash val="solid"/>
            <a:miter lim="800000"/>
            <a:headEnd/>
            <a:tailEnd/>
          </a:ln>
          <a:effectLst/>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sp>
        <p:nvSpPr>
          <p:cNvPr id="19" name="مربع نص 135512"/>
          <p:cNvSpPr txBox="1"/>
          <p:nvPr/>
        </p:nvSpPr>
        <p:spPr>
          <a:xfrm rot="16200000">
            <a:off x="3600490" y="4332810"/>
            <a:ext cx="798830" cy="341630"/>
          </a:xfrm>
          <a:prstGeom prst="rect">
            <a:avLst/>
          </a:prstGeom>
          <a:ln/>
        </p:spPr>
        <p:style>
          <a:lnRef idx="2">
            <a:schemeClr val="accent4"/>
          </a:lnRef>
          <a:fillRef idx="1">
            <a:schemeClr val="lt1"/>
          </a:fillRef>
          <a:effectRef idx="0">
            <a:schemeClr val="accent4"/>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r" rtl="1">
              <a:lnSpc>
                <a:spcPct val="115000"/>
              </a:lnSpc>
              <a:spcAft>
                <a:spcPts val="0"/>
              </a:spcAft>
            </a:pPr>
            <a:r>
              <a:rPr lang="ar-EG" sz="1050" b="1" dirty="0">
                <a:solidFill>
                  <a:srgbClr val="C00000"/>
                </a:solidFill>
                <a:effectLst/>
                <a:latin typeface="Calibri"/>
                <a:ea typeface="Calibri"/>
                <a:cs typeface="Times New Roman"/>
              </a:rPr>
              <a:t>شجرة التعلم</a:t>
            </a:r>
            <a:endParaRPr lang="en-US" sz="1050" dirty="0">
              <a:effectLst/>
              <a:latin typeface="Calibri"/>
              <a:ea typeface="Calibri"/>
              <a:cs typeface="Arial"/>
            </a:endParaRPr>
          </a:p>
          <a:p>
            <a:pPr algn="r" rtl="1">
              <a:lnSpc>
                <a:spcPct val="115000"/>
              </a:lnSpc>
              <a:spcAft>
                <a:spcPts val="1000"/>
              </a:spcAft>
            </a:pPr>
            <a:r>
              <a:rPr lang="en-US" sz="1100" dirty="0">
                <a:effectLst/>
                <a:latin typeface="Calibri"/>
                <a:ea typeface="Calibri"/>
                <a:cs typeface="Arial"/>
              </a:rPr>
              <a:t> </a:t>
            </a:r>
          </a:p>
        </p:txBody>
      </p:sp>
      <p:sp>
        <p:nvSpPr>
          <p:cNvPr id="20" name="Rectangle 19"/>
          <p:cNvSpPr>
            <a:spLocks noChangeArrowheads="1"/>
          </p:cNvSpPr>
          <p:nvPr/>
        </p:nvSpPr>
        <p:spPr bwMode="auto">
          <a:xfrm>
            <a:off x="3797460" y="866406"/>
            <a:ext cx="1066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ar-EG" sz="1600" b="1" i="0" u="sng"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شجرة التعلم</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1" name="Rectangle 35"/>
          <p:cNvSpPr>
            <a:spLocks noChangeArrowheads="1"/>
          </p:cNvSpPr>
          <p:nvPr/>
        </p:nvSpPr>
        <p:spPr bwMode="auto">
          <a:xfrm>
            <a:off x="0" y="457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tab pos="1831975" algn="l"/>
              </a:tabLst>
            </a:pPr>
            <a:endParaRPr kumimoji="0" lang="ar-EG"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22" name="Diagram 21"/>
          <p:cNvGraphicFramePr/>
          <p:nvPr>
            <p:extLst>
              <p:ext uri="{D42A27DB-BD31-4B8C-83A1-F6EECF244321}">
                <p14:modId xmlns:p14="http://schemas.microsoft.com/office/powerpoint/2010/main" val="4170903641"/>
              </p:ext>
            </p:extLst>
          </p:nvPr>
        </p:nvGraphicFramePr>
        <p:xfrm>
          <a:off x="537225" y="619125"/>
          <a:ext cx="2228850" cy="8286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3" name="Diagram 22"/>
          <p:cNvGraphicFramePr/>
          <p:nvPr>
            <p:extLst>
              <p:ext uri="{D42A27DB-BD31-4B8C-83A1-F6EECF244321}">
                <p14:modId xmlns:p14="http://schemas.microsoft.com/office/powerpoint/2010/main" val="1459537658"/>
              </p:ext>
            </p:extLst>
          </p:nvPr>
        </p:nvGraphicFramePr>
        <p:xfrm>
          <a:off x="6019800" y="547431"/>
          <a:ext cx="2228850" cy="9144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pSp>
        <p:nvGrpSpPr>
          <p:cNvPr id="25" name="مجموعة 264"/>
          <p:cNvGrpSpPr/>
          <p:nvPr/>
        </p:nvGrpSpPr>
        <p:grpSpPr>
          <a:xfrm>
            <a:off x="4330064" y="442044"/>
            <a:ext cx="1376679" cy="434975"/>
            <a:chOff x="0" y="0"/>
            <a:chExt cx="1376855" cy="435391"/>
          </a:xfrm>
        </p:grpSpPr>
        <p:pic>
          <p:nvPicPr>
            <p:cNvPr id="26" name="صورة 278"/>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45931" y="0"/>
              <a:ext cx="430924" cy="430924"/>
            </a:xfrm>
            <a:prstGeom prst="rect">
              <a:avLst/>
            </a:prstGeom>
          </p:spPr>
        </p:pic>
        <p:sp>
          <p:nvSpPr>
            <p:cNvPr id="27" name="مربع نص 279"/>
            <p:cNvSpPr txBox="1">
              <a:spLocks/>
            </p:cNvSpPr>
            <p:nvPr/>
          </p:nvSpPr>
          <p:spPr>
            <a:xfrm>
              <a:off x="0" y="31531"/>
              <a:ext cx="826770" cy="403860"/>
            </a:xfrm>
            <a:prstGeom prst="rect">
              <a:avLst/>
            </a:prstGeom>
            <a:noFill/>
            <a:ln w="6350">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rtl="1">
                <a:lnSpc>
                  <a:spcPct val="115000"/>
                </a:lnSpc>
                <a:spcAft>
                  <a:spcPts val="1000"/>
                </a:spcAft>
              </a:pPr>
              <a:r>
                <a:rPr lang="ar-SA" sz="1400" b="1">
                  <a:effectLst/>
                  <a:latin typeface="Calibri"/>
                  <a:ea typeface="Calibri"/>
                  <a:cs typeface="Arial"/>
                </a:rPr>
                <a:t>15 دقيقة</a:t>
              </a:r>
              <a:endParaRPr lang="en-US" sz="1100">
                <a:effectLst/>
                <a:latin typeface="Calibri"/>
                <a:ea typeface="Calibri"/>
                <a:cs typeface="Arial"/>
              </a:endParaRPr>
            </a:p>
          </p:txBody>
        </p:sp>
      </p:grpSp>
      <p:sp>
        <p:nvSpPr>
          <p:cNvPr id="28" name="Rectangle 27"/>
          <p:cNvSpPr/>
          <p:nvPr/>
        </p:nvSpPr>
        <p:spPr>
          <a:xfrm>
            <a:off x="1371600" y="5867400"/>
            <a:ext cx="6621143" cy="369332"/>
          </a:xfrm>
          <a:prstGeom prst="rect">
            <a:avLst/>
          </a:prstGeom>
        </p:spPr>
        <p:txBody>
          <a:bodyPr wrap="square">
            <a:spAutoFit/>
          </a:bodyPr>
          <a:lstStyle/>
          <a:p>
            <a:pPr algn="r" rtl="1"/>
            <a:r>
              <a:rPr lang="ar-EG" b="1" dirty="0">
                <a:ea typeface="Calibri"/>
                <a:cs typeface="Times New Roman"/>
              </a:rPr>
              <a:t>تعاون مع مجموعتك وارسم شجرة وضح على فروعها ماذا تعلمت في هذا البرنامج</a:t>
            </a:r>
            <a:endParaRPr lang="ar-EG" b="1" dirty="0"/>
          </a:p>
        </p:txBody>
      </p:sp>
    </p:spTree>
    <p:extLst>
      <p:ext uri="{BB962C8B-B14F-4D97-AF65-F5344CB8AC3E}">
        <p14:creationId xmlns:p14="http://schemas.microsoft.com/office/powerpoint/2010/main" val="26114908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657600" y="306386"/>
            <a:ext cx="2252540" cy="708656"/>
          </a:xfrm>
          <a:prstGeom prst="rect">
            <a:avLst/>
          </a:prstGeom>
        </p:spPr>
        <p:txBody>
          <a:bodyPr wrap="none">
            <a:spAutoFit/>
          </a:bodyPr>
          <a:lstStyle/>
          <a:p>
            <a:pPr marL="0" marR="0" lvl="0" indent="0" algn="r" defTabSz="914400" rtl="1" eaLnBrk="1" fontAlgn="auto" latinLnBrk="0" hangingPunct="1">
              <a:lnSpc>
                <a:spcPct val="115000"/>
              </a:lnSpc>
              <a:spcBef>
                <a:spcPts val="0"/>
              </a:spcBef>
              <a:spcAft>
                <a:spcPts val="0"/>
              </a:spcAft>
              <a:buClrTx/>
              <a:buSzTx/>
              <a:buFontTx/>
              <a:buNone/>
              <a:tabLst/>
              <a:defRPr/>
            </a:pPr>
            <a:r>
              <a:rPr kumimoji="0" lang="ar-SA" sz="3600" b="0" i="0" u="none" strike="noStrike" kern="0" cap="none" spc="0" normalizeH="0" baseline="0" noProof="0" dirty="0">
                <a:ln>
                  <a:noFill/>
                </a:ln>
                <a:solidFill>
                  <a:srgbClr val="F79646">
                    <a:lumMod val="50000"/>
                  </a:srgbClr>
                </a:solidFill>
                <a:effectLst/>
                <a:uLnTx/>
                <a:uFillTx/>
                <a:ea typeface="Times New Roman"/>
                <a:cs typeface="AL-Mateen"/>
              </a:rPr>
              <a:t>محاور البرنامج:</a:t>
            </a:r>
            <a:endParaRPr kumimoji="0" lang="en-US" sz="2400" b="0" i="0" u="none" strike="noStrike" kern="0" cap="none" spc="0" normalizeH="0" baseline="0" noProof="0" dirty="0">
              <a:ln>
                <a:noFill/>
              </a:ln>
              <a:solidFill>
                <a:srgbClr val="F79646">
                  <a:lumMod val="50000"/>
                </a:srgbClr>
              </a:solidFill>
              <a:effectLst/>
              <a:uLnTx/>
              <a:uFillTx/>
              <a:ea typeface="Times New Roman"/>
              <a:cs typeface="Arial"/>
            </a:endParaRPr>
          </a:p>
        </p:txBody>
      </p:sp>
      <p:sp>
        <p:nvSpPr>
          <p:cNvPr id="3" name="Rectangle 2"/>
          <p:cNvSpPr/>
          <p:nvPr/>
        </p:nvSpPr>
        <p:spPr>
          <a:xfrm>
            <a:off x="979846" y="1173192"/>
            <a:ext cx="7772400" cy="5047536"/>
          </a:xfrm>
          <a:prstGeom prst="rect">
            <a:avLst/>
          </a:prstGeom>
        </p:spPr>
        <p:txBody>
          <a:bodyPr wrap="square">
            <a:spAutoFit/>
          </a:bodyPr>
          <a:lstStyle/>
          <a:p>
            <a:pPr marL="342900" lvl="0" indent="-342900" algn="r" rtl="1">
              <a:lnSpc>
                <a:spcPct val="115000"/>
              </a:lnSpc>
              <a:spcAft>
                <a:spcPts val="0"/>
              </a:spcAft>
              <a:buClr>
                <a:srgbClr val="C00000"/>
              </a:buClr>
              <a:buFont typeface="Wingdings"/>
              <a:buChar char=""/>
            </a:pPr>
            <a:r>
              <a:rPr lang="ar-EG" sz="2800" dirty="0" smtClean="0">
                <a:ea typeface="Times New Roman"/>
                <a:cs typeface="AL-Mohanad Bold"/>
              </a:rPr>
              <a:t>معني كلة التنمر .</a:t>
            </a:r>
            <a:endParaRPr lang="en-US" sz="1600" dirty="0">
              <a:ea typeface="Calibri"/>
              <a:cs typeface="Arial"/>
            </a:endParaRPr>
          </a:p>
          <a:p>
            <a:pPr marL="342900" lvl="0" indent="-342900" algn="r" rtl="1">
              <a:lnSpc>
                <a:spcPct val="115000"/>
              </a:lnSpc>
              <a:spcAft>
                <a:spcPts val="0"/>
              </a:spcAft>
              <a:buClr>
                <a:srgbClr val="C00000"/>
              </a:buClr>
              <a:buFont typeface="Wingdings"/>
              <a:buChar char=""/>
            </a:pPr>
            <a:r>
              <a:rPr lang="ar-EG" sz="2800" dirty="0" smtClean="0">
                <a:ea typeface="Times New Roman"/>
                <a:cs typeface="AL-Mohanad Bold"/>
              </a:rPr>
              <a:t>ما هي ظاهرة التنمر .</a:t>
            </a:r>
            <a:endParaRPr lang="en-US" sz="1600" dirty="0">
              <a:ea typeface="Calibri"/>
              <a:cs typeface="Arial"/>
            </a:endParaRPr>
          </a:p>
          <a:p>
            <a:pPr marL="342900" lvl="0" indent="-342900" algn="r" rtl="1">
              <a:lnSpc>
                <a:spcPct val="115000"/>
              </a:lnSpc>
              <a:spcAft>
                <a:spcPts val="0"/>
              </a:spcAft>
              <a:buClr>
                <a:srgbClr val="C00000"/>
              </a:buClr>
              <a:buFont typeface="Wingdings"/>
              <a:buChar char=""/>
            </a:pPr>
            <a:r>
              <a:rPr lang="ar-EG" sz="2800" dirty="0" smtClean="0">
                <a:ea typeface="Times New Roman"/>
                <a:cs typeface="AL-Mohanad Bold"/>
              </a:rPr>
              <a:t>ما هو التنمر الإلكتروني.</a:t>
            </a:r>
            <a:endParaRPr lang="en-US" sz="1600" dirty="0">
              <a:ea typeface="Calibri"/>
              <a:cs typeface="Arial"/>
            </a:endParaRPr>
          </a:p>
          <a:p>
            <a:pPr marL="342900" lvl="0" indent="-342900" algn="r" rtl="1">
              <a:lnSpc>
                <a:spcPct val="115000"/>
              </a:lnSpc>
              <a:spcAft>
                <a:spcPts val="0"/>
              </a:spcAft>
              <a:buClr>
                <a:srgbClr val="C00000"/>
              </a:buClr>
              <a:buFont typeface="Wingdings"/>
              <a:buChar char=""/>
            </a:pPr>
            <a:r>
              <a:rPr lang="ar-EG" sz="2800" dirty="0" smtClean="0">
                <a:ea typeface="Times New Roman"/>
                <a:cs typeface="AL-Mohanad Bold"/>
              </a:rPr>
              <a:t>ما هو التنمر المدرسي .</a:t>
            </a:r>
            <a:endParaRPr lang="en-US" sz="1600" dirty="0">
              <a:ea typeface="Calibri"/>
              <a:cs typeface="Arial"/>
            </a:endParaRPr>
          </a:p>
          <a:p>
            <a:pPr marL="342900" lvl="0" indent="-342900" algn="r" rtl="1">
              <a:lnSpc>
                <a:spcPct val="115000"/>
              </a:lnSpc>
              <a:spcAft>
                <a:spcPts val="0"/>
              </a:spcAft>
              <a:buClr>
                <a:srgbClr val="C00000"/>
              </a:buClr>
              <a:buFont typeface="Wingdings"/>
              <a:buChar char=""/>
            </a:pPr>
            <a:r>
              <a:rPr lang="ar-EG" sz="2800" dirty="0" smtClean="0">
                <a:ea typeface="Times New Roman"/>
                <a:cs typeface="AL-Mohanad Bold"/>
              </a:rPr>
              <a:t>ما هو التنمر عند الأطفال .</a:t>
            </a:r>
            <a:endParaRPr lang="en-US" sz="1600" dirty="0">
              <a:ea typeface="Calibri"/>
              <a:cs typeface="Arial"/>
            </a:endParaRPr>
          </a:p>
          <a:p>
            <a:pPr marL="342900" lvl="0" indent="-342900" algn="r" rtl="1">
              <a:lnSpc>
                <a:spcPct val="115000"/>
              </a:lnSpc>
              <a:spcAft>
                <a:spcPts val="0"/>
              </a:spcAft>
              <a:buClr>
                <a:srgbClr val="C00000"/>
              </a:buClr>
              <a:buFont typeface="Wingdings"/>
              <a:buChar char=""/>
            </a:pPr>
            <a:r>
              <a:rPr lang="ar-EG" sz="2800" dirty="0" smtClean="0">
                <a:ea typeface="Times New Roman"/>
                <a:cs typeface="AL-Mohanad Bold"/>
              </a:rPr>
              <a:t>كيفية معالجة التنمر.</a:t>
            </a:r>
            <a:endParaRPr lang="en-US" sz="1600" dirty="0">
              <a:ea typeface="Calibri"/>
              <a:cs typeface="Arial"/>
            </a:endParaRPr>
          </a:p>
          <a:p>
            <a:pPr marL="342900" lvl="0" indent="-342900" algn="r" rtl="1">
              <a:lnSpc>
                <a:spcPct val="115000"/>
              </a:lnSpc>
              <a:spcAft>
                <a:spcPts val="0"/>
              </a:spcAft>
              <a:buClr>
                <a:srgbClr val="C00000"/>
              </a:buClr>
              <a:buFont typeface="Wingdings"/>
              <a:buChar char=""/>
            </a:pPr>
            <a:r>
              <a:rPr lang="ar-EG" sz="2800" dirty="0" smtClean="0">
                <a:ea typeface="Times New Roman"/>
                <a:cs typeface="AL-Mohanad Bold"/>
              </a:rPr>
              <a:t>آثار التنمر المدرسي .</a:t>
            </a:r>
            <a:endParaRPr lang="en-US" sz="1600" dirty="0">
              <a:ea typeface="Calibri"/>
              <a:cs typeface="Arial"/>
            </a:endParaRPr>
          </a:p>
          <a:p>
            <a:pPr marL="342900" lvl="0" indent="-342900" algn="r" rtl="1">
              <a:lnSpc>
                <a:spcPct val="115000"/>
              </a:lnSpc>
              <a:spcAft>
                <a:spcPts val="0"/>
              </a:spcAft>
              <a:buClr>
                <a:srgbClr val="C00000"/>
              </a:buClr>
              <a:buFont typeface="Wingdings"/>
              <a:buChar char=""/>
            </a:pPr>
            <a:r>
              <a:rPr lang="ar-SA" sz="2800" dirty="0">
                <a:ea typeface="Times New Roman"/>
                <a:cs typeface="AL-Mohanad Bold"/>
              </a:rPr>
              <a:t>مخاطر </a:t>
            </a:r>
            <a:r>
              <a:rPr lang="ar-EG" sz="2800" dirty="0" smtClean="0">
                <a:ea typeface="Times New Roman"/>
                <a:cs typeface="AL-Mohanad Bold"/>
              </a:rPr>
              <a:t>التنمر تشمل المتنمرين</a:t>
            </a:r>
            <a:endParaRPr lang="en-US" sz="1600" dirty="0">
              <a:ea typeface="Calibri"/>
              <a:cs typeface="Arial"/>
            </a:endParaRPr>
          </a:p>
          <a:p>
            <a:pPr marL="342900" lvl="0" indent="-342900" algn="r" rtl="1">
              <a:lnSpc>
                <a:spcPct val="115000"/>
              </a:lnSpc>
              <a:spcAft>
                <a:spcPts val="0"/>
              </a:spcAft>
              <a:buClr>
                <a:srgbClr val="C00000"/>
              </a:buClr>
              <a:buFont typeface="Wingdings"/>
              <a:buChar char=""/>
            </a:pPr>
            <a:r>
              <a:rPr lang="ar-EG" sz="2800" dirty="0" smtClean="0">
                <a:ea typeface="Times New Roman"/>
                <a:cs typeface="AL-Mohanad Bold"/>
              </a:rPr>
              <a:t>طرق علاج التنمر</a:t>
            </a:r>
            <a:endParaRPr lang="en-US" sz="1600" dirty="0">
              <a:ea typeface="Calibri"/>
              <a:cs typeface="Arial"/>
            </a:endParaRPr>
          </a:p>
          <a:p>
            <a:pPr marL="342900" lvl="0" indent="-342900" algn="r" rtl="1">
              <a:lnSpc>
                <a:spcPct val="115000"/>
              </a:lnSpc>
              <a:spcAft>
                <a:spcPts val="0"/>
              </a:spcAft>
              <a:buClr>
                <a:srgbClr val="C00000"/>
              </a:buClr>
              <a:buFont typeface="Wingdings"/>
              <a:buChar char=""/>
            </a:pPr>
            <a:r>
              <a:rPr lang="ar-EG" sz="2800" dirty="0" smtClean="0">
                <a:ea typeface="Times New Roman"/>
                <a:cs typeface="AL-Mohanad Bold"/>
              </a:rPr>
              <a:t>ضحايا التنمر ونصائح لتقوية الشخصية</a:t>
            </a:r>
            <a:endParaRPr lang="en-US" sz="1600" dirty="0">
              <a:ea typeface="Calibri"/>
              <a:cs typeface="Arial"/>
            </a:endParaRPr>
          </a:p>
        </p:txBody>
      </p:sp>
      <p:pic>
        <p:nvPicPr>
          <p:cNvPr id="3074" name="Picture 2" descr="ظاهرة التنمر المدرسي عبارات عن التنم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4437112"/>
            <a:ext cx="2152650" cy="2124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2064599"/>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270640640"/>
              </p:ext>
            </p:extLst>
          </p:nvPr>
        </p:nvGraphicFramePr>
        <p:xfrm>
          <a:off x="1371600" y="1828800"/>
          <a:ext cx="6400800" cy="4526684"/>
        </p:xfrm>
        <a:graphic>
          <a:graphicData uri="http://schemas.openxmlformats.org/drawingml/2006/table">
            <a:tbl>
              <a:tblPr rtl="1" firstRow="1" firstCol="1" lastRow="1" lastCol="1" bandRow="1" bandCol="1"/>
              <a:tblGrid>
                <a:gridCol w="479828"/>
                <a:gridCol w="5920972"/>
              </a:tblGrid>
              <a:tr h="244647">
                <a:tc>
                  <a:txBody>
                    <a:bodyPr/>
                    <a:lstStyle/>
                    <a:p>
                      <a:pPr algn="ctr" rtl="1">
                        <a:lnSpc>
                          <a:spcPct val="115000"/>
                        </a:lnSpc>
                        <a:spcAft>
                          <a:spcPts val="0"/>
                        </a:spcAft>
                      </a:pPr>
                      <a:r>
                        <a:rPr lang="ar-EG" sz="1200" dirty="0">
                          <a:solidFill>
                            <a:srgbClr val="000000"/>
                          </a:solidFill>
                          <a:effectLst/>
                          <a:latin typeface="Microsoft Uighur"/>
                          <a:ea typeface="SimSun"/>
                          <a:cs typeface="Akhbar MT"/>
                        </a:rPr>
                        <a:t>م</a:t>
                      </a:r>
                      <a:endParaRPr lang="en-US" sz="1000" dirty="0">
                        <a:effectLst/>
                        <a:latin typeface="Calibri"/>
                        <a:ea typeface="Calibri"/>
                        <a:cs typeface="Arial"/>
                      </a:endParaRPr>
                    </a:p>
                  </a:txBody>
                  <a:tcPr marL="59832" marR="598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EG" sz="1400" b="1">
                          <a:solidFill>
                            <a:srgbClr val="000000"/>
                          </a:solidFill>
                          <a:effectLst/>
                          <a:latin typeface="Calibri"/>
                          <a:ea typeface="SimSun"/>
                          <a:cs typeface="Times New Roman"/>
                        </a:rPr>
                        <a:t>استفدت من هذه الجلسة</a:t>
                      </a:r>
                      <a:endParaRPr lang="en-US" sz="1000">
                        <a:effectLst/>
                        <a:latin typeface="Calibri"/>
                        <a:ea typeface="Calibri"/>
                        <a:cs typeface="Arial"/>
                      </a:endParaRPr>
                    </a:p>
                  </a:txBody>
                  <a:tcPr marL="59832" marR="598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4066">
                <a:tc>
                  <a:txBody>
                    <a:bodyPr/>
                    <a:lstStyle/>
                    <a:p>
                      <a:pPr algn="ctr" rtl="1">
                        <a:lnSpc>
                          <a:spcPct val="115000"/>
                        </a:lnSpc>
                        <a:spcAft>
                          <a:spcPts val="0"/>
                        </a:spcAft>
                      </a:pPr>
                      <a:r>
                        <a:rPr lang="ar-EG" sz="1200">
                          <a:solidFill>
                            <a:srgbClr val="000000"/>
                          </a:solidFill>
                          <a:effectLst/>
                          <a:latin typeface="Calibri"/>
                          <a:ea typeface="SimSun"/>
                          <a:cs typeface="Microsoft Uighur"/>
                        </a:rPr>
                        <a:t>1</a:t>
                      </a:r>
                      <a:endParaRPr lang="en-US" sz="1000">
                        <a:effectLst/>
                        <a:latin typeface="Calibri"/>
                        <a:ea typeface="Calibri"/>
                        <a:cs typeface="Arial"/>
                      </a:endParaRPr>
                    </a:p>
                  </a:txBody>
                  <a:tcPr marL="59832" marR="598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EG" sz="1200">
                          <a:solidFill>
                            <a:srgbClr val="000000"/>
                          </a:solidFill>
                          <a:effectLst/>
                          <a:latin typeface="Calibri"/>
                          <a:ea typeface="SimSun"/>
                          <a:cs typeface="Times New Roman"/>
                        </a:rPr>
                        <a:t> </a:t>
                      </a:r>
                      <a:endParaRPr lang="en-US" sz="1000">
                        <a:effectLst/>
                        <a:latin typeface="Calibri"/>
                        <a:ea typeface="Calibri"/>
                        <a:cs typeface="Arial"/>
                      </a:endParaRPr>
                    </a:p>
                  </a:txBody>
                  <a:tcPr marL="59832" marR="598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4066">
                <a:tc>
                  <a:txBody>
                    <a:bodyPr/>
                    <a:lstStyle/>
                    <a:p>
                      <a:pPr algn="ctr" rtl="1">
                        <a:lnSpc>
                          <a:spcPct val="115000"/>
                        </a:lnSpc>
                        <a:spcAft>
                          <a:spcPts val="0"/>
                        </a:spcAft>
                      </a:pPr>
                      <a:r>
                        <a:rPr lang="ar-EG" sz="1200">
                          <a:solidFill>
                            <a:srgbClr val="000000"/>
                          </a:solidFill>
                          <a:effectLst/>
                          <a:latin typeface="Calibri"/>
                          <a:ea typeface="SimSun"/>
                          <a:cs typeface="Microsoft Uighur"/>
                        </a:rPr>
                        <a:t>2</a:t>
                      </a:r>
                      <a:endParaRPr lang="en-US" sz="1000">
                        <a:effectLst/>
                        <a:latin typeface="Calibri"/>
                        <a:ea typeface="Calibri"/>
                        <a:cs typeface="Arial"/>
                      </a:endParaRPr>
                    </a:p>
                  </a:txBody>
                  <a:tcPr marL="59832" marR="598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EG" sz="1200">
                          <a:solidFill>
                            <a:srgbClr val="000000"/>
                          </a:solidFill>
                          <a:effectLst/>
                          <a:latin typeface="Calibri"/>
                          <a:ea typeface="SimSun"/>
                          <a:cs typeface="Times New Roman"/>
                        </a:rPr>
                        <a:t> </a:t>
                      </a:r>
                      <a:endParaRPr lang="en-US" sz="1000">
                        <a:effectLst/>
                        <a:latin typeface="Calibri"/>
                        <a:ea typeface="Calibri"/>
                        <a:cs typeface="Arial"/>
                      </a:endParaRPr>
                    </a:p>
                  </a:txBody>
                  <a:tcPr marL="59832" marR="598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4066">
                <a:tc>
                  <a:txBody>
                    <a:bodyPr/>
                    <a:lstStyle/>
                    <a:p>
                      <a:pPr algn="ctr" rtl="1">
                        <a:lnSpc>
                          <a:spcPct val="115000"/>
                        </a:lnSpc>
                        <a:spcAft>
                          <a:spcPts val="0"/>
                        </a:spcAft>
                      </a:pPr>
                      <a:r>
                        <a:rPr lang="ar-EG" sz="1200">
                          <a:solidFill>
                            <a:srgbClr val="000000"/>
                          </a:solidFill>
                          <a:effectLst/>
                          <a:latin typeface="Calibri"/>
                          <a:ea typeface="SimSun"/>
                          <a:cs typeface="Microsoft Uighur"/>
                        </a:rPr>
                        <a:t>3</a:t>
                      </a:r>
                      <a:endParaRPr lang="en-US" sz="1000">
                        <a:effectLst/>
                        <a:latin typeface="Calibri"/>
                        <a:ea typeface="Calibri"/>
                        <a:cs typeface="Arial"/>
                      </a:endParaRPr>
                    </a:p>
                  </a:txBody>
                  <a:tcPr marL="59832" marR="598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EG" sz="1200">
                          <a:solidFill>
                            <a:srgbClr val="000000"/>
                          </a:solidFill>
                          <a:effectLst/>
                          <a:latin typeface="Calibri"/>
                          <a:ea typeface="SimSun"/>
                          <a:cs typeface="Times New Roman"/>
                        </a:rPr>
                        <a:t> </a:t>
                      </a:r>
                      <a:endParaRPr lang="en-US" sz="1000">
                        <a:effectLst/>
                        <a:latin typeface="Calibri"/>
                        <a:ea typeface="Calibri"/>
                        <a:cs typeface="Arial"/>
                      </a:endParaRPr>
                    </a:p>
                  </a:txBody>
                  <a:tcPr marL="59832" marR="598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4066">
                <a:tc>
                  <a:txBody>
                    <a:bodyPr/>
                    <a:lstStyle/>
                    <a:p>
                      <a:pPr algn="ctr" rtl="1">
                        <a:lnSpc>
                          <a:spcPct val="115000"/>
                        </a:lnSpc>
                        <a:spcAft>
                          <a:spcPts val="0"/>
                        </a:spcAft>
                      </a:pPr>
                      <a:r>
                        <a:rPr lang="ar-EG" sz="1200">
                          <a:solidFill>
                            <a:srgbClr val="000000"/>
                          </a:solidFill>
                          <a:effectLst/>
                          <a:latin typeface="Calibri"/>
                          <a:ea typeface="SimSun"/>
                          <a:cs typeface="Microsoft Uighur"/>
                        </a:rPr>
                        <a:t>4</a:t>
                      </a:r>
                      <a:endParaRPr lang="en-US" sz="1000">
                        <a:effectLst/>
                        <a:latin typeface="Calibri"/>
                        <a:ea typeface="Calibri"/>
                        <a:cs typeface="Arial"/>
                      </a:endParaRPr>
                    </a:p>
                  </a:txBody>
                  <a:tcPr marL="59832" marR="598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EG" sz="1200">
                          <a:solidFill>
                            <a:srgbClr val="000000"/>
                          </a:solidFill>
                          <a:effectLst/>
                          <a:latin typeface="Calibri"/>
                          <a:ea typeface="SimSun"/>
                          <a:cs typeface="Times New Roman"/>
                        </a:rPr>
                        <a:t> </a:t>
                      </a:r>
                      <a:endParaRPr lang="en-US" sz="1000">
                        <a:effectLst/>
                        <a:latin typeface="Calibri"/>
                        <a:ea typeface="Calibri"/>
                        <a:cs typeface="Arial"/>
                      </a:endParaRPr>
                    </a:p>
                  </a:txBody>
                  <a:tcPr marL="59832" marR="598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4066">
                <a:tc>
                  <a:txBody>
                    <a:bodyPr/>
                    <a:lstStyle/>
                    <a:p>
                      <a:pPr algn="ctr" rtl="1">
                        <a:lnSpc>
                          <a:spcPct val="115000"/>
                        </a:lnSpc>
                        <a:spcAft>
                          <a:spcPts val="0"/>
                        </a:spcAft>
                      </a:pPr>
                      <a:r>
                        <a:rPr lang="ar-EG" sz="1200">
                          <a:solidFill>
                            <a:srgbClr val="000000"/>
                          </a:solidFill>
                          <a:effectLst/>
                          <a:latin typeface="Calibri"/>
                          <a:ea typeface="SimSun"/>
                          <a:cs typeface="Microsoft Uighur"/>
                        </a:rPr>
                        <a:t>5</a:t>
                      </a:r>
                      <a:endParaRPr lang="en-US" sz="1000">
                        <a:effectLst/>
                        <a:latin typeface="Calibri"/>
                        <a:ea typeface="Calibri"/>
                        <a:cs typeface="Arial"/>
                      </a:endParaRPr>
                    </a:p>
                  </a:txBody>
                  <a:tcPr marL="59832" marR="598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EG" sz="1200" dirty="0">
                          <a:solidFill>
                            <a:srgbClr val="000000"/>
                          </a:solidFill>
                          <a:effectLst/>
                          <a:latin typeface="Calibri"/>
                          <a:ea typeface="SimSun"/>
                          <a:cs typeface="Times New Roman"/>
                        </a:rPr>
                        <a:t> </a:t>
                      </a:r>
                      <a:endParaRPr lang="en-US" sz="1000" dirty="0">
                        <a:effectLst/>
                        <a:latin typeface="Calibri"/>
                        <a:ea typeface="Calibri"/>
                        <a:cs typeface="Arial"/>
                      </a:endParaRPr>
                    </a:p>
                  </a:txBody>
                  <a:tcPr marL="59832" marR="598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4066">
                <a:tc>
                  <a:txBody>
                    <a:bodyPr/>
                    <a:lstStyle/>
                    <a:p>
                      <a:pPr algn="ctr" rtl="1">
                        <a:lnSpc>
                          <a:spcPct val="115000"/>
                        </a:lnSpc>
                        <a:spcAft>
                          <a:spcPts val="0"/>
                        </a:spcAft>
                      </a:pPr>
                      <a:r>
                        <a:rPr lang="ar-EG" sz="1200">
                          <a:solidFill>
                            <a:srgbClr val="000000"/>
                          </a:solidFill>
                          <a:effectLst/>
                          <a:latin typeface="Calibri"/>
                          <a:ea typeface="SimSun"/>
                          <a:cs typeface="Microsoft Uighur"/>
                        </a:rPr>
                        <a:t>6</a:t>
                      </a:r>
                      <a:endParaRPr lang="en-US" sz="1000">
                        <a:effectLst/>
                        <a:latin typeface="Calibri"/>
                        <a:ea typeface="Calibri"/>
                        <a:cs typeface="Arial"/>
                      </a:endParaRPr>
                    </a:p>
                  </a:txBody>
                  <a:tcPr marL="59832" marR="598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EG" sz="1200">
                          <a:solidFill>
                            <a:srgbClr val="000000"/>
                          </a:solidFill>
                          <a:effectLst/>
                          <a:latin typeface="Calibri"/>
                          <a:ea typeface="SimSun"/>
                          <a:cs typeface="Times New Roman"/>
                        </a:rPr>
                        <a:t> </a:t>
                      </a:r>
                      <a:endParaRPr lang="en-US" sz="1000">
                        <a:effectLst/>
                        <a:latin typeface="Calibri"/>
                        <a:ea typeface="Calibri"/>
                        <a:cs typeface="Arial"/>
                      </a:endParaRPr>
                    </a:p>
                  </a:txBody>
                  <a:tcPr marL="59832" marR="598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4066">
                <a:tc>
                  <a:txBody>
                    <a:bodyPr/>
                    <a:lstStyle/>
                    <a:p>
                      <a:pPr algn="ctr" rtl="1">
                        <a:lnSpc>
                          <a:spcPct val="115000"/>
                        </a:lnSpc>
                        <a:spcAft>
                          <a:spcPts val="0"/>
                        </a:spcAft>
                      </a:pPr>
                      <a:r>
                        <a:rPr lang="ar-EG" sz="1200">
                          <a:solidFill>
                            <a:srgbClr val="000000"/>
                          </a:solidFill>
                          <a:effectLst/>
                          <a:latin typeface="Calibri"/>
                          <a:ea typeface="SimSun"/>
                          <a:cs typeface="Microsoft Uighur"/>
                        </a:rPr>
                        <a:t>7</a:t>
                      </a:r>
                      <a:endParaRPr lang="en-US" sz="1000">
                        <a:effectLst/>
                        <a:latin typeface="Calibri"/>
                        <a:ea typeface="Calibri"/>
                        <a:cs typeface="Arial"/>
                      </a:endParaRPr>
                    </a:p>
                  </a:txBody>
                  <a:tcPr marL="59832" marR="598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EG" sz="1200">
                          <a:solidFill>
                            <a:srgbClr val="000000"/>
                          </a:solidFill>
                          <a:effectLst/>
                          <a:latin typeface="Calibri"/>
                          <a:ea typeface="SimSun"/>
                          <a:cs typeface="Times New Roman"/>
                        </a:rPr>
                        <a:t> </a:t>
                      </a:r>
                      <a:endParaRPr lang="en-US" sz="1000">
                        <a:effectLst/>
                        <a:latin typeface="Calibri"/>
                        <a:ea typeface="Calibri"/>
                        <a:cs typeface="Arial"/>
                      </a:endParaRPr>
                    </a:p>
                  </a:txBody>
                  <a:tcPr marL="59832" marR="598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4066">
                <a:tc>
                  <a:txBody>
                    <a:bodyPr/>
                    <a:lstStyle/>
                    <a:p>
                      <a:pPr algn="ctr" rtl="1">
                        <a:lnSpc>
                          <a:spcPct val="115000"/>
                        </a:lnSpc>
                        <a:spcAft>
                          <a:spcPts val="0"/>
                        </a:spcAft>
                      </a:pPr>
                      <a:r>
                        <a:rPr lang="ar-EG" sz="1200">
                          <a:solidFill>
                            <a:srgbClr val="000000"/>
                          </a:solidFill>
                          <a:effectLst/>
                          <a:latin typeface="Calibri"/>
                          <a:ea typeface="SimSun"/>
                          <a:cs typeface="Microsoft Uighur"/>
                        </a:rPr>
                        <a:t>8</a:t>
                      </a:r>
                      <a:endParaRPr lang="en-US" sz="1000">
                        <a:effectLst/>
                        <a:latin typeface="Calibri"/>
                        <a:ea typeface="Calibri"/>
                        <a:cs typeface="Arial"/>
                      </a:endParaRPr>
                    </a:p>
                  </a:txBody>
                  <a:tcPr marL="59832" marR="598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EG" sz="1200" dirty="0">
                          <a:solidFill>
                            <a:srgbClr val="000000"/>
                          </a:solidFill>
                          <a:effectLst/>
                          <a:latin typeface="Calibri"/>
                          <a:ea typeface="SimSun"/>
                          <a:cs typeface="Times New Roman"/>
                        </a:rPr>
                        <a:t> </a:t>
                      </a:r>
                      <a:endParaRPr lang="en-US" sz="1000" dirty="0">
                        <a:effectLst/>
                        <a:latin typeface="Calibri"/>
                        <a:ea typeface="Calibri"/>
                        <a:cs typeface="Arial"/>
                      </a:endParaRPr>
                    </a:p>
                  </a:txBody>
                  <a:tcPr marL="59832" marR="598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4066">
                <a:tc>
                  <a:txBody>
                    <a:bodyPr/>
                    <a:lstStyle/>
                    <a:p>
                      <a:pPr algn="ctr" rtl="1">
                        <a:lnSpc>
                          <a:spcPct val="115000"/>
                        </a:lnSpc>
                        <a:spcAft>
                          <a:spcPts val="0"/>
                        </a:spcAft>
                      </a:pPr>
                      <a:r>
                        <a:rPr lang="ar-EG" sz="1200">
                          <a:solidFill>
                            <a:srgbClr val="000000"/>
                          </a:solidFill>
                          <a:effectLst/>
                          <a:latin typeface="Calibri"/>
                          <a:ea typeface="SimSun"/>
                          <a:cs typeface="Microsoft Uighur"/>
                        </a:rPr>
                        <a:t>9</a:t>
                      </a:r>
                      <a:endParaRPr lang="en-US" sz="1000">
                        <a:effectLst/>
                        <a:latin typeface="Calibri"/>
                        <a:ea typeface="Calibri"/>
                        <a:cs typeface="Arial"/>
                      </a:endParaRPr>
                    </a:p>
                  </a:txBody>
                  <a:tcPr marL="59832" marR="598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EG" sz="1200">
                          <a:solidFill>
                            <a:srgbClr val="000000"/>
                          </a:solidFill>
                          <a:effectLst/>
                          <a:latin typeface="Calibri"/>
                          <a:ea typeface="SimSun"/>
                          <a:cs typeface="Times New Roman"/>
                        </a:rPr>
                        <a:t> </a:t>
                      </a:r>
                      <a:endParaRPr lang="en-US" sz="1000">
                        <a:effectLst/>
                        <a:latin typeface="Calibri"/>
                        <a:ea typeface="Calibri"/>
                        <a:cs typeface="Arial"/>
                      </a:endParaRPr>
                    </a:p>
                  </a:txBody>
                  <a:tcPr marL="59832" marR="598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4066">
                <a:tc>
                  <a:txBody>
                    <a:bodyPr/>
                    <a:lstStyle/>
                    <a:p>
                      <a:pPr algn="ctr" rtl="1">
                        <a:lnSpc>
                          <a:spcPct val="115000"/>
                        </a:lnSpc>
                        <a:spcAft>
                          <a:spcPts val="0"/>
                        </a:spcAft>
                      </a:pPr>
                      <a:r>
                        <a:rPr lang="ar-EG" sz="1200">
                          <a:solidFill>
                            <a:srgbClr val="000000"/>
                          </a:solidFill>
                          <a:effectLst/>
                          <a:latin typeface="Calibri"/>
                          <a:ea typeface="SimSun"/>
                          <a:cs typeface="Microsoft Uighur"/>
                        </a:rPr>
                        <a:t>10</a:t>
                      </a:r>
                      <a:endParaRPr lang="en-US" sz="1000">
                        <a:effectLst/>
                        <a:latin typeface="Calibri"/>
                        <a:ea typeface="Calibri"/>
                        <a:cs typeface="Arial"/>
                      </a:endParaRPr>
                    </a:p>
                  </a:txBody>
                  <a:tcPr marL="59832" marR="598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EG" sz="1200">
                          <a:solidFill>
                            <a:srgbClr val="000000"/>
                          </a:solidFill>
                          <a:effectLst/>
                          <a:latin typeface="Calibri"/>
                          <a:ea typeface="SimSun"/>
                          <a:cs typeface="Times New Roman"/>
                        </a:rPr>
                        <a:t> </a:t>
                      </a:r>
                      <a:endParaRPr lang="en-US" sz="1000">
                        <a:effectLst/>
                        <a:latin typeface="Calibri"/>
                        <a:ea typeface="Calibri"/>
                        <a:cs typeface="Arial"/>
                      </a:endParaRPr>
                    </a:p>
                  </a:txBody>
                  <a:tcPr marL="59832" marR="598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4066">
                <a:tc>
                  <a:txBody>
                    <a:bodyPr/>
                    <a:lstStyle/>
                    <a:p>
                      <a:pPr algn="ctr" rtl="1">
                        <a:lnSpc>
                          <a:spcPct val="115000"/>
                        </a:lnSpc>
                        <a:spcAft>
                          <a:spcPts val="0"/>
                        </a:spcAft>
                      </a:pPr>
                      <a:r>
                        <a:rPr lang="ar-EG" sz="1200">
                          <a:solidFill>
                            <a:srgbClr val="000000"/>
                          </a:solidFill>
                          <a:effectLst/>
                          <a:latin typeface="Calibri"/>
                          <a:ea typeface="SimSun"/>
                          <a:cs typeface="Microsoft Uighur"/>
                        </a:rPr>
                        <a:t>11</a:t>
                      </a:r>
                      <a:endParaRPr lang="en-US" sz="1000">
                        <a:effectLst/>
                        <a:latin typeface="Calibri"/>
                        <a:ea typeface="Calibri"/>
                        <a:cs typeface="Arial"/>
                      </a:endParaRPr>
                    </a:p>
                  </a:txBody>
                  <a:tcPr marL="59832" marR="598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EG" sz="1200">
                          <a:solidFill>
                            <a:srgbClr val="000000"/>
                          </a:solidFill>
                          <a:effectLst/>
                          <a:latin typeface="Calibri"/>
                          <a:ea typeface="SimSun"/>
                          <a:cs typeface="Times New Roman"/>
                        </a:rPr>
                        <a:t> </a:t>
                      </a:r>
                      <a:endParaRPr lang="en-US" sz="1000">
                        <a:effectLst/>
                        <a:latin typeface="Calibri"/>
                        <a:ea typeface="Calibri"/>
                        <a:cs typeface="Arial"/>
                      </a:endParaRPr>
                    </a:p>
                  </a:txBody>
                  <a:tcPr marL="59832" marR="598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4066">
                <a:tc>
                  <a:txBody>
                    <a:bodyPr/>
                    <a:lstStyle/>
                    <a:p>
                      <a:pPr algn="ctr" rtl="1">
                        <a:lnSpc>
                          <a:spcPct val="115000"/>
                        </a:lnSpc>
                        <a:spcAft>
                          <a:spcPts val="0"/>
                        </a:spcAft>
                      </a:pPr>
                      <a:r>
                        <a:rPr lang="ar-EG" sz="1200">
                          <a:solidFill>
                            <a:srgbClr val="000000"/>
                          </a:solidFill>
                          <a:effectLst/>
                          <a:latin typeface="Calibri"/>
                          <a:ea typeface="SimSun"/>
                          <a:cs typeface="Microsoft Uighur"/>
                        </a:rPr>
                        <a:t>12</a:t>
                      </a:r>
                      <a:endParaRPr lang="en-US" sz="1000">
                        <a:effectLst/>
                        <a:latin typeface="Calibri"/>
                        <a:ea typeface="Calibri"/>
                        <a:cs typeface="Arial"/>
                      </a:endParaRPr>
                    </a:p>
                  </a:txBody>
                  <a:tcPr marL="59832" marR="598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EG" sz="1200">
                          <a:solidFill>
                            <a:srgbClr val="000000"/>
                          </a:solidFill>
                          <a:effectLst/>
                          <a:latin typeface="Calibri"/>
                          <a:ea typeface="SimSun"/>
                          <a:cs typeface="Times New Roman"/>
                        </a:rPr>
                        <a:t> </a:t>
                      </a:r>
                      <a:endParaRPr lang="en-US" sz="1000">
                        <a:effectLst/>
                        <a:latin typeface="Calibri"/>
                        <a:ea typeface="Calibri"/>
                        <a:cs typeface="Arial"/>
                      </a:endParaRPr>
                    </a:p>
                  </a:txBody>
                  <a:tcPr marL="59832" marR="598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4066">
                <a:tc>
                  <a:txBody>
                    <a:bodyPr/>
                    <a:lstStyle/>
                    <a:p>
                      <a:pPr algn="ctr" rtl="1">
                        <a:lnSpc>
                          <a:spcPct val="115000"/>
                        </a:lnSpc>
                        <a:spcAft>
                          <a:spcPts val="0"/>
                        </a:spcAft>
                      </a:pPr>
                      <a:r>
                        <a:rPr lang="ar-EG" sz="1200">
                          <a:solidFill>
                            <a:srgbClr val="000000"/>
                          </a:solidFill>
                          <a:effectLst/>
                          <a:latin typeface="Calibri"/>
                          <a:ea typeface="SimSun"/>
                          <a:cs typeface="Microsoft Uighur"/>
                        </a:rPr>
                        <a:t>13</a:t>
                      </a:r>
                      <a:endParaRPr lang="en-US" sz="1000">
                        <a:effectLst/>
                        <a:latin typeface="Calibri"/>
                        <a:ea typeface="Calibri"/>
                        <a:cs typeface="Arial"/>
                      </a:endParaRPr>
                    </a:p>
                  </a:txBody>
                  <a:tcPr marL="59832" marR="598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EG" sz="1200">
                          <a:solidFill>
                            <a:srgbClr val="000000"/>
                          </a:solidFill>
                          <a:effectLst/>
                          <a:latin typeface="Calibri"/>
                          <a:ea typeface="SimSun"/>
                          <a:cs typeface="Times New Roman"/>
                        </a:rPr>
                        <a:t> </a:t>
                      </a:r>
                      <a:endParaRPr lang="en-US" sz="1000">
                        <a:effectLst/>
                        <a:latin typeface="Calibri"/>
                        <a:ea typeface="Calibri"/>
                        <a:cs typeface="Arial"/>
                      </a:endParaRPr>
                    </a:p>
                  </a:txBody>
                  <a:tcPr marL="59832" marR="598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4066">
                <a:tc>
                  <a:txBody>
                    <a:bodyPr/>
                    <a:lstStyle/>
                    <a:p>
                      <a:pPr algn="ctr" rtl="1">
                        <a:lnSpc>
                          <a:spcPct val="115000"/>
                        </a:lnSpc>
                        <a:spcAft>
                          <a:spcPts val="0"/>
                        </a:spcAft>
                      </a:pPr>
                      <a:r>
                        <a:rPr lang="ar-EG" sz="1200">
                          <a:solidFill>
                            <a:srgbClr val="000000"/>
                          </a:solidFill>
                          <a:effectLst/>
                          <a:latin typeface="Calibri"/>
                          <a:ea typeface="SimSun"/>
                          <a:cs typeface="Microsoft Uighur"/>
                        </a:rPr>
                        <a:t>14</a:t>
                      </a:r>
                      <a:endParaRPr lang="en-US" sz="1000">
                        <a:effectLst/>
                        <a:latin typeface="Calibri"/>
                        <a:ea typeface="Calibri"/>
                        <a:cs typeface="Arial"/>
                      </a:endParaRPr>
                    </a:p>
                  </a:txBody>
                  <a:tcPr marL="59832" marR="598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EG" sz="1200">
                          <a:solidFill>
                            <a:srgbClr val="000000"/>
                          </a:solidFill>
                          <a:effectLst/>
                          <a:latin typeface="Calibri"/>
                          <a:ea typeface="SimSun"/>
                          <a:cs typeface="Times New Roman"/>
                        </a:rPr>
                        <a:t> </a:t>
                      </a:r>
                      <a:endParaRPr lang="en-US" sz="1000">
                        <a:effectLst/>
                        <a:latin typeface="Calibri"/>
                        <a:ea typeface="Calibri"/>
                        <a:cs typeface="Arial"/>
                      </a:endParaRPr>
                    </a:p>
                  </a:txBody>
                  <a:tcPr marL="59832" marR="598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4066">
                <a:tc>
                  <a:txBody>
                    <a:bodyPr/>
                    <a:lstStyle/>
                    <a:p>
                      <a:pPr algn="ctr" rtl="1">
                        <a:lnSpc>
                          <a:spcPct val="115000"/>
                        </a:lnSpc>
                        <a:spcAft>
                          <a:spcPts val="0"/>
                        </a:spcAft>
                      </a:pPr>
                      <a:r>
                        <a:rPr lang="ar-EG" sz="1200">
                          <a:solidFill>
                            <a:srgbClr val="000000"/>
                          </a:solidFill>
                          <a:effectLst/>
                          <a:latin typeface="Calibri"/>
                          <a:ea typeface="SimSun"/>
                          <a:cs typeface="Microsoft Uighur"/>
                        </a:rPr>
                        <a:t>15</a:t>
                      </a:r>
                      <a:endParaRPr lang="en-US" sz="1000">
                        <a:effectLst/>
                        <a:latin typeface="Calibri"/>
                        <a:ea typeface="Calibri"/>
                        <a:cs typeface="Arial"/>
                      </a:endParaRPr>
                    </a:p>
                  </a:txBody>
                  <a:tcPr marL="59832" marR="598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EG" sz="1200">
                          <a:solidFill>
                            <a:srgbClr val="000000"/>
                          </a:solidFill>
                          <a:effectLst/>
                          <a:latin typeface="Calibri"/>
                          <a:ea typeface="SimSun"/>
                          <a:cs typeface="Times New Roman"/>
                        </a:rPr>
                        <a:t> </a:t>
                      </a:r>
                      <a:endParaRPr lang="en-US" sz="1000">
                        <a:effectLst/>
                        <a:latin typeface="Calibri"/>
                        <a:ea typeface="Calibri"/>
                        <a:cs typeface="Arial"/>
                      </a:endParaRPr>
                    </a:p>
                  </a:txBody>
                  <a:tcPr marL="59832" marR="598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4066">
                <a:tc>
                  <a:txBody>
                    <a:bodyPr/>
                    <a:lstStyle/>
                    <a:p>
                      <a:pPr algn="ctr" rtl="1">
                        <a:lnSpc>
                          <a:spcPct val="115000"/>
                        </a:lnSpc>
                        <a:spcAft>
                          <a:spcPts val="0"/>
                        </a:spcAft>
                      </a:pPr>
                      <a:r>
                        <a:rPr lang="ar-EG" sz="1200">
                          <a:solidFill>
                            <a:srgbClr val="000000"/>
                          </a:solidFill>
                          <a:effectLst/>
                          <a:latin typeface="Calibri"/>
                          <a:ea typeface="SimSun"/>
                          <a:cs typeface="Microsoft Uighur"/>
                        </a:rPr>
                        <a:t>16</a:t>
                      </a:r>
                      <a:endParaRPr lang="en-US" sz="1000">
                        <a:effectLst/>
                        <a:latin typeface="Calibri"/>
                        <a:ea typeface="Calibri"/>
                        <a:cs typeface="Arial"/>
                      </a:endParaRPr>
                    </a:p>
                  </a:txBody>
                  <a:tcPr marL="59832" marR="598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EG" sz="1200">
                          <a:solidFill>
                            <a:srgbClr val="000000"/>
                          </a:solidFill>
                          <a:effectLst/>
                          <a:latin typeface="Calibri"/>
                          <a:ea typeface="SimSun"/>
                          <a:cs typeface="Times New Roman"/>
                        </a:rPr>
                        <a:t> </a:t>
                      </a:r>
                      <a:endParaRPr lang="en-US" sz="1000">
                        <a:effectLst/>
                        <a:latin typeface="Calibri"/>
                        <a:ea typeface="Calibri"/>
                        <a:cs typeface="Arial"/>
                      </a:endParaRPr>
                    </a:p>
                  </a:txBody>
                  <a:tcPr marL="59832" marR="598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4066">
                <a:tc>
                  <a:txBody>
                    <a:bodyPr/>
                    <a:lstStyle/>
                    <a:p>
                      <a:pPr algn="ctr" rtl="1">
                        <a:lnSpc>
                          <a:spcPct val="115000"/>
                        </a:lnSpc>
                        <a:spcAft>
                          <a:spcPts val="0"/>
                        </a:spcAft>
                      </a:pPr>
                      <a:r>
                        <a:rPr lang="ar-EG" sz="1200">
                          <a:solidFill>
                            <a:srgbClr val="000000"/>
                          </a:solidFill>
                          <a:effectLst/>
                          <a:latin typeface="Calibri"/>
                          <a:ea typeface="SimSun"/>
                          <a:cs typeface="Microsoft Uighur"/>
                        </a:rPr>
                        <a:t>17</a:t>
                      </a:r>
                      <a:endParaRPr lang="en-US" sz="1000">
                        <a:effectLst/>
                        <a:latin typeface="Calibri"/>
                        <a:ea typeface="Calibri"/>
                        <a:cs typeface="Arial"/>
                      </a:endParaRPr>
                    </a:p>
                  </a:txBody>
                  <a:tcPr marL="59832" marR="598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EG" sz="1200">
                          <a:solidFill>
                            <a:srgbClr val="000000"/>
                          </a:solidFill>
                          <a:effectLst/>
                          <a:latin typeface="Calibri"/>
                          <a:ea typeface="SimSun"/>
                          <a:cs typeface="Times New Roman"/>
                        </a:rPr>
                        <a:t> </a:t>
                      </a:r>
                      <a:endParaRPr lang="en-US" sz="1000">
                        <a:effectLst/>
                        <a:latin typeface="Calibri"/>
                        <a:ea typeface="Calibri"/>
                        <a:cs typeface="Arial"/>
                      </a:endParaRPr>
                    </a:p>
                  </a:txBody>
                  <a:tcPr marL="59832" marR="598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4066">
                <a:tc>
                  <a:txBody>
                    <a:bodyPr/>
                    <a:lstStyle/>
                    <a:p>
                      <a:pPr algn="ctr" rtl="1">
                        <a:lnSpc>
                          <a:spcPct val="115000"/>
                        </a:lnSpc>
                        <a:spcAft>
                          <a:spcPts val="0"/>
                        </a:spcAft>
                      </a:pPr>
                      <a:r>
                        <a:rPr lang="ar-EG" sz="1200">
                          <a:solidFill>
                            <a:srgbClr val="000000"/>
                          </a:solidFill>
                          <a:effectLst/>
                          <a:latin typeface="Calibri"/>
                          <a:ea typeface="SimSun"/>
                          <a:cs typeface="Microsoft Uighur"/>
                        </a:rPr>
                        <a:t>18</a:t>
                      </a:r>
                      <a:endParaRPr lang="en-US" sz="1000">
                        <a:effectLst/>
                        <a:latin typeface="Calibri"/>
                        <a:ea typeface="Calibri"/>
                        <a:cs typeface="Arial"/>
                      </a:endParaRPr>
                    </a:p>
                  </a:txBody>
                  <a:tcPr marL="59832" marR="598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EG" sz="1200">
                          <a:solidFill>
                            <a:srgbClr val="000000"/>
                          </a:solidFill>
                          <a:effectLst/>
                          <a:latin typeface="Calibri"/>
                          <a:ea typeface="SimSun"/>
                          <a:cs typeface="Times New Roman"/>
                        </a:rPr>
                        <a:t> </a:t>
                      </a:r>
                      <a:endParaRPr lang="en-US" sz="1000">
                        <a:effectLst/>
                        <a:latin typeface="Calibri"/>
                        <a:ea typeface="Calibri"/>
                        <a:cs typeface="Arial"/>
                      </a:endParaRPr>
                    </a:p>
                  </a:txBody>
                  <a:tcPr marL="59832" marR="598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4066">
                <a:tc>
                  <a:txBody>
                    <a:bodyPr/>
                    <a:lstStyle/>
                    <a:p>
                      <a:pPr algn="ctr" rtl="1">
                        <a:lnSpc>
                          <a:spcPct val="115000"/>
                        </a:lnSpc>
                        <a:spcAft>
                          <a:spcPts val="0"/>
                        </a:spcAft>
                      </a:pPr>
                      <a:r>
                        <a:rPr lang="ar-EG" sz="1200">
                          <a:solidFill>
                            <a:srgbClr val="000000"/>
                          </a:solidFill>
                          <a:effectLst/>
                          <a:latin typeface="Calibri"/>
                          <a:ea typeface="SimSun"/>
                          <a:cs typeface="Microsoft Uighur"/>
                        </a:rPr>
                        <a:t>19</a:t>
                      </a:r>
                      <a:endParaRPr lang="en-US" sz="1000">
                        <a:effectLst/>
                        <a:latin typeface="Calibri"/>
                        <a:ea typeface="Calibri"/>
                        <a:cs typeface="Arial"/>
                      </a:endParaRPr>
                    </a:p>
                  </a:txBody>
                  <a:tcPr marL="59832" marR="598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EG" sz="1200">
                          <a:solidFill>
                            <a:srgbClr val="000000"/>
                          </a:solidFill>
                          <a:effectLst/>
                          <a:latin typeface="Calibri"/>
                          <a:ea typeface="SimSun"/>
                          <a:cs typeface="Times New Roman"/>
                        </a:rPr>
                        <a:t> </a:t>
                      </a:r>
                      <a:endParaRPr lang="en-US" sz="1000">
                        <a:effectLst/>
                        <a:latin typeface="Calibri"/>
                        <a:ea typeface="Calibri"/>
                        <a:cs typeface="Arial"/>
                      </a:endParaRPr>
                    </a:p>
                  </a:txBody>
                  <a:tcPr marL="59832" marR="598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4066">
                <a:tc>
                  <a:txBody>
                    <a:bodyPr/>
                    <a:lstStyle/>
                    <a:p>
                      <a:pPr algn="ctr" rtl="1">
                        <a:lnSpc>
                          <a:spcPct val="115000"/>
                        </a:lnSpc>
                        <a:spcAft>
                          <a:spcPts val="0"/>
                        </a:spcAft>
                      </a:pPr>
                      <a:r>
                        <a:rPr lang="ar-EG" sz="1200">
                          <a:solidFill>
                            <a:srgbClr val="000000"/>
                          </a:solidFill>
                          <a:effectLst/>
                          <a:latin typeface="Calibri"/>
                          <a:ea typeface="SimSun"/>
                          <a:cs typeface="Microsoft Uighur"/>
                        </a:rPr>
                        <a:t>20</a:t>
                      </a:r>
                      <a:endParaRPr lang="en-US" sz="1000">
                        <a:effectLst/>
                        <a:latin typeface="Calibri"/>
                        <a:ea typeface="Calibri"/>
                        <a:cs typeface="Arial"/>
                      </a:endParaRPr>
                    </a:p>
                  </a:txBody>
                  <a:tcPr marL="59832" marR="598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EG" sz="1200" dirty="0">
                          <a:solidFill>
                            <a:srgbClr val="000000"/>
                          </a:solidFill>
                          <a:effectLst/>
                          <a:latin typeface="Calibri"/>
                          <a:ea typeface="SimSun"/>
                          <a:cs typeface="Times New Roman"/>
                        </a:rPr>
                        <a:t> </a:t>
                      </a:r>
                      <a:endParaRPr lang="en-US" sz="1000" dirty="0">
                        <a:effectLst/>
                        <a:latin typeface="Calibri"/>
                        <a:ea typeface="Calibri"/>
                        <a:cs typeface="Arial"/>
                      </a:endParaRPr>
                    </a:p>
                  </a:txBody>
                  <a:tcPr marL="59832" marR="598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 name="Rectangle 1"/>
          <p:cNvSpPr>
            <a:spLocks noChangeArrowheads="1"/>
          </p:cNvSpPr>
          <p:nvPr/>
        </p:nvSpPr>
        <p:spPr bwMode="auto">
          <a:xfrm>
            <a:off x="1219200" y="265585"/>
            <a:ext cx="6781800" cy="15850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3200" b="1" i="0" u="none" strike="noStrike" cap="none" normalizeH="0" baseline="0" dirty="0" smtClean="0">
                <a:ln>
                  <a:noFill/>
                </a:ln>
                <a:solidFill>
                  <a:srgbClr val="833C0B"/>
                </a:solidFill>
                <a:effectLst/>
                <a:latin typeface="PT Bold Heading"/>
                <a:ea typeface="Calibri" pitchFamily="34" charset="0"/>
                <a:cs typeface="Arial" pitchFamily="34" charset="0"/>
              </a:rPr>
              <a:t>   </a:t>
            </a:r>
            <a:r>
              <a:rPr kumimoji="0" lang="ar-SA" sz="3200" b="1" i="0" u="none" strike="noStrike" cap="none" normalizeH="0" baseline="0" dirty="0" smtClean="0">
                <a:ln>
                  <a:noFill/>
                </a:ln>
                <a:solidFill>
                  <a:srgbClr val="833C0B"/>
                </a:solidFill>
                <a:effectLst/>
                <a:latin typeface="PT Bold Heading"/>
                <a:ea typeface="Calibri" pitchFamily="34" charset="0"/>
                <a:cs typeface="Arial" pitchFamily="34" charset="0"/>
              </a:rPr>
              <a:t>نموذج العائد من الجلسة التدريبية </a:t>
            </a:r>
            <a:endParaRPr kumimoji="0" lang="ar-EG" sz="3200" b="1" i="0" u="none" strike="noStrike" cap="none" normalizeH="0" baseline="0" dirty="0" smtClean="0">
              <a:ln>
                <a:noFill/>
              </a:ln>
              <a:solidFill>
                <a:srgbClr val="833C0B"/>
              </a:solidFill>
              <a:effectLst/>
              <a:latin typeface="PT Bold Heading"/>
              <a:ea typeface="Calibri" pitchFamily="34"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endParaRPr kumimoji="0" lang="en-US" sz="7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EG" altLang="zh-CN" sz="2400" b="1" i="0" u="none" strike="noStrike" cap="none" normalizeH="0" baseline="0" dirty="0" smtClean="0">
                <a:ln>
                  <a:noFill/>
                </a:ln>
                <a:solidFill>
                  <a:srgbClr val="833C0B"/>
                </a:solidFill>
                <a:effectLst/>
                <a:latin typeface="Times New Roman" pitchFamily="18" charset="0"/>
                <a:ea typeface="SimSun" pitchFamily="2" charset="-122"/>
                <a:cs typeface="Times New Roman" pitchFamily="18" charset="0"/>
              </a:rPr>
              <a:t>عزيزي المتدرب ما الذي استفادته من هذه الجلسة التدريبية؟</a:t>
            </a:r>
            <a:endParaRPr kumimoji="0" lang="en-US" altLang="zh-CN" sz="7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1" eaLnBrk="0" fontAlgn="base" latinLnBrk="0" hangingPunct="0">
              <a:lnSpc>
                <a:spcPct val="100000"/>
              </a:lnSpc>
              <a:spcBef>
                <a:spcPct val="0"/>
              </a:spcBef>
              <a:spcAft>
                <a:spcPct val="0"/>
              </a:spcAft>
              <a:buClrTx/>
              <a:buSzTx/>
              <a:buFontTx/>
              <a:buNone/>
              <a:tabLst/>
            </a:pPr>
            <a:r>
              <a:rPr kumimoji="0" lang="ar-EG" altLang="zh-CN" sz="1600" b="1" i="0" u="none" strike="noStrike" cap="none" normalizeH="0" baseline="0" dirty="0" smtClean="0">
                <a:ln>
                  <a:noFill/>
                </a:ln>
                <a:solidFill>
                  <a:srgbClr val="000000"/>
                </a:solidFill>
                <a:effectLst/>
                <a:latin typeface="Akhbar MT"/>
                <a:ea typeface="SimSun" pitchFamily="2" charset="-122"/>
                <a:cs typeface="Arial" pitchFamily="34" charset="0"/>
              </a:rPr>
              <a:t> </a:t>
            </a:r>
            <a:endParaRPr kumimoji="0" lang="en-US" altLang="zh-CN"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zh-CN"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4179148377"/>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اوقف التنمر Stop bullying - Home | Facebo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6824318" y="-18319"/>
            <a:ext cx="2318262" cy="1284519"/>
          </a:xfrm>
          <a:prstGeom prst="rect">
            <a:avLst/>
          </a:prstGeom>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ctr" defTabSz="914400" rtl="1" eaLnBrk="1" fontAlgn="auto" latinLnBrk="0" hangingPunct="1">
              <a:lnSpc>
                <a:spcPct val="115000"/>
              </a:lnSpc>
              <a:spcBef>
                <a:spcPts val="0"/>
              </a:spcBef>
              <a:spcAft>
                <a:spcPts val="1000"/>
              </a:spcAft>
              <a:buClrTx/>
              <a:buSzTx/>
              <a:buFontTx/>
              <a:buNone/>
              <a:tabLst/>
              <a:defRPr/>
            </a:pPr>
            <a:r>
              <a:rPr kumimoji="0" lang="ar-EG" sz="7200" b="1" i="0" u="none" strike="noStrike" kern="0" cap="none" spc="0" normalizeH="0" baseline="0" noProof="0"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uLnTx/>
                <a:uFillTx/>
                <a:ea typeface="Calibri"/>
              </a:rPr>
              <a:t>الخاتمة</a:t>
            </a:r>
            <a:endParaRPr kumimoji="0" lang="en-US" sz="3200" b="1" i="0" u="none" strike="noStrike" kern="0" cap="none" spc="0" normalizeH="0" baseline="0" noProof="0"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uLnTx/>
              <a:uFillTx/>
              <a:ea typeface="Calibri"/>
              <a:cs typeface="Arial"/>
            </a:endParaRPr>
          </a:p>
        </p:txBody>
      </p:sp>
      <p:sp>
        <p:nvSpPr>
          <p:cNvPr id="4" name="Content Placeholder 2"/>
          <p:cNvSpPr txBox="1">
            <a:spLocks/>
          </p:cNvSpPr>
          <p:nvPr/>
        </p:nvSpPr>
        <p:spPr>
          <a:xfrm>
            <a:off x="2411760" y="4653136"/>
            <a:ext cx="5029200" cy="1447800"/>
          </a:xfrm>
          <a:prstGeom prst="rect">
            <a:avLst/>
          </a:prstGeom>
          <a:noFill/>
          <a:ln w="12700" cap="flat" cmpd="sng" algn="ctr">
            <a:noFill/>
            <a:prstDash val="solid"/>
            <a:miter lim="800000"/>
          </a:ln>
          <a:effectLst/>
        </p:spPr>
        <p:txBody>
          <a:bodyPr vert="horz" lIns="91440" tIns="45720" rIns="91440" bIns="45720" rtlCol="1">
            <a:normAutofit fontScale="47500" lnSpcReduction="20000"/>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marR="0" lvl="0" indent="0" algn="ctr"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ar-SA" altLang="en-US" sz="76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Calibri"/>
                <a:ea typeface="+mn-ea"/>
                <a:cs typeface="Arial"/>
              </a:rPr>
              <a:t>تم بحمد الله إتمام الدورة التدريبية</a:t>
            </a:r>
          </a:p>
          <a:p>
            <a:pPr marL="0" marR="0" lvl="0" indent="0" algn="ctr"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ar-SA" altLang="en-US" sz="76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Calibri"/>
                <a:ea typeface="+mn-ea"/>
                <a:cs typeface="Arial"/>
              </a:rPr>
              <a:t>شكراً لحضوركم</a:t>
            </a:r>
            <a:endParaRPr kumimoji="0" lang="en-US" altLang="en-US" sz="76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Calibri"/>
              <a:ea typeface="+mn-ea"/>
            </a:endParaRPr>
          </a:p>
          <a:p>
            <a:pPr marL="0" marR="0" lvl="0" indent="0" algn="r"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ar-SA" sz="4400" b="0" i="0" u="none" strike="noStrike" kern="1200" cap="none" spc="0" normalizeH="0" baseline="0" noProof="0" dirty="0">
              <a:ln>
                <a:noFill/>
              </a:ln>
              <a:solidFill>
                <a:sysClr val="windowText" lastClr="000000"/>
              </a:solidFill>
              <a:effectLst/>
              <a:uLnTx/>
              <a:uFillTx/>
              <a:latin typeface="Calibri"/>
              <a:ea typeface="+mn-ea"/>
              <a:cs typeface="Arial"/>
            </a:endParaRPr>
          </a:p>
        </p:txBody>
      </p:sp>
    </p:spTree>
    <p:extLst>
      <p:ext uri="{BB962C8B-B14F-4D97-AF65-F5344CB8AC3E}">
        <p14:creationId xmlns:p14="http://schemas.microsoft.com/office/powerpoint/2010/main" val="13292856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131991" y="457200"/>
            <a:ext cx="3766476" cy="485040"/>
          </a:xfrm>
          <a:prstGeom prst="rect">
            <a:avLst/>
          </a:prstGeom>
          <a:solidFill>
            <a:srgbClr val="2F2B20"/>
          </a:solidFill>
          <a:ln w="25400" cap="flat" cmpd="sng" algn="ctr">
            <a:noFill/>
            <a:prstDash val="solid"/>
          </a:ln>
          <a:effec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sz="2400" b="1" i="0" u="none" strike="noStrike" kern="0" cap="none" spc="0" normalizeH="0" baseline="0" noProof="0" dirty="0">
                <a:ln>
                  <a:noFill/>
                </a:ln>
                <a:solidFill>
                  <a:srgbClr val="FFFFFF"/>
                </a:solidFill>
                <a:effectLst/>
                <a:uLnTx/>
                <a:uFillTx/>
                <a:latin typeface="Calibri"/>
                <a:ea typeface="+mn-ea"/>
                <a:cs typeface="Arial"/>
              </a:rPr>
              <a:t>المستهدفون من البرنامج</a:t>
            </a:r>
            <a:endParaRPr kumimoji="0" lang="en-US" sz="2400" b="0" i="0" u="none" strike="noStrike" kern="0" cap="none" spc="0" normalizeH="0" baseline="0" noProof="0" dirty="0">
              <a:ln>
                <a:noFill/>
              </a:ln>
              <a:solidFill>
                <a:srgbClr val="FFFFFF"/>
              </a:solidFill>
              <a:effectLst/>
              <a:uLnTx/>
              <a:uFillTx/>
              <a:latin typeface="Calibri"/>
              <a:ea typeface="+mn-ea"/>
              <a:cs typeface="+mn-cs"/>
            </a:endParaRPr>
          </a:p>
        </p:txBody>
      </p:sp>
      <p:pic>
        <p:nvPicPr>
          <p:cNvPr id="3" name="صورة 3"/>
          <p:cNvPicPr/>
          <p:nvPr/>
        </p:nvPicPr>
        <p:blipFill>
          <a:blip r:embed="rId2">
            <a:extLst>
              <a:ext uri="{28A0092B-C50C-407E-A947-70E740481C1C}">
                <a14:useLocalDpi xmlns:a14="http://schemas.microsoft.com/office/drawing/2010/main" val="0"/>
              </a:ext>
            </a:extLst>
          </a:blip>
          <a:stretch>
            <a:fillRect/>
          </a:stretch>
        </p:blipFill>
        <p:spPr>
          <a:xfrm>
            <a:off x="4879675" y="228600"/>
            <a:ext cx="1290151" cy="914400"/>
          </a:xfrm>
          <a:prstGeom prst="rect">
            <a:avLst/>
          </a:prstGeom>
          <a:ln w="127000" cap="sq">
            <a:solidFill>
              <a:srgbClr val="C0504D">
                <a:lumMod val="60000"/>
                <a:lumOff val="40000"/>
              </a:srgbClr>
            </a:solidFill>
            <a:miter lim="800000"/>
          </a:ln>
          <a:effectLst>
            <a:outerShdw blurRad="57150" dist="50800" dir="2700000" algn="tl" rotWithShape="0">
              <a:srgbClr val="000000">
                <a:alpha val="40000"/>
              </a:srgbClr>
            </a:outerShdw>
          </a:effectLst>
        </p:spPr>
      </p:pic>
      <p:grpSp>
        <p:nvGrpSpPr>
          <p:cNvPr id="5" name="Group 4"/>
          <p:cNvGrpSpPr/>
          <p:nvPr/>
        </p:nvGrpSpPr>
        <p:grpSpPr>
          <a:xfrm>
            <a:off x="635479" y="1837482"/>
            <a:ext cx="8001000" cy="4563318"/>
            <a:chOff x="762000" y="2057400"/>
            <a:chExt cx="7383780" cy="4343400"/>
          </a:xfrm>
        </p:grpSpPr>
        <p:grpSp>
          <p:nvGrpSpPr>
            <p:cNvPr id="6" name="Group 5"/>
            <p:cNvGrpSpPr/>
            <p:nvPr/>
          </p:nvGrpSpPr>
          <p:grpSpPr>
            <a:xfrm>
              <a:off x="762000" y="2057400"/>
              <a:ext cx="7383780" cy="4343400"/>
              <a:chOff x="762000" y="2057400"/>
              <a:chExt cx="7383780" cy="4343400"/>
            </a:xfrm>
          </p:grpSpPr>
          <p:pic>
            <p:nvPicPr>
              <p:cNvPr id="9" name="Picture 2" descr="عروض بوربوينت لكل المواد"/>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2057400"/>
                <a:ext cx="7383780" cy="434340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1912188" y="2743200"/>
                <a:ext cx="3040811" cy="2286000"/>
              </a:xfrm>
              <a:prstGeom prst="rect">
                <a:avLst/>
              </a:prstGeom>
              <a:solidFill>
                <a:srgbClr val="FFFFFF"/>
              </a:solidFill>
              <a:ln w="25400" cap="flat" cmpd="sng" algn="ctr">
                <a:solidFill>
                  <a:srgbClr val="FFFFFF"/>
                </a:solidFill>
                <a:prstDash val="solid"/>
              </a:ln>
              <a:effectLst/>
            </p:spPr>
            <p:txBody>
              <a:bodyPr rtlCol="1"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ar-EG" sz="1800" b="0" i="0" u="none" strike="noStrike" kern="0" cap="none" spc="0" normalizeH="0" baseline="0" noProof="0">
                  <a:ln>
                    <a:noFill/>
                  </a:ln>
                  <a:solidFill>
                    <a:srgbClr val="FFFFFF"/>
                  </a:solidFill>
                  <a:effectLst/>
                  <a:uLnTx/>
                  <a:uFillTx/>
                  <a:latin typeface="Calibri"/>
                  <a:ea typeface="+mn-ea"/>
                  <a:cs typeface="Arial"/>
                </a:endParaRPr>
              </a:p>
            </p:txBody>
          </p:sp>
        </p:grpSp>
        <p:sp>
          <p:nvSpPr>
            <p:cNvPr id="7" name="مربع نص 135729"/>
            <p:cNvSpPr txBox="1">
              <a:spLocks/>
            </p:cNvSpPr>
            <p:nvPr/>
          </p:nvSpPr>
          <p:spPr>
            <a:xfrm>
              <a:off x="2401254" y="3213712"/>
              <a:ext cx="2804759" cy="1142491"/>
            </a:xfrm>
            <a:prstGeom prst="rect">
              <a:avLst/>
            </a:prstGeom>
            <a:noFill/>
            <a:ln w="6350">
              <a:noFill/>
            </a:ln>
            <a:effectLst/>
          </p:spPr>
          <p:txBody>
            <a:bodyPr rot="0" spcFirstLastPara="0" vert="horz" wrap="square" lIns="91440" tIns="45720" rIns="91440" bIns="45720" numCol="1" spcCol="0" rtlCol="1" fromWordArt="0" anchor="t" anchorCtr="0" forceAA="0" compatLnSpc="1">
              <a:prstTxWarp prst="textNoShape">
                <a:avLst/>
              </a:prstTxWarp>
              <a:noAutofit/>
            </a:bodyPr>
            <a:lstStyle/>
            <a:p>
              <a:pPr lvl="0" algn="ctr">
                <a:lnSpc>
                  <a:spcPct val="115000"/>
                </a:lnSpc>
                <a:spcAft>
                  <a:spcPts val="1000"/>
                </a:spcAft>
              </a:pPr>
              <a:r>
                <a:rPr lang="ar-EG" sz="2400" b="1" kern="0" dirty="0">
                  <a:solidFill>
                    <a:srgbClr val="215868"/>
                  </a:solidFill>
                  <a:latin typeface="Sakkal Majalla"/>
                  <a:ea typeface="Calibri"/>
                  <a:cs typeface="Akhbar MT"/>
                </a:rPr>
                <a:t>كل أفراد المجتمع وأخصائيين التربية ..</a:t>
              </a:r>
              <a:endParaRPr kumimoji="0" lang="en-US" sz="1400" b="0" i="0" u="none" strike="noStrike" kern="0" cap="none" spc="0" normalizeH="0" baseline="0" noProof="0" dirty="0">
                <a:ln>
                  <a:noFill/>
                </a:ln>
                <a:solidFill>
                  <a:sysClr val="windowText" lastClr="000000"/>
                </a:solidFill>
                <a:effectLst/>
                <a:uLnTx/>
                <a:uFillTx/>
                <a:latin typeface="Calibri"/>
                <a:ea typeface="Calibri"/>
                <a:cs typeface="Arial"/>
              </a:endParaRPr>
            </a:p>
          </p:txBody>
        </p:sp>
        <p:pic>
          <p:nvPicPr>
            <p:cNvPr id="8" name="صورة 3"/>
            <p:cNvPicPr/>
            <p:nvPr/>
          </p:nvPicPr>
          <p:blipFill>
            <a:blip r:embed="rId4">
              <a:extLst>
                <a:ext uri="{28A0092B-C50C-407E-A947-70E740481C1C}">
                  <a14:useLocalDpi xmlns:a14="http://schemas.microsoft.com/office/drawing/2010/main" val="0"/>
                </a:ext>
              </a:extLst>
            </a:blip>
            <a:stretch>
              <a:fillRect/>
            </a:stretch>
          </p:blipFill>
          <p:spPr>
            <a:xfrm>
              <a:off x="1182393" y="2708694"/>
              <a:ext cx="1707242" cy="1647508"/>
            </a:xfrm>
            <a:prstGeom prst="rect">
              <a:avLst/>
            </a:prstGeom>
          </p:spPr>
        </p:pic>
      </p:grpSp>
    </p:spTree>
    <p:extLst>
      <p:ext uri="{BB962C8B-B14F-4D97-AF65-F5344CB8AC3E}">
        <p14:creationId xmlns:p14="http://schemas.microsoft.com/office/powerpoint/2010/main" val="2706250799"/>
      </p:ext>
    </p:extLst>
  </p:cSld>
  <p:clrMapOvr>
    <a:masterClrMapping/>
  </p:clrMapOvr>
  <p:timing>
    <p:tnLst>
      <p:par>
        <p:cTn id="1" dur="indefinite" restart="never" nodeType="tmRoot"/>
      </p:par>
    </p:tnLst>
  </p:timing>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289</TotalTime>
  <Words>6009</Words>
  <Application>Microsoft Office PowerPoint</Application>
  <PresentationFormat>عرض على الشاشة (3:4)‏</PresentationFormat>
  <Paragraphs>515</Paragraphs>
  <Slides>81</Slides>
  <Notes>5</Notes>
  <HiddenSlides>0</HiddenSlides>
  <MMClips>0</MMClips>
  <ScaleCrop>false</ScaleCrop>
  <HeadingPairs>
    <vt:vector size="6" baseType="variant">
      <vt:variant>
        <vt:lpstr>نسق</vt:lpstr>
      </vt:variant>
      <vt:variant>
        <vt:i4>1</vt:i4>
      </vt:variant>
      <vt:variant>
        <vt:lpstr>خوادم OLE مضمنة</vt:lpstr>
      </vt:variant>
      <vt:variant>
        <vt:i4>0</vt:i4>
      </vt:variant>
      <vt:variant>
        <vt:lpstr>عناوين الشرائح</vt:lpstr>
      </vt:variant>
      <vt:variant>
        <vt:i4>81</vt:i4>
      </vt:variant>
    </vt:vector>
  </HeadingPairs>
  <TitlesOfParts>
    <vt:vector size="82" baseType="lpstr">
      <vt:lpstr>سمة Office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Kimo Store</dc:creator>
  <cp:lastModifiedBy>Kimo Store</cp:lastModifiedBy>
  <cp:revision>33</cp:revision>
  <dcterms:created xsi:type="dcterms:W3CDTF">2021-01-14T11:51:46Z</dcterms:created>
  <dcterms:modified xsi:type="dcterms:W3CDTF">2021-01-23T14:38:51Z</dcterms:modified>
</cp:coreProperties>
</file>