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85" r:id="rId2"/>
    <p:sldId id="286" r:id="rId3"/>
    <p:sldId id="287" r:id="rId4"/>
    <p:sldId id="288" r:id="rId5"/>
    <p:sldId id="284" r:id="rId6"/>
    <p:sldId id="283" r:id="rId7"/>
    <p:sldId id="282" r:id="rId8"/>
    <p:sldId id="281" r:id="rId9"/>
    <p:sldId id="280" r:id="rId10"/>
    <p:sldId id="279" r:id="rId11"/>
    <p:sldId id="278" r:id="rId12"/>
    <p:sldId id="277" r:id="rId13"/>
    <p:sldId id="276" r:id="rId14"/>
    <p:sldId id="275" r:id="rId15"/>
    <p:sldId id="274" r:id="rId16"/>
    <p:sldId id="273" r:id="rId17"/>
    <p:sldId id="272" r:id="rId18"/>
    <p:sldId id="271" r:id="rId19"/>
    <p:sldId id="268" r:id="rId20"/>
    <p:sldId id="267" r:id="rId21"/>
    <p:sldId id="266" r:id="rId22"/>
    <p:sldId id="265" r:id="rId23"/>
    <p:sldId id="264" r:id="rId24"/>
    <p:sldId id="260" r:id="rId25"/>
    <p:sldId id="259" r:id="rId26"/>
    <p:sldId id="295" r:id="rId27"/>
    <p:sldId id="297" r:id="rId28"/>
    <p:sldId id="296" r:id="rId29"/>
    <p:sldId id="298" r:id="rId30"/>
    <p:sldId id="299" r:id="rId31"/>
    <p:sldId id="292" r:id="rId32"/>
    <p:sldId id="294" r:id="rId33"/>
    <p:sldId id="290" r:id="rId34"/>
    <p:sldId id="289" r:id="rId35"/>
    <p:sldId id="257"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ar-EG"/>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ar-EG"/>
          </a:p>
        </p:txBody>
      </p:sp>
      <p:sp>
        <p:nvSpPr>
          <p:cNvPr id="4" name="Date Placeholder 3"/>
          <p:cNvSpPr>
            <a:spLocks noGrp="1"/>
          </p:cNvSpPr>
          <p:nvPr>
            <p:ph type="dt" sz="half" idx="10"/>
          </p:nvPr>
        </p:nvSpPr>
        <p:spPr/>
        <p:txBody>
          <a:bodyPr/>
          <a:lstStyle/>
          <a:p>
            <a:fld id="{1D8BD707-D9CF-40AE-B4C6-C98DA3205C09}" type="datetimeFigureOut">
              <a:rPr lang="en-US" smtClean="0"/>
              <a:pPr/>
              <a:t>7/27/2020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827242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fld id="{1D8BD707-D9CF-40AE-B4C6-C98DA3205C09}" type="datetimeFigureOut">
              <a:rPr lang="en-US" smtClean="0"/>
              <a:pPr/>
              <a:t>7/27/2020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905261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ar-EG"/>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fld id="{1D8BD707-D9CF-40AE-B4C6-C98DA3205C09}" type="datetimeFigureOut">
              <a:rPr lang="en-US" smtClean="0"/>
              <a:pPr/>
              <a:t>7/27/2020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99442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fld id="{1D8BD707-D9CF-40AE-B4C6-C98DA3205C09}" type="datetimeFigureOut">
              <a:rPr lang="en-US" smtClean="0"/>
              <a:pPr/>
              <a:t>7/27/2020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15535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ar-EG"/>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814043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Date Placeholder 4"/>
          <p:cNvSpPr>
            <a:spLocks noGrp="1"/>
          </p:cNvSpPr>
          <p:nvPr>
            <p:ph type="dt" sz="half" idx="10"/>
          </p:nvPr>
        </p:nvSpPr>
        <p:spPr/>
        <p:txBody>
          <a:bodyPr/>
          <a:lstStyle/>
          <a:p>
            <a:fld id="{1D8BD707-D9CF-40AE-B4C6-C98DA3205C09}" type="datetimeFigureOut">
              <a:rPr lang="en-US" smtClean="0"/>
              <a:pPr/>
              <a:t>7/27/2020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89055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EG"/>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7" name="Date Placeholder 6"/>
          <p:cNvSpPr>
            <a:spLocks noGrp="1"/>
          </p:cNvSpPr>
          <p:nvPr>
            <p:ph type="dt" sz="half" idx="10"/>
          </p:nvPr>
        </p:nvSpPr>
        <p:spPr/>
        <p:txBody>
          <a:bodyPr/>
          <a:lstStyle/>
          <a:p>
            <a:fld id="{1D8BD707-D9CF-40AE-B4C6-C98DA3205C09}" type="datetimeFigureOut">
              <a:rPr lang="en-US" smtClean="0"/>
              <a:pPr/>
              <a:t>7/27/2020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868343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Date Placeholder 2"/>
          <p:cNvSpPr>
            <a:spLocks noGrp="1"/>
          </p:cNvSpPr>
          <p:nvPr>
            <p:ph type="dt" sz="half" idx="10"/>
          </p:nvPr>
        </p:nvSpPr>
        <p:spPr/>
        <p:txBody>
          <a:bodyPr/>
          <a:lstStyle/>
          <a:p>
            <a:fld id="{1D8BD707-D9CF-40AE-B4C6-C98DA3205C09}" type="datetimeFigureOut">
              <a:rPr lang="en-US" smtClean="0"/>
              <a:pPr/>
              <a:t>7/27/2020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49026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515485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ar-EG"/>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0477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ar-EG"/>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EG"/>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210568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smtClean="0"/>
              <a:t>Click to edit Master title style</a:t>
            </a:r>
            <a:endParaRPr lang="ar-EG"/>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D8BD707-D9CF-40AE-B4C6-C98DA3205C09}" type="datetimeFigureOut">
              <a:rPr lang="en-US" smtClean="0"/>
              <a:pPr/>
              <a:t>7/27/2020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40422304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15.jpg"/></Relationships>
</file>

<file path=ppt/slides/_rels/slide1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3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العاب فلاش: صور خلفيات بوربوينت جديدة 2013 - خلفيات بوربوينت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23" y="0"/>
            <a:ext cx="9132277"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Frame 1"/>
          <p:cNvSpPr/>
          <p:nvPr/>
        </p:nvSpPr>
        <p:spPr>
          <a:xfrm>
            <a:off x="4848045" y="762000"/>
            <a:ext cx="3352800" cy="1219200"/>
          </a:xfrm>
          <a:prstGeom prst="frame">
            <a:avLst/>
          </a:prstGeom>
        </p:spPr>
        <p:style>
          <a:lnRef idx="2">
            <a:schemeClr val="accent4">
              <a:shade val="50000"/>
            </a:schemeClr>
          </a:lnRef>
          <a:fillRef idx="1">
            <a:schemeClr val="accent4"/>
          </a:fillRef>
          <a:effectRef idx="0">
            <a:schemeClr val="accent4"/>
          </a:effectRef>
          <a:fontRef idx="minor">
            <a:schemeClr val="lt1"/>
          </a:fontRef>
        </p:style>
        <p:txBody>
          <a:bodyPr rtlCol="1" anchor="ctr"/>
          <a:lstStyle/>
          <a:p>
            <a:pPr algn="ctr"/>
            <a:endParaRPr lang="ar-EG">
              <a:solidFill>
                <a:schemeClr val="tx1"/>
              </a:solidFill>
            </a:endParaRPr>
          </a:p>
        </p:txBody>
      </p:sp>
      <p:sp>
        <p:nvSpPr>
          <p:cNvPr id="3" name="Rectangle 2"/>
          <p:cNvSpPr/>
          <p:nvPr/>
        </p:nvSpPr>
        <p:spPr>
          <a:xfrm>
            <a:off x="5000445" y="914400"/>
            <a:ext cx="3048000" cy="914400"/>
          </a:xfrm>
          <a:prstGeom prst="rect">
            <a:avLst/>
          </a:prstGeom>
        </p:spPr>
        <p:style>
          <a:lnRef idx="1">
            <a:schemeClr val="accent4"/>
          </a:lnRef>
          <a:fillRef idx="2">
            <a:schemeClr val="accent4"/>
          </a:fillRef>
          <a:effectRef idx="1">
            <a:schemeClr val="accent4"/>
          </a:effectRef>
          <a:fontRef idx="minor">
            <a:schemeClr val="dk1"/>
          </a:fontRef>
        </p:style>
        <p:txBody>
          <a:bodyPr rtlCol="1" anchor="ctr"/>
          <a:lstStyle/>
          <a:p>
            <a:pPr algn="ctr" rtl="1"/>
            <a:r>
              <a:rPr lang="ar-EG" sz="4800" b="1" dirty="0" smtClean="0"/>
              <a:t>السعادة</a:t>
            </a:r>
            <a:endParaRPr lang="ar-EG" sz="4800" b="1" dirty="0"/>
          </a:p>
        </p:txBody>
      </p:sp>
      <p:sp>
        <p:nvSpPr>
          <p:cNvPr id="4" name="Flowchart: Internal Storage 3"/>
          <p:cNvSpPr/>
          <p:nvPr/>
        </p:nvSpPr>
        <p:spPr>
          <a:xfrm>
            <a:off x="4038600" y="2944483"/>
            <a:ext cx="4648200" cy="2743200"/>
          </a:xfrm>
          <a:prstGeom prst="flowChartInternalStorage">
            <a:avLst/>
          </a:prstGeom>
          <a:blipFill dpi="0" rotWithShape="1">
            <a:blip r:embed="rId3">
              <a:extLst>
                <a:ext uri="{28A0092B-C50C-407E-A947-70E740481C1C}">
                  <a14:useLocalDpi xmlns:a14="http://schemas.microsoft.com/office/drawing/2010/main" val="0"/>
                </a:ext>
              </a:extLst>
            </a:blip>
            <a:srcRect/>
            <a:stretch>
              <a:fillRect/>
            </a:stretch>
          </a:blipFill>
        </p:spPr>
        <p:style>
          <a:lnRef idx="2">
            <a:schemeClr val="accent4"/>
          </a:lnRef>
          <a:fillRef idx="1">
            <a:schemeClr val="lt1"/>
          </a:fillRef>
          <a:effectRef idx="0">
            <a:schemeClr val="accent4"/>
          </a:effectRef>
          <a:fontRef idx="minor">
            <a:schemeClr val="dk1"/>
          </a:fontRef>
        </p:style>
        <p:txBody>
          <a:bodyPr rtlCol="1" anchor="ctr"/>
          <a:lstStyle/>
          <a:p>
            <a:pPr algn="ctr"/>
            <a:endParaRPr lang="ar-EG"/>
          </a:p>
        </p:txBody>
      </p:sp>
    </p:spTree>
    <p:extLst>
      <p:ext uri="{BB962C8B-B14F-4D97-AF65-F5344CB8AC3E}">
        <p14:creationId xmlns:p14="http://schemas.microsoft.com/office/powerpoint/2010/main" val="21636558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العاب فلاش: صور خلفيات بوربوينت جديدة 2013 - خلفيات بوربوينت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23" y="0"/>
            <a:ext cx="9132277"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Flowchart: Stored Data 2"/>
          <p:cNvSpPr/>
          <p:nvPr/>
        </p:nvSpPr>
        <p:spPr>
          <a:xfrm>
            <a:off x="2971800" y="228600"/>
            <a:ext cx="6022340" cy="965835"/>
          </a:xfrm>
          <a:prstGeom prst="flowChartOnlineStorage">
            <a:avLst/>
          </a:prstGeom>
          <a:solidFill>
            <a:sysClr val="window" lastClr="FFFFFF"/>
          </a:solidFill>
          <a:ln w="25400" cap="flat" cmpd="sng" algn="ctr">
            <a:solidFill>
              <a:srgbClr val="C0504D"/>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ar-EG" sz="2400" b="1" i="0" u="none" strike="noStrike" kern="0" cap="none" spc="0" normalizeH="0" baseline="0" noProof="0">
                <a:ln>
                  <a:noFill/>
                </a:ln>
                <a:solidFill>
                  <a:srgbClr val="C00000"/>
                </a:solidFill>
                <a:effectLst/>
                <a:uLnTx/>
                <a:uFillTx/>
                <a:latin typeface="Calibri"/>
                <a:ea typeface="Calibri"/>
                <a:cs typeface="Arial"/>
              </a:rPr>
              <a:t>أهم المحاور التي يدور مفهوم السعادة حولها</a:t>
            </a:r>
            <a:endParaRPr kumimoji="0" lang="en-US" sz="1100" b="0" i="0" u="none" strike="noStrike" kern="0" cap="none" spc="0" normalizeH="0" baseline="0" noProof="0">
              <a:ln>
                <a:noFill/>
              </a:ln>
              <a:solidFill>
                <a:sysClr val="windowText" lastClr="000000"/>
              </a:solidFill>
              <a:effectLst/>
              <a:uLnTx/>
              <a:uFillTx/>
              <a:latin typeface="Calibri"/>
              <a:ea typeface="Calibri"/>
              <a:cs typeface="Arial"/>
            </a:endParaRPr>
          </a:p>
        </p:txBody>
      </p:sp>
      <p:sp>
        <p:nvSpPr>
          <p:cNvPr id="2" name="Rectangle 1"/>
          <p:cNvSpPr/>
          <p:nvPr/>
        </p:nvSpPr>
        <p:spPr>
          <a:xfrm>
            <a:off x="2971800" y="1371600"/>
            <a:ext cx="5943600" cy="729430"/>
          </a:xfrm>
          <a:prstGeom prst="rect">
            <a:avLst/>
          </a:prstGeom>
        </p:spPr>
        <p:txBody>
          <a:bodyPr wrap="square">
            <a:spAutoFit/>
          </a:bodyPr>
          <a:lstStyle/>
          <a:p>
            <a:pPr algn="r" rtl="1">
              <a:lnSpc>
                <a:spcPct val="115000"/>
              </a:lnSpc>
              <a:spcAft>
                <a:spcPts val="1000"/>
              </a:spcAft>
            </a:pPr>
            <a:r>
              <a:rPr lang="ar-EG" b="1" dirty="0">
                <a:solidFill>
                  <a:srgbClr val="0D0D0D"/>
                </a:solidFill>
                <a:ea typeface="Calibri"/>
              </a:rPr>
              <a:t>من أهم المواضيع والمحاور التي من الممكن أن تتناول مفهوم السعادة -كأنواعها ومتطلباتها و كيفية الوصول إلى السعادة- هي كالتالي:</a:t>
            </a:r>
            <a:endParaRPr lang="en-US" sz="1050" dirty="0">
              <a:ea typeface="Calibri"/>
              <a:cs typeface="Arial"/>
            </a:endParaRPr>
          </a:p>
        </p:txBody>
      </p:sp>
      <p:sp>
        <p:nvSpPr>
          <p:cNvPr id="4" name="Rectangle 3"/>
          <p:cNvSpPr/>
          <p:nvPr/>
        </p:nvSpPr>
        <p:spPr>
          <a:xfrm>
            <a:off x="3352800" y="2209800"/>
            <a:ext cx="5562600" cy="1405513"/>
          </a:xfrm>
          <a:prstGeom prst="rect">
            <a:avLst/>
          </a:prstGeom>
        </p:spPr>
        <p:txBody>
          <a:bodyPr wrap="square">
            <a:spAutoFit/>
          </a:bodyPr>
          <a:lstStyle/>
          <a:p>
            <a:pPr algn="r" rtl="1">
              <a:lnSpc>
                <a:spcPct val="115000"/>
              </a:lnSpc>
              <a:spcAft>
                <a:spcPts val="1000"/>
              </a:spcAft>
            </a:pPr>
            <a:r>
              <a:rPr lang="ar-EG" sz="2000" b="1" dirty="0">
                <a:solidFill>
                  <a:srgbClr val="31849B"/>
                </a:solidFill>
                <a:ea typeface="Calibri"/>
              </a:rPr>
              <a:t>أنواع السعادة </a:t>
            </a:r>
            <a:endParaRPr lang="en-US" sz="1050" dirty="0">
              <a:ea typeface="Calibri"/>
              <a:cs typeface="Arial"/>
            </a:endParaRPr>
          </a:p>
          <a:p>
            <a:pPr algn="r" rtl="1"/>
            <a:r>
              <a:rPr lang="ar-EG" b="1" dirty="0">
                <a:solidFill>
                  <a:srgbClr val="0D0D0D"/>
                </a:solidFill>
                <a:ea typeface="Calibri"/>
              </a:rPr>
              <a:t>تنقسم السعادة إلى نوعين رئيسيين يعتمدان على مستوى المؤثرات المحفزة لها، فهناك السعادة قصيرة المدى وهي التي تستمر لفترات وجيزة من الزمن، </a:t>
            </a:r>
            <a:endParaRPr lang="ar-EG" dirty="0"/>
          </a:p>
        </p:txBody>
      </p:sp>
      <p:sp>
        <p:nvSpPr>
          <p:cNvPr id="5" name="Rectangle 4"/>
          <p:cNvSpPr/>
          <p:nvPr/>
        </p:nvSpPr>
        <p:spPr>
          <a:xfrm>
            <a:off x="3048000" y="3619818"/>
            <a:ext cx="5867400" cy="1509644"/>
          </a:xfrm>
          <a:prstGeom prst="rect">
            <a:avLst/>
          </a:prstGeom>
        </p:spPr>
        <p:txBody>
          <a:bodyPr wrap="square">
            <a:spAutoFit/>
          </a:bodyPr>
          <a:lstStyle/>
          <a:p>
            <a:pPr algn="r" rtl="1">
              <a:lnSpc>
                <a:spcPct val="115000"/>
              </a:lnSpc>
              <a:spcAft>
                <a:spcPts val="1000"/>
              </a:spcAft>
            </a:pPr>
            <a:r>
              <a:rPr lang="ar-EG" sz="2000" b="1" dirty="0">
                <a:solidFill>
                  <a:srgbClr val="31849B"/>
                </a:solidFill>
                <a:ea typeface="Calibri"/>
              </a:rPr>
              <a:t>متطلبات السعادة </a:t>
            </a:r>
            <a:endParaRPr lang="en-US" sz="1050" dirty="0">
              <a:ea typeface="Calibri"/>
              <a:cs typeface="Arial"/>
            </a:endParaRPr>
          </a:p>
          <a:p>
            <a:pPr algn="r" rtl="1">
              <a:lnSpc>
                <a:spcPct val="115000"/>
              </a:lnSpc>
              <a:spcAft>
                <a:spcPts val="1000"/>
              </a:spcAft>
            </a:pPr>
            <a:r>
              <a:rPr lang="ar-EG" b="1" dirty="0">
                <a:solidFill>
                  <a:srgbClr val="0D0D0D"/>
                </a:solidFill>
                <a:ea typeface="Calibri"/>
              </a:rPr>
              <a:t>تختلف السعادة وتكثر بحسب اختلاف جوانب الحياة البشرية فهناك السعادة التي يحصل عليه الفرد بتلبية الحاجات والجوانب المادية، وهناك السعادة التي تُشبع الحاجات والجوانب </a:t>
            </a:r>
            <a:r>
              <a:rPr lang="ar-EG" b="1" dirty="0" smtClean="0">
                <a:solidFill>
                  <a:srgbClr val="0D0D0D"/>
                </a:solidFill>
                <a:ea typeface="Calibri"/>
              </a:rPr>
              <a:t>المعنوية</a:t>
            </a:r>
            <a:endParaRPr lang="en-US" sz="1050" dirty="0">
              <a:ea typeface="Calibri"/>
              <a:cs typeface="Arial"/>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11603" y="5334000"/>
            <a:ext cx="2466975" cy="1297151"/>
          </a:xfrm>
          <a:prstGeom prst="rect">
            <a:avLst/>
          </a:prstGeom>
        </p:spPr>
      </p:pic>
    </p:spTree>
    <p:extLst>
      <p:ext uri="{BB962C8B-B14F-4D97-AF65-F5344CB8AC3E}">
        <p14:creationId xmlns:p14="http://schemas.microsoft.com/office/powerpoint/2010/main" val="2481659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العاب فلاش: صور خلفيات بوربوينت جديدة 2013 - خلفيات بوربوينت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23" y="0"/>
            <a:ext cx="9132277"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724400" y="381000"/>
            <a:ext cx="2396810" cy="754694"/>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ctr" rtl="1">
              <a:lnSpc>
                <a:spcPct val="115000"/>
              </a:lnSpc>
              <a:spcAft>
                <a:spcPts val="1000"/>
              </a:spcAft>
            </a:pPr>
            <a:r>
              <a:rPr lang="ar-EG" sz="4000" b="1" u="wavy" dirty="0">
                <a:solidFill>
                  <a:srgbClr val="7030A0"/>
                </a:solidFill>
                <a:ea typeface="Calibri"/>
              </a:rPr>
              <a:t>أنواع السعادة</a:t>
            </a:r>
            <a:endParaRPr lang="en-US" sz="1400" dirty="0">
              <a:ea typeface="Calibri"/>
              <a:cs typeface="Arial"/>
            </a:endParaRPr>
          </a:p>
        </p:txBody>
      </p:sp>
      <p:sp>
        <p:nvSpPr>
          <p:cNvPr id="3" name="Rectangle 2"/>
          <p:cNvSpPr/>
          <p:nvPr/>
        </p:nvSpPr>
        <p:spPr>
          <a:xfrm>
            <a:off x="3184207" y="1676400"/>
            <a:ext cx="5715000" cy="1200329"/>
          </a:xfrm>
          <a:prstGeom prst="rect">
            <a:avLst/>
          </a:prstGeom>
        </p:spPr>
        <p:txBody>
          <a:bodyPr wrap="square">
            <a:spAutoFit/>
          </a:bodyPr>
          <a:lstStyle/>
          <a:p>
            <a:pPr algn="r" rtl="1"/>
            <a:r>
              <a:rPr lang="ar-EG" b="1" dirty="0">
                <a:ea typeface="Calibri"/>
              </a:rPr>
              <a:t>السعادة هي شعور داخلي يصل إليه الإنسان بعد تحقيق متطلباتها وهذا ما يُفسر عدم وجود تصنيفات كثيرة لأنواع السعادة فالمشاعر والأحاسيس لا تُصنّف غالبًا تحت أُطر معيّنة؛ ولكن يمكن أن تُقسم السعادة باعتبار مدّة الشعور بها إلى </a:t>
            </a:r>
            <a:r>
              <a:rPr lang="ar-EG" b="1" dirty="0" smtClean="0">
                <a:ea typeface="Calibri"/>
              </a:rPr>
              <a:t>نوعين.</a:t>
            </a:r>
            <a:endParaRPr lang="ar-EG" dirty="0"/>
          </a:p>
        </p:txBody>
      </p:sp>
      <p:sp>
        <p:nvSpPr>
          <p:cNvPr id="5" name="Flowchart: Stored Data 4"/>
          <p:cNvSpPr/>
          <p:nvPr/>
        </p:nvSpPr>
        <p:spPr>
          <a:xfrm>
            <a:off x="6535372" y="3200400"/>
            <a:ext cx="2423160" cy="594360"/>
          </a:xfrm>
          <a:prstGeom prst="flowChartOnlineStorage">
            <a:avLst/>
          </a:prstGeom>
          <a:solidFill>
            <a:sysClr val="window" lastClr="FFFFFF"/>
          </a:solidFill>
          <a:ln w="25400" cap="flat" cmpd="sng" algn="ctr">
            <a:solidFill>
              <a:srgbClr val="C0504D"/>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algn="r" rtl="1">
              <a:lnSpc>
                <a:spcPct val="115000"/>
              </a:lnSpc>
              <a:spcAft>
                <a:spcPts val="1000"/>
              </a:spcAft>
            </a:pPr>
            <a:endParaRPr lang="ar-EG" sz="1100" b="1" dirty="0" smtClean="0">
              <a:solidFill>
                <a:srgbClr val="C00000"/>
              </a:solidFill>
              <a:effectLst/>
              <a:latin typeface="Calibri"/>
              <a:ea typeface="Calibri"/>
              <a:cs typeface="Arial"/>
            </a:endParaRPr>
          </a:p>
          <a:p>
            <a:pPr algn="r" rtl="1">
              <a:lnSpc>
                <a:spcPct val="115000"/>
              </a:lnSpc>
              <a:spcAft>
                <a:spcPts val="1000"/>
              </a:spcAft>
            </a:pPr>
            <a:r>
              <a:rPr lang="ar-EG" sz="2400" b="1" dirty="0" smtClean="0">
                <a:solidFill>
                  <a:srgbClr val="C00000"/>
                </a:solidFill>
                <a:effectLst/>
                <a:latin typeface="Calibri"/>
                <a:ea typeface="Calibri"/>
                <a:cs typeface="Arial"/>
              </a:rPr>
              <a:t>أسباب </a:t>
            </a:r>
            <a:r>
              <a:rPr lang="ar-EG" sz="2400" b="1" dirty="0">
                <a:solidFill>
                  <a:srgbClr val="C00000"/>
                </a:solidFill>
                <a:effectLst/>
                <a:latin typeface="Calibri"/>
                <a:ea typeface="Calibri"/>
                <a:cs typeface="Arial"/>
              </a:rPr>
              <a:t>السعادة </a:t>
            </a:r>
            <a:endParaRPr lang="en-US" sz="1100" dirty="0">
              <a:effectLst/>
              <a:latin typeface="Calibri"/>
              <a:ea typeface="Calibri"/>
              <a:cs typeface="Arial"/>
            </a:endParaRPr>
          </a:p>
          <a:p>
            <a:pPr algn="ctr" rtl="1">
              <a:lnSpc>
                <a:spcPct val="115000"/>
              </a:lnSpc>
              <a:spcAft>
                <a:spcPts val="1000"/>
              </a:spcAft>
            </a:pPr>
            <a:endParaRPr lang="en-US" sz="1100" dirty="0">
              <a:effectLst/>
              <a:latin typeface="Calibri"/>
              <a:ea typeface="Calibri"/>
              <a:cs typeface="Arial"/>
            </a:endParaRPr>
          </a:p>
        </p:txBody>
      </p:sp>
      <p:sp>
        <p:nvSpPr>
          <p:cNvPr id="4" name="Rectangle 3"/>
          <p:cNvSpPr/>
          <p:nvPr/>
        </p:nvSpPr>
        <p:spPr>
          <a:xfrm>
            <a:off x="3338423" y="4045485"/>
            <a:ext cx="5638800" cy="923330"/>
          </a:xfrm>
          <a:prstGeom prst="rect">
            <a:avLst/>
          </a:prstGeom>
        </p:spPr>
        <p:txBody>
          <a:bodyPr wrap="square">
            <a:spAutoFit/>
          </a:bodyPr>
          <a:lstStyle/>
          <a:p>
            <a:pPr algn="r" rtl="1"/>
            <a:r>
              <a:rPr lang="ar-EG" b="1" dirty="0">
                <a:ea typeface="Calibri"/>
              </a:rPr>
              <a:t>إنّ أسباب السعادة تختلف باختلاف الوضع والحالة والحقبة الزمنية والمؤثرات الخارجية وهذا مُلاحظ عبر النظر في متطلبات الإنسان قديمًا وحديثًا، حيث إنّ تحقيق السعادة هو الهدف الذي يسعى له </a:t>
            </a:r>
            <a:r>
              <a:rPr lang="ar-EG" b="1" dirty="0" smtClean="0">
                <a:ea typeface="Calibri"/>
              </a:rPr>
              <a:t>البشر.</a:t>
            </a:r>
            <a:endParaRPr lang="ar-EG" dirty="0"/>
          </a:p>
        </p:txBody>
      </p:sp>
      <p:sp>
        <p:nvSpPr>
          <p:cNvPr id="7" name="Flowchart: Decision 6"/>
          <p:cNvSpPr/>
          <p:nvPr/>
        </p:nvSpPr>
        <p:spPr>
          <a:xfrm>
            <a:off x="4821977" y="4983192"/>
            <a:ext cx="2439460" cy="1734503"/>
          </a:xfrm>
          <a:prstGeom prst="flowChartDecision">
            <a:avLst/>
          </a:prstGeom>
          <a:blipFill dpi="0" rotWithShape="1">
            <a:blip r:embed="rId3">
              <a:extLst>
                <a:ext uri="{28A0092B-C50C-407E-A947-70E740481C1C}">
                  <a14:useLocalDpi xmlns:a14="http://schemas.microsoft.com/office/drawing/2010/main" val="0"/>
                </a:ext>
              </a:extLst>
            </a:blip>
            <a:srcRect/>
            <a:stretch>
              <a:fillRect/>
            </a:stretch>
          </a:blipFill>
          <a:ln w="25400" cap="flat" cmpd="sng" algn="ctr">
            <a:solidFill>
              <a:srgbClr val="8064A2"/>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Text" lastClr="000000"/>
              </a:solidFill>
              <a:effectLst/>
              <a:uLnTx/>
              <a:uFillTx/>
              <a:latin typeface="Calibri"/>
              <a:ea typeface="+mn-ea"/>
              <a:cs typeface="Arial"/>
            </a:endParaRPr>
          </a:p>
        </p:txBody>
      </p:sp>
    </p:spTree>
    <p:extLst>
      <p:ext uri="{BB962C8B-B14F-4D97-AF65-F5344CB8AC3E}">
        <p14:creationId xmlns:p14="http://schemas.microsoft.com/office/powerpoint/2010/main" val="2481659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العاب فلاش: صور خلفيات بوربوينت جديدة 2013 - خلفيات بوربوينت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23" y="0"/>
            <a:ext cx="9132277"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800600" y="381000"/>
            <a:ext cx="2127506" cy="688458"/>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ctr" rtl="1">
              <a:lnSpc>
                <a:spcPct val="115000"/>
              </a:lnSpc>
              <a:spcAft>
                <a:spcPts val="1000"/>
              </a:spcAft>
            </a:pPr>
            <a:r>
              <a:rPr lang="ar-EG" sz="3600" b="1" u="wavy" dirty="0">
                <a:solidFill>
                  <a:srgbClr val="7030A0"/>
                </a:solidFill>
                <a:ea typeface="Calibri"/>
              </a:rPr>
              <a:t>فوائد السعادة</a:t>
            </a:r>
            <a:endParaRPr lang="en-US" sz="1200" dirty="0">
              <a:ea typeface="Calibri"/>
              <a:cs typeface="Arial"/>
            </a:endParaRPr>
          </a:p>
        </p:txBody>
      </p:sp>
      <p:sp>
        <p:nvSpPr>
          <p:cNvPr id="3" name="Rectangle 2"/>
          <p:cNvSpPr/>
          <p:nvPr/>
        </p:nvSpPr>
        <p:spPr>
          <a:xfrm>
            <a:off x="3200400" y="1610626"/>
            <a:ext cx="5334000" cy="646331"/>
          </a:xfrm>
          <a:prstGeom prst="rect">
            <a:avLst/>
          </a:prstGeom>
        </p:spPr>
        <p:txBody>
          <a:bodyPr wrap="square">
            <a:spAutoFit/>
          </a:bodyPr>
          <a:lstStyle/>
          <a:p>
            <a:pPr algn="r" rtl="1"/>
            <a:r>
              <a:rPr lang="ar-EG" b="1" dirty="0">
                <a:ea typeface="Calibri"/>
              </a:rPr>
              <a:t>الشعور بالسعادة يساعد على تعزيز جودة النوم والتركيز وزيادة معدل الإنتاجية وتحسين الأداء العملي. </a:t>
            </a:r>
            <a:endParaRPr lang="ar-EG" dirty="0"/>
          </a:p>
        </p:txBody>
      </p:sp>
      <p:sp>
        <p:nvSpPr>
          <p:cNvPr id="5" name="Chevron 4"/>
          <p:cNvSpPr/>
          <p:nvPr/>
        </p:nvSpPr>
        <p:spPr>
          <a:xfrm rot="10800000">
            <a:off x="8534400" y="1676400"/>
            <a:ext cx="457200" cy="251460"/>
          </a:xfrm>
          <a:prstGeom prst="chevron">
            <a:avLst/>
          </a:prstGeom>
          <a:solidFill>
            <a:srgbClr val="C0504D"/>
          </a:solidFill>
          <a:ln w="25400" cap="flat" cmpd="sng" algn="ctr">
            <a:solidFill>
              <a:srgbClr val="C0504D">
                <a:shade val="50000"/>
              </a:srgbClr>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 lastClr="FFFFFF"/>
              </a:solidFill>
              <a:effectLst/>
              <a:uLnTx/>
              <a:uFillTx/>
              <a:latin typeface="Calibri"/>
              <a:ea typeface="+mn-ea"/>
              <a:cs typeface="Arial"/>
            </a:endParaRPr>
          </a:p>
        </p:txBody>
      </p:sp>
      <p:sp>
        <p:nvSpPr>
          <p:cNvPr id="4" name="Rectangle 3"/>
          <p:cNvSpPr/>
          <p:nvPr/>
        </p:nvSpPr>
        <p:spPr>
          <a:xfrm>
            <a:off x="3352800" y="2514145"/>
            <a:ext cx="5257800" cy="923330"/>
          </a:xfrm>
          <a:prstGeom prst="rect">
            <a:avLst/>
          </a:prstGeom>
        </p:spPr>
        <p:txBody>
          <a:bodyPr wrap="square">
            <a:spAutoFit/>
          </a:bodyPr>
          <a:lstStyle/>
          <a:p>
            <a:pPr algn="r" rtl="1"/>
            <a:r>
              <a:rPr lang="ar-EG" b="1" dirty="0">
                <a:ea typeface="Calibri"/>
              </a:rPr>
              <a:t>السعادة تؤدي إلى تغييرات في حياة الناس، وتحفزهم على ممارسة الرياضة في كثير من الأحيان، ومراقبة النظام الغذائي وتحسين جودة النوم.</a:t>
            </a:r>
            <a:endParaRPr lang="ar-EG" dirty="0"/>
          </a:p>
        </p:txBody>
      </p:sp>
      <p:sp>
        <p:nvSpPr>
          <p:cNvPr id="7" name="Chevron 6"/>
          <p:cNvSpPr/>
          <p:nvPr/>
        </p:nvSpPr>
        <p:spPr>
          <a:xfrm rot="10800000">
            <a:off x="8599098" y="2729158"/>
            <a:ext cx="457200" cy="251460"/>
          </a:xfrm>
          <a:prstGeom prst="chevron">
            <a:avLst/>
          </a:prstGeom>
          <a:solidFill>
            <a:srgbClr val="C0504D"/>
          </a:solidFill>
          <a:ln w="25400" cap="flat" cmpd="sng" algn="ctr">
            <a:solidFill>
              <a:srgbClr val="C0504D">
                <a:shade val="50000"/>
              </a:srgbClr>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 lastClr="FFFFFF"/>
              </a:solidFill>
              <a:effectLst/>
              <a:uLnTx/>
              <a:uFillTx/>
              <a:latin typeface="Calibri"/>
              <a:ea typeface="+mn-ea"/>
              <a:cs typeface="Arial"/>
            </a:endParaRPr>
          </a:p>
        </p:txBody>
      </p:sp>
      <p:sp>
        <p:nvSpPr>
          <p:cNvPr id="6" name="Rectangle 5"/>
          <p:cNvSpPr/>
          <p:nvPr/>
        </p:nvSpPr>
        <p:spPr>
          <a:xfrm>
            <a:off x="2264434" y="3667047"/>
            <a:ext cx="6248400" cy="646331"/>
          </a:xfrm>
          <a:prstGeom prst="rect">
            <a:avLst/>
          </a:prstGeom>
        </p:spPr>
        <p:txBody>
          <a:bodyPr wrap="square">
            <a:spAutoFit/>
          </a:bodyPr>
          <a:lstStyle/>
          <a:p>
            <a:pPr algn="r" rtl="1"/>
            <a:r>
              <a:rPr lang="ar-EG" b="1" dirty="0">
                <a:ea typeface="Calibri"/>
              </a:rPr>
              <a:t>تحسين المناعة، إذ أظهرت الدراسات أن السعادة تساعد في الحفاظ على صحة الجهاز </a:t>
            </a:r>
            <a:r>
              <a:rPr lang="ar-EG" b="1" dirty="0" smtClean="0">
                <a:ea typeface="Calibri"/>
              </a:rPr>
              <a:t>المناعي.</a:t>
            </a:r>
            <a:endParaRPr lang="ar-EG" dirty="0"/>
          </a:p>
        </p:txBody>
      </p:sp>
      <p:sp>
        <p:nvSpPr>
          <p:cNvPr id="9" name="Chevron 8"/>
          <p:cNvSpPr/>
          <p:nvPr/>
        </p:nvSpPr>
        <p:spPr>
          <a:xfrm rot="10800000">
            <a:off x="8534400" y="3782055"/>
            <a:ext cx="457200" cy="251460"/>
          </a:xfrm>
          <a:prstGeom prst="chevron">
            <a:avLst/>
          </a:prstGeom>
          <a:solidFill>
            <a:srgbClr val="C0504D"/>
          </a:solidFill>
          <a:ln w="25400" cap="flat" cmpd="sng" algn="ctr">
            <a:solidFill>
              <a:srgbClr val="C0504D">
                <a:shade val="50000"/>
              </a:srgbClr>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 lastClr="FFFFFF"/>
              </a:solidFill>
              <a:effectLst/>
              <a:uLnTx/>
              <a:uFillTx/>
              <a:latin typeface="Calibri"/>
              <a:ea typeface="+mn-ea"/>
              <a:cs typeface="Arial"/>
            </a:endParaRPr>
          </a:p>
        </p:txBody>
      </p:sp>
      <p:sp>
        <p:nvSpPr>
          <p:cNvPr id="8" name="Rectangle 7"/>
          <p:cNvSpPr/>
          <p:nvPr/>
        </p:nvSpPr>
        <p:spPr>
          <a:xfrm>
            <a:off x="3338423" y="4491335"/>
            <a:ext cx="5197415" cy="646331"/>
          </a:xfrm>
          <a:prstGeom prst="rect">
            <a:avLst/>
          </a:prstGeom>
        </p:spPr>
        <p:txBody>
          <a:bodyPr wrap="square">
            <a:spAutoFit/>
          </a:bodyPr>
          <a:lstStyle/>
          <a:p>
            <a:pPr algn="r" rtl="1"/>
            <a:r>
              <a:rPr lang="ar-EG" b="1" dirty="0">
                <a:ea typeface="Calibri"/>
              </a:rPr>
              <a:t>تخفيف التوتر: يؤدي الإجهاد المفرط إلى زيادة مستويات هرمون الكورتيزول، الذي يسبب العديد من الآثار </a:t>
            </a:r>
            <a:r>
              <a:rPr lang="ar-EG" b="1" dirty="0" smtClean="0">
                <a:ea typeface="Calibri"/>
              </a:rPr>
              <a:t>الضارة. </a:t>
            </a:r>
            <a:endParaRPr lang="ar-EG" dirty="0"/>
          </a:p>
        </p:txBody>
      </p:sp>
      <p:sp>
        <p:nvSpPr>
          <p:cNvPr id="11" name="Chevron 10"/>
          <p:cNvSpPr/>
          <p:nvPr/>
        </p:nvSpPr>
        <p:spPr>
          <a:xfrm rot="10800000">
            <a:off x="8573219" y="4688770"/>
            <a:ext cx="457200" cy="251460"/>
          </a:xfrm>
          <a:prstGeom prst="chevron">
            <a:avLst/>
          </a:prstGeom>
          <a:solidFill>
            <a:srgbClr val="C0504D"/>
          </a:solidFill>
          <a:ln w="25400" cap="flat" cmpd="sng" algn="ctr">
            <a:solidFill>
              <a:srgbClr val="C0504D">
                <a:shade val="50000"/>
              </a:srgbClr>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 lastClr="FFFFFF"/>
              </a:solidFill>
              <a:effectLst/>
              <a:uLnTx/>
              <a:uFillTx/>
              <a:latin typeface="Calibri"/>
              <a:ea typeface="+mn-ea"/>
              <a:cs typeface="Arial"/>
            </a:endParaRPr>
          </a:p>
        </p:txBody>
      </p:sp>
      <p:sp>
        <p:nvSpPr>
          <p:cNvPr id="12" name="Folded Corner 11"/>
          <p:cNvSpPr/>
          <p:nvPr/>
        </p:nvSpPr>
        <p:spPr>
          <a:xfrm>
            <a:off x="4572000" y="5338026"/>
            <a:ext cx="3048000" cy="1367574"/>
          </a:xfrm>
          <a:prstGeom prst="foldedCorner">
            <a:avLst/>
          </a:prstGeom>
          <a:blipFill dpi="0" rotWithShape="1">
            <a:blip r:embed="rId3">
              <a:extLst>
                <a:ext uri="{28A0092B-C50C-407E-A947-70E740481C1C}">
                  <a14:useLocalDpi xmlns:a14="http://schemas.microsoft.com/office/drawing/2010/main" val="0"/>
                </a:ext>
              </a:extLst>
            </a:blip>
            <a:srcRect/>
            <a:stretch>
              <a:fillRect/>
            </a:stretch>
          </a:blipFill>
          <a:ln w="25400" cap="flat" cmpd="sng" algn="ctr">
            <a:solidFill>
              <a:srgbClr val="4BACC6"/>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Text" lastClr="000000"/>
              </a:solidFill>
              <a:effectLst/>
              <a:uLnTx/>
              <a:uFillTx/>
              <a:latin typeface="Calibri"/>
              <a:ea typeface="+mn-ea"/>
              <a:cs typeface="Arial"/>
            </a:endParaRPr>
          </a:p>
        </p:txBody>
      </p:sp>
    </p:spTree>
    <p:extLst>
      <p:ext uri="{BB962C8B-B14F-4D97-AF65-F5344CB8AC3E}">
        <p14:creationId xmlns:p14="http://schemas.microsoft.com/office/powerpoint/2010/main" val="2481659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العاب فلاش: صور خلفيات بوربوينت جديدة 2013 - خلفيات بوربوينت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23" y="0"/>
            <a:ext cx="9132277"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Flowchart: Stored Data 2"/>
          <p:cNvSpPr/>
          <p:nvPr/>
        </p:nvSpPr>
        <p:spPr>
          <a:xfrm>
            <a:off x="4953000" y="304800"/>
            <a:ext cx="3806190" cy="582930"/>
          </a:xfrm>
          <a:prstGeom prst="flowChartOnlineStorage">
            <a:avLst/>
          </a:prstGeom>
          <a:solidFill>
            <a:sysClr val="window" lastClr="FFFFFF"/>
          </a:solidFill>
          <a:ln w="25400" cap="flat" cmpd="sng" algn="ctr">
            <a:solidFill>
              <a:srgbClr val="C0504D"/>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algn="r" defTabSz="914400" rtl="1" eaLnBrk="1" fontAlgn="auto" latinLnBrk="0" hangingPunct="1">
              <a:lnSpc>
                <a:spcPct val="115000"/>
              </a:lnSpc>
              <a:spcBef>
                <a:spcPts val="0"/>
              </a:spcBef>
              <a:spcAft>
                <a:spcPts val="1000"/>
              </a:spcAft>
              <a:buClrTx/>
              <a:buSzTx/>
              <a:buFontTx/>
              <a:buNone/>
              <a:tabLst/>
              <a:defRPr/>
            </a:pPr>
            <a:endParaRPr kumimoji="0" lang="ar-EG" sz="1200" b="1" i="0" u="none" strike="noStrike" kern="0" cap="none" spc="0" normalizeH="0" baseline="0" noProof="0" dirty="0" smtClean="0">
              <a:ln>
                <a:noFill/>
              </a:ln>
              <a:solidFill>
                <a:srgbClr val="C00000"/>
              </a:solidFill>
              <a:effectLst/>
              <a:uLnTx/>
              <a:uFillTx/>
              <a:latin typeface="Calibri"/>
              <a:ea typeface="Calibri"/>
              <a:cs typeface="Arial"/>
            </a:endParaRPr>
          </a:p>
          <a:p>
            <a:pPr marL="0" marR="0" lvl="0" indent="0" algn="r" defTabSz="914400" rtl="1" eaLnBrk="1" fontAlgn="auto" latinLnBrk="0" hangingPunct="1">
              <a:lnSpc>
                <a:spcPct val="115000"/>
              </a:lnSpc>
              <a:spcBef>
                <a:spcPts val="0"/>
              </a:spcBef>
              <a:spcAft>
                <a:spcPts val="1000"/>
              </a:spcAft>
              <a:buClrTx/>
              <a:buSzTx/>
              <a:buFontTx/>
              <a:buNone/>
              <a:tabLst/>
              <a:defRPr/>
            </a:pPr>
            <a:r>
              <a:rPr kumimoji="0" lang="ar-EG" sz="2400" b="1" i="0" u="none" strike="noStrike" kern="0" cap="none" spc="0" normalizeH="0" baseline="0" noProof="0" dirty="0" smtClean="0">
                <a:ln>
                  <a:noFill/>
                </a:ln>
                <a:solidFill>
                  <a:srgbClr val="C00000"/>
                </a:solidFill>
                <a:effectLst/>
                <a:uLnTx/>
                <a:uFillTx/>
                <a:latin typeface="Calibri"/>
                <a:ea typeface="Calibri"/>
                <a:cs typeface="Arial"/>
              </a:rPr>
              <a:t>طرق </a:t>
            </a:r>
            <a:r>
              <a:rPr kumimoji="0" lang="ar-EG" sz="2400" b="1" i="0" u="none" strike="noStrike" kern="0" cap="none" spc="0" normalizeH="0" baseline="0" noProof="0" dirty="0">
                <a:ln>
                  <a:noFill/>
                </a:ln>
                <a:solidFill>
                  <a:srgbClr val="C00000"/>
                </a:solidFill>
                <a:effectLst/>
                <a:uLnTx/>
                <a:uFillTx/>
                <a:latin typeface="Calibri"/>
                <a:ea typeface="Calibri"/>
                <a:cs typeface="Arial"/>
              </a:rPr>
              <a:t>لتكون أكثر سعادة</a:t>
            </a:r>
            <a:endParaRPr kumimoji="0" lang="en-US" sz="1100" b="0" i="0" u="none" strike="noStrike" kern="0" cap="none" spc="0" normalizeH="0" baseline="0" noProof="0" dirty="0">
              <a:ln>
                <a:noFill/>
              </a:ln>
              <a:solidFill>
                <a:sysClr val="windowText" lastClr="000000"/>
              </a:solidFill>
              <a:effectLst/>
              <a:uLnTx/>
              <a:uFillTx/>
              <a:latin typeface="Calibri"/>
              <a:ea typeface="Calibri"/>
              <a:cs typeface="Arial"/>
            </a:endParaRPr>
          </a:p>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en-US" sz="1100" b="0" i="0" u="none" strike="noStrike" kern="0" cap="none" spc="0" normalizeH="0" baseline="0" noProof="0" dirty="0">
                <a:ln>
                  <a:noFill/>
                </a:ln>
                <a:solidFill>
                  <a:sysClr val="windowText" lastClr="000000"/>
                </a:solidFill>
                <a:effectLst/>
                <a:uLnTx/>
                <a:uFillTx/>
                <a:latin typeface="Calibri"/>
                <a:ea typeface="Calibri"/>
                <a:cs typeface="Arial"/>
              </a:rPr>
              <a:t> </a:t>
            </a:r>
          </a:p>
        </p:txBody>
      </p:sp>
      <p:sp>
        <p:nvSpPr>
          <p:cNvPr id="2" name="Rectangle 1"/>
          <p:cNvSpPr/>
          <p:nvPr/>
        </p:nvSpPr>
        <p:spPr>
          <a:xfrm>
            <a:off x="3429000" y="1219200"/>
            <a:ext cx="5330190" cy="2706895"/>
          </a:xfrm>
          <a:prstGeom prst="rect">
            <a:avLst/>
          </a:prstGeom>
        </p:spPr>
        <p:txBody>
          <a:bodyPr wrap="square">
            <a:spAutoFit/>
          </a:bodyPr>
          <a:lstStyle/>
          <a:p>
            <a:pPr algn="r" rtl="1">
              <a:lnSpc>
                <a:spcPct val="115000"/>
              </a:lnSpc>
              <a:spcAft>
                <a:spcPts val="1000"/>
              </a:spcAft>
            </a:pPr>
            <a:r>
              <a:rPr lang="ar-EG" b="1" dirty="0">
                <a:ea typeface="Calibri"/>
              </a:rPr>
              <a:t>بما أن السعادة لا تؤثر فقط على الصحة النفسية، يتساءل الكثيرون عن الطرق التي تساعد على الشعور بالسعادة والتي تشمل الآتي</a:t>
            </a:r>
            <a:r>
              <a:rPr lang="ar-EG" b="1" dirty="0" smtClean="0">
                <a:ea typeface="Calibri"/>
              </a:rPr>
              <a:t>:</a:t>
            </a:r>
            <a:endParaRPr lang="en-US" sz="1050" dirty="0">
              <a:ea typeface="Calibri"/>
              <a:cs typeface="Arial"/>
            </a:endParaRPr>
          </a:p>
          <a:p>
            <a:pPr algn="r" rtl="1">
              <a:lnSpc>
                <a:spcPct val="115000"/>
              </a:lnSpc>
              <a:spcAft>
                <a:spcPts val="1000"/>
              </a:spcAft>
            </a:pPr>
            <a:r>
              <a:rPr lang="ar-EG" b="1" dirty="0">
                <a:ea typeface="Calibri"/>
              </a:rPr>
              <a:t>-الامتنان والتركيز على الأمور التي يمتن لها المرء.</a:t>
            </a:r>
            <a:endParaRPr lang="en-US" sz="1050" dirty="0">
              <a:ea typeface="Calibri"/>
              <a:cs typeface="Arial"/>
            </a:endParaRPr>
          </a:p>
          <a:p>
            <a:pPr algn="r" rtl="1">
              <a:lnSpc>
                <a:spcPct val="115000"/>
              </a:lnSpc>
              <a:spcAft>
                <a:spcPts val="1000"/>
              </a:spcAft>
            </a:pPr>
            <a:r>
              <a:rPr lang="ar-EG" b="1" dirty="0">
                <a:ea typeface="Calibri"/>
              </a:rPr>
              <a:t>-الحفاظ على النشاط، لا سيما أن تمارين القلب تزيد بشكل فوري من مستوى السعادة.</a:t>
            </a:r>
            <a:endParaRPr lang="en-US" sz="1050" dirty="0">
              <a:ea typeface="Calibri"/>
              <a:cs typeface="Arial"/>
            </a:endParaRPr>
          </a:p>
          <a:p>
            <a:pPr algn="r" rtl="1">
              <a:lnSpc>
                <a:spcPct val="115000"/>
              </a:lnSpc>
              <a:spcAft>
                <a:spcPts val="1000"/>
              </a:spcAft>
            </a:pPr>
            <a:r>
              <a:rPr lang="ar-EG" b="1" dirty="0">
                <a:ea typeface="Calibri"/>
              </a:rPr>
              <a:t>--قضاء بعض الوقت في الهواء الطلق عن طريق القيام بجملة من الأعمال داخل الحديقة أو الاكتفاء بالمشي </a:t>
            </a:r>
            <a:r>
              <a:rPr lang="ar-EG" b="1" dirty="0" smtClean="0">
                <a:ea typeface="Calibri"/>
              </a:rPr>
              <a:t>فقط.</a:t>
            </a:r>
            <a:endParaRPr lang="en-US" sz="1050" dirty="0">
              <a:ea typeface="Calibri"/>
              <a:cs typeface="Aria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63227" y="4419600"/>
            <a:ext cx="4354830" cy="1982547"/>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481659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العاب فلاش: صور خلفيات بوربوينت جديدة 2013 - خلفيات بوربوينت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23" y="0"/>
            <a:ext cx="9132277"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648200" y="457200"/>
            <a:ext cx="2353529" cy="688458"/>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ctr" rtl="1">
              <a:lnSpc>
                <a:spcPct val="115000"/>
              </a:lnSpc>
              <a:spcAft>
                <a:spcPts val="1000"/>
              </a:spcAft>
            </a:pPr>
            <a:r>
              <a:rPr lang="ar-EG" sz="3600" b="1" u="wavy" dirty="0">
                <a:solidFill>
                  <a:srgbClr val="7030A0"/>
                </a:solidFill>
                <a:ea typeface="Calibri"/>
              </a:rPr>
              <a:t>مفاهيم السعادة</a:t>
            </a:r>
            <a:endParaRPr lang="en-US" sz="1200" dirty="0">
              <a:ea typeface="Calibri"/>
              <a:cs typeface="Arial"/>
            </a:endParaRPr>
          </a:p>
        </p:txBody>
      </p:sp>
      <p:sp>
        <p:nvSpPr>
          <p:cNvPr id="3" name="Rectangle 2"/>
          <p:cNvSpPr/>
          <p:nvPr/>
        </p:nvSpPr>
        <p:spPr>
          <a:xfrm>
            <a:off x="3352800" y="1591900"/>
            <a:ext cx="5486400" cy="1530162"/>
          </a:xfrm>
          <a:prstGeom prst="rect">
            <a:avLst/>
          </a:prstGeom>
        </p:spPr>
        <p:txBody>
          <a:bodyPr wrap="square">
            <a:spAutoFit/>
          </a:bodyPr>
          <a:lstStyle/>
          <a:p>
            <a:pPr algn="r" rtl="1">
              <a:lnSpc>
                <a:spcPct val="115000"/>
              </a:lnSpc>
              <a:spcAft>
                <a:spcPts val="1000"/>
              </a:spcAft>
            </a:pPr>
            <a:r>
              <a:rPr lang="ar-EG" sz="2000" b="1" dirty="0">
                <a:solidFill>
                  <a:srgbClr val="31849B"/>
                </a:solidFill>
                <a:ea typeface="Calibri"/>
              </a:rPr>
              <a:t>السعادة فى علم النفس</a:t>
            </a:r>
            <a:endParaRPr lang="en-US" sz="1050" dirty="0">
              <a:ea typeface="Calibri"/>
              <a:cs typeface="Arial"/>
            </a:endParaRPr>
          </a:p>
          <a:p>
            <a:pPr algn="r" rtl="1">
              <a:lnSpc>
                <a:spcPct val="115000"/>
              </a:lnSpc>
              <a:spcAft>
                <a:spcPts val="1000"/>
              </a:spcAft>
            </a:pPr>
            <a:r>
              <a:rPr lang="ar-EG" b="1" dirty="0">
                <a:solidFill>
                  <a:srgbClr val="0D0D0D"/>
                </a:solidFill>
                <a:ea typeface="Calibri"/>
              </a:rPr>
              <a:t>غالبًا ما يعرّف البحث في مجال علم النفس الشخص السعيد بأنه الشخص الذي يعاني من مشاعر إيجابية متكررة، مثل الفرح والاهتمام والاعتزاز، والعواطف السلبية النادرة، مثل الحزن والقلق والغضب.</a:t>
            </a:r>
            <a:endParaRPr lang="en-US" sz="1050" dirty="0">
              <a:ea typeface="Calibri"/>
              <a:cs typeface="Arial"/>
            </a:endParaRPr>
          </a:p>
        </p:txBody>
      </p:sp>
      <p:sp>
        <p:nvSpPr>
          <p:cNvPr id="4" name="Rectangle 3"/>
          <p:cNvSpPr/>
          <p:nvPr/>
        </p:nvSpPr>
        <p:spPr>
          <a:xfrm>
            <a:off x="3200400" y="3200400"/>
            <a:ext cx="5638800" cy="708912"/>
          </a:xfrm>
          <a:prstGeom prst="rect">
            <a:avLst/>
          </a:prstGeom>
        </p:spPr>
        <p:txBody>
          <a:bodyPr wrap="square">
            <a:spAutoFit/>
          </a:bodyPr>
          <a:lstStyle/>
          <a:p>
            <a:pPr algn="r" rtl="1">
              <a:lnSpc>
                <a:spcPct val="115000"/>
              </a:lnSpc>
              <a:spcAft>
                <a:spcPts val="1000"/>
              </a:spcAft>
            </a:pPr>
            <a:r>
              <a:rPr lang="ar-EG" b="1" dirty="0">
                <a:solidFill>
                  <a:srgbClr val="0D0D0D"/>
                </a:solidFill>
                <a:ea typeface="Calibri"/>
              </a:rPr>
              <a:t>يعتقد الكثير من الناس أن السعادة هي المتعة في حفلة، أو إثارة تجارب جديدة، أو متعة تناول وجبة رائعة</a:t>
            </a:r>
            <a:r>
              <a:rPr lang="ar-EG" b="1" dirty="0" smtClean="0">
                <a:solidFill>
                  <a:srgbClr val="0D0D0D"/>
                </a:solidFill>
                <a:ea typeface="Calibri"/>
              </a:rPr>
              <a:t>.</a:t>
            </a:r>
            <a:endParaRPr lang="en-US" sz="1050" dirty="0">
              <a:ea typeface="Calibri"/>
              <a:cs typeface="Arial"/>
            </a:endParaRPr>
          </a:p>
        </p:txBody>
      </p:sp>
      <p:sp>
        <p:nvSpPr>
          <p:cNvPr id="6" name="Plaque 5"/>
          <p:cNvSpPr/>
          <p:nvPr/>
        </p:nvSpPr>
        <p:spPr>
          <a:xfrm>
            <a:off x="4449127" y="4495800"/>
            <a:ext cx="3293745" cy="1810112"/>
          </a:xfrm>
          <a:prstGeom prst="plaque">
            <a:avLst/>
          </a:prstGeom>
          <a:blipFill dpi="0" rotWithShape="1">
            <a:blip r:embed="rId3">
              <a:extLst>
                <a:ext uri="{28A0092B-C50C-407E-A947-70E740481C1C}">
                  <a14:useLocalDpi xmlns:a14="http://schemas.microsoft.com/office/drawing/2010/main" val="0"/>
                </a:ext>
              </a:extLst>
            </a:blip>
            <a:srcRect/>
            <a:stretch>
              <a:fillRect/>
            </a:stretch>
          </a:blipFill>
          <a:ln w="25400" cap="flat" cmpd="sng" algn="ctr">
            <a:solidFill>
              <a:srgbClr val="F79646"/>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Text" lastClr="000000"/>
              </a:solidFill>
              <a:effectLst/>
              <a:uLnTx/>
              <a:uFillTx/>
              <a:latin typeface="Calibri"/>
              <a:ea typeface="+mn-ea"/>
              <a:cs typeface="Arial"/>
            </a:endParaRPr>
          </a:p>
        </p:txBody>
      </p:sp>
    </p:spTree>
    <p:extLst>
      <p:ext uri="{BB962C8B-B14F-4D97-AF65-F5344CB8AC3E}">
        <p14:creationId xmlns:p14="http://schemas.microsoft.com/office/powerpoint/2010/main" val="2481659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العاب فلاش: صور خلفيات بوربوينت جديدة 2013 - خلفيات بوربوينت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23" y="0"/>
            <a:ext cx="9132277"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hevron 2"/>
          <p:cNvSpPr/>
          <p:nvPr/>
        </p:nvSpPr>
        <p:spPr>
          <a:xfrm>
            <a:off x="6400800" y="537965"/>
            <a:ext cx="2446020" cy="582930"/>
          </a:xfrm>
          <a:prstGeom prst="chevron">
            <a:avLst/>
          </a:prstGeom>
          <a:solidFill>
            <a:sysClr val="window" lastClr="FFFFFF"/>
          </a:solidFill>
          <a:ln w="25400" cap="flat" cmpd="sng" algn="ctr">
            <a:solidFill>
              <a:srgbClr val="C0504D"/>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algn="r" rtl="1">
              <a:lnSpc>
                <a:spcPct val="115000"/>
              </a:lnSpc>
              <a:spcAft>
                <a:spcPts val="1000"/>
              </a:spcAft>
            </a:pPr>
            <a:endParaRPr lang="ar-EG" sz="1200" b="1" dirty="0" smtClean="0">
              <a:solidFill>
                <a:srgbClr val="C00000"/>
              </a:solidFill>
              <a:effectLst/>
              <a:latin typeface="Calibri"/>
              <a:ea typeface="Calibri"/>
              <a:cs typeface="Arial"/>
            </a:endParaRPr>
          </a:p>
          <a:p>
            <a:pPr algn="r" rtl="1">
              <a:lnSpc>
                <a:spcPct val="115000"/>
              </a:lnSpc>
              <a:spcAft>
                <a:spcPts val="1000"/>
              </a:spcAft>
            </a:pPr>
            <a:r>
              <a:rPr lang="ar-EG" sz="2400" b="1" dirty="0" smtClean="0">
                <a:solidFill>
                  <a:srgbClr val="C00000"/>
                </a:solidFill>
                <a:effectLst/>
                <a:latin typeface="Calibri"/>
                <a:ea typeface="Calibri"/>
                <a:cs typeface="Arial"/>
              </a:rPr>
              <a:t>تعريفات </a:t>
            </a:r>
            <a:r>
              <a:rPr lang="ar-EG" sz="2400" b="1" dirty="0">
                <a:solidFill>
                  <a:srgbClr val="C00000"/>
                </a:solidFill>
                <a:effectLst/>
                <a:latin typeface="Calibri"/>
                <a:ea typeface="Calibri"/>
                <a:cs typeface="Arial"/>
              </a:rPr>
              <a:t>السعاده</a:t>
            </a:r>
            <a:endParaRPr lang="en-US" sz="1100" dirty="0">
              <a:effectLst/>
              <a:latin typeface="Calibri"/>
              <a:ea typeface="Calibri"/>
              <a:cs typeface="Arial"/>
            </a:endParaRPr>
          </a:p>
          <a:p>
            <a:pPr algn="ctr" rtl="1">
              <a:lnSpc>
                <a:spcPct val="115000"/>
              </a:lnSpc>
              <a:spcAft>
                <a:spcPts val="1000"/>
              </a:spcAft>
            </a:pPr>
            <a:r>
              <a:rPr lang="en-US" sz="1100" dirty="0">
                <a:effectLst/>
                <a:latin typeface="Calibri"/>
                <a:ea typeface="Calibri"/>
                <a:cs typeface="Arial"/>
              </a:rPr>
              <a:t> </a:t>
            </a:r>
          </a:p>
        </p:txBody>
      </p:sp>
      <p:sp>
        <p:nvSpPr>
          <p:cNvPr id="2" name="Rectangle 1"/>
          <p:cNvSpPr/>
          <p:nvPr/>
        </p:nvSpPr>
        <p:spPr>
          <a:xfrm>
            <a:off x="2947358" y="1295400"/>
            <a:ext cx="5951220" cy="2322174"/>
          </a:xfrm>
          <a:prstGeom prst="rect">
            <a:avLst/>
          </a:prstGeom>
        </p:spPr>
        <p:txBody>
          <a:bodyPr wrap="square">
            <a:spAutoFit/>
          </a:bodyPr>
          <a:lstStyle/>
          <a:p>
            <a:pPr marL="342900" lvl="0" indent="-342900" algn="r" rtl="1">
              <a:lnSpc>
                <a:spcPct val="115000"/>
              </a:lnSpc>
              <a:spcAft>
                <a:spcPts val="0"/>
              </a:spcAft>
              <a:buFont typeface="Symbol"/>
              <a:buBlip>
                <a:blip r:embed="rId3"/>
              </a:buBlip>
            </a:pPr>
            <a:r>
              <a:rPr lang="ar-EG" b="1" dirty="0">
                <a:solidFill>
                  <a:srgbClr val="0D0D0D"/>
                </a:solidFill>
                <a:ea typeface="Calibri"/>
              </a:rPr>
              <a:t>“السعادة هي حالة عقلية أو عاطفية من الرفاه يمكن تعريفها من خلال  أمور أخرى، كالمشاعر الإيجابية أو السارة التي تتراوح من الرضا إلى الفرح الشديد.</a:t>
            </a:r>
            <a:endParaRPr lang="en-US" sz="1050" dirty="0">
              <a:ea typeface="Calibri"/>
              <a:cs typeface="Arial"/>
            </a:endParaRPr>
          </a:p>
          <a:p>
            <a:pPr marL="342900" lvl="0" indent="-342900" algn="r" rtl="1">
              <a:lnSpc>
                <a:spcPct val="115000"/>
              </a:lnSpc>
              <a:spcAft>
                <a:spcPts val="0"/>
              </a:spcAft>
              <a:buFont typeface="Symbol"/>
              <a:buBlip>
                <a:blip r:embed="rId3"/>
              </a:buBlip>
            </a:pPr>
            <a:r>
              <a:rPr lang="ar-EG" b="1" dirty="0">
                <a:solidFill>
                  <a:srgbClr val="0D0D0D"/>
                </a:solidFill>
                <a:ea typeface="Calibri"/>
              </a:rPr>
              <a:t>” غالبًا ما يحدد الفلاسفة والمفكرون الدينيون السعادة فيما يتعلق بالحياة الجيدة، أو المزدهرة، وليس مجرد العاطفة”.</a:t>
            </a:r>
            <a:endParaRPr lang="en-US" sz="1050" dirty="0">
              <a:ea typeface="Calibri"/>
              <a:cs typeface="Arial"/>
            </a:endParaRPr>
          </a:p>
          <a:p>
            <a:pPr marL="342900" lvl="0" indent="-342900" algn="r" rtl="1">
              <a:lnSpc>
                <a:spcPct val="115000"/>
              </a:lnSpc>
              <a:spcAft>
                <a:spcPts val="0"/>
              </a:spcAft>
              <a:buFont typeface="Symbol"/>
              <a:buBlip>
                <a:blip r:embed="rId3"/>
              </a:buBlip>
            </a:pPr>
            <a:r>
              <a:rPr lang="ar-EG" b="1" dirty="0">
                <a:solidFill>
                  <a:srgbClr val="0D0D0D"/>
                </a:solidFill>
                <a:ea typeface="Calibri"/>
              </a:rPr>
              <a:t>“السعادة تأتي من اختيار أن تكون سعيدًا بكل ما تفعله، وتقوية علاقاتك الأقرب، والعناية بنفسك جسديًا وماليًا وعاطفيًا </a:t>
            </a:r>
            <a:r>
              <a:rPr lang="ar-EG" b="1" dirty="0" smtClean="0">
                <a:solidFill>
                  <a:srgbClr val="0D0D0D"/>
                </a:solidFill>
                <a:ea typeface="Calibri"/>
              </a:rPr>
              <a:t>“.</a:t>
            </a:r>
            <a:endParaRPr lang="en-US" sz="1050" dirty="0">
              <a:ea typeface="Calibri"/>
              <a:cs typeface="Arial"/>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19600" y="4572000"/>
            <a:ext cx="3429000" cy="16002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2481659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العاب فلاش: صور خلفيات بوربوينت جديدة 2013 - خلفيات بوربوينت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32277"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Flowchart: Terminator 2"/>
          <p:cNvSpPr/>
          <p:nvPr/>
        </p:nvSpPr>
        <p:spPr>
          <a:xfrm>
            <a:off x="6019800" y="609600"/>
            <a:ext cx="2823210" cy="640080"/>
          </a:xfrm>
          <a:prstGeom prst="flowChartTerminator">
            <a:avLst/>
          </a:prstGeom>
          <a:solidFill>
            <a:sysClr val="window" lastClr="FFFFFF"/>
          </a:solidFill>
          <a:ln w="25400" cap="flat" cmpd="sng" algn="ctr">
            <a:solidFill>
              <a:srgbClr val="C0504D"/>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algn="r" defTabSz="914400" rtl="1" eaLnBrk="1" fontAlgn="auto" latinLnBrk="0" hangingPunct="1">
              <a:lnSpc>
                <a:spcPct val="115000"/>
              </a:lnSpc>
              <a:spcBef>
                <a:spcPts val="0"/>
              </a:spcBef>
              <a:spcAft>
                <a:spcPts val="1000"/>
              </a:spcAft>
              <a:buClrTx/>
              <a:buSzTx/>
              <a:buFontTx/>
              <a:buNone/>
              <a:tabLst/>
              <a:defRPr/>
            </a:pPr>
            <a:endParaRPr kumimoji="0" lang="ar-EG" sz="1200" b="1" i="0" u="none" strike="noStrike" kern="0" cap="none" spc="0" normalizeH="0" baseline="0" noProof="0" dirty="0" smtClean="0">
              <a:ln>
                <a:noFill/>
              </a:ln>
              <a:solidFill>
                <a:srgbClr val="C00000"/>
              </a:solidFill>
              <a:effectLst/>
              <a:uLnTx/>
              <a:uFillTx/>
              <a:latin typeface="Calibri"/>
              <a:ea typeface="Calibri"/>
              <a:cs typeface="Arial"/>
            </a:endParaRPr>
          </a:p>
          <a:p>
            <a:pPr marL="0" marR="0" lvl="0" indent="0" algn="r" defTabSz="914400" rtl="1" eaLnBrk="1" fontAlgn="auto" latinLnBrk="0" hangingPunct="1">
              <a:lnSpc>
                <a:spcPct val="115000"/>
              </a:lnSpc>
              <a:spcBef>
                <a:spcPts val="0"/>
              </a:spcBef>
              <a:spcAft>
                <a:spcPts val="1000"/>
              </a:spcAft>
              <a:buClrTx/>
              <a:buSzTx/>
              <a:buFontTx/>
              <a:buNone/>
              <a:tabLst/>
              <a:defRPr/>
            </a:pPr>
            <a:r>
              <a:rPr kumimoji="0" lang="ar-EG" sz="2400" b="1" i="0" u="none" strike="noStrike" kern="0" cap="none" spc="0" normalizeH="0" baseline="0" noProof="0" dirty="0" smtClean="0">
                <a:ln>
                  <a:noFill/>
                </a:ln>
                <a:solidFill>
                  <a:srgbClr val="C00000"/>
                </a:solidFill>
                <a:effectLst/>
                <a:uLnTx/>
                <a:uFillTx/>
                <a:latin typeface="Calibri"/>
                <a:ea typeface="Calibri"/>
                <a:cs typeface="Arial"/>
              </a:rPr>
              <a:t>أشهر مفاهيم </a:t>
            </a:r>
            <a:r>
              <a:rPr kumimoji="0" lang="ar-EG" sz="2400" b="1" i="0" u="none" strike="noStrike" kern="0" cap="none" spc="0" normalizeH="0" baseline="0" noProof="0" dirty="0">
                <a:ln>
                  <a:noFill/>
                </a:ln>
                <a:solidFill>
                  <a:srgbClr val="C00000"/>
                </a:solidFill>
                <a:effectLst/>
                <a:uLnTx/>
                <a:uFillTx/>
                <a:latin typeface="Calibri"/>
                <a:ea typeface="Calibri"/>
                <a:cs typeface="Arial"/>
              </a:rPr>
              <a:t>للسعادة</a:t>
            </a:r>
            <a:endParaRPr kumimoji="0" lang="en-US" sz="1100" b="0" i="0" u="none" strike="noStrike" kern="0" cap="none" spc="0" normalizeH="0" baseline="0" noProof="0" dirty="0">
              <a:ln>
                <a:noFill/>
              </a:ln>
              <a:solidFill>
                <a:sysClr val="windowText" lastClr="000000"/>
              </a:solidFill>
              <a:effectLst/>
              <a:uLnTx/>
              <a:uFillTx/>
              <a:latin typeface="Calibri"/>
              <a:ea typeface="Calibri"/>
              <a:cs typeface="Arial"/>
            </a:endParaRPr>
          </a:p>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en-US" sz="1100" b="0" i="0" u="none" strike="noStrike" kern="0" cap="none" spc="0" normalizeH="0" baseline="0" noProof="0" dirty="0">
                <a:ln>
                  <a:noFill/>
                </a:ln>
                <a:solidFill>
                  <a:sysClr val="windowText" lastClr="000000"/>
                </a:solidFill>
                <a:effectLst/>
                <a:uLnTx/>
                <a:uFillTx/>
                <a:latin typeface="Calibri"/>
                <a:ea typeface="Calibri"/>
                <a:cs typeface="Arial"/>
              </a:rPr>
              <a:t> </a:t>
            </a:r>
          </a:p>
        </p:txBody>
      </p:sp>
      <p:sp>
        <p:nvSpPr>
          <p:cNvPr id="2" name="Rectangle 1"/>
          <p:cNvSpPr/>
          <p:nvPr/>
        </p:nvSpPr>
        <p:spPr>
          <a:xfrm>
            <a:off x="2845278" y="1447800"/>
            <a:ext cx="6073931" cy="2239587"/>
          </a:xfrm>
          <a:prstGeom prst="rect">
            <a:avLst/>
          </a:prstGeom>
        </p:spPr>
        <p:txBody>
          <a:bodyPr wrap="square">
            <a:spAutoFit/>
          </a:bodyPr>
          <a:lstStyle/>
          <a:p>
            <a:pPr marL="342900" lvl="0" indent="-342900" algn="r" rtl="1">
              <a:lnSpc>
                <a:spcPct val="115000"/>
              </a:lnSpc>
              <a:spcAft>
                <a:spcPts val="1000"/>
              </a:spcAft>
              <a:buClr>
                <a:srgbClr val="00B050"/>
              </a:buClr>
              <a:buFont typeface="Wingdings"/>
              <a:buChar char=""/>
            </a:pPr>
            <a:r>
              <a:rPr lang="ar-EG" b="1" dirty="0">
                <a:ea typeface="Calibri"/>
              </a:rPr>
              <a:t>أما الأديب والروائي العالمي تولستوي فيري أن السعادة هي أن تملك ثلاثة أشياء شيء تعمله وشيء تحبه وشيء تطمح إليه. </a:t>
            </a:r>
            <a:r>
              <a:rPr lang="ar-EG" b="1" dirty="0" smtClean="0">
                <a:ea typeface="Calibri"/>
              </a:rPr>
              <a:t> </a:t>
            </a:r>
          </a:p>
          <a:p>
            <a:pPr marL="342900" lvl="0" indent="-342900" algn="r" rtl="1">
              <a:lnSpc>
                <a:spcPct val="115000"/>
              </a:lnSpc>
              <a:spcAft>
                <a:spcPts val="1000"/>
              </a:spcAft>
              <a:buClr>
                <a:srgbClr val="00B050"/>
              </a:buClr>
              <a:buFont typeface="Wingdings"/>
              <a:buChar char=""/>
            </a:pPr>
            <a:r>
              <a:rPr lang="ar-EG" b="1" dirty="0" smtClean="0">
                <a:ea typeface="Calibri"/>
              </a:rPr>
              <a:t>ويري </a:t>
            </a:r>
            <a:r>
              <a:rPr lang="ar-EG" b="1" dirty="0">
                <a:ea typeface="Calibri"/>
              </a:rPr>
              <a:t>المهاتما غاندي أن السعادة هي أن يكون ما تفكر فيه وما تقوله وما تفعله منسجما. </a:t>
            </a:r>
            <a:r>
              <a:rPr lang="ar-EG" b="1" dirty="0" smtClean="0">
                <a:ea typeface="Calibri"/>
              </a:rPr>
              <a:t>.</a:t>
            </a:r>
            <a:endParaRPr lang="en-US" sz="1050" dirty="0">
              <a:ea typeface="Calibri"/>
              <a:cs typeface="Arial"/>
            </a:endParaRPr>
          </a:p>
          <a:p>
            <a:pPr marL="342900" lvl="0" indent="-342900" algn="r" rtl="1">
              <a:lnSpc>
                <a:spcPct val="115000"/>
              </a:lnSpc>
              <a:spcAft>
                <a:spcPts val="1000"/>
              </a:spcAft>
              <a:buClr>
                <a:srgbClr val="00B050"/>
              </a:buClr>
              <a:buFont typeface="Wingdings"/>
              <a:buChar char=""/>
            </a:pPr>
            <a:r>
              <a:rPr lang="ar-EG" b="1" dirty="0" smtClean="0">
                <a:ea typeface="Calibri"/>
              </a:rPr>
              <a:t>ويري </a:t>
            </a:r>
            <a:r>
              <a:rPr lang="ar-EG" b="1" dirty="0">
                <a:ea typeface="Calibri"/>
              </a:rPr>
              <a:t>الروائي الأمريكي وليام أتش شيلدون أن السعادة جوهريا هي حالة للذهاب لمكان ما باتجاه واحد بدون أسف </a:t>
            </a:r>
            <a:r>
              <a:rPr lang="ar-EG" b="1" dirty="0" smtClean="0">
                <a:ea typeface="Calibri"/>
              </a:rPr>
              <a:t>أوندم.</a:t>
            </a:r>
            <a:endParaRPr lang="en-US" sz="1050" dirty="0">
              <a:ea typeface="Calibri"/>
              <a:cs typeface="Aria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7200" y="4376545"/>
            <a:ext cx="3579570" cy="198600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481659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العاب فلاش: صور خلفيات بوربوينت جديدة 2013 - خلفيات بوربوينت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23" y="0"/>
            <a:ext cx="9132277"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800600" y="304800"/>
            <a:ext cx="2507418" cy="754694"/>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ctr" rtl="1">
              <a:lnSpc>
                <a:spcPct val="115000"/>
              </a:lnSpc>
              <a:spcAft>
                <a:spcPts val="1000"/>
              </a:spcAft>
            </a:pPr>
            <a:r>
              <a:rPr lang="ar-EG" sz="4000" b="1" u="wavy" dirty="0">
                <a:solidFill>
                  <a:srgbClr val="7030A0"/>
                </a:solidFill>
                <a:ea typeface="Calibri"/>
              </a:rPr>
              <a:t>مبادئ </a:t>
            </a:r>
            <a:r>
              <a:rPr lang="ar-EG" sz="4000" b="1" u="wavy" dirty="0" smtClean="0">
                <a:solidFill>
                  <a:srgbClr val="7030A0"/>
                </a:solidFill>
                <a:ea typeface="Calibri"/>
              </a:rPr>
              <a:t>السعادة</a:t>
            </a:r>
            <a:endParaRPr lang="en-US" sz="1400" dirty="0">
              <a:ea typeface="Calibri"/>
              <a:cs typeface="Arial"/>
            </a:endParaRPr>
          </a:p>
        </p:txBody>
      </p:sp>
      <p:sp>
        <p:nvSpPr>
          <p:cNvPr id="3" name="Rectangle 2"/>
          <p:cNvSpPr/>
          <p:nvPr/>
        </p:nvSpPr>
        <p:spPr>
          <a:xfrm>
            <a:off x="3200400" y="1447800"/>
            <a:ext cx="5638800" cy="1474250"/>
          </a:xfrm>
          <a:prstGeom prst="rect">
            <a:avLst/>
          </a:prstGeom>
        </p:spPr>
        <p:txBody>
          <a:bodyPr wrap="square">
            <a:spAutoFit/>
          </a:bodyPr>
          <a:lstStyle/>
          <a:p>
            <a:pPr algn="r" rtl="1">
              <a:lnSpc>
                <a:spcPct val="115000"/>
              </a:lnSpc>
              <a:spcAft>
                <a:spcPts val="1000"/>
              </a:spcAft>
            </a:pPr>
            <a:endParaRPr lang="ar-EG" b="1" dirty="0" smtClean="0">
              <a:ea typeface="Calibri"/>
            </a:endParaRPr>
          </a:p>
          <a:p>
            <a:pPr algn="r" rtl="1">
              <a:lnSpc>
                <a:spcPct val="115000"/>
              </a:lnSpc>
              <a:spcAft>
                <a:spcPts val="1000"/>
              </a:spcAft>
            </a:pPr>
            <a:r>
              <a:rPr lang="ar-EG" b="1" dirty="0" smtClean="0">
                <a:ea typeface="Calibri"/>
              </a:rPr>
              <a:t>عندما </a:t>
            </a:r>
            <a:r>
              <a:rPr lang="ar-EG" b="1" dirty="0">
                <a:ea typeface="Calibri"/>
              </a:rPr>
              <a:t>يكون كيانك الداخلى فى سلام وتكون متصلا بذاتك الحقيقيه وبعيدا عن ال"أنا" السلبيه وقيودها وعندما تسمح لقوة الحب بان تملأ قلبك </a:t>
            </a:r>
            <a:r>
              <a:rPr lang="ar-EG" b="1" dirty="0" smtClean="0">
                <a:ea typeface="Calibri"/>
              </a:rPr>
              <a:t>وروحك.</a:t>
            </a:r>
            <a:endParaRPr lang="en-US" sz="1050" dirty="0">
              <a:ea typeface="Calibri"/>
              <a:cs typeface="Arial"/>
            </a:endParaRPr>
          </a:p>
        </p:txBody>
      </p:sp>
      <p:sp>
        <p:nvSpPr>
          <p:cNvPr id="4" name="Rectangle 3"/>
          <p:cNvSpPr/>
          <p:nvPr/>
        </p:nvSpPr>
        <p:spPr>
          <a:xfrm>
            <a:off x="2684253" y="3463252"/>
            <a:ext cx="6300158" cy="923330"/>
          </a:xfrm>
          <a:prstGeom prst="rect">
            <a:avLst/>
          </a:prstGeom>
        </p:spPr>
        <p:txBody>
          <a:bodyPr wrap="square">
            <a:spAutoFit/>
          </a:bodyPr>
          <a:lstStyle/>
          <a:p>
            <a:pPr algn="r" rtl="1"/>
            <a:r>
              <a:rPr lang="ar-EG" b="1" dirty="0" smtClean="0">
                <a:ea typeface="Calibri"/>
              </a:rPr>
              <a:t>كثيرا </a:t>
            </a:r>
            <a:r>
              <a:rPr lang="ar-EG" b="1" dirty="0">
                <a:ea typeface="Calibri"/>
              </a:rPr>
              <a:t>من الناس للأسف يضعون الصحة والطاقة فى آخر قائمة اهتمامتهم فالكثير يأكلون بشراهة ويدمنون التدخين ونادرا ما يمارسون الرياضة ويبدأون فى فهم قيمة الصحة والطاقة </a:t>
            </a:r>
            <a:r>
              <a:rPr lang="ar-EG" b="1" dirty="0" smtClean="0">
                <a:ea typeface="Calibri"/>
              </a:rPr>
              <a:t>اذا </a:t>
            </a:r>
            <a:r>
              <a:rPr lang="ar-EG" b="1" dirty="0">
                <a:ea typeface="Calibri"/>
              </a:rPr>
              <a:t>انتابتهم المصائب والكوارث الصحية </a:t>
            </a:r>
            <a:endParaRPr lang="ar-EG"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9600" y="4876800"/>
            <a:ext cx="3200399" cy="1371600"/>
          </a:xfrm>
          <a:prstGeom prst="rect">
            <a:avLst/>
          </a:prstGeom>
        </p:spPr>
      </p:pic>
      <p:sp>
        <p:nvSpPr>
          <p:cNvPr id="6" name="Flowchart: Terminator 5"/>
          <p:cNvSpPr/>
          <p:nvPr/>
        </p:nvSpPr>
        <p:spPr>
          <a:xfrm>
            <a:off x="5919158" y="1371600"/>
            <a:ext cx="3048000" cy="539562"/>
          </a:xfrm>
          <a:prstGeom prst="flowChartTerminator">
            <a:avLst/>
          </a:prstGeom>
        </p:spPr>
        <p:style>
          <a:lnRef idx="2">
            <a:schemeClr val="accent5"/>
          </a:lnRef>
          <a:fillRef idx="1">
            <a:schemeClr val="lt1"/>
          </a:fillRef>
          <a:effectRef idx="0">
            <a:schemeClr val="accent5"/>
          </a:effectRef>
          <a:fontRef idx="minor">
            <a:schemeClr val="dk1"/>
          </a:fontRef>
        </p:style>
        <p:txBody>
          <a:bodyPr rtlCol="1" anchor="ctr"/>
          <a:lstStyle/>
          <a:p>
            <a:pPr lvl="0" algn="r" rtl="1">
              <a:lnSpc>
                <a:spcPct val="115000"/>
              </a:lnSpc>
              <a:spcAft>
                <a:spcPts val="1000"/>
              </a:spcAft>
            </a:pPr>
            <a:r>
              <a:rPr lang="ar-EG" sz="2000" b="1" dirty="0">
                <a:solidFill>
                  <a:srgbClr val="C00000"/>
                </a:solidFill>
                <a:ea typeface="Calibri"/>
              </a:rPr>
              <a:t>الهدوء النفسى الداخلى : </a:t>
            </a:r>
            <a:endParaRPr lang="en-US" sz="1050" dirty="0">
              <a:solidFill>
                <a:prstClr val="black"/>
              </a:solidFill>
              <a:ea typeface="Calibri"/>
              <a:cs typeface="Arial"/>
            </a:endParaRPr>
          </a:p>
        </p:txBody>
      </p:sp>
      <p:sp>
        <p:nvSpPr>
          <p:cNvPr id="8" name="Flowchart: Terminator 7"/>
          <p:cNvSpPr/>
          <p:nvPr/>
        </p:nvSpPr>
        <p:spPr>
          <a:xfrm>
            <a:off x="5936411" y="2923690"/>
            <a:ext cx="3048000" cy="539562"/>
          </a:xfrm>
          <a:prstGeom prst="flowChartTerminator">
            <a:avLst/>
          </a:prstGeom>
        </p:spPr>
        <p:style>
          <a:lnRef idx="2">
            <a:schemeClr val="accent5"/>
          </a:lnRef>
          <a:fillRef idx="1">
            <a:schemeClr val="lt1"/>
          </a:fillRef>
          <a:effectRef idx="0">
            <a:schemeClr val="accent5"/>
          </a:effectRef>
          <a:fontRef idx="minor">
            <a:schemeClr val="dk1"/>
          </a:fontRef>
        </p:style>
        <p:txBody>
          <a:bodyPr rtlCol="1" anchor="ctr"/>
          <a:lstStyle/>
          <a:p>
            <a:pPr lvl="0" algn="r" rtl="1">
              <a:lnSpc>
                <a:spcPct val="115000"/>
              </a:lnSpc>
              <a:spcAft>
                <a:spcPts val="1000"/>
              </a:spcAft>
            </a:pPr>
            <a:r>
              <a:rPr lang="ar-EG" sz="2000" b="1" dirty="0">
                <a:solidFill>
                  <a:srgbClr val="C00000"/>
                </a:solidFill>
                <a:ea typeface="Calibri"/>
              </a:rPr>
              <a:t>الصحة السليمة والطاقة :</a:t>
            </a:r>
            <a:endParaRPr lang="en-US" sz="1050" dirty="0">
              <a:solidFill>
                <a:prstClr val="black"/>
              </a:solidFill>
              <a:ea typeface="Calibri"/>
              <a:cs typeface="Arial"/>
            </a:endParaRPr>
          </a:p>
        </p:txBody>
      </p:sp>
    </p:spTree>
    <p:extLst>
      <p:ext uri="{BB962C8B-B14F-4D97-AF65-F5344CB8AC3E}">
        <p14:creationId xmlns:p14="http://schemas.microsoft.com/office/powerpoint/2010/main" val="2481659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العاب فلاش: صور خلفيات بوربوينت جديدة 2013 - خلفيات بوربوينت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23" y="0"/>
            <a:ext cx="9132277"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200" y="1476826"/>
            <a:ext cx="2540478" cy="1647374"/>
          </a:xfrm>
          <a:prstGeom prst="ellipse">
            <a:avLst/>
          </a:prstGeom>
          <a:ln>
            <a:noFill/>
          </a:ln>
          <a:effectLst>
            <a:softEdge rad="112500"/>
          </a:effectLst>
        </p:spPr>
      </p:pic>
      <p:sp>
        <p:nvSpPr>
          <p:cNvPr id="5" name="Rectangle 4"/>
          <p:cNvSpPr/>
          <p:nvPr/>
        </p:nvSpPr>
        <p:spPr>
          <a:xfrm>
            <a:off x="6096000" y="919215"/>
            <a:ext cx="2743199" cy="2286000"/>
          </a:xfrm>
          <a:prstGeom prst="rect">
            <a:avLst/>
          </a:prstGeom>
        </p:spPr>
        <p:style>
          <a:lnRef idx="1">
            <a:schemeClr val="accent6"/>
          </a:lnRef>
          <a:fillRef idx="2">
            <a:schemeClr val="accent6"/>
          </a:fillRef>
          <a:effectRef idx="1">
            <a:schemeClr val="accent6"/>
          </a:effectRef>
          <a:fontRef idx="minor">
            <a:schemeClr val="dk1"/>
          </a:fontRef>
        </p:style>
        <p:txBody>
          <a:bodyPr rtlCol="1" anchor="ctr"/>
          <a:lstStyle/>
          <a:p>
            <a:pPr lvl="0" algn="r" rtl="1">
              <a:lnSpc>
                <a:spcPct val="115000"/>
              </a:lnSpc>
              <a:spcAft>
                <a:spcPts val="1000"/>
              </a:spcAft>
            </a:pPr>
            <a:r>
              <a:rPr lang="ar-EG" sz="2000" b="1" dirty="0">
                <a:solidFill>
                  <a:srgbClr val="C00000"/>
                </a:solidFill>
                <a:ea typeface="Calibri"/>
              </a:rPr>
              <a:t>الحب والعلاقات :</a:t>
            </a:r>
            <a:endParaRPr lang="en-US" sz="1050" dirty="0">
              <a:solidFill>
                <a:prstClr val="black"/>
              </a:solidFill>
              <a:ea typeface="Calibri"/>
              <a:cs typeface="Arial"/>
            </a:endParaRPr>
          </a:p>
          <a:p>
            <a:pPr lvl="0" algn="r" rtl="1">
              <a:lnSpc>
                <a:spcPct val="115000"/>
              </a:lnSpc>
              <a:spcAft>
                <a:spcPts val="1000"/>
              </a:spcAft>
            </a:pPr>
            <a:r>
              <a:rPr lang="ar-EG" b="1" dirty="0">
                <a:solidFill>
                  <a:prstClr val="black"/>
                </a:solidFill>
                <a:ea typeface="Calibri"/>
              </a:rPr>
              <a:t>عندما تكون علاقتك بالآخرين طيبة وعندما تكون على علاقه يسودها الحب مع من حولك وتشعر فعلا انهم يهتمون بك ويحتاجون اليك ستكون أكثر سعادة .</a:t>
            </a:r>
            <a:endParaRPr lang="en-US" sz="1050" dirty="0">
              <a:solidFill>
                <a:prstClr val="black"/>
              </a:solidFill>
              <a:ea typeface="Calibri"/>
              <a:cs typeface="Arial"/>
            </a:endParaRPr>
          </a:p>
        </p:txBody>
      </p:sp>
      <p:sp>
        <p:nvSpPr>
          <p:cNvPr id="7" name="Rectangle 6"/>
          <p:cNvSpPr/>
          <p:nvPr/>
        </p:nvSpPr>
        <p:spPr>
          <a:xfrm>
            <a:off x="3506638" y="3733800"/>
            <a:ext cx="2971800" cy="2737038"/>
          </a:xfrm>
          <a:prstGeom prst="rect">
            <a:avLst/>
          </a:prstGeom>
        </p:spPr>
        <p:style>
          <a:lnRef idx="1">
            <a:schemeClr val="accent3"/>
          </a:lnRef>
          <a:fillRef idx="2">
            <a:schemeClr val="accent3"/>
          </a:fillRef>
          <a:effectRef idx="1">
            <a:schemeClr val="accent3"/>
          </a:effectRef>
          <a:fontRef idx="minor">
            <a:schemeClr val="dk1"/>
          </a:fontRef>
        </p:style>
        <p:txBody>
          <a:bodyPr rtlCol="1" anchor="ctr"/>
          <a:lstStyle/>
          <a:p>
            <a:pPr lvl="0" algn="r" rtl="1">
              <a:lnSpc>
                <a:spcPct val="115000"/>
              </a:lnSpc>
              <a:spcAft>
                <a:spcPts val="1000"/>
              </a:spcAft>
            </a:pPr>
            <a:r>
              <a:rPr lang="ar-EG" sz="2000" b="1" dirty="0">
                <a:solidFill>
                  <a:srgbClr val="C00000"/>
                </a:solidFill>
                <a:ea typeface="Calibri"/>
              </a:rPr>
              <a:t>تحقيق الذات : </a:t>
            </a:r>
            <a:endParaRPr lang="en-US" sz="1050" dirty="0">
              <a:solidFill>
                <a:prstClr val="black"/>
              </a:solidFill>
              <a:ea typeface="Calibri"/>
              <a:cs typeface="Arial"/>
            </a:endParaRPr>
          </a:p>
          <a:p>
            <a:pPr lvl="0" algn="r" rtl="1">
              <a:lnSpc>
                <a:spcPct val="115000"/>
              </a:lnSpc>
              <a:spcAft>
                <a:spcPts val="1000"/>
              </a:spcAft>
            </a:pPr>
            <a:r>
              <a:rPr lang="ar-EG" b="1" dirty="0">
                <a:solidFill>
                  <a:prstClr val="black"/>
                </a:solidFill>
                <a:ea typeface="Calibri"/>
              </a:rPr>
              <a:t>عندما يكون عندك أهدافا ذات قيمة وتشعر بالحملس لتحقيقها ستجد أنك تعمل فى هذا الأتجاه وسيكون شعورك تجاه ذاتك وتجاه مقدرتك على النجاح ايجابيا وستحقق اهدافك وستكون ثقتك بنفسك أكبر</a:t>
            </a:r>
            <a:r>
              <a:rPr lang="ar-EG" sz="3200" dirty="0">
                <a:solidFill>
                  <a:prstClr val="black"/>
                </a:solidFill>
                <a:ea typeface="Calibri"/>
              </a:rPr>
              <a:t>.</a:t>
            </a:r>
            <a:endParaRPr lang="en-US" sz="1050" dirty="0">
              <a:solidFill>
                <a:prstClr val="black"/>
              </a:solidFill>
              <a:ea typeface="Calibri"/>
              <a:cs typeface="Arial"/>
            </a:endParaRPr>
          </a:p>
        </p:txBody>
      </p:sp>
    </p:spTree>
    <p:extLst>
      <p:ext uri="{BB962C8B-B14F-4D97-AF65-F5344CB8AC3E}">
        <p14:creationId xmlns:p14="http://schemas.microsoft.com/office/powerpoint/2010/main" val="2481659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العاب فلاش: صور خلفيات بوربوينت جديدة 2013 - خلفيات بوربوينت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Horizontal Scroll 2"/>
          <p:cNvSpPr/>
          <p:nvPr/>
        </p:nvSpPr>
        <p:spPr>
          <a:xfrm>
            <a:off x="4577861" y="381000"/>
            <a:ext cx="3300095" cy="1650365"/>
          </a:xfrm>
          <a:prstGeom prst="horizontalScroll">
            <a:avLst/>
          </a:prstGeo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ar-SA" sz="4800" b="1" i="0" u="none" strike="noStrike" kern="0" cap="none" spc="0" normalizeH="0" baseline="0" noProof="0">
                <a:ln>
                  <a:noFill/>
                </a:ln>
                <a:solidFill>
                  <a:srgbClr val="0D0D0D"/>
                </a:solidFill>
                <a:effectLst/>
                <a:uLnTx/>
                <a:uFillTx/>
                <a:latin typeface="Calibri"/>
                <a:ea typeface="Calibri"/>
                <a:cs typeface="Arial"/>
              </a:rPr>
              <a:t>إستراحة     </a:t>
            </a:r>
            <a:endParaRPr kumimoji="0" lang="en-US" sz="1100" b="0" i="0" u="none" strike="noStrike" kern="0" cap="none" spc="0" normalizeH="0" baseline="0" noProof="0">
              <a:ln>
                <a:noFill/>
              </a:ln>
              <a:solidFill>
                <a:sysClr val="windowText" lastClr="000000"/>
              </a:solidFill>
              <a:effectLst/>
              <a:uLnTx/>
              <a:uFillTx/>
              <a:latin typeface="Calibri"/>
              <a:ea typeface="Calibri"/>
              <a:cs typeface="Arial"/>
            </a:endParaRPr>
          </a:p>
        </p:txBody>
      </p:sp>
      <p:pic>
        <p:nvPicPr>
          <p:cNvPr id="4" name="Picture 3"/>
          <p:cNvPicPr/>
          <p:nvPr/>
        </p:nvPicPr>
        <p:blipFill>
          <a:blip r:embed="rId3">
            <a:duotone>
              <a:prstClr val="black"/>
              <a:srgbClr val="8064A2">
                <a:tint val="45000"/>
                <a:satMod val="400000"/>
              </a:srgbClr>
            </a:duotone>
            <a:extLst>
              <a:ext uri="{28A0092B-C50C-407E-A947-70E740481C1C}">
                <a14:useLocalDpi xmlns:a14="http://schemas.microsoft.com/office/drawing/2010/main" val="0"/>
              </a:ext>
            </a:extLst>
          </a:blip>
          <a:srcRect/>
          <a:stretch>
            <a:fillRect/>
          </a:stretch>
        </p:blipFill>
        <p:spPr bwMode="auto">
          <a:xfrm>
            <a:off x="3734580" y="2743200"/>
            <a:ext cx="4986655" cy="2893695"/>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481659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العاب فلاش: صور خلفيات بوربوينت جديدة 2013 - خلفيات بوربوينت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23" y="0"/>
            <a:ext cx="9132277"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429000" y="990600"/>
            <a:ext cx="5334000" cy="6064224"/>
          </a:xfrm>
          <a:prstGeom prst="rect">
            <a:avLst/>
          </a:prstGeom>
        </p:spPr>
        <p:txBody>
          <a:bodyPr wrap="square">
            <a:spAutoFit/>
          </a:bodyPr>
          <a:lstStyle/>
          <a:p>
            <a:pPr marL="342900" lvl="0" indent="-342900" algn="r" rtl="1">
              <a:spcAft>
                <a:spcPts val="0"/>
              </a:spcAft>
              <a:buClr>
                <a:srgbClr val="FF0000"/>
              </a:buClr>
              <a:buFont typeface="Wingdings"/>
              <a:buChar char=""/>
            </a:pPr>
            <a:r>
              <a:rPr lang="ar-SA" sz="2400" b="1" dirty="0">
                <a:solidFill>
                  <a:srgbClr val="C00000"/>
                </a:solidFill>
                <a:ea typeface="Times New Roman"/>
              </a:rPr>
              <a:t>محاور البرنامج:</a:t>
            </a:r>
            <a:endParaRPr lang="en-US" sz="2400" dirty="0"/>
          </a:p>
          <a:p>
            <a:pPr marL="342900" lvl="0" indent="-342900" algn="r" rtl="1">
              <a:spcAft>
                <a:spcPts val="0"/>
              </a:spcAft>
              <a:buFont typeface="Symbol"/>
              <a:buChar char=""/>
            </a:pPr>
            <a:r>
              <a:rPr lang="ar-SA" sz="2400" b="1" dirty="0">
                <a:solidFill>
                  <a:srgbClr val="0070C0"/>
                </a:solidFill>
                <a:ea typeface="Times New Roman"/>
              </a:rPr>
              <a:t>الوحدة الأولى: الجلسة الأولى:</a:t>
            </a:r>
            <a:endParaRPr lang="en-US" sz="2400" dirty="0"/>
          </a:p>
          <a:p>
            <a:pPr marL="342900" lvl="0" indent="-342900" algn="r" rtl="1">
              <a:lnSpc>
                <a:spcPct val="115000"/>
              </a:lnSpc>
              <a:spcAft>
                <a:spcPts val="0"/>
              </a:spcAft>
              <a:buFont typeface="Symbol"/>
              <a:buChar char=""/>
            </a:pPr>
            <a:r>
              <a:rPr lang="ar-SA" sz="2400" b="1" dirty="0">
                <a:ea typeface="Times New Roman"/>
              </a:rPr>
              <a:t>مقدمة للسعادة .</a:t>
            </a:r>
            <a:endParaRPr lang="en-US" sz="2400" dirty="0">
              <a:ea typeface="Calibri"/>
              <a:cs typeface="Arial"/>
            </a:endParaRPr>
          </a:p>
          <a:p>
            <a:pPr marL="342900" lvl="0" indent="-342900" algn="r" rtl="1">
              <a:lnSpc>
                <a:spcPct val="115000"/>
              </a:lnSpc>
              <a:spcAft>
                <a:spcPts val="0"/>
              </a:spcAft>
              <a:buFont typeface="Symbol"/>
              <a:buChar char=""/>
            </a:pPr>
            <a:r>
              <a:rPr lang="ar-SA" sz="2400" b="1" dirty="0">
                <a:ea typeface="Times New Roman"/>
              </a:rPr>
              <a:t>ما هي السعادة .</a:t>
            </a:r>
            <a:endParaRPr lang="en-US" sz="2400" dirty="0">
              <a:ea typeface="Calibri"/>
              <a:cs typeface="Arial"/>
            </a:endParaRPr>
          </a:p>
          <a:p>
            <a:pPr marL="342900" lvl="0" indent="-342900" algn="r" rtl="1">
              <a:lnSpc>
                <a:spcPct val="115000"/>
              </a:lnSpc>
              <a:spcAft>
                <a:spcPts val="0"/>
              </a:spcAft>
              <a:buFont typeface="Symbol"/>
              <a:buChar char=""/>
            </a:pPr>
            <a:r>
              <a:rPr lang="ar-SA" sz="2400" b="1" dirty="0">
                <a:ea typeface="Times New Roman"/>
              </a:rPr>
              <a:t>أنواع السعادة .</a:t>
            </a:r>
            <a:endParaRPr lang="en-US" sz="2400" dirty="0">
              <a:ea typeface="Calibri"/>
              <a:cs typeface="Arial"/>
            </a:endParaRPr>
          </a:p>
          <a:p>
            <a:pPr marL="342900" lvl="0" indent="-342900" algn="r" rtl="1">
              <a:lnSpc>
                <a:spcPct val="115000"/>
              </a:lnSpc>
              <a:spcAft>
                <a:spcPts val="0"/>
              </a:spcAft>
              <a:buFont typeface="Symbol"/>
              <a:buChar char=""/>
            </a:pPr>
            <a:r>
              <a:rPr lang="ar-SA" sz="2400" b="1" dirty="0">
                <a:ea typeface="Times New Roman"/>
              </a:rPr>
              <a:t>فوائد السعادة .</a:t>
            </a:r>
            <a:endParaRPr lang="en-US" sz="2400" dirty="0">
              <a:ea typeface="Calibri"/>
              <a:cs typeface="Arial"/>
            </a:endParaRPr>
          </a:p>
          <a:p>
            <a:pPr marL="342900" lvl="0" indent="-342900" algn="r" rtl="1">
              <a:lnSpc>
                <a:spcPct val="115000"/>
              </a:lnSpc>
              <a:spcAft>
                <a:spcPts val="0"/>
              </a:spcAft>
              <a:buFont typeface="Symbol"/>
              <a:buChar char=""/>
            </a:pPr>
            <a:r>
              <a:rPr lang="ar-SA" sz="2400" b="1" dirty="0">
                <a:ea typeface="Times New Roman"/>
              </a:rPr>
              <a:t>مفاهيم السعادة .</a:t>
            </a:r>
            <a:endParaRPr lang="en-US" sz="2400" dirty="0">
              <a:ea typeface="Calibri"/>
              <a:cs typeface="Arial"/>
            </a:endParaRPr>
          </a:p>
          <a:p>
            <a:pPr marL="342900" lvl="0" indent="-342900" algn="r" rtl="1">
              <a:lnSpc>
                <a:spcPct val="115000"/>
              </a:lnSpc>
              <a:spcAft>
                <a:spcPts val="0"/>
              </a:spcAft>
              <a:buFont typeface="Symbol"/>
              <a:buChar char=""/>
            </a:pPr>
            <a:r>
              <a:rPr lang="ar-SA" sz="2400" b="1" dirty="0">
                <a:ea typeface="Times New Roman"/>
              </a:rPr>
              <a:t>مبادئ السعادة .</a:t>
            </a:r>
            <a:endParaRPr lang="en-US" sz="2400" dirty="0">
              <a:ea typeface="Calibri"/>
              <a:cs typeface="Arial"/>
            </a:endParaRPr>
          </a:p>
          <a:p>
            <a:pPr marL="342900" lvl="0" indent="-342900" algn="r" rtl="1">
              <a:spcAft>
                <a:spcPts val="0"/>
              </a:spcAft>
              <a:buFont typeface="Symbol"/>
              <a:buChar char=""/>
            </a:pPr>
            <a:r>
              <a:rPr lang="ar-SA" sz="2400" b="1" dirty="0">
                <a:solidFill>
                  <a:srgbClr val="0070C0"/>
                </a:solidFill>
                <a:ea typeface="Times New Roman"/>
              </a:rPr>
              <a:t>الوحدة الأولى: الجلسة الثانية:</a:t>
            </a:r>
            <a:endParaRPr lang="en-US" sz="2400" dirty="0"/>
          </a:p>
          <a:p>
            <a:pPr marL="342900" lvl="0" indent="-342900" algn="r" rtl="1">
              <a:lnSpc>
                <a:spcPct val="115000"/>
              </a:lnSpc>
              <a:spcAft>
                <a:spcPts val="0"/>
              </a:spcAft>
              <a:buFont typeface="Symbol"/>
              <a:buChar char=""/>
            </a:pPr>
            <a:r>
              <a:rPr lang="ar-SA" sz="2400" b="1" dirty="0">
                <a:ea typeface="Times New Roman"/>
              </a:rPr>
              <a:t>الدوافع والإحتياجات البشرية للسعادة .</a:t>
            </a:r>
            <a:endParaRPr lang="en-US" sz="2400" dirty="0">
              <a:ea typeface="Calibri"/>
              <a:cs typeface="Arial"/>
            </a:endParaRPr>
          </a:p>
          <a:p>
            <a:pPr marL="342900" lvl="0" indent="-342900" algn="r" rtl="1">
              <a:lnSpc>
                <a:spcPct val="115000"/>
              </a:lnSpc>
              <a:spcAft>
                <a:spcPts val="0"/>
              </a:spcAft>
              <a:buFont typeface="Symbol"/>
              <a:buChar char=""/>
            </a:pPr>
            <a:r>
              <a:rPr lang="ar-SA" sz="2400" b="1" dirty="0">
                <a:ea typeface="Times New Roman"/>
              </a:rPr>
              <a:t>المفاهيم الخاطئة عن السعادة .</a:t>
            </a:r>
            <a:endParaRPr lang="en-US" sz="2400" dirty="0">
              <a:ea typeface="Calibri"/>
              <a:cs typeface="Arial"/>
            </a:endParaRPr>
          </a:p>
          <a:p>
            <a:pPr marL="342900" lvl="0" indent="-342900" algn="r" rtl="1">
              <a:lnSpc>
                <a:spcPct val="115000"/>
              </a:lnSpc>
              <a:spcAft>
                <a:spcPts val="0"/>
              </a:spcAft>
              <a:buFont typeface="Symbol"/>
              <a:buChar char=""/>
            </a:pPr>
            <a:r>
              <a:rPr lang="ar-SA" sz="2400" b="1" dirty="0">
                <a:ea typeface="Times New Roman"/>
              </a:rPr>
              <a:t>إستراتيجيات السعادة .</a:t>
            </a:r>
            <a:endParaRPr lang="en-US" sz="2400" dirty="0">
              <a:ea typeface="Calibri"/>
              <a:cs typeface="Arial"/>
            </a:endParaRPr>
          </a:p>
          <a:p>
            <a:pPr marL="342900" lvl="0" indent="-342900" algn="r" rtl="1">
              <a:lnSpc>
                <a:spcPct val="115000"/>
              </a:lnSpc>
              <a:spcAft>
                <a:spcPts val="0"/>
              </a:spcAft>
              <a:buFont typeface="Symbol"/>
              <a:buChar char=""/>
            </a:pPr>
            <a:r>
              <a:rPr lang="ar-SA" sz="2400" b="1" dirty="0">
                <a:ea typeface="Times New Roman"/>
              </a:rPr>
              <a:t>كيف تصبح سعيداَ </a:t>
            </a:r>
            <a:r>
              <a:rPr lang="ar-EG" sz="2400" b="1" dirty="0" smtClean="0">
                <a:ea typeface="Times New Roman"/>
              </a:rPr>
              <a:t>حق</a:t>
            </a:r>
            <a:r>
              <a:rPr lang="ar-SA" sz="2400" b="1" dirty="0" smtClean="0">
                <a:ea typeface="Times New Roman"/>
              </a:rPr>
              <a:t>اَ </a:t>
            </a:r>
            <a:r>
              <a:rPr lang="ar-SA" sz="2400" b="1" dirty="0">
                <a:ea typeface="Times New Roman"/>
              </a:rPr>
              <a:t>.</a:t>
            </a:r>
            <a:endParaRPr lang="en-US" sz="2400" dirty="0">
              <a:ea typeface="Calibri"/>
              <a:cs typeface="Arial"/>
            </a:endParaRPr>
          </a:p>
          <a:p>
            <a:pPr marL="228600" algn="justLow" rtl="1">
              <a:lnSpc>
                <a:spcPct val="115000"/>
              </a:lnSpc>
              <a:spcAft>
                <a:spcPts val="0"/>
              </a:spcAft>
            </a:pPr>
            <a:r>
              <a:rPr lang="en-US" b="1" dirty="0">
                <a:latin typeface="Arial"/>
                <a:ea typeface="Times New Roman"/>
                <a:cs typeface="Arial"/>
              </a:rPr>
              <a:t> </a:t>
            </a:r>
            <a:endParaRPr lang="en-US" sz="1050" dirty="0">
              <a:ea typeface="Calibri"/>
              <a:cs typeface="Arial"/>
            </a:endParaRPr>
          </a:p>
          <a:p>
            <a:pPr algn="ctr" rtl="1">
              <a:lnSpc>
                <a:spcPct val="115000"/>
              </a:lnSpc>
              <a:spcAft>
                <a:spcPts val="0"/>
              </a:spcAft>
            </a:pPr>
            <a:r>
              <a:rPr lang="ar-SA" b="1" dirty="0">
                <a:ea typeface="Times New Roman"/>
              </a:rPr>
              <a:t> </a:t>
            </a:r>
            <a:endParaRPr lang="en-US" sz="1050" dirty="0">
              <a:ea typeface="Calibri"/>
              <a:cs typeface="Arial"/>
            </a:endParaRPr>
          </a:p>
        </p:txBody>
      </p:sp>
      <p:sp>
        <p:nvSpPr>
          <p:cNvPr id="4" name="TextBox 3"/>
          <p:cNvSpPr txBox="1"/>
          <p:nvPr/>
        </p:nvSpPr>
        <p:spPr>
          <a:xfrm>
            <a:off x="5867400" y="228600"/>
            <a:ext cx="3065930" cy="523220"/>
          </a:xfrm>
          <a:prstGeom prst="rect">
            <a:avLst/>
          </a:prstGeom>
        </p:spPr>
        <p:style>
          <a:lnRef idx="2">
            <a:schemeClr val="accent4"/>
          </a:lnRef>
          <a:fillRef idx="1">
            <a:schemeClr val="lt1"/>
          </a:fillRef>
          <a:effectRef idx="0">
            <a:schemeClr val="accent4"/>
          </a:effectRef>
          <a:fontRef idx="minor">
            <a:schemeClr val="dk1"/>
          </a:fontRef>
        </p:style>
        <p:txBody>
          <a:bodyPr wrap="square" rtlCol="1">
            <a:spAutoFit/>
          </a:bodyPr>
          <a:lst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ctr"/>
            <a:r>
              <a:rPr lang="ar-EG" sz="2800" b="1" dirty="0">
                <a:solidFill>
                  <a:srgbClr val="7030A0"/>
                </a:solidFill>
                <a:latin typeface="ae_AlHor" panose="02060603050605020204" pitchFamily="18" charset="-78"/>
                <a:cs typeface="ae_AlHor" panose="02060603050605020204" pitchFamily="18" charset="-78"/>
              </a:rPr>
              <a:t>محاور الحقيبة التدريبية</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95289" y="4991100"/>
            <a:ext cx="2095859" cy="1866900"/>
          </a:xfrm>
          <a:prstGeom prst="ellipse">
            <a:avLst/>
          </a:prstGeom>
          <a:ln>
            <a:noFill/>
          </a:ln>
          <a:effectLst>
            <a:softEdge rad="112500"/>
          </a:effectLst>
        </p:spPr>
      </p:pic>
    </p:spTree>
    <p:extLst>
      <p:ext uri="{BB962C8B-B14F-4D97-AF65-F5344CB8AC3E}">
        <p14:creationId xmlns:p14="http://schemas.microsoft.com/office/powerpoint/2010/main" val="35213818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العاب فلاش: صور خلفيات بوربوينت جديدة 2013 - خلفيات بوربوينت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23" y="0"/>
            <a:ext cx="9132277"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276600" y="533400"/>
            <a:ext cx="5675351" cy="688458"/>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ctr" rtl="1">
              <a:lnSpc>
                <a:spcPct val="115000"/>
              </a:lnSpc>
              <a:spcAft>
                <a:spcPts val="1000"/>
              </a:spcAft>
            </a:pPr>
            <a:r>
              <a:rPr lang="ar-EG" sz="3600" b="1" u="wavy" dirty="0">
                <a:solidFill>
                  <a:srgbClr val="7030A0"/>
                </a:solidFill>
                <a:ea typeface="Calibri"/>
              </a:rPr>
              <a:t>الدوافع والإحتياجات البشرية للسعادة</a:t>
            </a:r>
            <a:endParaRPr lang="en-US" sz="1200" dirty="0">
              <a:ea typeface="Calibri"/>
              <a:cs typeface="Arial"/>
            </a:endParaRPr>
          </a:p>
        </p:txBody>
      </p:sp>
      <p:sp>
        <p:nvSpPr>
          <p:cNvPr id="4" name="Flowchart: Stored Data 3"/>
          <p:cNvSpPr/>
          <p:nvPr/>
        </p:nvSpPr>
        <p:spPr>
          <a:xfrm>
            <a:off x="6263673" y="1676400"/>
            <a:ext cx="2688278" cy="514350"/>
          </a:xfrm>
          <a:prstGeom prst="flowChartOnlineStorage">
            <a:avLst/>
          </a:prstGeom>
          <a:solidFill>
            <a:sysClr val="window" lastClr="FFFFFF"/>
          </a:solidFill>
          <a:ln w="25400" cap="flat" cmpd="sng" algn="ctr">
            <a:solidFill>
              <a:srgbClr val="F79646"/>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algn="r" defTabSz="914400" rtl="1" eaLnBrk="1" fontAlgn="auto" latinLnBrk="0" hangingPunct="1">
              <a:lnSpc>
                <a:spcPct val="115000"/>
              </a:lnSpc>
              <a:spcBef>
                <a:spcPts val="0"/>
              </a:spcBef>
              <a:spcAft>
                <a:spcPts val="1000"/>
              </a:spcAft>
              <a:buClrTx/>
              <a:buSzTx/>
              <a:buFontTx/>
              <a:buNone/>
              <a:tabLst/>
              <a:defRPr/>
            </a:pPr>
            <a:endParaRPr kumimoji="0" lang="ar-EG" sz="1100" b="1" i="0" u="none" strike="noStrike" kern="0" cap="none" spc="0" normalizeH="0" baseline="0" noProof="0" dirty="0" smtClean="0">
              <a:ln>
                <a:noFill/>
              </a:ln>
              <a:solidFill>
                <a:srgbClr val="C00000"/>
              </a:solidFill>
              <a:effectLst/>
              <a:uLnTx/>
              <a:uFillTx/>
              <a:latin typeface="Calibri"/>
              <a:ea typeface="Calibri"/>
              <a:cs typeface="Arial"/>
            </a:endParaRPr>
          </a:p>
          <a:p>
            <a:pPr marL="0" marR="0" lvl="0" indent="0" algn="r" defTabSz="914400" rtl="1" eaLnBrk="1" fontAlgn="auto" latinLnBrk="0" hangingPunct="1">
              <a:lnSpc>
                <a:spcPct val="115000"/>
              </a:lnSpc>
              <a:spcBef>
                <a:spcPts val="0"/>
              </a:spcBef>
              <a:spcAft>
                <a:spcPts val="1000"/>
              </a:spcAft>
              <a:buClrTx/>
              <a:buSzTx/>
              <a:buFontTx/>
              <a:buNone/>
              <a:tabLst/>
              <a:defRPr/>
            </a:pPr>
            <a:r>
              <a:rPr kumimoji="0" lang="ar-EG" sz="2200" b="1" i="0" u="none" strike="noStrike" kern="0" cap="none" spc="0" normalizeH="0" baseline="0" noProof="0" dirty="0" smtClean="0">
                <a:ln>
                  <a:noFill/>
                </a:ln>
                <a:solidFill>
                  <a:srgbClr val="C00000"/>
                </a:solidFill>
                <a:effectLst/>
                <a:uLnTx/>
                <a:uFillTx/>
                <a:latin typeface="Calibri"/>
                <a:ea typeface="Calibri"/>
                <a:cs typeface="Arial"/>
              </a:rPr>
              <a:t>الحب </a:t>
            </a:r>
            <a:r>
              <a:rPr kumimoji="0" lang="ar-EG" sz="2200" b="1" i="0" u="none" strike="noStrike" kern="0" cap="none" spc="0" normalizeH="0" baseline="0" noProof="0" dirty="0">
                <a:ln>
                  <a:noFill/>
                </a:ln>
                <a:solidFill>
                  <a:srgbClr val="C00000"/>
                </a:solidFill>
                <a:effectLst/>
                <a:uLnTx/>
                <a:uFillTx/>
                <a:latin typeface="Calibri"/>
                <a:ea typeface="Calibri"/>
                <a:cs typeface="Arial"/>
              </a:rPr>
              <a:t>والصداقة :</a:t>
            </a:r>
            <a:endParaRPr kumimoji="0" lang="en-US" sz="1100" b="0" i="0" u="none" strike="noStrike" kern="0" cap="none" spc="0" normalizeH="0" baseline="0" noProof="0" dirty="0">
              <a:ln>
                <a:noFill/>
              </a:ln>
              <a:solidFill>
                <a:sysClr val="windowText" lastClr="000000"/>
              </a:solidFill>
              <a:effectLst/>
              <a:uLnTx/>
              <a:uFillTx/>
              <a:latin typeface="Calibri"/>
              <a:ea typeface="Calibri"/>
              <a:cs typeface="Arial"/>
            </a:endParaRPr>
          </a:p>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en-US" sz="1100" b="0" i="0" u="none" strike="noStrike" kern="0" cap="none" spc="0" normalizeH="0" baseline="0" noProof="0" dirty="0">
                <a:ln>
                  <a:noFill/>
                </a:ln>
                <a:solidFill>
                  <a:sysClr val="windowText" lastClr="000000"/>
                </a:solidFill>
                <a:effectLst/>
                <a:uLnTx/>
                <a:uFillTx/>
                <a:latin typeface="Calibri"/>
                <a:ea typeface="Calibri"/>
                <a:cs typeface="Arial"/>
              </a:rPr>
              <a:t> </a:t>
            </a:r>
          </a:p>
        </p:txBody>
      </p:sp>
      <p:sp>
        <p:nvSpPr>
          <p:cNvPr id="3" name="Rectangle 2"/>
          <p:cNvSpPr/>
          <p:nvPr/>
        </p:nvSpPr>
        <p:spPr>
          <a:xfrm>
            <a:off x="3352800" y="2362200"/>
            <a:ext cx="5486400" cy="923330"/>
          </a:xfrm>
          <a:prstGeom prst="rect">
            <a:avLst/>
          </a:prstGeom>
        </p:spPr>
        <p:txBody>
          <a:bodyPr wrap="square">
            <a:spAutoFit/>
          </a:bodyPr>
          <a:lstStyle/>
          <a:p>
            <a:pPr algn="r" rtl="1"/>
            <a:r>
              <a:rPr lang="ar-EG" b="1" dirty="0">
                <a:solidFill>
                  <a:srgbClr val="0D0D0D"/>
                </a:solidFill>
                <a:ea typeface="Calibri"/>
              </a:rPr>
              <a:t>اكدت آراء الخبراء إن اقامة علاقات صداقة ناجحة تشبع رغبة الانسان في تبادل المحبة والود الصادق يسهم بقدر كبير في بعث الشعور بالرضى عن النفس والارتياح وهما اساس السعادة </a:t>
            </a:r>
            <a:endParaRPr lang="ar-EG" dirty="0"/>
          </a:p>
        </p:txBody>
      </p:sp>
      <p:sp>
        <p:nvSpPr>
          <p:cNvPr id="6" name="Flowchart: Stored Data 5"/>
          <p:cNvSpPr/>
          <p:nvPr/>
        </p:nvSpPr>
        <p:spPr>
          <a:xfrm>
            <a:off x="6711315" y="3400425"/>
            <a:ext cx="2127885" cy="514350"/>
          </a:xfrm>
          <a:prstGeom prst="flowChartOnlineStorage">
            <a:avLst/>
          </a:prstGeom>
          <a:solidFill>
            <a:sysClr val="window" lastClr="FFFFFF"/>
          </a:solidFill>
          <a:ln w="25400" cap="flat" cmpd="sng" algn="ctr">
            <a:solidFill>
              <a:srgbClr val="C0504D"/>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algn="r" defTabSz="914400" rtl="1" eaLnBrk="1" fontAlgn="auto" latinLnBrk="0" hangingPunct="1">
              <a:lnSpc>
                <a:spcPct val="115000"/>
              </a:lnSpc>
              <a:spcBef>
                <a:spcPts val="0"/>
              </a:spcBef>
              <a:spcAft>
                <a:spcPts val="1000"/>
              </a:spcAft>
              <a:buClrTx/>
              <a:buSzTx/>
              <a:buFontTx/>
              <a:buNone/>
              <a:tabLst/>
              <a:defRPr/>
            </a:pPr>
            <a:endParaRPr kumimoji="0" lang="ar-EG" sz="1400" b="1" i="0" u="none" strike="noStrike" kern="0" cap="none" spc="0" normalizeH="0" baseline="0" noProof="0" dirty="0" smtClean="0">
              <a:ln>
                <a:noFill/>
              </a:ln>
              <a:solidFill>
                <a:srgbClr val="C00000"/>
              </a:solidFill>
              <a:effectLst/>
              <a:uLnTx/>
              <a:uFillTx/>
              <a:latin typeface="Calibri"/>
              <a:ea typeface="Calibri"/>
              <a:cs typeface="Arial"/>
            </a:endParaRPr>
          </a:p>
          <a:p>
            <a:pPr marL="0" marR="0" lvl="0" indent="0" algn="r" defTabSz="914400" rtl="1" eaLnBrk="1" fontAlgn="auto" latinLnBrk="0" hangingPunct="1">
              <a:lnSpc>
                <a:spcPct val="115000"/>
              </a:lnSpc>
              <a:spcBef>
                <a:spcPts val="0"/>
              </a:spcBef>
              <a:spcAft>
                <a:spcPts val="1000"/>
              </a:spcAft>
              <a:buClrTx/>
              <a:buSzTx/>
              <a:buFontTx/>
              <a:buNone/>
              <a:tabLst/>
              <a:defRPr/>
            </a:pPr>
            <a:r>
              <a:rPr kumimoji="0" lang="ar-EG" sz="2200" b="1" i="0" u="none" strike="noStrike" kern="0" cap="none" spc="0" normalizeH="0" baseline="0" noProof="0" dirty="0" smtClean="0">
                <a:ln>
                  <a:noFill/>
                </a:ln>
                <a:solidFill>
                  <a:srgbClr val="C00000"/>
                </a:solidFill>
                <a:effectLst/>
                <a:uLnTx/>
                <a:uFillTx/>
                <a:latin typeface="Calibri"/>
                <a:ea typeface="Calibri"/>
                <a:cs typeface="Arial"/>
              </a:rPr>
              <a:t>تقدير </a:t>
            </a:r>
            <a:r>
              <a:rPr kumimoji="0" lang="ar-EG" sz="2200" b="1" i="0" u="none" strike="noStrike" kern="0" cap="none" spc="0" normalizeH="0" baseline="0" noProof="0" dirty="0">
                <a:ln>
                  <a:noFill/>
                </a:ln>
                <a:solidFill>
                  <a:srgbClr val="C00000"/>
                </a:solidFill>
                <a:effectLst/>
                <a:uLnTx/>
                <a:uFillTx/>
                <a:latin typeface="Calibri"/>
                <a:ea typeface="Calibri"/>
                <a:cs typeface="Arial"/>
              </a:rPr>
              <a:t>الذات :</a:t>
            </a:r>
            <a:endParaRPr kumimoji="0" lang="en-US" sz="1100" b="0" i="0" u="none" strike="noStrike" kern="0" cap="none" spc="0" normalizeH="0" baseline="0" noProof="0" dirty="0">
              <a:ln>
                <a:noFill/>
              </a:ln>
              <a:solidFill>
                <a:sysClr val="windowText" lastClr="000000"/>
              </a:solidFill>
              <a:effectLst/>
              <a:uLnTx/>
              <a:uFillTx/>
              <a:latin typeface="Calibri"/>
              <a:ea typeface="Calibri"/>
              <a:cs typeface="Arial"/>
            </a:endParaRPr>
          </a:p>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en-US" sz="1100" b="0" i="0" u="none" strike="noStrike" kern="0" cap="none" spc="0" normalizeH="0" baseline="0" noProof="0" dirty="0">
                <a:ln>
                  <a:noFill/>
                </a:ln>
                <a:solidFill>
                  <a:sysClr val="windowText" lastClr="000000"/>
                </a:solidFill>
                <a:effectLst/>
                <a:uLnTx/>
                <a:uFillTx/>
                <a:latin typeface="Calibri"/>
                <a:ea typeface="Calibri"/>
                <a:cs typeface="Arial"/>
              </a:rPr>
              <a:t> </a:t>
            </a:r>
          </a:p>
        </p:txBody>
      </p:sp>
      <p:sp>
        <p:nvSpPr>
          <p:cNvPr id="5" name="Rectangle 4"/>
          <p:cNvSpPr/>
          <p:nvPr/>
        </p:nvSpPr>
        <p:spPr>
          <a:xfrm>
            <a:off x="2362200" y="4114800"/>
            <a:ext cx="6477000" cy="369332"/>
          </a:xfrm>
          <a:prstGeom prst="rect">
            <a:avLst/>
          </a:prstGeom>
        </p:spPr>
        <p:txBody>
          <a:bodyPr wrap="square">
            <a:spAutoFit/>
          </a:bodyPr>
          <a:lstStyle/>
          <a:p>
            <a:pPr algn="r" rtl="1"/>
            <a:r>
              <a:rPr lang="ar-EG" b="1" dirty="0">
                <a:solidFill>
                  <a:srgbClr val="0D0D0D"/>
                </a:solidFill>
                <a:ea typeface="Calibri"/>
              </a:rPr>
              <a:t>من أهم اسباب الاستمتاع بتقدير الاخرين لك وهو ما يشعرك بالسعادة </a:t>
            </a:r>
            <a:r>
              <a:rPr lang="ar-EG" b="1" dirty="0" smtClean="0">
                <a:solidFill>
                  <a:srgbClr val="0D0D0D"/>
                </a:solidFill>
                <a:ea typeface="Calibri"/>
              </a:rPr>
              <a:t>والفخر.</a:t>
            </a:r>
            <a:endParaRPr lang="ar-EG" dirty="0"/>
          </a:p>
        </p:txBody>
      </p:sp>
      <p:sp>
        <p:nvSpPr>
          <p:cNvPr id="8" name="Flowchart: Stored Data 7"/>
          <p:cNvSpPr/>
          <p:nvPr/>
        </p:nvSpPr>
        <p:spPr>
          <a:xfrm>
            <a:off x="6059409" y="4876800"/>
            <a:ext cx="2815734" cy="514350"/>
          </a:xfrm>
          <a:prstGeom prst="flowChartOnlineStorage">
            <a:avLst/>
          </a:prstGeom>
          <a:solidFill>
            <a:sysClr val="window" lastClr="FFFFFF"/>
          </a:solidFill>
          <a:ln w="25400" cap="flat" cmpd="sng" algn="ctr">
            <a:solidFill>
              <a:srgbClr val="9BBB59"/>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algn="r" defTabSz="914400" rtl="1" eaLnBrk="1" fontAlgn="auto" latinLnBrk="0" hangingPunct="1">
              <a:lnSpc>
                <a:spcPct val="115000"/>
              </a:lnSpc>
              <a:spcBef>
                <a:spcPts val="0"/>
              </a:spcBef>
              <a:spcAft>
                <a:spcPts val="1000"/>
              </a:spcAft>
              <a:buClrTx/>
              <a:buSzTx/>
              <a:buFontTx/>
              <a:buNone/>
              <a:tabLst/>
              <a:defRPr/>
            </a:pPr>
            <a:endParaRPr kumimoji="0" lang="ar-EG" sz="1200" b="1" i="0" u="none" strike="noStrike" kern="0" cap="none" spc="0" normalizeH="0" baseline="0" noProof="0" dirty="0" smtClean="0">
              <a:ln>
                <a:noFill/>
              </a:ln>
              <a:solidFill>
                <a:srgbClr val="C00000"/>
              </a:solidFill>
              <a:effectLst/>
              <a:uLnTx/>
              <a:uFillTx/>
              <a:latin typeface="Calibri"/>
              <a:ea typeface="Calibri"/>
              <a:cs typeface="Arial"/>
            </a:endParaRPr>
          </a:p>
          <a:p>
            <a:pPr marL="0" marR="0" lvl="0" indent="0" algn="r" defTabSz="914400" rtl="1" eaLnBrk="1" fontAlgn="auto" latinLnBrk="0" hangingPunct="1">
              <a:lnSpc>
                <a:spcPct val="115000"/>
              </a:lnSpc>
              <a:spcBef>
                <a:spcPts val="0"/>
              </a:spcBef>
              <a:spcAft>
                <a:spcPts val="1000"/>
              </a:spcAft>
              <a:buClrTx/>
              <a:buSzTx/>
              <a:buFontTx/>
              <a:buNone/>
              <a:tabLst/>
              <a:defRPr/>
            </a:pPr>
            <a:r>
              <a:rPr kumimoji="0" lang="ar-EG" sz="2200" b="1" i="0" u="none" strike="noStrike" kern="0" cap="none" spc="0" normalizeH="0" baseline="0" noProof="0" dirty="0" smtClean="0">
                <a:ln>
                  <a:noFill/>
                </a:ln>
                <a:solidFill>
                  <a:srgbClr val="C00000"/>
                </a:solidFill>
                <a:effectLst/>
                <a:uLnTx/>
                <a:uFillTx/>
                <a:latin typeface="Calibri"/>
                <a:ea typeface="Calibri"/>
                <a:cs typeface="Arial"/>
              </a:rPr>
              <a:t>الكفاءة </a:t>
            </a:r>
            <a:r>
              <a:rPr kumimoji="0" lang="ar-EG" sz="2200" b="1" i="0" u="none" strike="noStrike" kern="0" cap="none" spc="0" normalizeH="0" baseline="0" noProof="0" dirty="0">
                <a:ln>
                  <a:noFill/>
                </a:ln>
                <a:solidFill>
                  <a:srgbClr val="C00000"/>
                </a:solidFill>
                <a:effectLst/>
                <a:uLnTx/>
                <a:uFillTx/>
                <a:latin typeface="Calibri"/>
                <a:ea typeface="Calibri"/>
                <a:cs typeface="Arial"/>
              </a:rPr>
              <a:t>والقدرات :</a:t>
            </a:r>
            <a:endParaRPr kumimoji="0" lang="en-US" sz="1100" b="0" i="0" u="none" strike="noStrike" kern="0" cap="none" spc="0" normalizeH="0" baseline="0" noProof="0" dirty="0">
              <a:ln>
                <a:noFill/>
              </a:ln>
              <a:solidFill>
                <a:sysClr val="windowText" lastClr="000000"/>
              </a:solidFill>
              <a:effectLst/>
              <a:uLnTx/>
              <a:uFillTx/>
              <a:latin typeface="Calibri"/>
              <a:ea typeface="Calibri"/>
              <a:cs typeface="Arial"/>
            </a:endParaRPr>
          </a:p>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en-US" sz="1100" b="0" i="0" u="none" strike="noStrike" kern="0" cap="none" spc="0" normalizeH="0" baseline="0" noProof="0" dirty="0">
                <a:ln>
                  <a:noFill/>
                </a:ln>
                <a:solidFill>
                  <a:sysClr val="windowText" lastClr="000000"/>
                </a:solidFill>
                <a:effectLst/>
                <a:uLnTx/>
                <a:uFillTx/>
                <a:latin typeface="Calibri"/>
                <a:ea typeface="Calibri"/>
                <a:cs typeface="Arial"/>
              </a:rPr>
              <a:t> </a:t>
            </a:r>
          </a:p>
        </p:txBody>
      </p:sp>
      <p:sp>
        <p:nvSpPr>
          <p:cNvPr id="7" name="Rectangle 6"/>
          <p:cNvSpPr/>
          <p:nvPr/>
        </p:nvSpPr>
        <p:spPr>
          <a:xfrm>
            <a:off x="3352800" y="5486400"/>
            <a:ext cx="5522343" cy="646331"/>
          </a:xfrm>
          <a:prstGeom prst="rect">
            <a:avLst/>
          </a:prstGeom>
        </p:spPr>
        <p:txBody>
          <a:bodyPr wrap="square">
            <a:spAutoFit/>
          </a:bodyPr>
          <a:lstStyle/>
          <a:p>
            <a:pPr algn="r" rtl="1"/>
            <a:r>
              <a:rPr lang="ar-EG" b="1" dirty="0">
                <a:solidFill>
                  <a:srgbClr val="0D0D0D"/>
                </a:solidFill>
                <a:ea typeface="Calibri"/>
              </a:rPr>
              <a:t>يقول د. جولس ماسرمان رئيس رابطة اطباء علم النفس الاجتماعي الدولية ان السعادة الحقيقية مبعثها ممارسة الكفاءات الى اقصى </a:t>
            </a:r>
            <a:r>
              <a:rPr lang="ar-EG" b="1" dirty="0" smtClean="0">
                <a:solidFill>
                  <a:srgbClr val="0D0D0D"/>
                </a:solidFill>
                <a:ea typeface="Calibri"/>
              </a:rPr>
              <a:t>حد.</a:t>
            </a:r>
            <a:endParaRPr lang="ar-EG" dirty="0"/>
          </a:p>
        </p:txBody>
      </p:sp>
    </p:spTree>
    <p:extLst>
      <p:ext uri="{BB962C8B-B14F-4D97-AF65-F5344CB8AC3E}">
        <p14:creationId xmlns:p14="http://schemas.microsoft.com/office/powerpoint/2010/main" val="2481659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العاب فلاش: صور خلفيات بوربوينت جديدة 2013 - خلفيات بوربوينت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23" y="0"/>
            <a:ext cx="9132277"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Flowchart: Stored Data 2"/>
          <p:cNvSpPr/>
          <p:nvPr/>
        </p:nvSpPr>
        <p:spPr>
          <a:xfrm>
            <a:off x="5181600" y="304800"/>
            <a:ext cx="3726180" cy="514350"/>
          </a:xfrm>
          <a:prstGeom prst="flowChartOnlineStorage">
            <a:avLst/>
          </a:prstGeom>
          <a:solidFill>
            <a:sysClr val="window" lastClr="FFFFFF"/>
          </a:solidFill>
          <a:ln w="25400" cap="flat" cmpd="sng" algn="ctr">
            <a:solidFill>
              <a:srgbClr val="C0504D"/>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algn="r" defTabSz="914400" rtl="1" eaLnBrk="1" fontAlgn="auto" latinLnBrk="0" hangingPunct="1">
              <a:lnSpc>
                <a:spcPct val="115000"/>
              </a:lnSpc>
              <a:spcBef>
                <a:spcPts val="0"/>
              </a:spcBef>
              <a:spcAft>
                <a:spcPts val="1000"/>
              </a:spcAft>
              <a:buClrTx/>
              <a:buSzTx/>
              <a:buFontTx/>
              <a:buNone/>
              <a:tabLst/>
              <a:defRPr/>
            </a:pPr>
            <a:endParaRPr kumimoji="0" lang="ar-EG" sz="1200" b="1" i="0" u="none" strike="noStrike" kern="0" cap="none" spc="0" normalizeH="0" baseline="0" noProof="0" dirty="0" smtClean="0">
              <a:ln>
                <a:noFill/>
              </a:ln>
              <a:solidFill>
                <a:srgbClr val="C00000"/>
              </a:solidFill>
              <a:effectLst/>
              <a:uLnTx/>
              <a:uFillTx/>
              <a:latin typeface="Calibri"/>
              <a:ea typeface="Calibri"/>
              <a:cs typeface="Arial"/>
            </a:endParaRPr>
          </a:p>
          <a:p>
            <a:pPr marL="0" marR="0" lvl="0" indent="0" algn="r" defTabSz="914400" rtl="1" eaLnBrk="1" fontAlgn="auto" latinLnBrk="0" hangingPunct="1">
              <a:lnSpc>
                <a:spcPct val="115000"/>
              </a:lnSpc>
              <a:spcBef>
                <a:spcPts val="0"/>
              </a:spcBef>
              <a:spcAft>
                <a:spcPts val="1000"/>
              </a:spcAft>
              <a:buClrTx/>
              <a:buSzTx/>
              <a:buFontTx/>
              <a:buNone/>
              <a:tabLst/>
              <a:defRPr/>
            </a:pPr>
            <a:r>
              <a:rPr kumimoji="0" lang="ar-EG" sz="2200" b="1" i="0" u="none" strike="noStrike" kern="0" cap="none" spc="0" normalizeH="0" baseline="0" noProof="0" dirty="0" smtClean="0">
                <a:ln>
                  <a:noFill/>
                </a:ln>
                <a:solidFill>
                  <a:srgbClr val="C00000"/>
                </a:solidFill>
                <a:effectLst/>
                <a:uLnTx/>
                <a:uFillTx/>
                <a:latin typeface="Calibri"/>
                <a:ea typeface="Calibri"/>
                <a:cs typeface="Arial"/>
              </a:rPr>
              <a:t>الصراحة </a:t>
            </a:r>
            <a:r>
              <a:rPr kumimoji="0" lang="ar-EG" sz="2200" b="1" i="0" u="none" strike="noStrike" kern="0" cap="none" spc="0" normalizeH="0" baseline="0" noProof="0" dirty="0">
                <a:ln>
                  <a:noFill/>
                </a:ln>
                <a:solidFill>
                  <a:srgbClr val="C00000"/>
                </a:solidFill>
                <a:effectLst/>
                <a:uLnTx/>
                <a:uFillTx/>
                <a:latin typeface="Calibri"/>
                <a:ea typeface="Calibri"/>
                <a:cs typeface="Arial"/>
              </a:rPr>
              <a:t>والتعامل بثقة :</a:t>
            </a:r>
            <a:endParaRPr kumimoji="0" lang="en-US" sz="1100" b="0" i="0" u="none" strike="noStrike" kern="0" cap="none" spc="0" normalizeH="0" baseline="0" noProof="0" dirty="0">
              <a:ln>
                <a:noFill/>
              </a:ln>
              <a:solidFill>
                <a:sysClr val="windowText" lastClr="000000"/>
              </a:solidFill>
              <a:effectLst/>
              <a:uLnTx/>
              <a:uFillTx/>
              <a:latin typeface="Calibri"/>
              <a:ea typeface="Calibri"/>
              <a:cs typeface="Arial"/>
            </a:endParaRPr>
          </a:p>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en-US" sz="1100" b="0" i="0" u="none" strike="noStrike" kern="0" cap="none" spc="0" normalizeH="0" baseline="0" noProof="0" dirty="0">
                <a:ln>
                  <a:noFill/>
                </a:ln>
                <a:solidFill>
                  <a:sysClr val="windowText" lastClr="000000"/>
                </a:solidFill>
                <a:effectLst/>
                <a:uLnTx/>
                <a:uFillTx/>
                <a:latin typeface="Calibri"/>
                <a:ea typeface="Calibri"/>
                <a:cs typeface="Arial"/>
              </a:rPr>
              <a:t> </a:t>
            </a:r>
          </a:p>
        </p:txBody>
      </p:sp>
      <p:sp>
        <p:nvSpPr>
          <p:cNvPr id="2" name="Rectangle 1"/>
          <p:cNvSpPr/>
          <p:nvPr/>
        </p:nvSpPr>
        <p:spPr>
          <a:xfrm>
            <a:off x="3124200" y="990600"/>
            <a:ext cx="5783580" cy="646331"/>
          </a:xfrm>
          <a:prstGeom prst="rect">
            <a:avLst/>
          </a:prstGeom>
        </p:spPr>
        <p:txBody>
          <a:bodyPr wrap="square">
            <a:spAutoFit/>
          </a:bodyPr>
          <a:lstStyle/>
          <a:p>
            <a:pPr algn="r" rtl="1"/>
            <a:r>
              <a:rPr lang="ar-EG" b="1" dirty="0">
                <a:solidFill>
                  <a:srgbClr val="0D0D0D"/>
                </a:solidFill>
                <a:ea typeface="Calibri"/>
              </a:rPr>
              <a:t>يقول د. لورانس كولب استاذ علم النفس بجامعة كولومبيا أن من يتميزون بانتهاج أسلوب بسيط وصريح في التعامل مع </a:t>
            </a:r>
            <a:r>
              <a:rPr lang="ar-EG" b="1" dirty="0" smtClean="0">
                <a:solidFill>
                  <a:srgbClr val="0D0D0D"/>
                </a:solidFill>
                <a:ea typeface="Calibri"/>
              </a:rPr>
              <a:t>الآخرين. </a:t>
            </a:r>
            <a:endParaRPr lang="ar-EG" dirty="0"/>
          </a:p>
        </p:txBody>
      </p:sp>
      <p:sp>
        <p:nvSpPr>
          <p:cNvPr id="5" name="Flowchart: Stored Data 4"/>
          <p:cNvSpPr/>
          <p:nvPr/>
        </p:nvSpPr>
        <p:spPr>
          <a:xfrm>
            <a:off x="6475095" y="1981200"/>
            <a:ext cx="2432685" cy="514350"/>
          </a:xfrm>
          <a:prstGeom prst="flowChartOnlineStorage">
            <a:avLst/>
          </a:prstGeom>
          <a:solidFill>
            <a:sysClr val="window" lastClr="FFFFFF"/>
          </a:solidFill>
          <a:ln w="25400" cap="flat" cmpd="sng" algn="ctr">
            <a:solidFill>
              <a:srgbClr val="8064A2"/>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algn="r" defTabSz="914400" rtl="1" eaLnBrk="1" fontAlgn="auto" latinLnBrk="0" hangingPunct="1">
              <a:lnSpc>
                <a:spcPct val="115000"/>
              </a:lnSpc>
              <a:spcBef>
                <a:spcPts val="0"/>
              </a:spcBef>
              <a:spcAft>
                <a:spcPts val="1000"/>
              </a:spcAft>
              <a:buClrTx/>
              <a:buSzTx/>
              <a:buFontTx/>
              <a:buNone/>
              <a:tabLst/>
              <a:defRPr/>
            </a:pPr>
            <a:endParaRPr kumimoji="0" lang="ar-EG" sz="1200" b="1" i="0" u="none" strike="noStrike" kern="0" cap="none" spc="0" normalizeH="0" baseline="0" noProof="0" dirty="0" smtClean="0">
              <a:ln>
                <a:noFill/>
              </a:ln>
              <a:solidFill>
                <a:srgbClr val="C00000"/>
              </a:solidFill>
              <a:effectLst/>
              <a:uLnTx/>
              <a:uFillTx/>
              <a:latin typeface="Calibri"/>
              <a:ea typeface="Calibri"/>
              <a:cs typeface="Arial"/>
            </a:endParaRPr>
          </a:p>
          <a:p>
            <a:pPr marL="0" marR="0" lvl="0" indent="0" algn="r" defTabSz="914400" rtl="1" eaLnBrk="1" fontAlgn="auto" latinLnBrk="0" hangingPunct="1">
              <a:lnSpc>
                <a:spcPct val="115000"/>
              </a:lnSpc>
              <a:spcBef>
                <a:spcPts val="0"/>
              </a:spcBef>
              <a:spcAft>
                <a:spcPts val="1000"/>
              </a:spcAft>
              <a:buClrTx/>
              <a:buSzTx/>
              <a:buFontTx/>
              <a:buNone/>
              <a:tabLst/>
              <a:defRPr/>
            </a:pPr>
            <a:r>
              <a:rPr kumimoji="0" lang="ar-EG" sz="2200" b="1" i="0" u="none" strike="noStrike" kern="0" cap="none" spc="0" normalizeH="0" baseline="0" noProof="0" dirty="0" smtClean="0">
                <a:ln>
                  <a:noFill/>
                </a:ln>
                <a:solidFill>
                  <a:srgbClr val="C00000"/>
                </a:solidFill>
                <a:effectLst/>
                <a:uLnTx/>
                <a:uFillTx/>
                <a:latin typeface="Calibri"/>
                <a:ea typeface="Calibri"/>
                <a:cs typeface="Arial"/>
              </a:rPr>
              <a:t>خدمة </a:t>
            </a:r>
            <a:r>
              <a:rPr kumimoji="0" lang="ar-EG" sz="2200" b="1" i="0" u="none" strike="noStrike" kern="0" cap="none" spc="0" normalizeH="0" baseline="0" noProof="0" dirty="0">
                <a:ln>
                  <a:noFill/>
                </a:ln>
                <a:solidFill>
                  <a:srgbClr val="C00000"/>
                </a:solidFill>
                <a:effectLst/>
                <a:uLnTx/>
                <a:uFillTx/>
                <a:latin typeface="Calibri"/>
                <a:ea typeface="Calibri"/>
                <a:cs typeface="Arial"/>
              </a:rPr>
              <a:t>الآخرين :</a:t>
            </a:r>
            <a:endParaRPr kumimoji="0" lang="en-US" sz="1100" b="0" i="0" u="none" strike="noStrike" kern="0" cap="none" spc="0" normalizeH="0" baseline="0" noProof="0" dirty="0">
              <a:ln>
                <a:noFill/>
              </a:ln>
              <a:solidFill>
                <a:sysClr val="windowText" lastClr="000000"/>
              </a:solidFill>
              <a:effectLst/>
              <a:uLnTx/>
              <a:uFillTx/>
              <a:latin typeface="Calibri"/>
              <a:ea typeface="Calibri"/>
              <a:cs typeface="Arial"/>
            </a:endParaRPr>
          </a:p>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en-US" sz="1100" b="0" i="0" u="none" strike="noStrike" kern="0" cap="none" spc="0" normalizeH="0" baseline="0" noProof="0" dirty="0">
                <a:ln>
                  <a:noFill/>
                </a:ln>
                <a:solidFill>
                  <a:sysClr val="windowText" lastClr="000000"/>
                </a:solidFill>
                <a:effectLst/>
                <a:uLnTx/>
                <a:uFillTx/>
                <a:latin typeface="Calibri"/>
                <a:ea typeface="Calibri"/>
                <a:cs typeface="Arial"/>
              </a:rPr>
              <a:t> </a:t>
            </a:r>
          </a:p>
        </p:txBody>
      </p:sp>
      <p:sp>
        <p:nvSpPr>
          <p:cNvPr id="4" name="Rectangle 3"/>
          <p:cNvSpPr/>
          <p:nvPr/>
        </p:nvSpPr>
        <p:spPr>
          <a:xfrm>
            <a:off x="3429000" y="2667000"/>
            <a:ext cx="5478780" cy="646331"/>
          </a:xfrm>
          <a:prstGeom prst="rect">
            <a:avLst/>
          </a:prstGeom>
        </p:spPr>
        <p:txBody>
          <a:bodyPr wrap="square">
            <a:spAutoFit/>
          </a:bodyPr>
          <a:lstStyle/>
          <a:p>
            <a:pPr algn="r" rtl="1"/>
            <a:r>
              <a:rPr lang="ar-EG" b="1" dirty="0">
                <a:solidFill>
                  <a:srgbClr val="0D0D0D"/>
                </a:solidFill>
                <a:ea typeface="Calibri"/>
              </a:rPr>
              <a:t>يقول د. فاجز : ان اسعاد الآخرين ورسم البسمة على شفاههم يعد من أهم الأساليب لجلب سعادتك </a:t>
            </a:r>
            <a:r>
              <a:rPr lang="ar-EG" b="1" dirty="0" smtClean="0">
                <a:solidFill>
                  <a:srgbClr val="0D0D0D"/>
                </a:solidFill>
                <a:ea typeface="Calibri"/>
              </a:rPr>
              <a:t>الشخصية .</a:t>
            </a:r>
            <a:endParaRPr lang="ar-EG" dirty="0"/>
          </a:p>
        </p:txBody>
      </p:sp>
      <p:sp>
        <p:nvSpPr>
          <p:cNvPr id="7" name="Flowchart: Stored Data 6"/>
          <p:cNvSpPr/>
          <p:nvPr/>
        </p:nvSpPr>
        <p:spPr>
          <a:xfrm>
            <a:off x="7341870" y="3421161"/>
            <a:ext cx="1565910" cy="514350"/>
          </a:xfrm>
          <a:prstGeom prst="flowChartOnlineStorage">
            <a:avLst/>
          </a:prstGeom>
          <a:solidFill>
            <a:sysClr val="window" lastClr="FFFFFF"/>
          </a:solidFill>
          <a:ln w="25400" cap="flat" cmpd="sng" algn="ctr">
            <a:solidFill>
              <a:srgbClr val="4BACC6"/>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algn="r" defTabSz="914400" rtl="1" eaLnBrk="1" fontAlgn="auto" latinLnBrk="0" hangingPunct="1">
              <a:lnSpc>
                <a:spcPct val="115000"/>
              </a:lnSpc>
              <a:spcBef>
                <a:spcPts val="0"/>
              </a:spcBef>
              <a:spcAft>
                <a:spcPts val="1000"/>
              </a:spcAft>
              <a:buClrTx/>
              <a:buSzTx/>
              <a:buFontTx/>
              <a:buNone/>
              <a:tabLst/>
              <a:defRPr/>
            </a:pPr>
            <a:endParaRPr kumimoji="0" lang="ar-EG" sz="1000" b="1" i="0" u="none" strike="noStrike" kern="0" cap="none" spc="0" normalizeH="0" baseline="0" noProof="0" dirty="0" smtClean="0">
              <a:ln>
                <a:noFill/>
              </a:ln>
              <a:solidFill>
                <a:srgbClr val="C00000"/>
              </a:solidFill>
              <a:effectLst/>
              <a:uLnTx/>
              <a:uFillTx/>
              <a:latin typeface="Calibri"/>
              <a:ea typeface="Calibri"/>
              <a:cs typeface="Arial"/>
            </a:endParaRPr>
          </a:p>
          <a:p>
            <a:pPr marL="0" marR="0" lvl="0" indent="0" algn="r" defTabSz="914400" rtl="1" eaLnBrk="1" fontAlgn="auto" latinLnBrk="0" hangingPunct="1">
              <a:lnSpc>
                <a:spcPct val="115000"/>
              </a:lnSpc>
              <a:spcBef>
                <a:spcPts val="0"/>
              </a:spcBef>
              <a:spcAft>
                <a:spcPts val="1000"/>
              </a:spcAft>
              <a:buClrTx/>
              <a:buSzTx/>
              <a:buFontTx/>
              <a:buNone/>
              <a:tabLst/>
              <a:defRPr/>
            </a:pPr>
            <a:r>
              <a:rPr kumimoji="0" lang="ar-EG" sz="2200" b="1" i="0" u="none" strike="noStrike" kern="0" cap="none" spc="0" normalizeH="0" baseline="0" noProof="0" dirty="0" smtClean="0">
                <a:ln>
                  <a:noFill/>
                </a:ln>
                <a:solidFill>
                  <a:srgbClr val="C00000"/>
                </a:solidFill>
                <a:effectLst/>
                <a:uLnTx/>
                <a:uFillTx/>
                <a:latin typeface="Calibri"/>
                <a:ea typeface="Calibri"/>
                <a:cs typeface="Arial"/>
              </a:rPr>
              <a:t>المرح </a:t>
            </a:r>
            <a:r>
              <a:rPr kumimoji="0" lang="ar-EG" sz="2200" b="1" i="0" u="none" strike="noStrike" kern="0" cap="none" spc="0" normalizeH="0" baseline="0" noProof="0" dirty="0">
                <a:ln>
                  <a:noFill/>
                </a:ln>
                <a:solidFill>
                  <a:srgbClr val="C00000"/>
                </a:solidFill>
                <a:effectLst/>
                <a:uLnTx/>
                <a:uFillTx/>
                <a:latin typeface="Calibri"/>
                <a:ea typeface="Calibri"/>
                <a:cs typeface="Arial"/>
              </a:rPr>
              <a:t>:</a:t>
            </a:r>
            <a:endParaRPr kumimoji="0" lang="en-US" sz="1100" b="0" i="0" u="none" strike="noStrike" kern="0" cap="none" spc="0" normalizeH="0" baseline="0" noProof="0" dirty="0">
              <a:ln>
                <a:noFill/>
              </a:ln>
              <a:solidFill>
                <a:sysClr val="windowText" lastClr="000000"/>
              </a:solidFill>
              <a:effectLst/>
              <a:uLnTx/>
              <a:uFillTx/>
              <a:latin typeface="Calibri"/>
              <a:ea typeface="Calibri"/>
              <a:cs typeface="Arial"/>
            </a:endParaRPr>
          </a:p>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en-US" sz="1100" b="0" i="0" u="none" strike="noStrike" kern="0" cap="none" spc="0" normalizeH="0" baseline="0" noProof="0" dirty="0">
                <a:ln>
                  <a:noFill/>
                </a:ln>
                <a:solidFill>
                  <a:sysClr val="windowText" lastClr="000000"/>
                </a:solidFill>
                <a:effectLst/>
                <a:uLnTx/>
                <a:uFillTx/>
                <a:latin typeface="Calibri"/>
                <a:ea typeface="Calibri"/>
                <a:cs typeface="Arial"/>
              </a:rPr>
              <a:t> </a:t>
            </a:r>
          </a:p>
        </p:txBody>
      </p:sp>
      <p:sp>
        <p:nvSpPr>
          <p:cNvPr id="6" name="Rectangle 5"/>
          <p:cNvSpPr/>
          <p:nvPr/>
        </p:nvSpPr>
        <p:spPr>
          <a:xfrm>
            <a:off x="2514600" y="4114800"/>
            <a:ext cx="6393180" cy="369332"/>
          </a:xfrm>
          <a:prstGeom prst="rect">
            <a:avLst/>
          </a:prstGeom>
        </p:spPr>
        <p:txBody>
          <a:bodyPr wrap="square">
            <a:spAutoFit/>
          </a:bodyPr>
          <a:lstStyle/>
          <a:p>
            <a:pPr algn="r" rtl="1"/>
            <a:r>
              <a:rPr lang="ar-EG" b="1" dirty="0">
                <a:solidFill>
                  <a:srgbClr val="0D0D0D"/>
                </a:solidFill>
                <a:ea typeface="Calibri"/>
              </a:rPr>
              <a:t>يجب ادراك ان المرح والمزاح المتزن من وقت لآخر لا يتعارض مع </a:t>
            </a:r>
            <a:r>
              <a:rPr lang="ar-EG" b="1" dirty="0" smtClean="0">
                <a:solidFill>
                  <a:srgbClr val="0D0D0D"/>
                </a:solidFill>
                <a:ea typeface="Calibri"/>
              </a:rPr>
              <a:t>وقارك.</a:t>
            </a:r>
            <a:endParaRPr lang="ar-EG" dirty="0"/>
          </a:p>
        </p:txBody>
      </p:sp>
      <p:sp>
        <p:nvSpPr>
          <p:cNvPr id="9" name="Flowchart: Display 8"/>
          <p:cNvSpPr/>
          <p:nvPr/>
        </p:nvSpPr>
        <p:spPr>
          <a:xfrm>
            <a:off x="3952875" y="4925683"/>
            <a:ext cx="4126230" cy="1751380"/>
          </a:xfrm>
          <a:prstGeom prst="flowChartDisplay">
            <a:avLst/>
          </a:prstGeom>
          <a:blipFill dpi="0" rotWithShape="1">
            <a:blip r:embed="rId3">
              <a:extLst>
                <a:ext uri="{28A0092B-C50C-407E-A947-70E740481C1C}">
                  <a14:useLocalDpi xmlns:a14="http://schemas.microsoft.com/office/drawing/2010/main" val="0"/>
                </a:ext>
              </a:extLst>
            </a:blip>
            <a:srcRect/>
            <a:stretch>
              <a:fillRect/>
            </a:stretch>
          </a:blipFill>
          <a:ln w="25400" cap="flat" cmpd="sng" algn="ctr">
            <a:solidFill>
              <a:srgbClr val="8064A2"/>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Text" lastClr="000000"/>
              </a:solidFill>
              <a:effectLst/>
              <a:uLnTx/>
              <a:uFillTx/>
              <a:latin typeface="Calibri"/>
              <a:ea typeface="+mn-ea"/>
              <a:cs typeface="Arial"/>
            </a:endParaRPr>
          </a:p>
        </p:txBody>
      </p:sp>
    </p:spTree>
    <p:extLst>
      <p:ext uri="{BB962C8B-B14F-4D97-AF65-F5344CB8AC3E}">
        <p14:creationId xmlns:p14="http://schemas.microsoft.com/office/powerpoint/2010/main" val="2481659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العاب فلاش: صور خلفيات بوربوينت جديدة 2013 - خلفيات بوربوينت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23" y="0"/>
            <a:ext cx="9132277"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267200" y="381000"/>
            <a:ext cx="4020652" cy="646331"/>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ar-EG" sz="3600" b="1" u="wavy" dirty="0">
                <a:solidFill>
                  <a:srgbClr val="7030A0"/>
                </a:solidFill>
                <a:ea typeface="Calibri"/>
              </a:rPr>
              <a:t>مفاهيم خاطئة عن السعادة</a:t>
            </a:r>
            <a:endParaRPr lang="ar-EG" sz="3600" dirty="0"/>
          </a:p>
        </p:txBody>
      </p:sp>
      <p:sp>
        <p:nvSpPr>
          <p:cNvPr id="3" name="Rectangle 2"/>
          <p:cNvSpPr/>
          <p:nvPr/>
        </p:nvSpPr>
        <p:spPr>
          <a:xfrm>
            <a:off x="2819400" y="1447800"/>
            <a:ext cx="5943600" cy="1530162"/>
          </a:xfrm>
          <a:prstGeom prst="rect">
            <a:avLst/>
          </a:prstGeom>
        </p:spPr>
        <p:txBody>
          <a:bodyPr wrap="square">
            <a:spAutoFit/>
          </a:bodyPr>
          <a:lstStyle/>
          <a:p>
            <a:pPr algn="r" rtl="1">
              <a:lnSpc>
                <a:spcPct val="115000"/>
              </a:lnSpc>
              <a:spcAft>
                <a:spcPts val="1000"/>
              </a:spcAft>
            </a:pPr>
            <a:r>
              <a:rPr lang="ar-EG" sz="2000" b="1" dirty="0" smtClean="0">
                <a:solidFill>
                  <a:srgbClr val="0070C0"/>
                </a:solidFill>
                <a:ea typeface="Calibri"/>
              </a:rPr>
              <a:t>المال </a:t>
            </a:r>
            <a:r>
              <a:rPr lang="ar-EG" sz="2000" b="1" dirty="0">
                <a:solidFill>
                  <a:srgbClr val="0070C0"/>
                </a:solidFill>
                <a:ea typeface="Calibri"/>
              </a:rPr>
              <a:t>هو السعادة</a:t>
            </a:r>
            <a:endParaRPr lang="en-US" sz="1050" dirty="0">
              <a:ea typeface="Calibri"/>
              <a:cs typeface="Arial"/>
            </a:endParaRPr>
          </a:p>
          <a:p>
            <a:pPr algn="r" rtl="1">
              <a:lnSpc>
                <a:spcPct val="115000"/>
              </a:lnSpc>
              <a:spcAft>
                <a:spcPts val="1000"/>
              </a:spcAft>
            </a:pPr>
            <a:r>
              <a:rPr lang="ar-EG" b="1" dirty="0">
                <a:solidFill>
                  <a:srgbClr val="0D0D0D"/>
                </a:solidFill>
                <a:ea typeface="Calibri"/>
              </a:rPr>
              <a:t>لا يمكن للمال أن يشتري لك السعادة دائمًا، على الرغم من أن المال هو إكسير للبقاء على قيد الحياة في عالم اليوم المعاصر، إلا أنه يمكن أن يشتري الأشياء وليس </a:t>
            </a:r>
            <a:r>
              <a:rPr lang="ar-EG" b="1" dirty="0" smtClean="0">
                <a:solidFill>
                  <a:srgbClr val="0D0D0D"/>
                </a:solidFill>
                <a:ea typeface="Calibri"/>
              </a:rPr>
              <a:t>المشاعر.</a:t>
            </a:r>
            <a:endParaRPr lang="en-US" sz="1050" dirty="0">
              <a:ea typeface="Calibri"/>
              <a:cs typeface="Arial"/>
            </a:endParaRPr>
          </a:p>
        </p:txBody>
      </p:sp>
      <p:sp>
        <p:nvSpPr>
          <p:cNvPr id="5" name="Heart 4"/>
          <p:cNvSpPr/>
          <p:nvPr/>
        </p:nvSpPr>
        <p:spPr>
          <a:xfrm>
            <a:off x="8763000" y="1524000"/>
            <a:ext cx="284480" cy="274320"/>
          </a:xfrm>
          <a:prstGeom prst="heart">
            <a:avLst/>
          </a:prstGeom>
          <a:solidFill>
            <a:srgbClr val="8064A2"/>
          </a:solidFill>
          <a:ln w="25400" cap="flat" cmpd="sng" algn="ctr">
            <a:solidFill>
              <a:srgbClr val="8064A2">
                <a:shade val="50000"/>
              </a:srgbClr>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 lastClr="FFFFFF"/>
              </a:solidFill>
              <a:effectLst/>
              <a:uLnTx/>
              <a:uFillTx/>
              <a:latin typeface="Calibri"/>
              <a:ea typeface="+mn-ea"/>
              <a:cs typeface="Arial"/>
            </a:endParaRPr>
          </a:p>
        </p:txBody>
      </p:sp>
      <p:sp>
        <p:nvSpPr>
          <p:cNvPr id="4" name="Rectangle 3"/>
          <p:cNvSpPr/>
          <p:nvPr/>
        </p:nvSpPr>
        <p:spPr>
          <a:xfrm>
            <a:off x="2518913" y="3200400"/>
            <a:ext cx="6244087" cy="1128514"/>
          </a:xfrm>
          <a:prstGeom prst="rect">
            <a:avLst/>
          </a:prstGeom>
        </p:spPr>
        <p:txBody>
          <a:bodyPr wrap="square">
            <a:spAutoFit/>
          </a:bodyPr>
          <a:lstStyle/>
          <a:p>
            <a:pPr algn="r" rtl="1">
              <a:lnSpc>
                <a:spcPct val="115000"/>
              </a:lnSpc>
              <a:spcAft>
                <a:spcPts val="1000"/>
              </a:spcAft>
            </a:pPr>
            <a:r>
              <a:rPr lang="ar-EG" sz="2000" b="1" dirty="0">
                <a:solidFill>
                  <a:srgbClr val="0070C0"/>
                </a:solidFill>
                <a:ea typeface="Calibri"/>
              </a:rPr>
              <a:t>بعض يبدو سعيدًا دائمًا</a:t>
            </a:r>
            <a:endParaRPr lang="en-US" sz="1050" dirty="0">
              <a:ea typeface="Calibri"/>
              <a:cs typeface="Arial"/>
            </a:endParaRPr>
          </a:p>
          <a:p>
            <a:pPr algn="r" rtl="1"/>
            <a:r>
              <a:rPr lang="ar-EG" b="1" dirty="0">
                <a:solidFill>
                  <a:srgbClr val="0D0D0D"/>
                </a:solidFill>
                <a:ea typeface="Calibri"/>
              </a:rPr>
              <a:t>وبالطبع هذه فكرة خاطئة، إن التوتر والغضب والحزن جزء من الحياة، ولكن البعض يعرف كيف يستجيب لمثل هذه الحالات بالعمل على تحسين </a:t>
            </a:r>
            <a:r>
              <a:rPr lang="ar-EG" b="1" dirty="0" smtClean="0">
                <a:solidFill>
                  <a:srgbClr val="0D0D0D"/>
                </a:solidFill>
                <a:ea typeface="Calibri"/>
              </a:rPr>
              <a:t>حالتهم.</a:t>
            </a:r>
            <a:endParaRPr lang="ar-EG" dirty="0"/>
          </a:p>
        </p:txBody>
      </p:sp>
      <p:sp>
        <p:nvSpPr>
          <p:cNvPr id="7" name="Heart 6"/>
          <p:cNvSpPr/>
          <p:nvPr/>
        </p:nvSpPr>
        <p:spPr>
          <a:xfrm>
            <a:off x="8758687" y="3344749"/>
            <a:ext cx="284480" cy="274320"/>
          </a:xfrm>
          <a:prstGeom prst="heart">
            <a:avLst/>
          </a:prstGeom>
          <a:solidFill>
            <a:srgbClr val="8064A2"/>
          </a:solidFill>
          <a:ln w="25400" cap="flat" cmpd="sng" algn="ctr">
            <a:solidFill>
              <a:srgbClr val="8064A2">
                <a:shade val="50000"/>
              </a:srgbClr>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 lastClr="FFFFFF"/>
              </a:solidFill>
              <a:effectLst/>
              <a:uLnTx/>
              <a:uFillTx/>
              <a:latin typeface="Calibri"/>
              <a:ea typeface="+mn-ea"/>
              <a:cs typeface="Arial"/>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78200" y="4953000"/>
            <a:ext cx="3598652" cy="165735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481659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العاب فلاش: صور خلفيات بوربوينت جديدة 2013 - خلفيات بوربوينت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89" y="0"/>
            <a:ext cx="915118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124200" y="381000"/>
            <a:ext cx="5638800" cy="1530162"/>
          </a:xfrm>
          <a:prstGeom prst="rect">
            <a:avLst/>
          </a:prstGeom>
        </p:spPr>
        <p:txBody>
          <a:bodyPr wrap="square">
            <a:spAutoFit/>
          </a:bodyPr>
          <a:lstStyle/>
          <a:p>
            <a:pPr algn="r" rtl="1">
              <a:lnSpc>
                <a:spcPct val="115000"/>
              </a:lnSpc>
              <a:spcAft>
                <a:spcPts val="1000"/>
              </a:spcAft>
            </a:pPr>
            <a:r>
              <a:rPr lang="ar-EG" sz="2000" b="1" dirty="0" smtClean="0">
                <a:solidFill>
                  <a:srgbClr val="0070C0"/>
                </a:solidFill>
                <a:ea typeface="Calibri"/>
              </a:rPr>
              <a:t>السعادة  </a:t>
            </a:r>
            <a:r>
              <a:rPr lang="ar-EG" sz="2000" b="1" dirty="0">
                <a:solidFill>
                  <a:srgbClr val="0070C0"/>
                </a:solidFill>
                <a:ea typeface="Calibri"/>
              </a:rPr>
              <a:t>تعني تحقيق الأهداف</a:t>
            </a:r>
            <a:endParaRPr lang="en-US" sz="1050" dirty="0">
              <a:ea typeface="Calibri"/>
              <a:cs typeface="Arial"/>
            </a:endParaRPr>
          </a:p>
          <a:p>
            <a:pPr algn="r" rtl="1">
              <a:lnSpc>
                <a:spcPct val="115000"/>
              </a:lnSpc>
              <a:spcAft>
                <a:spcPts val="1000"/>
              </a:spcAft>
            </a:pPr>
            <a:r>
              <a:rPr lang="ar-EG" b="1" dirty="0">
                <a:solidFill>
                  <a:srgbClr val="0D0D0D"/>
                </a:solidFill>
                <a:ea typeface="Calibri"/>
              </a:rPr>
              <a:t>إن “الرحلة أكثر أهمية من الوجهة” من المهم أن يكون لديك أهداف في الحياة. ومع ذلك، فإن الأهداف ليست هي الأشياء الوحيدة التي تجعلنا سعداء. الغاية </a:t>
            </a:r>
            <a:r>
              <a:rPr lang="ar-EG" b="1" dirty="0" smtClean="0">
                <a:solidFill>
                  <a:srgbClr val="0D0D0D"/>
                </a:solidFill>
                <a:ea typeface="Calibri"/>
              </a:rPr>
              <a:t>مهمة.</a:t>
            </a:r>
            <a:endParaRPr lang="en-US" sz="1050" dirty="0">
              <a:ea typeface="Calibri"/>
              <a:cs typeface="Arial"/>
            </a:endParaRPr>
          </a:p>
        </p:txBody>
      </p:sp>
      <p:sp>
        <p:nvSpPr>
          <p:cNvPr id="4" name="Heart 3"/>
          <p:cNvSpPr/>
          <p:nvPr/>
        </p:nvSpPr>
        <p:spPr>
          <a:xfrm>
            <a:off x="8763000" y="457200"/>
            <a:ext cx="284480" cy="274320"/>
          </a:xfrm>
          <a:prstGeom prst="heart">
            <a:avLst/>
          </a:prstGeom>
          <a:solidFill>
            <a:srgbClr val="8064A2"/>
          </a:solidFill>
          <a:ln w="25400" cap="flat" cmpd="sng" algn="ctr">
            <a:solidFill>
              <a:srgbClr val="8064A2">
                <a:shade val="50000"/>
              </a:srgbClr>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 lastClr="FFFFFF"/>
              </a:solidFill>
              <a:effectLst/>
              <a:uLnTx/>
              <a:uFillTx/>
              <a:latin typeface="Calibri"/>
              <a:ea typeface="+mn-ea"/>
              <a:cs typeface="Arial"/>
            </a:endParaRPr>
          </a:p>
        </p:txBody>
      </p:sp>
      <p:sp>
        <p:nvSpPr>
          <p:cNvPr id="3" name="Rectangle 2"/>
          <p:cNvSpPr/>
          <p:nvPr/>
        </p:nvSpPr>
        <p:spPr>
          <a:xfrm>
            <a:off x="3429000" y="2335729"/>
            <a:ext cx="5334000" cy="1211614"/>
          </a:xfrm>
          <a:prstGeom prst="rect">
            <a:avLst/>
          </a:prstGeom>
        </p:spPr>
        <p:txBody>
          <a:bodyPr wrap="square">
            <a:spAutoFit/>
          </a:bodyPr>
          <a:lstStyle/>
          <a:p>
            <a:pPr algn="r" rtl="1">
              <a:lnSpc>
                <a:spcPct val="115000"/>
              </a:lnSpc>
              <a:spcAft>
                <a:spcPts val="1000"/>
              </a:spcAft>
            </a:pPr>
            <a:r>
              <a:rPr lang="ar-EG" sz="2000" b="1" dirty="0" smtClean="0">
                <a:solidFill>
                  <a:srgbClr val="0070C0"/>
                </a:solidFill>
                <a:ea typeface="Calibri"/>
              </a:rPr>
              <a:t>السعادة </a:t>
            </a:r>
            <a:r>
              <a:rPr lang="ar-EG" sz="2000" b="1" dirty="0">
                <a:solidFill>
                  <a:srgbClr val="0070C0"/>
                </a:solidFill>
                <a:ea typeface="Calibri"/>
              </a:rPr>
              <a:t>أن أهتم بنفسي فقط</a:t>
            </a:r>
            <a:endParaRPr lang="en-US" sz="1050" dirty="0">
              <a:ea typeface="Calibri"/>
              <a:cs typeface="Arial"/>
            </a:endParaRPr>
          </a:p>
          <a:p>
            <a:pPr algn="r" rtl="1">
              <a:lnSpc>
                <a:spcPct val="115000"/>
              </a:lnSpc>
              <a:spcAft>
                <a:spcPts val="1000"/>
              </a:spcAft>
            </a:pPr>
            <a:r>
              <a:rPr lang="ar-EG" b="1" dirty="0">
                <a:solidFill>
                  <a:srgbClr val="0D0D0D"/>
                </a:solidFill>
                <a:ea typeface="Calibri"/>
              </a:rPr>
              <a:t>السعادة ليس محورها الذات. يعترف الأشخاص السعداء بأن سعادتهم ناتجة عن العلاقات التي تربطهم بأشخاص آخرين في </a:t>
            </a:r>
            <a:r>
              <a:rPr lang="ar-EG" b="1" dirty="0" smtClean="0">
                <a:solidFill>
                  <a:srgbClr val="0D0D0D"/>
                </a:solidFill>
                <a:ea typeface="Calibri"/>
              </a:rPr>
              <a:t>دائرتهم.</a:t>
            </a:r>
            <a:endParaRPr lang="en-US" sz="1050" dirty="0">
              <a:ea typeface="Calibri"/>
              <a:cs typeface="Arial"/>
            </a:endParaRPr>
          </a:p>
        </p:txBody>
      </p:sp>
      <p:sp>
        <p:nvSpPr>
          <p:cNvPr id="6" name="Heart 5"/>
          <p:cNvSpPr/>
          <p:nvPr/>
        </p:nvSpPr>
        <p:spPr>
          <a:xfrm>
            <a:off x="8763000" y="2438400"/>
            <a:ext cx="284480" cy="274320"/>
          </a:xfrm>
          <a:prstGeom prst="heart">
            <a:avLst/>
          </a:prstGeom>
          <a:solidFill>
            <a:srgbClr val="8064A2"/>
          </a:solidFill>
          <a:ln w="25400" cap="flat" cmpd="sng" algn="ctr">
            <a:solidFill>
              <a:srgbClr val="8064A2">
                <a:shade val="50000"/>
              </a:srgbClr>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 lastClr="FFFFFF"/>
              </a:solidFill>
              <a:effectLst/>
              <a:uLnTx/>
              <a:uFillTx/>
              <a:latin typeface="Calibri"/>
              <a:ea typeface="+mn-ea"/>
              <a:cs typeface="Arial"/>
            </a:endParaRPr>
          </a:p>
        </p:txBody>
      </p:sp>
      <p:sp>
        <p:nvSpPr>
          <p:cNvPr id="7" name="Heart 6"/>
          <p:cNvSpPr/>
          <p:nvPr/>
        </p:nvSpPr>
        <p:spPr>
          <a:xfrm>
            <a:off x="8778815" y="3962400"/>
            <a:ext cx="284480" cy="274320"/>
          </a:xfrm>
          <a:prstGeom prst="heart">
            <a:avLst/>
          </a:prstGeom>
          <a:solidFill>
            <a:srgbClr val="8064A2"/>
          </a:solidFill>
          <a:ln w="25400" cap="flat" cmpd="sng" algn="ctr">
            <a:solidFill>
              <a:srgbClr val="8064A2">
                <a:shade val="50000"/>
              </a:srgbClr>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 lastClr="FFFFFF"/>
              </a:solidFill>
              <a:effectLst/>
              <a:uLnTx/>
              <a:uFillTx/>
              <a:latin typeface="Calibri"/>
              <a:ea typeface="+mn-ea"/>
              <a:cs typeface="Arial"/>
            </a:endParaRPr>
          </a:p>
        </p:txBody>
      </p:sp>
      <p:sp>
        <p:nvSpPr>
          <p:cNvPr id="5" name="Rectangle 4"/>
          <p:cNvSpPr/>
          <p:nvPr/>
        </p:nvSpPr>
        <p:spPr>
          <a:xfrm>
            <a:off x="3429000" y="3852664"/>
            <a:ext cx="5349815" cy="1128514"/>
          </a:xfrm>
          <a:prstGeom prst="rect">
            <a:avLst/>
          </a:prstGeom>
        </p:spPr>
        <p:txBody>
          <a:bodyPr wrap="square">
            <a:spAutoFit/>
          </a:bodyPr>
          <a:lstStyle/>
          <a:p>
            <a:pPr algn="r" rtl="1">
              <a:lnSpc>
                <a:spcPct val="115000"/>
              </a:lnSpc>
              <a:spcAft>
                <a:spcPts val="1000"/>
              </a:spcAft>
            </a:pPr>
            <a:r>
              <a:rPr lang="ar-EG" sz="2000" b="1" dirty="0" smtClean="0">
                <a:solidFill>
                  <a:srgbClr val="0070C0"/>
                </a:solidFill>
                <a:ea typeface="Calibri"/>
              </a:rPr>
              <a:t>للسعادة </a:t>
            </a:r>
            <a:r>
              <a:rPr lang="ar-EG" sz="2000" b="1" dirty="0">
                <a:solidFill>
                  <a:srgbClr val="0070C0"/>
                </a:solidFill>
                <a:ea typeface="Calibri"/>
              </a:rPr>
              <a:t>مرحلة معينة</a:t>
            </a:r>
            <a:endParaRPr lang="en-US" sz="1050" dirty="0">
              <a:ea typeface="Calibri"/>
              <a:cs typeface="Arial"/>
            </a:endParaRPr>
          </a:p>
          <a:p>
            <a:pPr algn="r" rtl="1"/>
            <a:r>
              <a:rPr lang="ar-EG" b="1" dirty="0">
                <a:solidFill>
                  <a:srgbClr val="0D0D0D"/>
                </a:solidFill>
                <a:ea typeface="Calibri"/>
              </a:rPr>
              <a:t>أغلب الناس يعتقدون أن أفضل أوقاتهم عندما كانوا أطفالاً، كل واحدٍ منّا قد يعتقد أن الطفولة كانت أكثر أوقات المرح في </a:t>
            </a:r>
            <a:r>
              <a:rPr lang="ar-EG" b="1" dirty="0" smtClean="0">
                <a:solidFill>
                  <a:srgbClr val="0D0D0D"/>
                </a:solidFill>
                <a:ea typeface="Calibri"/>
              </a:rPr>
              <a:t>حياتنا. </a:t>
            </a:r>
            <a:endParaRPr lang="ar-EG"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9200" y="5181600"/>
            <a:ext cx="4088921" cy="1676400"/>
          </a:xfrm>
          <a:prstGeom prst="rect">
            <a:avLst/>
          </a:prstGeom>
        </p:spPr>
      </p:pic>
    </p:spTree>
    <p:extLst>
      <p:ext uri="{BB962C8B-B14F-4D97-AF65-F5344CB8AC3E}">
        <p14:creationId xmlns:p14="http://schemas.microsoft.com/office/powerpoint/2010/main" val="2481659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العاب فلاش: صور خلفيات بوربوينت جديدة 2013 - خلفيات بوربوينت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23" y="0"/>
            <a:ext cx="9132277"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4343400" y="304800"/>
            <a:ext cx="3563796" cy="754694"/>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ctr" rtl="1">
              <a:lnSpc>
                <a:spcPct val="115000"/>
              </a:lnSpc>
              <a:spcAft>
                <a:spcPts val="1000"/>
              </a:spcAft>
            </a:pPr>
            <a:r>
              <a:rPr lang="ar-EG" sz="4000" b="1" u="wavy" dirty="0">
                <a:solidFill>
                  <a:srgbClr val="7030A0"/>
                </a:solidFill>
                <a:ea typeface="Calibri"/>
              </a:rPr>
              <a:t>استراتيجيات السعادة</a:t>
            </a:r>
            <a:endParaRPr lang="en-US" sz="1400" dirty="0">
              <a:ea typeface="Calibri"/>
              <a:cs typeface="Arial"/>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5298" y="4944334"/>
            <a:ext cx="2265692" cy="159610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0" name="Flowchart: Document 9"/>
          <p:cNvSpPr/>
          <p:nvPr/>
        </p:nvSpPr>
        <p:spPr>
          <a:xfrm>
            <a:off x="6705600" y="1447800"/>
            <a:ext cx="2209800" cy="2702293"/>
          </a:xfrm>
          <a:prstGeom prst="flowChartDocument">
            <a:avLst/>
          </a:prstGeom>
        </p:spPr>
        <p:style>
          <a:lnRef idx="1">
            <a:schemeClr val="accent5"/>
          </a:lnRef>
          <a:fillRef idx="2">
            <a:schemeClr val="accent5"/>
          </a:fillRef>
          <a:effectRef idx="1">
            <a:schemeClr val="accent5"/>
          </a:effectRef>
          <a:fontRef idx="minor">
            <a:schemeClr val="dk1"/>
          </a:fontRef>
        </p:style>
        <p:txBody>
          <a:bodyPr rtlCol="1" anchor="ctr"/>
          <a:lstStyle/>
          <a:p>
            <a:pPr lvl="0" algn="r" rtl="1"/>
            <a:r>
              <a:rPr lang="ar-EG" b="1" dirty="0">
                <a:solidFill>
                  <a:prstClr val="black"/>
                </a:solidFill>
                <a:ea typeface="Calibri"/>
              </a:rPr>
              <a:t>أن السعادة عبارة عن نشاط وهذا يعنى ان الناس الاكثر نشاطا هم الاكثر احساسا بالسعادة ، فكونك شخص كثير الاعمال والانجازات والهوايات ومشغولا دائما بأشياء هذا الجو يخلق السعادة . </a:t>
            </a:r>
            <a:endParaRPr lang="ar-EG" dirty="0">
              <a:solidFill>
                <a:prstClr val="black"/>
              </a:solidFill>
            </a:endParaRPr>
          </a:p>
        </p:txBody>
      </p:sp>
      <p:sp>
        <p:nvSpPr>
          <p:cNvPr id="11" name="Flowchart: Document 10"/>
          <p:cNvSpPr/>
          <p:nvPr/>
        </p:nvSpPr>
        <p:spPr>
          <a:xfrm>
            <a:off x="2667000" y="3197595"/>
            <a:ext cx="1752600" cy="2514600"/>
          </a:xfrm>
          <a:prstGeom prst="flowChartDocument">
            <a:avLst/>
          </a:prstGeom>
        </p:spPr>
        <p:style>
          <a:lnRef idx="1">
            <a:schemeClr val="accent4"/>
          </a:lnRef>
          <a:fillRef idx="2">
            <a:schemeClr val="accent4"/>
          </a:fillRef>
          <a:effectRef idx="1">
            <a:schemeClr val="accent4"/>
          </a:effectRef>
          <a:fontRef idx="minor">
            <a:schemeClr val="dk1"/>
          </a:fontRef>
        </p:style>
        <p:txBody>
          <a:bodyPr rtlCol="1" anchor="ctr"/>
          <a:lstStyle/>
          <a:p>
            <a:pPr lvl="0" algn="r" rtl="1"/>
            <a:r>
              <a:rPr lang="ar-EG" b="1" dirty="0">
                <a:solidFill>
                  <a:prstClr val="black"/>
                </a:solidFill>
                <a:ea typeface="Calibri"/>
              </a:rPr>
              <a:t>المجهود البدني من اى نوع كان دائما هو العلاج العملى لأى حالة اكتئاب او حزن تمر بك.</a:t>
            </a:r>
            <a:endParaRPr lang="ar-EG" dirty="0">
              <a:solidFill>
                <a:prstClr val="black"/>
              </a:solidFill>
            </a:endParaRPr>
          </a:p>
        </p:txBody>
      </p:sp>
      <p:sp>
        <p:nvSpPr>
          <p:cNvPr id="12" name="Flowchart: Document 11"/>
          <p:cNvSpPr/>
          <p:nvPr/>
        </p:nvSpPr>
        <p:spPr>
          <a:xfrm>
            <a:off x="4648200" y="2209800"/>
            <a:ext cx="1828800" cy="2209800"/>
          </a:xfrm>
          <a:prstGeom prst="flowChartDocument">
            <a:avLst/>
          </a:prstGeom>
        </p:spPr>
        <p:style>
          <a:lnRef idx="1">
            <a:schemeClr val="accent2"/>
          </a:lnRef>
          <a:fillRef idx="2">
            <a:schemeClr val="accent2"/>
          </a:fillRef>
          <a:effectRef idx="1">
            <a:schemeClr val="accent2"/>
          </a:effectRef>
          <a:fontRef idx="minor">
            <a:schemeClr val="dk1"/>
          </a:fontRef>
        </p:style>
        <p:txBody>
          <a:bodyPr rtlCol="1" anchor="ctr"/>
          <a:lstStyle/>
          <a:p>
            <a:pPr lvl="0" algn="r" rtl="1"/>
            <a:r>
              <a:rPr lang="ar-EG" b="1" dirty="0">
                <a:solidFill>
                  <a:prstClr val="black"/>
                </a:solidFill>
                <a:ea typeface="Calibri"/>
              </a:rPr>
              <a:t>أدرك علماء النفس المعرفي ان ما نفكر فيه هو فى اغلب الاحيان ما يحدث بالفعل فأفكارك الان هى واقعك غدا.</a:t>
            </a:r>
            <a:endParaRPr lang="ar-EG" dirty="0">
              <a:solidFill>
                <a:prstClr val="black"/>
              </a:solidFill>
            </a:endParaRPr>
          </a:p>
        </p:txBody>
      </p:sp>
    </p:spTree>
    <p:extLst>
      <p:ext uri="{BB962C8B-B14F-4D97-AF65-F5344CB8AC3E}">
        <p14:creationId xmlns:p14="http://schemas.microsoft.com/office/powerpoint/2010/main" val="2481659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العاب فلاش: صور خلفيات بوربوينت جديدة 2013 - خلفيات بوربوينت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23" y="0"/>
            <a:ext cx="9132277"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34441" y="5562600"/>
            <a:ext cx="2357157" cy="1097081"/>
          </a:xfrm>
          <a:prstGeom prst="rect">
            <a:avLst/>
          </a:prstGeom>
        </p:spPr>
      </p:pic>
      <p:sp>
        <p:nvSpPr>
          <p:cNvPr id="9" name="Flowchart: Document 8"/>
          <p:cNvSpPr/>
          <p:nvPr/>
        </p:nvSpPr>
        <p:spPr>
          <a:xfrm>
            <a:off x="3657600" y="457200"/>
            <a:ext cx="2209800" cy="2514600"/>
          </a:xfrm>
          <a:prstGeom prst="flowChartDocument">
            <a:avLst/>
          </a:prstGeom>
        </p:spPr>
        <p:style>
          <a:lnRef idx="1">
            <a:schemeClr val="accent1"/>
          </a:lnRef>
          <a:fillRef idx="2">
            <a:schemeClr val="accent1"/>
          </a:fillRef>
          <a:effectRef idx="1">
            <a:schemeClr val="accent1"/>
          </a:effectRef>
          <a:fontRef idx="minor">
            <a:schemeClr val="dk1"/>
          </a:fontRef>
        </p:style>
        <p:txBody>
          <a:bodyPr rtlCol="1" anchor="ctr"/>
          <a:lstStyle/>
          <a:p>
            <a:pPr lvl="0" algn="r" rtl="1"/>
            <a:r>
              <a:rPr lang="ar-EG" b="1" dirty="0">
                <a:solidFill>
                  <a:prstClr val="black"/>
                </a:solidFill>
                <a:ea typeface="Calibri"/>
              </a:rPr>
              <a:t>دائما هناك اشياء سلبية ومنغصات فى حياة كل شخص منا، سواء هذه الاشياء موجودة الان او في الافق</a:t>
            </a:r>
            <a:endParaRPr lang="ar-EG" dirty="0">
              <a:solidFill>
                <a:prstClr val="black"/>
              </a:solidFill>
            </a:endParaRPr>
          </a:p>
        </p:txBody>
      </p:sp>
      <p:sp>
        <p:nvSpPr>
          <p:cNvPr id="11" name="Flowchart: Document 10"/>
          <p:cNvSpPr/>
          <p:nvPr/>
        </p:nvSpPr>
        <p:spPr>
          <a:xfrm>
            <a:off x="6934200" y="304800"/>
            <a:ext cx="1905000" cy="2514600"/>
          </a:xfrm>
          <a:prstGeom prst="flowChartDocument">
            <a:avLst/>
          </a:prstGeom>
        </p:spPr>
        <p:style>
          <a:lnRef idx="1">
            <a:schemeClr val="accent3"/>
          </a:lnRef>
          <a:fillRef idx="2">
            <a:schemeClr val="accent3"/>
          </a:fillRef>
          <a:effectRef idx="1">
            <a:schemeClr val="accent3"/>
          </a:effectRef>
          <a:fontRef idx="minor">
            <a:schemeClr val="dk1"/>
          </a:fontRef>
        </p:style>
        <p:txBody>
          <a:bodyPr rtlCol="1" anchor="ctr"/>
          <a:lstStyle/>
          <a:p>
            <a:pPr lvl="0" algn="r" rtl="1"/>
            <a:r>
              <a:rPr lang="ar-EG" b="1" dirty="0">
                <a:solidFill>
                  <a:prstClr val="black"/>
                </a:solidFill>
                <a:ea typeface="Calibri"/>
              </a:rPr>
              <a:t>الذين يعيشون فى الوقت الحاضر هم دائما الأفضل، كون الخوض فى الماضي توجه معه العديد من الاحساس بالندم والحسرة</a:t>
            </a:r>
            <a:endParaRPr lang="ar-EG" dirty="0">
              <a:solidFill>
                <a:prstClr val="black"/>
              </a:solidFill>
            </a:endParaRPr>
          </a:p>
        </p:txBody>
      </p:sp>
      <p:sp>
        <p:nvSpPr>
          <p:cNvPr id="12" name="Flowchart: Document 11"/>
          <p:cNvSpPr/>
          <p:nvPr/>
        </p:nvSpPr>
        <p:spPr>
          <a:xfrm>
            <a:off x="5448300" y="3200400"/>
            <a:ext cx="1905000" cy="2514600"/>
          </a:xfrm>
          <a:prstGeom prst="flowChartDocument">
            <a:avLst/>
          </a:prstGeom>
        </p:spPr>
        <p:style>
          <a:lnRef idx="1">
            <a:schemeClr val="dk1"/>
          </a:lnRef>
          <a:fillRef idx="2">
            <a:schemeClr val="dk1"/>
          </a:fillRef>
          <a:effectRef idx="1">
            <a:schemeClr val="dk1"/>
          </a:effectRef>
          <a:fontRef idx="minor">
            <a:schemeClr val="dk1"/>
          </a:fontRef>
        </p:style>
        <p:txBody>
          <a:bodyPr rtlCol="1" anchor="ctr"/>
          <a:lstStyle/>
          <a:p>
            <a:pPr lvl="0" algn="r" rtl="1"/>
            <a:r>
              <a:rPr lang="ar-EG" b="1" dirty="0">
                <a:solidFill>
                  <a:prstClr val="black"/>
                </a:solidFill>
                <a:ea typeface="Calibri"/>
              </a:rPr>
              <a:t>تقدير الجمال هو الطريق الاول الى السعادة ، مع رائحة زهرة بنفسجية او مع الموسيقة المبهجة او فى الغوص ف تبادل الحب مع الاحباب</a:t>
            </a:r>
            <a:endParaRPr lang="ar-EG" dirty="0">
              <a:solidFill>
                <a:prstClr val="black"/>
              </a:solidFill>
            </a:endParaRPr>
          </a:p>
        </p:txBody>
      </p:sp>
      <p:sp>
        <p:nvSpPr>
          <p:cNvPr id="10" name="Left Arrow 9"/>
          <p:cNvSpPr/>
          <p:nvPr/>
        </p:nvSpPr>
        <p:spPr>
          <a:xfrm>
            <a:off x="5867400" y="1390650"/>
            <a:ext cx="1066800" cy="342900"/>
          </a:xfrm>
          <a:prstGeom prst="leftArrow">
            <a:avLst/>
          </a:prstGeom>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endParaRPr lang="ar-EG"/>
          </a:p>
        </p:txBody>
      </p:sp>
      <p:sp>
        <p:nvSpPr>
          <p:cNvPr id="14" name="Left Arrow 13"/>
          <p:cNvSpPr/>
          <p:nvPr/>
        </p:nvSpPr>
        <p:spPr>
          <a:xfrm rot="16200000">
            <a:off x="5700991" y="2266949"/>
            <a:ext cx="1524001" cy="342900"/>
          </a:xfrm>
          <a:prstGeom prst="leftArrow">
            <a:avLst/>
          </a:prstGeom>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endParaRPr lang="ar-EG"/>
          </a:p>
        </p:txBody>
      </p:sp>
    </p:spTree>
    <p:extLst>
      <p:ext uri="{BB962C8B-B14F-4D97-AF65-F5344CB8AC3E}">
        <p14:creationId xmlns:p14="http://schemas.microsoft.com/office/powerpoint/2010/main" val="2481659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العاب فلاش: صور خلفيات بوربوينت جديدة 2013 - خلفيات بوربوينت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23" y="0"/>
            <a:ext cx="9132277"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495800" y="381000"/>
            <a:ext cx="3555782" cy="688458"/>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ctr" rtl="1">
              <a:lnSpc>
                <a:spcPct val="115000"/>
              </a:lnSpc>
              <a:spcAft>
                <a:spcPts val="1000"/>
              </a:spcAft>
            </a:pPr>
            <a:r>
              <a:rPr lang="ar-EG" sz="3600" b="1" u="wavy" dirty="0">
                <a:solidFill>
                  <a:srgbClr val="7030A0"/>
                </a:solidFill>
                <a:ea typeface="Calibri"/>
              </a:rPr>
              <a:t>مهارات تحقيق السعادة</a:t>
            </a:r>
            <a:endParaRPr lang="en-US" sz="1200" dirty="0">
              <a:ea typeface="Calibri"/>
              <a:cs typeface="Arial"/>
            </a:endParaRPr>
          </a:p>
        </p:txBody>
      </p:sp>
      <p:sp>
        <p:nvSpPr>
          <p:cNvPr id="4" name="Oval 3"/>
          <p:cNvSpPr/>
          <p:nvPr/>
        </p:nvSpPr>
        <p:spPr>
          <a:xfrm>
            <a:off x="5715000" y="1752600"/>
            <a:ext cx="3280410" cy="594360"/>
          </a:xfrm>
          <a:prstGeom prst="ellipse">
            <a:avLst/>
          </a:prstGeom>
          <a:ln/>
        </p:spPr>
        <p:style>
          <a:lnRef idx="1">
            <a:schemeClr val="accent6"/>
          </a:lnRef>
          <a:fillRef idx="2">
            <a:schemeClr val="accent6"/>
          </a:fillRef>
          <a:effectRef idx="1">
            <a:schemeClr val="accent6"/>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algn="r" defTabSz="914400" rtl="1" eaLnBrk="1" fontAlgn="auto" latinLnBrk="0" hangingPunct="1">
              <a:lnSpc>
                <a:spcPct val="115000"/>
              </a:lnSpc>
              <a:spcBef>
                <a:spcPts val="0"/>
              </a:spcBef>
              <a:spcAft>
                <a:spcPts val="1000"/>
              </a:spcAft>
              <a:buClrTx/>
              <a:buSzTx/>
              <a:buFontTx/>
              <a:buNone/>
              <a:tabLst/>
              <a:defRPr/>
            </a:pPr>
            <a:endParaRPr kumimoji="0" lang="ar-EG" sz="1050" b="1" i="0" u="none" strike="noStrike" kern="0" cap="none" spc="0" normalizeH="0" baseline="0" noProof="0" dirty="0" smtClean="0">
              <a:ln>
                <a:noFill/>
              </a:ln>
              <a:solidFill>
                <a:srgbClr val="C00000"/>
              </a:solidFill>
              <a:effectLst/>
              <a:uLnTx/>
              <a:uFillTx/>
              <a:latin typeface="Calibri"/>
              <a:ea typeface="Calibri"/>
              <a:cs typeface="Arial"/>
            </a:endParaRPr>
          </a:p>
          <a:p>
            <a:pPr marL="0" marR="0" lvl="0" indent="0" algn="r" defTabSz="914400" rtl="1" eaLnBrk="1" fontAlgn="auto" latinLnBrk="0" hangingPunct="1">
              <a:lnSpc>
                <a:spcPct val="115000"/>
              </a:lnSpc>
              <a:spcBef>
                <a:spcPts val="0"/>
              </a:spcBef>
              <a:spcAft>
                <a:spcPts val="1000"/>
              </a:spcAft>
              <a:buClrTx/>
              <a:buSzTx/>
              <a:buFontTx/>
              <a:buNone/>
              <a:tabLst/>
              <a:defRPr/>
            </a:pPr>
            <a:r>
              <a:rPr kumimoji="0" lang="ar-EG" sz="2400" b="1" i="0" u="none" strike="noStrike" kern="0" cap="none" spc="0" normalizeH="0" baseline="0" noProof="0" dirty="0" smtClean="0">
                <a:ln>
                  <a:noFill/>
                </a:ln>
                <a:solidFill>
                  <a:srgbClr val="C00000"/>
                </a:solidFill>
                <a:effectLst/>
                <a:uLnTx/>
                <a:uFillTx/>
                <a:latin typeface="Calibri"/>
                <a:ea typeface="Calibri"/>
                <a:cs typeface="Arial"/>
              </a:rPr>
              <a:t>طرق </a:t>
            </a:r>
            <a:r>
              <a:rPr kumimoji="0" lang="ar-EG" sz="2400" b="1" i="0" u="none" strike="noStrike" kern="0" cap="none" spc="0" normalizeH="0" baseline="0" noProof="0" dirty="0">
                <a:ln>
                  <a:noFill/>
                </a:ln>
                <a:solidFill>
                  <a:srgbClr val="C00000"/>
                </a:solidFill>
                <a:effectLst/>
                <a:uLnTx/>
                <a:uFillTx/>
                <a:latin typeface="Calibri"/>
                <a:ea typeface="Calibri"/>
                <a:cs typeface="Arial"/>
              </a:rPr>
              <a:t>تحقيق السعادة</a:t>
            </a:r>
            <a:endParaRPr kumimoji="0" lang="en-US" sz="1100" b="0" i="0" u="none" strike="noStrike" kern="0" cap="none" spc="0" normalizeH="0" baseline="0" noProof="0" dirty="0">
              <a:ln>
                <a:noFill/>
              </a:ln>
              <a:solidFill>
                <a:sysClr val="windowText" lastClr="000000"/>
              </a:solidFill>
              <a:effectLst/>
              <a:uLnTx/>
              <a:uFillTx/>
              <a:latin typeface="Calibri"/>
              <a:ea typeface="Calibri"/>
              <a:cs typeface="Arial"/>
            </a:endParaRPr>
          </a:p>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en-US" sz="1100" b="0" i="0" u="none" strike="noStrike" kern="0" cap="none" spc="0" normalizeH="0" baseline="0" noProof="0" dirty="0">
                <a:ln>
                  <a:noFill/>
                </a:ln>
                <a:solidFill>
                  <a:sysClr val="windowText" lastClr="000000"/>
                </a:solidFill>
                <a:effectLst/>
                <a:uLnTx/>
                <a:uFillTx/>
                <a:latin typeface="Calibri"/>
                <a:ea typeface="Calibri"/>
                <a:cs typeface="Arial"/>
              </a:rPr>
              <a:t> </a:t>
            </a:r>
          </a:p>
        </p:txBody>
      </p:sp>
      <p:sp>
        <p:nvSpPr>
          <p:cNvPr id="3" name="Rectangle 2"/>
          <p:cNvSpPr/>
          <p:nvPr/>
        </p:nvSpPr>
        <p:spPr>
          <a:xfrm>
            <a:off x="3124200" y="2514600"/>
            <a:ext cx="5715000" cy="1366528"/>
          </a:xfrm>
          <a:prstGeom prst="rect">
            <a:avLst/>
          </a:prstGeom>
        </p:spPr>
        <p:txBody>
          <a:bodyPr wrap="square">
            <a:spAutoFit/>
          </a:bodyPr>
          <a:lstStyle/>
          <a:p>
            <a:pPr algn="r" rtl="1">
              <a:lnSpc>
                <a:spcPct val="115000"/>
              </a:lnSpc>
              <a:spcAft>
                <a:spcPts val="1000"/>
              </a:spcAft>
            </a:pPr>
            <a:r>
              <a:rPr lang="en-US" b="1" dirty="0">
                <a:solidFill>
                  <a:srgbClr val="0D0D0D"/>
                </a:solidFill>
                <a:latin typeface="Arial"/>
                <a:ea typeface="Calibri"/>
                <a:cs typeface="Arial"/>
              </a:rPr>
              <a:t> </a:t>
            </a:r>
            <a:r>
              <a:rPr lang="ar-EG" b="1" dirty="0">
                <a:solidFill>
                  <a:srgbClr val="0D0D0D"/>
                </a:solidFill>
                <a:latin typeface="Arial"/>
                <a:ea typeface="Calibri"/>
              </a:rPr>
              <a:t>اتخاذ القرار وإبداء الرأي بحرية يجب ألا يخاف الإنسان من شيء في حياته، وأن يُبدي رأيه دون أي تردد، كما أن عليه الاعتماد على نفسه في اتخاذ القرارات؛ لأن الحياة التي يعيشها تتطلب منه أن يتحمل المسؤولية الكاملة. </a:t>
            </a:r>
            <a:endParaRPr lang="en-US" sz="1050" dirty="0">
              <a:ea typeface="Calibri"/>
              <a:cs typeface="Arial"/>
            </a:endParaRPr>
          </a:p>
        </p:txBody>
      </p:sp>
      <p:sp>
        <p:nvSpPr>
          <p:cNvPr id="5" name="Rectangle 4"/>
          <p:cNvSpPr/>
          <p:nvPr/>
        </p:nvSpPr>
        <p:spPr>
          <a:xfrm>
            <a:off x="6477000" y="4267200"/>
            <a:ext cx="2286000" cy="19050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r" rtl="1">
              <a:lnSpc>
                <a:spcPct val="115000"/>
              </a:lnSpc>
              <a:spcAft>
                <a:spcPts val="1000"/>
              </a:spcAft>
            </a:pPr>
            <a:r>
              <a:rPr lang="ar-EG" sz="2000" b="1" dirty="0" smtClean="0">
                <a:solidFill>
                  <a:srgbClr val="31859C"/>
                </a:solidFill>
                <a:ea typeface="Calibri"/>
              </a:rPr>
              <a:t>عدم </a:t>
            </a:r>
            <a:r>
              <a:rPr lang="ar-EG" sz="2000" b="1" dirty="0">
                <a:solidFill>
                  <a:srgbClr val="31859C"/>
                </a:solidFill>
                <a:ea typeface="Calibri"/>
              </a:rPr>
              <a:t>ترك أوقات للفراغ</a:t>
            </a:r>
            <a:endParaRPr lang="en-US" sz="1050" dirty="0">
              <a:ea typeface="Calibri"/>
              <a:cs typeface="Arial"/>
            </a:endParaRPr>
          </a:p>
          <a:p>
            <a:pPr algn="r" rtl="1"/>
            <a:r>
              <a:rPr lang="ar-EG" b="1" dirty="0">
                <a:solidFill>
                  <a:srgbClr val="0D0D0D"/>
                </a:solidFill>
                <a:ea typeface="Calibri"/>
              </a:rPr>
              <a:t> الفراغ وهدر الوقت من الأسباب الرئيسية المؤدية إلى الاكتئاب والإحباط، والشعور بجميع المشاعر السلبية التي تحتل نفوسنا</a:t>
            </a:r>
            <a:endParaRPr lang="ar-EG" dirty="0"/>
          </a:p>
        </p:txBody>
      </p:sp>
      <p:sp>
        <p:nvSpPr>
          <p:cNvPr id="7" name="Rectangle 6"/>
          <p:cNvSpPr/>
          <p:nvPr/>
        </p:nvSpPr>
        <p:spPr>
          <a:xfrm>
            <a:off x="3581400" y="4267200"/>
            <a:ext cx="2286000" cy="190500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algn="r" rtl="1">
              <a:lnSpc>
                <a:spcPct val="115000"/>
              </a:lnSpc>
              <a:spcAft>
                <a:spcPts val="1000"/>
              </a:spcAft>
            </a:pPr>
            <a:r>
              <a:rPr lang="ar-EG" sz="2000" b="1" dirty="0" smtClean="0">
                <a:solidFill>
                  <a:schemeClr val="bg1"/>
                </a:solidFill>
                <a:ea typeface="Calibri"/>
              </a:rPr>
              <a:t>الأنتباه </a:t>
            </a:r>
            <a:r>
              <a:rPr lang="ar-EG" sz="2000" b="1" dirty="0">
                <a:solidFill>
                  <a:schemeClr val="bg1"/>
                </a:solidFill>
                <a:ea typeface="Calibri"/>
              </a:rPr>
              <a:t>والاهتمام بالنفس</a:t>
            </a:r>
            <a:endParaRPr lang="en-US" sz="1050" dirty="0">
              <a:solidFill>
                <a:schemeClr val="bg1"/>
              </a:solidFill>
              <a:ea typeface="Calibri"/>
              <a:cs typeface="Arial"/>
            </a:endParaRPr>
          </a:p>
          <a:p>
            <a:pPr algn="r" rtl="1"/>
            <a:r>
              <a:rPr lang="ar-EG" b="1" dirty="0">
                <a:solidFill>
                  <a:srgbClr val="0D0D0D"/>
                </a:solidFill>
                <a:ea typeface="Calibri"/>
              </a:rPr>
              <a:t> الاهتمام بالنفس، وعدم البخل عليها بشراء ما يحتاجه الإنسان، أو السفر للتمتع والاستجمام</a:t>
            </a:r>
            <a:endParaRPr lang="ar-EG" dirty="0"/>
          </a:p>
        </p:txBody>
      </p:sp>
      <p:sp>
        <p:nvSpPr>
          <p:cNvPr id="6" name="Left Arrow 5"/>
          <p:cNvSpPr/>
          <p:nvPr/>
        </p:nvSpPr>
        <p:spPr>
          <a:xfrm>
            <a:off x="5867400" y="5029200"/>
            <a:ext cx="609600" cy="228600"/>
          </a:xfrm>
          <a:prstGeom prst="leftArrow">
            <a:avLst/>
          </a:prstGeom>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endParaRPr lang="ar-EG"/>
          </a:p>
        </p:txBody>
      </p:sp>
    </p:spTree>
    <p:extLst>
      <p:ext uri="{BB962C8B-B14F-4D97-AF65-F5344CB8AC3E}">
        <p14:creationId xmlns:p14="http://schemas.microsoft.com/office/powerpoint/2010/main" val="39805285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العاب فلاش: صور خلفيات بوربوينت جديدة 2013 - خلفيات بوربوينت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23" y="0"/>
            <a:ext cx="9132277"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6372045" y="303362"/>
            <a:ext cx="2438400" cy="1905000"/>
          </a:xfrm>
          <a:prstGeom prst="rect">
            <a:avLst/>
          </a:prstGeom>
        </p:spPr>
        <p:style>
          <a:lnRef idx="1">
            <a:schemeClr val="accent6"/>
          </a:lnRef>
          <a:fillRef idx="2">
            <a:schemeClr val="accent6"/>
          </a:fillRef>
          <a:effectRef idx="1">
            <a:schemeClr val="accent6"/>
          </a:effectRef>
          <a:fontRef idx="minor">
            <a:schemeClr val="dk1"/>
          </a:fontRef>
        </p:style>
        <p:txBody>
          <a:bodyPr rtlCol="1" anchor="ctr"/>
          <a:lstStyle/>
          <a:p>
            <a:pPr algn="r" rtl="1">
              <a:lnSpc>
                <a:spcPct val="115000"/>
              </a:lnSpc>
              <a:spcAft>
                <a:spcPts val="1000"/>
              </a:spcAft>
            </a:pPr>
            <a:r>
              <a:rPr lang="ar-EG" sz="2000" b="1" dirty="0" smtClean="0">
                <a:solidFill>
                  <a:srgbClr val="31859C"/>
                </a:solidFill>
                <a:ea typeface="Calibri"/>
              </a:rPr>
              <a:t>القناعة </a:t>
            </a:r>
            <a:r>
              <a:rPr lang="ar-EG" sz="2000" b="1" dirty="0">
                <a:solidFill>
                  <a:srgbClr val="31859C"/>
                </a:solidFill>
                <a:ea typeface="Calibri"/>
              </a:rPr>
              <a:t>والتواضع</a:t>
            </a:r>
            <a:endParaRPr lang="en-US" sz="1050" dirty="0">
              <a:ea typeface="Calibri"/>
              <a:cs typeface="Arial"/>
            </a:endParaRPr>
          </a:p>
          <a:p>
            <a:pPr algn="r" rtl="1"/>
            <a:r>
              <a:rPr lang="ar-EG" b="1" dirty="0">
                <a:solidFill>
                  <a:srgbClr val="0D0D0D"/>
                </a:solidFill>
                <a:ea typeface="Calibri"/>
              </a:rPr>
              <a:t> القناعة كنز لا يفنى لذلك يجب التحلي بالقناعة والرضا بما كَتَبَ الله لنا</a:t>
            </a:r>
            <a:endParaRPr lang="ar-EG" dirty="0"/>
          </a:p>
        </p:txBody>
      </p:sp>
      <p:sp>
        <p:nvSpPr>
          <p:cNvPr id="4" name="Rectangle 3"/>
          <p:cNvSpPr/>
          <p:nvPr/>
        </p:nvSpPr>
        <p:spPr>
          <a:xfrm>
            <a:off x="3276600" y="304800"/>
            <a:ext cx="2438400" cy="1905000"/>
          </a:xfrm>
          <a:prstGeom prst="rect">
            <a:avLst/>
          </a:prstGeom>
        </p:spPr>
        <p:style>
          <a:lnRef idx="1">
            <a:schemeClr val="accent5"/>
          </a:lnRef>
          <a:fillRef idx="2">
            <a:schemeClr val="accent5"/>
          </a:fillRef>
          <a:effectRef idx="1">
            <a:schemeClr val="accent5"/>
          </a:effectRef>
          <a:fontRef idx="minor">
            <a:schemeClr val="dk1"/>
          </a:fontRef>
        </p:style>
        <p:txBody>
          <a:bodyPr rtlCol="1" anchor="ctr"/>
          <a:lstStyle/>
          <a:p>
            <a:pPr algn="r" rtl="1">
              <a:lnSpc>
                <a:spcPct val="115000"/>
              </a:lnSpc>
              <a:spcAft>
                <a:spcPts val="1000"/>
              </a:spcAft>
            </a:pPr>
            <a:r>
              <a:rPr lang="ar-EG" sz="2000" b="1" dirty="0" smtClean="0">
                <a:solidFill>
                  <a:srgbClr val="31859C"/>
                </a:solidFill>
                <a:ea typeface="Calibri"/>
              </a:rPr>
              <a:t>التخلص </a:t>
            </a:r>
            <a:r>
              <a:rPr lang="ar-EG" sz="2000" b="1" dirty="0">
                <a:solidFill>
                  <a:srgbClr val="31859C"/>
                </a:solidFill>
                <a:ea typeface="Calibri"/>
              </a:rPr>
              <a:t>من التوتر والقلق</a:t>
            </a:r>
            <a:endParaRPr lang="en-US" sz="1050" dirty="0">
              <a:ea typeface="Calibri"/>
              <a:cs typeface="Arial"/>
            </a:endParaRPr>
          </a:p>
          <a:p>
            <a:pPr algn="r" rtl="1"/>
            <a:r>
              <a:rPr lang="ar-EG" b="1" dirty="0">
                <a:solidFill>
                  <a:srgbClr val="0D0D0D"/>
                </a:solidFill>
                <a:ea typeface="Calibri"/>
              </a:rPr>
              <a:t> إرهاق النفس بأشياء غير مهمة يُلهي الإنسان بالتفكير في سيئات الحياة</a:t>
            </a:r>
            <a:endParaRPr lang="ar-EG" dirty="0"/>
          </a:p>
        </p:txBody>
      </p:sp>
      <p:sp>
        <p:nvSpPr>
          <p:cNvPr id="5" name="Rectangle 4"/>
          <p:cNvSpPr/>
          <p:nvPr/>
        </p:nvSpPr>
        <p:spPr>
          <a:xfrm>
            <a:off x="6424522" y="4648200"/>
            <a:ext cx="2438400" cy="1905000"/>
          </a:xfrm>
          <a:prstGeom prst="rect">
            <a:avLst/>
          </a:prstGeom>
        </p:spPr>
        <p:style>
          <a:lnRef idx="1">
            <a:schemeClr val="accent4"/>
          </a:lnRef>
          <a:fillRef idx="2">
            <a:schemeClr val="accent4"/>
          </a:fillRef>
          <a:effectRef idx="1">
            <a:schemeClr val="accent4"/>
          </a:effectRef>
          <a:fontRef idx="minor">
            <a:schemeClr val="dk1"/>
          </a:fontRef>
        </p:style>
        <p:txBody>
          <a:bodyPr rtlCol="1" anchor="ctr"/>
          <a:lstStyle/>
          <a:p>
            <a:pPr algn="r" rtl="1">
              <a:lnSpc>
                <a:spcPct val="115000"/>
              </a:lnSpc>
              <a:spcAft>
                <a:spcPts val="1000"/>
              </a:spcAft>
            </a:pPr>
            <a:r>
              <a:rPr lang="ar-EG" sz="2000" b="1" dirty="0" smtClean="0">
                <a:solidFill>
                  <a:srgbClr val="31859C"/>
                </a:solidFill>
                <a:ea typeface="Calibri"/>
              </a:rPr>
              <a:t>الإهتمام </a:t>
            </a:r>
            <a:r>
              <a:rPr lang="ar-EG" sz="2000" b="1" dirty="0">
                <a:solidFill>
                  <a:srgbClr val="31859C"/>
                </a:solidFill>
                <a:ea typeface="Calibri"/>
              </a:rPr>
              <a:t>بصحّة الجسم </a:t>
            </a:r>
            <a:endParaRPr lang="en-US" sz="1050" dirty="0">
              <a:ea typeface="Calibri"/>
              <a:cs typeface="Arial"/>
            </a:endParaRPr>
          </a:p>
          <a:p>
            <a:pPr algn="r" rtl="1"/>
            <a:r>
              <a:rPr lang="ar-EG" b="1" dirty="0">
                <a:solidFill>
                  <a:srgbClr val="0D0D0D"/>
                </a:solidFill>
                <a:ea typeface="Calibri"/>
              </a:rPr>
              <a:t>الحياة الصحيّة المتمثّلة بممارسة التمارين الرياضيّة وتناول الطعام الصحيّ تجعل الإنسان سعيداً في حياته</a:t>
            </a:r>
            <a:endParaRPr lang="ar-EG" dirty="0"/>
          </a:p>
        </p:txBody>
      </p:sp>
      <p:sp>
        <p:nvSpPr>
          <p:cNvPr id="6" name="Rectangle 5"/>
          <p:cNvSpPr/>
          <p:nvPr/>
        </p:nvSpPr>
        <p:spPr>
          <a:xfrm>
            <a:off x="4876800" y="2476500"/>
            <a:ext cx="2438400" cy="1905000"/>
          </a:xfrm>
          <a:prstGeom prst="rect">
            <a:avLst/>
          </a:prstGeom>
        </p:spPr>
        <p:style>
          <a:lnRef idx="1">
            <a:schemeClr val="dk1"/>
          </a:lnRef>
          <a:fillRef idx="2">
            <a:schemeClr val="dk1"/>
          </a:fillRef>
          <a:effectRef idx="1">
            <a:schemeClr val="dk1"/>
          </a:effectRef>
          <a:fontRef idx="minor">
            <a:schemeClr val="dk1"/>
          </a:fontRef>
        </p:style>
        <p:txBody>
          <a:bodyPr rtlCol="1" anchor="ctr"/>
          <a:lstStyle/>
          <a:p>
            <a:pPr algn="r" rtl="1">
              <a:lnSpc>
                <a:spcPct val="115000"/>
              </a:lnSpc>
              <a:spcAft>
                <a:spcPts val="1000"/>
              </a:spcAft>
            </a:pPr>
            <a:r>
              <a:rPr lang="ar-EG" sz="2000" b="1" dirty="0" smtClean="0">
                <a:solidFill>
                  <a:srgbClr val="31859C"/>
                </a:solidFill>
                <a:ea typeface="Calibri"/>
              </a:rPr>
              <a:t>التخلص </a:t>
            </a:r>
            <a:r>
              <a:rPr lang="ar-EG" sz="2000" b="1" dirty="0">
                <a:solidFill>
                  <a:srgbClr val="31859C"/>
                </a:solidFill>
                <a:ea typeface="Calibri"/>
              </a:rPr>
              <a:t>من المشاعر السلبية</a:t>
            </a:r>
            <a:endParaRPr lang="en-US" sz="1050" dirty="0">
              <a:ea typeface="Calibri"/>
              <a:cs typeface="Arial"/>
            </a:endParaRPr>
          </a:p>
          <a:p>
            <a:pPr algn="r" rtl="1"/>
            <a:r>
              <a:rPr lang="ar-EG" b="1" dirty="0">
                <a:solidFill>
                  <a:srgbClr val="0D0D0D"/>
                </a:solidFill>
                <a:ea typeface="Calibri"/>
              </a:rPr>
              <a:t> انشغال النفس بكره الناس والحقد عليهم أو الغيرة يؤدي إلى شعور الإنسان بالضيق والضجر </a:t>
            </a:r>
            <a:endParaRPr lang="ar-EG" dirty="0"/>
          </a:p>
        </p:txBody>
      </p:sp>
      <p:sp>
        <p:nvSpPr>
          <p:cNvPr id="7" name="Rectangle 6"/>
          <p:cNvSpPr/>
          <p:nvPr/>
        </p:nvSpPr>
        <p:spPr>
          <a:xfrm>
            <a:off x="3329077" y="4648200"/>
            <a:ext cx="2438400" cy="1905000"/>
          </a:xfrm>
          <a:prstGeom prst="rect">
            <a:avLst/>
          </a:prstGeom>
        </p:spPr>
        <p:style>
          <a:lnRef idx="1">
            <a:schemeClr val="accent2"/>
          </a:lnRef>
          <a:fillRef idx="2">
            <a:schemeClr val="accent2"/>
          </a:fillRef>
          <a:effectRef idx="1">
            <a:schemeClr val="accent2"/>
          </a:effectRef>
          <a:fontRef idx="minor">
            <a:schemeClr val="dk1"/>
          </a:fontRef>
        </p:style>
        <p:txBody>
          <a:bodyPr rtlCol="1" anchor="ctr"/>
          <a:lstStyle/>
          <a:p>
            <a:pPr algn="r" rtl="1">
              <a:lnSpc>
                <a:spcPct val="115000"/>
              </a:lnSpc>
              <a:spcAft>
                <a:spcPts val="1000"/>
              </a:spcAft>
            </a:pPr>
            <a:r>
              <a:rPr lang="ar-EG" sz="2000" b="1" dirty="0" smtClean="0">
                <a:solidFill>
                  <a:srgbClr val="31859C"/>
                </a:solidFill>
                <a:ea typeface="Calibri"/>
              </a:rPr>
              <a:t>حب </a:t>
            </a:r>
            <a:r>
              <a:rPr lang="ar-EG" sz="2000" b="1" dirty="0">
                <a:solidFill>
                  <a:srgbClr val="31859C"/>
                </a:solidFill>
                <a:ea typeface="Calibri"/>
              </a:rPr>
              <a:t>العمل </a:t>
            </a:r>
            <a:endParaRPr lang="en-US" sz="1050" dirty="0">
              <a:ea typeface="Calibri"/>
              <a:cs typeface="Arial"/>
            </a:endParaRPr>
          </a:p>
          <a:p>
            <a:pPr algn="r" rtl="1"/>
            <a:r>
              <a:rPr lang="ar-EG" b="1" dirty="0">
                <a:solidFill>
                  <a:srgbClr val="0D0D0D"/>
                </a:solidFill>
                <a:ea typeface="Calibri"/>
              </a:rPr>
              <a:t>من الصعب شعور الفرد بالسعادة إذا لم يحب أو يتقبّل الأمور والأعمال التي يقوم بها يوميّاً</a:t>
            </a:r>
            <a:endParaRPr lang="ar-EG" dirty="0"/>
          </a:p>
        </p:txBody>
      </p:sp>
      <p:sp>
        <p:nvSpPr>
          <p:cNvPr id="3" name="Left Arrow 2"/>
          <p:cNvSpPr/>
          <p:nvPr/>
        </p:nvSpPr>
        <p:spPr>
          <a:xfrm>
            <a:off x="5715000" y="1255862"/>
            <a:ext cx="657045" cy="268138"/>
          </a:xfrm>
          <a:prstGeom prst="leftArrow">
            <a:avLst/>
          </a:prstGeom>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endParaRPr lang="ar-EG"/>
          </a:p>
        </p:txBody>
      </p:sp>
      <p:sp>
        <p:nvSpPr>
          <p:cNvPr id="10" name="Left Arrow 9"/>
          <p:cNvSpPr/>
          <p:nvPr/>
        </p:nvSpPr>
        <p:spPr>
          <a:xfrm>
            <a:off x="5767477" y="5332562"/>
            <a:ext cx="657045" cy="268138"/>
          </a:xfrm>
          <a:prstGeom prst="leftArrow">
            <a:avLst/>
          </a:prstGeom>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endParaRPr lang="ar-EG"/>
          </a:p>
        </p:txBody>
      </p:sp>
    </p:spTree>
    <p:extLst>
      <p:ext uri="{BB962C8B-B14F-4D97-AF65-F5344CB8AC3E}">
        <p14:creationId xmlns:p14="http://schemas.microsoft.com/office/powerpoint/2010/main" val="39805285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العاب فلاش: صور خلفيات بوربوينت جديدة 2013 - خلفيات بوربوينت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23" y="0"/>
            <a:ext cx="9132277"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Oval 2"/>
          <p:cNvSpPr/>
          <p:nvPr/>
        </p:nvSpPr>
        <p:spPr>
          <a:xfrm>
            <a:off x="5562600" y="457200"/>
            <a:ext cx="3280410" cy="594360"/>
          </a:xfrm>
          <a:prstGeom prst="ellipse">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9BBB59">
                <a:shade val="95000"/>
                <a:satMod val="105000"/>
              </a:srgbClr>
            </a:solidFill>
            <a:prstDash val="solid"/>
          </a:ln>
          <a:effectLst>
            <a:outerShdw blurRad="40000" dist="20000" dir="5400000" rotWithShape="0">
              <a:srgbClr val="000000">
                <a:alpha val="38000"/>
              </a:srgbClr>
            </a:outerShdw>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ar-EG" sz="2000" b="1" i="0" u="none" strike="noStrike" kern="0" cap="none" spc="0" normalizeH="0" baseline="0" noProof="0">
                <a:ln>
                  <a:noFill/>
                </a:ln>
                <a:solidFill>
                  <a:srgbClr val="0D0D0D"/>
                </a:solidFill>
                <a:effectLst/>
                <a:uLnTx/>
                <a:uFillTx/>
                <a:latin typeface="Calibri"/>
                <a:ea typeface="Calibri"/>
                <a:cs typeface="Arial"/>
              </a:rPr>
              <a:t>نصائح لتحقيق السعادة</a:t>
            </a:r>
            <a:endParaRPr kumimoji="0" lang="en-US" sz="1100" b="0" i="0" u="none" strike="noStrike" kern="0" cap="none" spc="0" normalizeH="0" baseline="0" noProof="0">
              <a:ln>
                <a:noFill/>
              </a:ln>
              <a:solidFill>
                <a:sysClr val="windowText" lastClr="000000"/>
              </a:solidFill>
              <a:effectLst/>
              <a:uLnTx/>
              <a:uFillTx/>
              <a:latin typeface="Calibri"/>
              <a:ea typeface="Calibri"/>
              <a:cs typeface="Arial"/>
            </a:endParaRPr>
          </a:p>
        </p:txBody>
      </p:sp>
      <p:sp>
        <p:nvSpPr>
          <p:cNvPr id="2" name="Rectangle 1"/>
          <p:cNvSpPr/>
          <p:nvPr/>
        </p:nvSpPr>
        <p:spPr>
          <a:xfrm>
            <a:off x="2971800" y="1295400"/>
            <a:ext cx="5991980" cy="2813078"/>
          </a:xfrm>
          <a:prstGeom prst="rect">
            <a:avLst/>
          </a:prstGeom>
        </p:spPr>
        <p:txBody>
          <a:bodyPr wrap="square">
            <a:spAutoFit/>
          </a:bodyPr>
          <a:lstStyle/>
          <a:p>
            <a:pPr algn="r" rtl="1">
              <a:lnSpc>
                <a:spcPct val="115000"/>
              </a:lnSpc>
              <a:spcAft>
                <a:spcPts val="1000"/>
              </a:spcAft>
            </a:pPr>
            <a:r>
              <a:rPr lang="ar-EG" b="1" dirty="0">
                <a:solidFill>
                  <a:srgbClr val="0D0D0D"/>
                </a:solidFill>
                <a:ea typeface="Calibri"/>
              </a:rPr>
              <a:t>توجد العديد من النصائح التي تجلب السعادة إلى حياة الإنسان، ومنها:</a:t>
            </a:r>
            <a:endParaRPr lang="en-US" sz="1050" dirty="0">
              <a:ea typeface="Calibri"/>
              <a:cs typeface="Arial"/>
            </a:endParaRPr>
          </a:p>
          <a:p>
            <a:pPr algn="r" rtl="1">
              <a:lnSpc>
                <a:spcPct val="115000"/>
              </a:lnSpc>
              <a:spcAft>
                <a:spcPts val="1000"/>
              </a:spcAft>
            </a:pPr>
            <a:r>
              <a:rPr lang="ar-EG" b="1" dirty="0">
                <a:solidFill>
                  <a:srgbClr val="0D0D0D"/>
                </a:solidFill>
                <a:ea typeface="Calibri"/>
              </a:rPr>
              <a:t> </a:t>
            </a:r>
            <a:r>
              <a:rPr lang="ar-EG" sz="2000" b="1" dirty="0">
                <a:solidFill>
                  <a:srgbClr val="C00000"/>
                </a:solidFill>
                <a:ea typeface="Calibri"/>
              </a:rPr>
              <a:t>معرفة متطلّبات السعادة: </a:t>
            </a:r>
            <a:r>
              <a:rPr lang="ar-EG" b="1" dirty="0">
                <a:solidFill>
                  <a:srgbClr val="0D0D0D"/>
                </a:solidFill>
                <a:ea typeface="Calibri"/>
              </a:rPr>
              <a:t>لكل شخص متطلّبات مُعيّنة تجلب السعادة إلى حياته، ويجب عليه معرفتها ومحاولة تحقيقها بنفسه.</a:t>
            </a:r>
            <a:endParaRPr lang="en-US" sz="1050" dirty="0">
              <a:ea typeface="Calibri"/>
              <a:cs typeface="Arial"/>
            </a:endParaRPr>
          </a:p>
          <a:p>
            <a:pPr algn="r" rtl="1">
              <a:lnSpc>
                <a:spcPct val="115000"/>
              </a:lnSpc>
              <a:spcAft>
                <a:spcPts val="1000"/>
              </a:spcAft>
            </a:pPr>
            <a:r>
              <a:rPr lang="ar-EG" b="1" dirty="0">
                <a:solidFill>
                  <a:srgbClr val="0D0D0D"/>
                </a:solidFill>
                <a:ea typeface="Calibri"/>
              </a:rPr>
              <a:t> </a:t>
            </a:r>
            <a:r>
              <a:rPr lang="ar-EG" sz="2000" b="1" dirty="0">
                <a:solidFill>
                  <a:srgbClr val="C00000"/>
                </a:solidFill>
                <a:ea typeface="Calibri"/>
              </a:rPr>
              <a:t>وضع خطّة لتحقيق الأهداف: </a:t>
            </a:r>
            <a:r>
              <a:rPr lang="ar-EG" b="1" dirty="0">
                <a:solidFill>
                  <a:srgbClr val="0D0D0D"/>
                </a:solidFill>
                <a:ea typeface="Calibri"/>
              </a:rPr>
              <a:t>تحديد الفرد لخطّة مميّزة من أجل الوصول للسعادة تحسّن من نوعيّة </a:t>
            </a:r>
            <a:r>
              <a:rPr lang="ar-EG" b="1" dirty="0" smtClean="0">
                <a:solidFill>
                  <a:srgbClr val="0D0D0D"/>
                </a:solidFill>
                <a:ea typeface="Calibri"/>
              </a:rPr>
              <a:t>حياته. </a:t>
            </a:r>
            <a:endParaRPr lang="en-US" sz="1050" dirty="0">
              <a:ea typeface="Calibri"/>
              <a:cs typeface="Arial"/>
            </a:endParaRPr>
          </a:p>
          <a:p>
            <a:pPr algn="r" rtl="1">
              <a:lnSpc>
                <a:spcPct val="115000"/>
              </a:lnSpc>
              <a:spcAft>
                <a:spcPts val="1000"/>
              </a:spcAft>
            </a:pPr>
            <a:r>
              <a:rPr lang="ar-EG" sz="2000" b="1" dirty="0">
                <a:solidFill>
                  <a:srgbClr val="C00000"/>
                </a:solidFill>
                <a:ea typeface="Calibri"/>
              </a:rPr>
              <a:t>البقاء مع أشخاص سعداء: </a:t>
            </a:r>
            <a:r>
              <a:rPr lang="ar-EG" b="1" dirty="0">
                <a:solidFill>
                  <a:srgbClr val="0D0D0D"/>
                </a:solidFill>
                <a:ea typeface="Calibri"/>
              </a:rPr>
              <a:t>البقاء مع الأشخاص السعداء والإيجابيّين يدفع للتفكير بالطريقة الإيجابيّة </a:t>
            </a:r>
            <a:r>
              <a:rPr lang="ar-EG" b="1" dirty="0" smtClean="0">
                <a:solidFill>
                  <a:srgbClr val="0D0D0D"/>
                </a:solidFill>
                <a:ea typeface="Calibri"/>
              </a:rPr>
              <a:t>نفسها.</a:t>
            </a:r>
            <a:endParaRPr lang="en-US" sz="1050" dirty="0">
              <a:ea typeface="Calibri"/>
              <a:cs typeface="Arial"/>
            </a:endParaRP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7817"/>
          <a:stretch/>
        </p:blipFill>
        <p:spPr>
          <a:xfrm>
            <a:off x="4495800" y="4191000"/>
            <a:ext cx="3200400" cy="20574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9805285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العاب فلاش: صور خلفيات بوربوينت جديدة 2013 - خلفيات بوربوينت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343400" y="228600"/>
            <a:ext cx="3767378" cy="754694"/>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ctr" rtl="1">
              <a:lnSpc>
                <a:spcPct val="115000"/>
              </a:lnSpc>
              <a:spcAft>
                <a:spcPts val="1000"/>
              </a:spcAft>
            </a:pPr>
            <a:r>
              <a:rPr lang="ar-EG" sz="4000" b="1" u="wavy" dirty="0">
                <a:solidFill>
                  <a:srgbClr val="7030A0"/>
                </a:solidFill>
                <a:ea typeface="Calibri"/>
              </a:rPr>
              <a:t>كيف تصبح سعيداً حقاَ</a:t>
            </a:r>
            <a:endParaRPr lang="en-US" sz="1400" dirty="0">
              <a:ea typeface="Calibri"/>
              <a:cs typeface="Arial"/>
            </a:endParaRPr>
          </a:p>
        </p:txBody>
      </p:sp>
      <p:sp>
        <p:nvSpPr>
          <p:cNvPr id="4" name="Flowchart: Stored Data 3"/>
          <p:cNvSpPr/>
          <p:nvPr/>
        </p:nvSpPr>
        <p:spPr>
          <a:xfrm>
            <a:off x="5105400" y="1447800"/>
            <a:ext cx="3840480" cy="502920"/>
          </a:xfrm>
          <a:prstGeom prst="flowChartOnlineStorage">
            <a:avLst/>
          </a:prstGeom>
          <a:solidFill>
            <a:sysClr val="window" lastClr="FFFFFF"/>
          </a:solidFill>
          <a:ln w="25400" cap="flat" cmpd="sng" algn="ctr">
            <a:solidFill>
              <a:srgbClr val="F79646"/>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algn="r" defTabSz="914400" rtl="1" eaLnBrk="1" fontAlgn="auto" latinLnBrk="0" hangingPunct="1">
              <a:lnSpc>
                <a:spcPct val="115000"/>
              </a:lnSpc>
              <a:spcBef>
                <a:spcPts val="0"/>
              </a:spcBef>
              <a:spcAft>
                <a:spcPts val="1000"/>
              </a:spcAft>
              <a:buClrTx/>
              <a:buSzTx/>
              <a:buFontTx/>
              <a:buNone/>
              <a:tabLst/>
              <a:defRPr/>
            </a:pPr>
            <a:endParaRPr kumimoji="0" lang="ar-EG" sz="1200" b="1" i="0" u="none" strike="noStrike" kern="0" cap="none" spc="0" normalizeH="0" baseline="0" noProof="0" dirty="0" smtClean="0">
              <a:ln>
                <a:noFill/>
              </a:ln>
              <a:solidFill>
                <a:srgbClr val="C00000"/>
              </a:solidFill>
              <a:effectLst/>
              <a:uLnTx/>
              <a:uFillTx/>
              <a:latin typeface="Calibri"/>
              <a:ea typeface="Calibri"/>
              <a:cs typeface="Arial"/>
            </a:endParaRPr>
          </a:p>
          <a:p>
            <a:pPr marL="0" marR="0" lvl="0" indent="0" algn="r" defTabSz="914400" rtl="1" eaLnBrk="1" fontAlgn="auto" latinLnBrk="0" hangingPunct="1">
              <a:lnSpc>
                <a:spcPct val="115000"/>
              </a:lnSpc>
              <a:spcBef>
                <a:spcPts val="0"/>
              </a:spcBef>
              <a:spcAft>
                <a:spcPts val="1000"/>
              </a:spcAft>
              <a:buClrTx/>
              <a:buSzTx/>
              <a:buFontTx/>
              <a:buNone/>
              <a:tabLst/>
              <a:defRPr/>
            </a:pPr>
            <a:r>
              <a:rPr kumimoji="0" lang="ar-EG" sz="2200" b="1" i="0" u="none" strike="noStrike" kern="0" cap="none" spc="0" normalizeH="0" baseline="0" noProof="0" dirty="0" smtClean="0">
                <a:ln>
                  <a:noFill/>
                </a:ln>
                <a:solidFill>
                  <a:srgbClr val="C00000"/>
                </a:solidFill>
                <a:effectLst/>
                <a:uLnTx/>
                <a:uFillTx/>
                <a:latin typeface="Calibri"/>
                <a:ea typeface="Calibri"/>
                <a:cs typeface="Arial"/>
              </a:rPr>
              <a:t>الابتعاد </a:t>
            </a:r>
            <a:r>
              <a:rPr kumimoji="0" lang="ar-EG" sz="2200" b="1" i="0" u="none" strike="noStrike" kern="0" cap="none" spc="0" normalizeH="0" baseline="0" noProof="0" dirty="0">
                <a:ln>
                  <a:noFill/>
                </a:ln>
                <a:solidFill>
                  <a:srgbClr val="C00000"/>
                </a:solidFill>
                <a:effectLst/>
                <a:uLnTx/>
                <a:uFillTx/>
                <a:latin typeface="Calibri"/>
                <a:ea typeface="Calibri"/>
                <a:cs typeface="Arial"/>
              </a:rPr>
              <a:t>عن الأفكار السلبية</a:t>
            </a:r>
            <a:endParaRPr kumimoji="0" lang="en-US" sz="1100" b="0" i="0" u="none" strike="noStrike" kern="0" cap="none" spc="0" normalizeH="0" baseline="0" noProof="0" dirty="0">
              <a:ln>
                <a:noFill/>
              </a:ln>
              <a:solidFill>
                <a:sysClr val="windowText" lastClr="000000"/>
              </a:solidFill>
              <a:effectLst/>
              <a:uLnTx/>
              <a:uFillTx/>
              <a:latin typeface="Calibri"/>
              <a:ea typeface="Calibri"/>
              <a:cs typeface="Arial"/>
            </a:endParaRPr>
          </a:p>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en-US" sz="1100" b="0" i="0" u="none" strike="noStrike" kern="0" cap="none" spc="0" normalizeH="0" baseline="0" noProof="0" dirty="0">
                <a:ln>
                  <a:noFill/>
                </a:ln>
                <a:solidFill>
                  <a:sysClr val="windowText" lastClr="000000"/>
                </a:solidFill>
                <a:effectLst/>
                <a:uLnTx/>
                <a:uFillTx/>
                <a:latin typeface="Calibri"/>
                <a:ea typeface="Calibri"/>
                <a:cs typeface="Arial"/>
              </a:rPr>
              <a:t> </a:t>
            </a:r>
          </a:p>
        </p:txBody>
      </p:sp>
      <p:sp>
        <p:nvSpPr>
          <p:cNvPr id="3" name="Rectangle 2"/>
          <p:cNvSpPr/>
          <p:nvPr/>
        </p:nvSpPr>
        <p:spPr>
          <a:xfrm>
            <a:off x="3352800" y="2133600"/>
            <a:ext cx="5549660" cy="923330"/>
          </a:xfrm>
          <a:prstGeom prst="rect">
            <a:avLst/>
          </a:prstGeom>
        </p:spPr>
        <p:txBody>
          <a:bodyPr wrap="square">
            <a:spAutoFit/>
          </a:bodyPr>
          <a:lstStyle/>
          <a:p>
            <a:pPr algn="r" rtl="1"/>
            <a:r>
              <a:rPr lang="ar-EG" b="1" dirty="0">
                <a:ea typeface="Calibri"/>
              </a:rPr>
              <a:t>ينبغي على الشخص أن يركّز على الإيجابيات في حياته، ويتوقّع الأفضل دائماً، ويتوقّف عن التفكير السلبيّ، مثل: القلق، والخوف من النبذ، والتفكير الزائد، وغيرها الكثير من الأفكار التي تجلب </a:t>
            </a:r>
            <a:r>
              <a:rPr lang="ar-EG" b="1" dirty="0" smtClean="0">
                <a:ea typeface="Calibri"/>
              </a:rPr>
              <a:t>التعاسة.</a:t>
            </a:r>
            <a:endParaRPr lang="ar-EG" dirty="0"/>
          </a:p>
        </p:txBody>
      </p:sp>
      <p:sp>
        <p:nvSpPr>
          <p:cNvPr id="6" name="Flowchart: Stored Data 5"/>
          <p:cNvSpPr/>
          <p:nvPr/>
        </p:nvSpPr>
        <p:spPr>
          <a:xfrm>
            <a:off x="5837998" y="3352800"/>
            <a:ext cx="3097530" cy="491490"/>
          </a:xfrm>
          <a:prstGeom prst="flowChartOnlineStorage">
            <a:avLst/>
          </a:prstGeom>
          <a:solidFill>
            <a:sysClr val="window" lastClr="FFFFFF"/>
          </a:solidFill>
          <a:ln w="25400" cap="flat" cmpd="sng" algn="ctr">
            <a:solidFill>
              <a:srgbClr val="4BACC6"/>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algn="r" defTabSz="914400" rtl="1" eaLnBrk="1" fontAlgn="auto" latinLnBrk="0" hangingPunct="1">
              <a:lnSpc>
                <a:spcPct val="115000"/>
              </a:lnSpc>
              <a:spcBef>
                <a:spcPts val="0"/>
              </a:spcBef>
              <a:spcAft>
                <a:spcPts val="1000"/>
              </a:spcAft>
              <a:buClrTx/>
              <a:buSzTx/>
              <a:buFontTx/>
              <a:buNone/>
              <a:tabLst/>
              <a:defRPr/>
            </a:pPr>
            <a:endParaRPr kumimoji="0" lang="ar-EG" sz="1100" b="1" i="0" u="none" strike="noStrike" kern="0" cap="none" spc="0" normalizeH="0" baseline="0" noProof="0" dirty="0" smtClean="0">
              <a:ln>
                <a:noFill/>
              </a:ln>
              <a:solidFill>
                <a:srgbClr val="C00000"/>
              </a:solidFill>
              <a:effectLst/>
              <a:uLnTx/>
              <a:uFillTx/>
              <a:latin typeface="Calibri"/>
              <a:ea typeface="Calibri"/>
              <a:cs typeface="Arial"/>
            </a:endParaRPr>
          </a:p>
          <a:p>
            <a:pPr marL="0" marR="0" lvl="0" indent="0" algn="r" defTabSz="914400" rtl="1" eaLnBrk="1" fontAlgn="auto" latinLnBrk="0" hangingPunct="1">
              <a:lnSpc>
                <a:spcPct val="115000"/>
              </a:lnSpc>
              <a:spcBef>
                <a:spcPts val="0"/>
              </a:spcBef>
              <a:spcAft>
                <a:spcPts val="1000"/>
              </a:spcAft>
              <a:buClrTx/>
              <a:buSzTx/>
              <a:buFontTx/>
              <a:buNone/>
              <a:tabLst/>
              <a:defRPr/>
            </a:pPr>
            <a:r>
              <a:rPr kumimoji="0" lang="ar-EG" sz="2200" b="1" i="0" u="none" strike="noStrike" kern="0" cap="none" spc="0" normalizeH="0" baseline="0" noProof="0" dirty="0" smtClean="0">
                <a:ln>
                  <a:noFill/>
                </a:ln>
                <a:solidFill>
                  <a:srgbClr val="C00000"/>
                </a:solidFill>
                <a:effectLst/>
                <a:uLnTx/>
                <a:uFillTx/>
                <a:latin typeface="Calibri"/>
                <a:ea typeface="Calibri"/>
                <a:cs typeface="Arial"/>
              </a:rPr>
              <a:t>وجود </a:t>
            </a:r>
            <a:r>
              <a:rPr kumimoji="0" lang="ar-EG" sz="2200" b="1" i="0" u="none" strike="noStrike" kern="0" cap="none" spc="0" normalizeH="0" baseline="0" noProof="0" dirty="0">
                <a:ln>
                  <a:noFill/>
                </a:ln>
                <a:solidFill>
                  <a:srgbClr val="C00000"/>
                </a:solidFill>
                <a:effectLst/>
                <a:uLnTx/>
                <a:uFillTx/>
                <a:latin typeface="Calibri"/>
                <a:ea typeface="Calibri"/>
                <a:cs typeface="Arial"/>
              </a:rPr>
              <a:t>هدف للحياة </a:t>
            </a:r>
            <a:endParaRPr kumimoji="0" lang="en-US" sz="1100" b="0" i="0" u="none" strike="noStrike" kern="0" cap="none" spc="0" normalizeH="0" baseline="0" noProof="0" dirty="0">
              <a:ln>
                <a:noFill/>
              </a:ln>
              <a:solidFill>
                <a:sysClr val="windowText" lastClr="000000"/>
              </a:solidFill>
              <a:effectLst/>
              <a:uLnTx/>
              <a:uFillTx/>
              <a:latin typeface="Calibri"/>
              <a:ea typeface="Calibri"/>
              <a:cs typeface="Arial"/>
            </a:endParaRPr>
          </a:p>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en-US" sz="1100" b="0" i="0" u="none" strike="noStrike" kern="0" cap="none" spc="0" normalizeH="0" baseline="0" noProof="0" dirty="0">
                <a:ln>
                  <a:noFill/>
                </a:ln>
                <a:solidFill>
                  <a:sysClr val="windowText" lastClr="000000"/>
                </a:solidFill>
                <a:effectLst/>
                <a:uLnTx/>
                <a:uFillTx/>
                <a:latin typeface="Calibri"/>
                <a:ea typeface="Calibri"/>
                <a:cs typeface="Arial"/>
              </a:rPr>
              <a:t> </a:t>
            </a:r>
          </a:p>
        </p:txBody>
      </p:sp>
      <p:sp>
        <p:nvSpPr>
          <p:cNvPr id="5" name="Rectangle 4"/>
          <p:cNvSpPr/>
          <p:nvPr/>
        </p:nvSpPr>
        <p:spPr>
          <a:xfrm>
            <a:off x="2438400" y="4114800"/>
            <a:ext cx="6507480" cy="923330"/>
          </a:xfrm>
          <a:prstGeom prst="rect">
            <a:avLst/>
          </a:prstGeom>
        </p:spPr>
        <p:txBody>
          <a:bodyPr wrap="square">
            <a:spAutoFit/>
          </a:bodyPr>
          <a:lstStyle/>
          <a:p>
            <a:pPr algn="r" rtl="1"/>
            <a:r>
              <a:rPr lang="ar-EG" b="1" dirty="0">
                <a:ea typeface="Calibri"/>
              </a:rPr>
              <a:t>تمنح الأهداف معنى للحياة، وتزيد السعادة، والطاقة في داخل كلّ شخص، فالعمل بجدّ، وإخلاص يجعل الأمور مختلفة، ولكن مع الحرص على أن تكون الأهداف واقعية، وقريبة من التحقّق</a:t>
            </a:r>
            <a:endParaRPr lang="ar-EG" dirty="0"/>
          </a:p>
        </p:txBody>
      </p:sp>
      <p:sp>
        <p:nvSpPr>
          <p:cNvPr id="8" name="Rounded Rectangle 7"/>
          <p:cNvSpPr/>
          <p:nvPr/>
        </p:nvSpPr>
        <p:spPr>
          <a:xfrm>
            <a:off x="4164455" y="5060830"/>
            <a:ext cx="3347085" cy="1082040"/>
          </a:xfrm>
          <a:prstGeom prst="roundRect">
            <a:avLst/>
          </a:prstGeom>
          <a:blipFill dpi="0" rotWithShape="1">
            <a:blip r:embed="rId3">
              <a:extLst>
                <a:ext uri="{28A0092B-C50C-407E-A947-70E740481C1C}">
                  <a14:useLocalDpi xmlns:a14="http://schemas.microsoft.com/office/drawing/2010/main" val="0"/>
                </a:ext>
              </a:extLst>
            </a:blip>
            <a:srcRect/>
            <a:stretch>
              <a:fillRect/>
            </a:stretch>
          </a:blipFill>
          <a:ln w="25400" cap="flat" cmpd="sng" algn="ctr">
            <a:solidFill>
              <a:srgbClr val="C0504D"/>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Text" lastClr="000000"/>
              </a:solidFill>
              <a:effectLst/>
              <a:uLnTx/>
              <a:uFillTx/>
              <a:latin typeface="Calibri"/>
              <a:ea typeface="+mn-ea"/>
              <a:cs typeface="Arial"/>
            </a:endParaRPr>
          </a:p>
        </p:txBody>
      </p:sp>
    </p:spTree>
    <p:extLst>
      <p:ext uri="{BB962C8B-B14F-4D97-AF65-F5344CB8AC3E}">
        <p14:creationId xmlns:p14="http://schemas.microsoft.com/office/powerpoint/2010/main" val="26354504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العاب فلاش: صور خلفيات بوربوينت جديدة 2013 - خلفيات بوربوينت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23" y="0"/>
            <a:ext cx="9132277"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p:cNvGrpSpPr/>
          <p:nvPr/>
        </p:nvGrpSpPr>
        <p:grpSpPr>
          <a:xfrm>
            <a:off x="5410200" y="381000"/>
            <a:ext cx="3068239" cy="2177996"/>
            <a:chOff x="6832228" y="320265"/>
            <a:chExt cx="4090985" cy="2419656"/>
          </a:xfrm>
        </p:grpSpPr>
        <p:pic>
          <p:nvPicPr>
            <p:cNvPr id="4" name="Picture 3"/>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16220" t="16936" r="48725" b="16396"/>
            <a:stretch/>
          </p:blipFill>
          <p:spPr>
            <a:xfrm>
              <a:off x="8875058" y="320265"/>
              <a:ext cx="2048155" cy="2337697"/>
            </a:xfrm>
            <a:prstGeom prst="rect">
              <a:avLst/>
            </a:prstGeom>
          </p:spPr>
        </p:pic>
        <p:sp>
          <p:nvSpPr>
            <p:cNvPr id="5" name="TextBox 4"/>
            <p:cNvSpPr txBox="1"/>
            <p:nvPr/>
          </p:nvSpPr>
          <p:spPr>
            <a:xfrm>
              <a:off x="6832228" y="1269640"/>
              <a:ext cx="2453306" cy="1470281"/>
            </a:xfrm>
            <a:prstGeom prst="rect">
              <a:avLst/>
            </a:prstGeom>
            <a:noFill/>
          </p:spPr>
          <p:txBody>
            <a:bodyPr wrap="square" rtlCol="1">
              <a:spAutoFit/>
            </a:bodyPr>
            <a:lstStyle/>
            <a:p>
              <a:pPr algn="ctr"/>
              <a:r>
                <a:rPr lang="ar-EG" sz="4000" b="1" dirty="0">
                  <a:solidFill>
                    <a:srgbClr val="7030A0"/>
                  </a:solidFill>
                  <a:latin typeface="ae_AlHor" panose="02060603050605020204" pitchFamily="18" charset="-78"/>
                  <a:cs typeface="ae_AlHor" panose="02060603050605020204" pitchFamily="18" charset="-78"/>
                </a:rPr>
                <a:t>الهدف العام</a:t>
              </a:r>
            </a:p>
          </p:txBody>
        </p:sp>
      </p:grpSp>
      <p:sp>
        <p:nvSpPr>
          <p:cNvPr id="6" name="Rectangle 5"/>
          <p:cNvSpPr/>
          <p:nvPr/>
        </p:nvSpPr>
        <p:spPr>
          <a:xfrm>
            <a:off x="3549770" y="3048000"/>
            <a:ext cx="5319697" cy="2246769"/>
          </a:xfrm>
          <a:prstGeom prst="rect">
            <a:avLst/>
          </a:prstGeom>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sz="2800" b="1" i="0" u="none" strike="noStrike" kern="0" cap="none" spc="0" normalizeH="0" baseline="0" noProof="0" dirty="0">
                <a:ln>
                  <a:noFill/>
                </a:ln>
                <a:solidFill>
                  <a:srgbClr val="002060"/>
                </a:solidFill>
                <a:effectLst/>
                <a:uLnTx/>
                <a:uFillTx/>
              </a:rPr>
              <a:t>إكساب المشاركين المهارات اللازمة في فهم </a:t>
            </a:r>
            <a:r>
              <a:rPr kumimoji="0" lang="ar-EG" sz="2800" b="1" i="0" u="none" strike="noStrike" kern="0" cap="none" spc="0" normalizeH="0" baseline="0" noProof="0" dirty="0" smtClean="0">
                <a:ln>
                  <a:noFill/>
                </a:ln>
                <a:solidFill>
                  <a:srgbClr val="002060"/>
                </a:solidFill>
                <a:effectLst/>
                <a:uLnTx/>
                <a:uFillTx/>
              </a:rPr>
              <a:t>السعادة ومعرفة أنواع السعادة وأهم مبادئ</a:t>
            </a:r>
            <a:r>
              <a:rPr kumimoji="0" lang="ar-EG" sz="2800" b="1" i="0" u="none" strike="noStrike" kern="0" cap="none" spc="0" normalizeH="0" noProof="0" dirty="0" smtClean="0">
                <a:ln>
                  <a:noFill/>
                </a:ln>
                <a:solidFill>
                  <a:srgbClr val="002060"/>
                </a:solidFill>
                <a:effectLst/>
                <a:uLnTx/>
                <a:uFillTx/>
              </a:rPr>
              <a:t> السعادة وما هي إستراتيجيات السعادة وكيف يصبح سعيداَ حقاً </a:t>
            </a:r>
            <a:r>
              <a:rPr kumimoji="0" lang="ar-EG" sz="2800" b="1" i="0" u="none" strike="noStrike" kern="0" cap="none" spc="0" normalizeH="0" baseline="0" noProof="0" dirty="0" smtClean="0">
                <a:ln>
                  <a:noFill/>
                </a:ln>
                <a:solidFill>
                  <a:srgbClr val="002060"/>
                </a:solidFill>
                <a:effectLst/>
                <a:uLnTx/>
                <a:uFillTx/>
              </a:rPr>
              <a:t> .</a:t>
            </a:r>
            <a:endParaRPr kumimoji="0" lang="ar-EG" sz="2800" b="1" i="0" u="none" strike="noStrike" kern="0" cap="none" spc="0" normalizeH="0" baseline="0" noProof="0" dirty="0">
              <a:ln>
                <a:noFill/>
              </a:ln>
              <a:solidFill>
                <a:srgbClr val="002060"/>
              </a:solidFill>
              <a:effectLst/>
              <a:uLnTx/>
              <a:uFillTx/>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ar-SA" sz="2800" b="1" i="0" u="none" strike="noStrike" kern="0" cap="none" spc="0" normalizeH="0" baseline="0" noProof="0" dirty="0">
              <a:ln>
                <a:noFill/>
              </a:ln>
              <a:solidFill>
                <a:sysClr val="windowText" lastClr="000000"/>
              </a:solidFill>
              <a:effectLst/>
              <a:uLnTx/>
              <a:uFillTx/>
            </a:endParaRPr>
          </a:p>
        </p:txBody>
      </p:sp>
      <p:sp>
        <p:nvSpPr>
          <p:cNvPr id="7" name="Rounded Rectangle 6"/>
          <p:cNvSpPr/>
          <p:nvPr/>
        </p:nvSpPr>
        <p:spPr>
          <a:xfrm>
            <a:off x="4419600" y="5167223"/>
            <a:ext cx="3196590" cy="1411605"/>
          </a:xfrm>
          <a:prstGeom prst="roundRect">
            <a:avLst/>
          </a:prstGeom>
          <a:blipFill dpi="0" rotWithShape="1">
            <a:blip r:embed="rId4">
              <a:extLst>
                <a:ext uri="{28A0092B-C50C-407E-A947-70E740481C1C}">
                  <a14:useLocalDpi xmlns:a14="http://schemas.microsoft.com/office/drawing/2010/main" val="0"/>
                </a:ext>
              </a:extLst>
            </a:blip>
            <a:srcRect/>
            <a:stretch>
              <a:fillRect/>
            </a:stretch>
          </a:blipFill>
          <a:ln w="25400" cap="flat" cmpd="sng" algn="ctr">
            <a:solidFill>
              <a:srgbClr val="8064A2"/>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Text" lastClr="000000"/>
              </a:solidFill>
              <a:effectLst/>
              <a:uLnTx/>
              <a:uFillTx/>
              <a:latin typeface="Calibri"/>
              <a:ea typeface="+mn-ea"/>
              <a:cs typeface="Arial"/>
            </a:endParaRPr>
          </a:p>
        </p:txBody>
      </p:sp>
    </p:spTree>
    <p:extLst>
      <p:ext uri="{BB962C8B-B14F-4D97-AF65-F5344CB8AC3E}">
        <p14:creationId xmlns:p14="http://schemas.microsoft.com/office/powerpoint/2010/main" val="41363545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العاب فلاش: صور خلفيات بوربوينت جديدة 2013 - خلفيات بوربوينت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23" y="0"/>
            <a:ext cx="9132277"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Flowchart: Stored Data 2"/>
          <p:cNvSpPr/>
          <p:nvPr/>
        </p:nvSpPr>
        <p:spPr>
          <a:xfrm>
            <a:off x="5181600" y="304800"/>
            <a:ext cx="3840480" cy="502920"/>
          </a:xfrm>
          <a:prstGeom prst="flowChartOnlineStorage">
            <a:avLst/>
          </a:prstGeom>
          <a:solidFill>
            <a:sysClr val="window" lastClr="FFFFFF"/>
          </a:solidFill>
          <a:ln w="25400" cap="flat" cmpd="sng" algn="ctr">
            <a:solidFill>
              <a:srgbClr val="F79646"/>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algn="r" rtl="1">
              <a:lnSpc>
                <a:spcPct val="115000"/>
              </a:lnSpc>
              <a:spcAft>
                <a:spcPts val="1000"/>
              </a:spcAft>
            </a:pPr>
            <a:endParaRPr lang="ar-EG" sz="1400" b="1" dirty="0" smtClean="0">
              <a:solidFill>
                <a:srgbClr val="C00000"/>
              </a:solidFill>
              <a:effectLst/>
              <a:latin typeface="Calibri"/>
              <a:ea typeface="Calibri"/>
              <a:cs typeface="Arial"/>
            </a:endParaRPr>
          </a:p>
          <a:p>
            <a:pPr algn="r" rtl="1">
              <a:lnSpc>
                <a:spcPct val="115000"/>
              </a:lnSpc>
              <a:spcAft>
                <a:spcPts val="1000"/>
              </a:spcAft>
            </a:pPr>
            <a:r>
              <a:rPr lang="ar-EG" sz="2200" b="1" dirty="0" smtClean="0">
                <a:solidFill>
                  <a:srgbClr val="C00000"/>
                </a:solidFill>
                <a:effectLst/>
                <a:latin typeface="Calibri"/>
                <a:ea typeface="Calibri"/>
                <a:cs typeface="Arial"/>
              </a:rPr>
              <a:t>النظرة </a:t>
            </a:r>
            <a:r>
              <a:rPr lang="ar-EG" sz="2200" b="1" dirty="0">
                <a:solidFill>
                  <a:srgbClr val="C00000"/>
                </a:solidFill>
                <a:effectLst/>
                <a:latin typeface="Calibri"/>
                <a:ea typeface="Calibri"/>
                <a:cs typeface="Arial"/>
              </a:rPr>
              <a:t>الإيجابية للذات</a:t>
            </a:r>
            <a:endParaRPr lang="en-US" sz="1100" dirty="0">
              <a:effectLst/>
              <a:latin typeface="Calibri"/>
              <a:ea typeface="Calibri"/>
              <a:cs typeface="Arial"/>
            </a:endParaRPr>
          </a:p>
          <a:p>
            <a:pPr algn="ctr" rtl="1">
              <a:lnSpc>
                <a:spcPct val="115000"/>
              </a:lnSpc>
              <a:spcAft>
                <a:spcPts val="1000"/>
              </a:spcAft>
            </a:pPr>
            <a:r>
              <a:rPr lang="en-US" sz="1100" dirty="0">
                <a:effectLst/>
                <a:latin typeface="Calibri"/>
                <a:ea typeface="Calibri"/>
                <a:cs typeface="Arial"/>
              </a:rPr>
              <a:t> </a:t>
            </a:r>
          </a:p>
        </p:txBody>
      </p:sp>
      <p:sp>
        <p:nvSpPr>
          <p:cNvPr id="2" name="Rectangle 1"/>
          <p:cNvSpPr/>
          <p:nvPr/>
        </p:nvSpPr>
        <p:spPr>
          <a:xfrm>
            <a:off x="3200400" y="990600"/>
            <a:ext cx="5638800" cy="923330"/>
          </a:xfrm>
          <a:prstGeom prst="rect">
            <a:avLst/>
          </a:prstGeom>
        </p:spPr>
        <p:txBody>
          <a:bodyPr wrap="square">
            <a:spAutoFit/>
          </a:bodyPr>
          <a:lstStyle/>
          <a:p>
            <a:pPr algn="r" rtl="1"/>
            <a:r>
              <a:rPr lang="ar-EG" b="1" dirty="0">
                <a:ea typeface="Calibri"/>
              </a:rPr>
              <a:t>يجب على الشخص التركيز على الأمور والمهارات الأكثر ارتباطًا بالسعادة للوصول إليها، ولتقريب الصورة؛ فإنّ الشخص لا يُمكن أن يتعلّم الرياضيات ليُنمّي مهاراته في </a:t>
            </a:r>
            <a:r>
              <a:rPr lang="ar-EG" b="1" dirty="0" smtClean="0">
                <a:ea typeface="Calibri"/>
              </a:rPr>
              <a:t>الطهي</a:t>
            </a:r>
            <a:endParaRPr lang="ar-EG" dirty="0"/>
          </a:p>
        </p:txBody>
      </p:sp>
      <p:sp>
        <p:nvSpPr>
          <p:cNvPr id="5" name="Flowchart: Stored Data 4"/>
          <p:cNvSpPr/>
          <p:nvPr/>
        </p:nvSpPr>
        <p:spPr>
          <a:xfrm>
            <a:off x="4809190" y="2326688"/>
            <a:ext cx="4215765" cy="491490"/>
          </a:xfrm>
          <a:prstGeom prst="flowChartOnlineStorage">
            <a:avLst/>
          </a:prstGeom>
          <a:solidFill>
            <a:sysClr val="window" lastClr="FFFFFF"/>
          </a:solidFill>
          <a:ln w="25400" cap="flat" cmpd="sng" algn="ctr">
            <a:solidFill>
              <a:srgbClr val="C0504D"/>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ar-EG" sz="2200" b="1" i="0" u="none" strike="noStrike" kern="0" cap="none" spc="0" normalizeH="0" baseline="0" noProof="0">
                <a:ln>
                  <a:noFill/>
                </a:ln>
                <a:solidFill>
                  <a:srgbClr val="C00000"/>
                </a:solidFill>
                <a:effectLst/>
                <a:uLnTx/>
                <a:uFillTx/>
                <a:latin typeface="Calibri"/>
                <a:ea typeface="Calibri"/>
                <a:cs typeface="Arial"/>
              </a:rPr>
              <a:t>الذكريات الإيجابية صحيّ</a:t>
            </a:r>
            <a:endParaRPr kumimoji="0" lang="en-US" sz="1100" b="0" i="0" u="none" strike="noStrike" kern="0" cap="none" spc="0" normalizeH="0" baseline="0" noProof="0">
              <a:ln>
                <a:noFill/>
              </a:ln>
              <a:solidFill>
                <a:sysClr val="windowText" lastClr="000000"/>
              </a:solidFill>
              <a:effectLst/>
              <a:uLnTx/>
              <a:uFillTx/>
              <a:latin typeface="Calibri"/>
              <a:ea typeface="Calibri"/>
              <a:cs typeface="Arial"/>
            </a:endParaRPr>
          </a:p>
        </p:txBody>
      </p:sp>
      <p:sp>
        <p:nvSpPr>
          <p:cNvPr id="4" name="Rectangle 3"/>
          <p:cNvSpPr/>
          <p:nvPr/>
        </p:nvSpPr>
        <p:spPr>
          <a:xfrm>
            <a:off x="2697192" y="3048000"/>
            <a:ext cx="6163574" cy="646331"/>
          </a:xfrm>
          <a:prstGeom prst="rect">
            <a:avLst/>
          </a:prstGeom>
        </p:spPr>
        <p:txBody>
          <a:bodyPr wrap="square">
            <a:spAutoFit/>
          </a:bodyPr>
          <a:lstStyle/>
          <a:p>
            <a:pPr algn="r" rtl="1"/>
            <a:r>
              <a:rPr lang="ar-EG" b="1" dirty="0">
                <a:ea typeface="Calibri"/>
              </a:rPr>
              <a:t>يُمكن تعزيز أيّ منطقة موجودة في الدماغ عن طريق الممارسة؛ فإذا كان الدماغ جيدًا جدًا في تذكّر الأمور، والمواقف السّلبية التي حدثت في الماضي</a:t>
            </a:r>
            <a:endParaRPr lang="ar-EG" dirty="0"/>
          </a:p>
        </p:txBody>
      </p:sp>
      <p:sp>
        <p:nvSpPr>
          <p:cNvPr id="8" name="Flowchart: Stored Data 7"/>
          <p:cNvSpPr/>
          <p:nvPr/>
        </p:nvSpPr>
        <p:spPr>
          <a:xfrm>
            <a:off x="6019800" y="3928110"/>
            <a:ext cx="2964683" cy="491490"/>
          </a:xfrm>
          <a:prstGeom prst="flowChartOnlineStorage">
            <a:avLst/>
          </a:prstGeom>
          <a:solidFill>
            <a:sysClr val="window" lastClr="FFFFFF"/>
          </a:solidFill>
          <a:ln w="25400" cap="flat" cmpd="sng" algn="ctr">
            <a:solidFill>
              <a:srgbClr val="9BBB59"/>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ar-EG" sz="2200" b="1" i="0" u="none" strike="noStrike" kern="0" cap="none" spc="0" normalizeH="0" baseline="0" noProof="0" dirty="0">
                <a:ln>
                  <a:noFill/>
                </a:ln>
                <a:solidFill>
                  <a:srgbClr val="C00000"/>
                </a:solidFill>
                <a:effectLst/>
                <a:uLnTx/>
                <a:uFillTx/>
                <a:latin typeface="Calibri"/>
                <a:ea typeface="Calibri"/>
                <a:cs typeface="Arial"/>
              </a:rPr>
              <a:t>الابتعاد عن </a:t>
            </a:r>
            <a:r>
              <a:rPr kumimoji="0" lang="ar-EG" sz="2200" b="1" i="0" u="none" strike="noStrike" kern="0" cap="none" spc="0" normalizeH="0" baseline="0" noProof="0" dirty="0" smtClean="0">
                <a:ln>
                  <a:noFill/>
                </a:ln>
                <a:solidFill>
                  <a:srgbClr val="C00000"/>
                </a:solidFill>
                <a:effectLst/>
                <a:uLnTx/>
                <a:uFillTx/>
                <a:latin typeface="Calibri"/>
                <a:ea typeface="Calibri"/>
                <a:cs typeface="Arial"/>
              </a:rPr>
              <a:t>التذمر</a:t>
            </a:r>
            <a:endParaRPr kumimoji="0" lang="en-US" sz="1100" b="0" i="0" u="none" strike="noStrike" kern="0" cap="none" spc="0" normalizeH="0" baseline="0" noProof="0" dirty="0">
              <a:ln>
                <a:noFill/>
              </a:ln>
              <a:solidFill>
                <a:sysClr val="windowText" lastClr="000000"/>
              </a:solidFill>
              <a:effectLst/>
              <a:uLnTx/>
              <a:uFillTx/>
              <a:latin typeface="Calibri"/>
              <a:ea typeface="Calibri"/>
              <a:cs typeface="Arial"/>
            </a:endParaRPr>
          </a:p>
        </p:txBody>
      </p:sp>
      <p:sp>
        <p:nvSpPr>
          <p:cNvPr id="6" name="Rectangle 5"/>
          <p:cNvSpPr/>
          <p:nvPr/>
        </p:nvSpPr>
        <p:spPr>
          <a:xfrm>
            <a:off x="3581400" y="4697408"/>
            <a:ext cx="5279366" cy="646331"/>
          </a:xfrm>
          <a:prstGeom prst="rect">
            <a:avLst/>
          </a:prstGeom>
        </p:spPr>
        <p:txBody>
          <a:bodyPr wrap="square">
            <a:spAutoFit/>
          </a:bodyPr>
          <a:lstStyle/>
          <a:p>
            <a:pPr algn="r" rtl="1"/>
            <a:r>
              <a:rPr lang="ar-EG" b="1" dirty="0">
                <a:ea typeface="Calibri"/>
              </a:rPr>
              <a:t>يتذمّر العديد من الأشخاص اعتقاداً منهم بأنّهم يحصلون من خلاله على ما يُريدونه، إلّا أنّ الحقيقة هي أنّ التذمر يُقلل الشعور </a:t>
            </a:r>
            <a:r>
              <a:rPr lang="ar-EG" b="1" dirty="0" smtClean="0">
                <a:ea typeface="Calibri"/>
              </a:rPr>
              <a:t>بالسعادة</a:t>
            </a:r>
            <a:endParaRPr lang="ar-EG"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9190" y="5486400"/>
            <a:ext cx="2552700" cy="1198524"/>
          </a:xfrm>
          <a:prstGeom prst="rect">
            <a:avLst/>
          </a:prstGeom>
        </p:spPr>
      </p:pic>
    </p:spTree>
    <p:extLst>
      <p:ext uri="{BB962C8B-B14F-4D97-AF65-F5344CB8AC3E}">
        <p14:creationId xmlns:p14="http://schemas.microsoft.com/office/powerpoint/2010/main" val="21864729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العاب فلاش: صور خلفيات بوربوينت جديدة 2013 - خلفيات بوربوينت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23" y="0"/>
            <a:ext cx="9132277" cy="6858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e 1"/>
          <p:cNvGraphicFramePr>
            <a:graphicFrameLocks noGrp="1"/>
          </p:cNvGraphicFramePr>
          <p:nvPr>
            <p:extLst>
              <p:ext uri="{D42A27DB-BD31-4B8C-83A1-F6EECF244321}">
                <p14:modId xmlns:p14="http://schemas.microsoft.com/office/powerpoint/2010/main" val="3987823367"/>
              </p:ext>
            </p:extLst>
          </p:nvPr>
        </p:nvGraphicFramePr>
        <p:xfrm>
          <a:off x="3628866" y="2286000"/>
          <a:ext cx="4946968" cy="3505200"/>
        </p:xfrm>
        <a:graphic>
          <a:graphicData uri="http://schemas.openxmlformats.org/drawingml/2006/table">
            <a:tbl>
              <a:tblPr rtl="1" firstRow="1" firstCol="1" bandRow="1"/>
              <a:tblGrid>
                <a:gridCol w="1694082"/>
                <a:gridCol w="3252886"/>
              </a:tblGrid>
              <a:tr h="325102">
                <a:tc>
                  <a:txBody>
                    <a:bodyPr/>
                    <a:lstStyle/>
                    <a:p>
                      <a:pPr algn="ctr" rtl="1">
                        <a:lnSpc>
                          <a:spcPct val="115000"/>
                        </a:lnSpc>
                        <a:spcAft>
                          <a:spcPts val="0"/>
                        </a:spcAft>
                      </a:pPr>
                      <a:r>
                        <a:rPr lang="ar-SA" sz="2000" b="1" dirty="0">
                          <a:solidFill>
                            <a:srgbClr val="7030A0"/>
                          </a:solidFill>
                          <a:effectLst/>
                          <a:latin typeface="Calibri"/>
                          <a:ea typeface="Times New Roman"/>
                          <a:cs typeface="Arial"/>
                        </a:rPr>
                        <a:t>النوع</a:t>
                      </a:r>
                      <a:endParaRPr lang="en-US" sz="1100" dirty="0">
                        <a:effectLst/>
                        <a:latin typeface="Calibri"/>
                        <a:ea typeface="Calibri"/>
                        <a:cs typeface="Arial"/>
                      </a:endParaRPr>
                    </a:p>
                  </a:txBody>
                  <a:tcPr marL="68580" marR="68580"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DFD8E8"/>
                    </a:solidFill>
                  </a:tcPr>
                </a:tc>
                <a:tc>
                  <a:txBody>
                    <a:bodyPr/>
                    <a:lstStyle/>
                    <a:p>
                      <a:pPr algn="ctr" rtl="1">
                        <a:lnSpc>
                          <a:spcPct val="115000"/>
                        </a:lnSpc>
                        <a:spcAft>
                          <a:spcPts val="0"/>
                        </a:spcAft>
                      </a:pPr>
                      <a:r>
                        <a:rPr lang="ar-SA" sz="2000" b="1" dirty="0">
                          <a:solidFill>
                            <a:srgbClr val="000000"/>
                          </a:solidFill>
                          <a:effectLst/>
                          <a:latin typeface="Calibri"/>
                          <a:ea typeface="Times New Roman"/>
                          <a:cs typeface="Arial"/>
                        </a:rPr>
                        <a:t>نشاط فردي</a:t>
                      </a:r>
                      <a:endParaRPr lang="en-US" sz="1100" dirty="0">
                        <a:effectLst/>
                        <a:latin typeface="Calibri"/>
                        <a:ea typeface="Calibri"/>
                        <a:cs typeface="Arial"/>
                      </a:endParaRPr>
                    </a:p>
                  </a:txBody>
                  <a:tcPr marL="68580" marR="68580"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DFD8E8"/>
                    </a:solidFill>
                  </a:tcPr>
                </a:tc>
              </a:tr>
              <a:tr h="325102">
                <a:tc>
                  <a:txBody>
                    <a:bodyPr/>
                    <a:lstStyle/>
                    <a:p>
                      <a:pPr algn="ctr" rtl="1">
                        <a:lnSpc>
                          <a:spcPct val="115000"/>
                        </a:lnSpc>
                        <a:spcAft>
                          <a:spcPts val="0"/>
                        </a:spcAft>
                      </a:pPr>
                      <a:r>
                        <a:rPr lang="ar-SA" sz="2000" b="1">
                          <a:solidFill>
                            <a:srgbClr val="7030A0"/>
                          </a:solidFill>
                          <a:effectLst/>
                          <a:latin typeface="Calibri"/>
                          <a:ea typeface="Times New Roman"/>
                          <a:cs typeface="Arial"/>
                        </a:rPr>
                        <a:t>الهدف من النشاط</a:t>
                      </a:r>
                      <a:endParaRPr lang="en-US" sz="1100">
                        <a:effectLst/>
                        <a:latin typeface="Calibri"/>
                        <a:ea typeface="Calibri"/>
                        <a:cs typeface="Arial"/>
                      </a:endParaRPr>
                    </a:p>
                  </a:txBody>
                  <a:tcPr marL="68580" marR="68580"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BFB1D0"/>
                    </a:solidFill>
                  </a:tcPr>
                </a:tc>
                <a:tc>
                  <a:txBody>
                    <a:bodyPr/>
                    <a:lstStyle/>
                    <a:p>
                      <a:pPr algn="ctr" rtl="1">
                        <a:lnSpc>
                          <a:spcPct val="115000"/>
                        </a:lnSpc>
                        <a:spcAft>
                          <a:spcPts val="0"/>
                        </a:spcAft>
                      </a:pPr>
                      <a:r>
                        <a:rPr lang="ar-SA" sz="2000" b="1">
                          <a:solidFill>
                            <a:srgbClr val="000000"/>
                          </a:solidFill>
                          <a:effectLst/>
                          <a:latin typeface="Calibri"/>
                          <a:ea typeface="Times New Roman"/>
                          <a:cs typeface="Arial"/>
                        </a:rPr>
                        <a:t>كيف تصبح سعيداَ جداَ ؟</a:t>
                      </a:r>
                      <a:endParaRPr lang="en-US" sz="1100">
                        <a:effectLst/>
                        <a:latin typeface="Calibri"/>
                        <a:ea typeface="Calibri"/>
                        <a:cs typeface="Arial"/>
                      </a:endParaRPr>
                    </a:p>
                  </a:txBody>
                  <a:tcPr marL="68580" marR="68580"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BFB1D0"/>
                    </a:solidFill>
                  </a:tcPr>
                </a:tc>
              </a:tr>
              <a:tr h="325102">
                <a:tc>
                  <a:txBody>
                    <a:bodyPr/>
                    <a:lstStyle/>
                    <a:p>
                      <a:pPr algn="ctr" rtl="1">
                        <a:lnSpc>
                          <a:spcPct val="115000"/>
                        </a:lnSpc>
                        <a:spcAft>
                          <a:spcPts val="0"/>
                        </a:spcAft>
                      </a:pPr>
                      <a:r>
                        <a:rPr lang="ar-SA" sz="2000" b="1">
                          <a:solidFill>
                            <a:srgbClr val="7030A0"/>
                          </a:solidFill>
                          <a:effectLst/>
                          <a:latin typeface="Calibri"/>
                          <a:ea typeface="Times New Roman"/>
                          <a:cs typeface="Arial"/>
                        </a:rPr>
                        <a:t>مدة النشاط</a:t>
                      </a:r>
                      <a:endParaRPr lang="en-US" sz="1100">
                        <a:effectLst/>
                        <a:latin typeface="Calibri"/>
                        <a:ea typeface="Calibri"/>
                        <a:cs typeface="Arial"/>
                      </a:endParaRPr>
                    </a:p>
                  </a:txBody>
                  <a:tcPr marL="68580" marR="68580"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DFD8E8"/>
                    </a:solidFill>
                  </a:tcPr>
                </a:tc>
                <a:tc>
                  <a:txBody>
                    <a:bodyPr/>
                    <a:lstStyle/>
                    <a:p>
                      <a:pPr algn="ctr" rtl="1">
                        <a:lnSpc>
                          <a:spcPct val="115000"/>
                        </a:lnSpc>
                        <a:spcAft>
                          <a:spcPts val="0"/>
                        </a:spcAft>
                      </a:pPr>
                      <a:r>
                        <a:rPr lang="ar-SA" sz="2000" b="1">
                          <a:solidFill>
                            <a:srgbClr val="000000"/>
                          </a:solidFill>
                          <a:effectLst/>
                          <a:latin typeface="Calibri"/>
                          <a:ea typeface="Times New Roman"/>
                          <a:cs typeface="Arial"/>
                        </a:rPr>
                        <a:t>10دقائق</a:t>
                      </a:r>
                      <a:endParaRPr lang="en-US" sz="1100">
                        <a:effectLst/>
                        <a:latin typeface="Calibri"/>
                        <a:ea typeface="Calibri"/>
                        <a:cs typeface="Arial"/>
                      </a:endParaRPr>
                    </a:p>
                  </a:txBody>
                  <a:tcPr marL="68580" marR="68580"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DFD8E8"/>
                    </a:solidFill>
                  </a:tcPr>
                </a:tc>
              </a:tr>
              <a:tr h="325102">
                <a:tc>
                  <a:txBody>
                    <a:bodyPr/>
                    <a:lstStyle/>
                    <a:p>
                      <a:pPr algn="ctr" rtl="1">
                        <a:lnSpc>
                          <a:spcPct val="115000"/>
                        </a:lnSpc>
                        <a:spcAft>
                          <a:spcPts val="0"/>
                        </a:spcAft>
                      </a:pPr>
                      <a:r>
                        <a:rPr lang="ar-SA" sz="2000" b="1">
                          <a:solidFill>
                            <a:srgbClr val="7030A0"/>
                          </a:solidFill>
                          <a:effectLst/>
                          <a:latin typeface="Calibri"/>
                          <a:ea typeface="Times New Roman"/>
                          <a:cs typeface="Arial"/>
                        </a:rPr>
                        <a:t>الأدوات</a:t>
                      </a:r>
                      <a:endParaRPr lang="en-US" sz="1100">
                        <a:effectLst/>
                        <a:latin typeface="Calibri"/>
                        <a:ea typeface="Calibri"/>
                        <a:cs typeface="Arial"/>
                      </a:endParaRPr>
                    </a:p>
                  </a:txBody>
                  <a:tcPr marL="68580" marR="68580"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BFB1D0"/>
                    </a:solidFill>
                  </a:tcPr>
                </a:tc>
                <a:tc>
                  <a:txBody>
                    <a:bodyPr/>
                    <a:lstStyle/>
                    <a:p>
                      <a:pPr algn="ctr" rtl="1">
                        <a:lnSpc>
                          <a:spcPct val="115000"/>
                        </a:lnSpc>
                        <a:spcAft>
                          <a:spcPts val="0"/>
                        </a:spcAft>
                      </a:pPr>
                      <a:r>
                        <a:rPr lang="ar-SA" sz="2000" b="1">
                          <a:solidFill>
                            <a:srgbClr val="000000"/>
                          </a:solidFill>
                          <a:effectLst/>
                          <a:latin typeface="Calibri"/>
                          <a:ea typeface="Times New Roman"/>
                          <a:cs typeface="Arial"/>
                        </a:rPr>
                        <a:t>أقلام-أوراق عمل-سبورة</a:t>
                      </a:r>
                      <a:endParaRPr lang="en-US" sz="1100">
                        <a:effectLst/>
                        <a:latin typeface="Calibri"/>
                        <a:ea typeface="Calibri"/>
                        <a:cs typeface="Arial"/>
                      </a:endParaRPr>
                    </a:p>
                  </a:txBody>
                  <a:tcPr marL="68580" marR="68580"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BFB1D0"/>
                    </a:solidFill>
                  </a:tcPr>
                </a:tc>
              </a:tr>
              <a:tr h="1625512">
                <a:tc>
                  <a:txBody>
                    <a:bodyPr/>
                    <a:lstStyle/>
                    <a:p>
                      <a:pPr algn="ctr" rtl="1">
                        <a:lnSpc>
                          <a:spcPct val="115000"/>
                        </a:lnSpc>
                        <a:spcAft>
                          <a:spcPts val="0"/>
                        </a:spcAft>
                      </a:pPr>
                      <a:r>
                        <a:rPr lang="ar-SA" sz="2000" b="1">
                          <a:solidFill>
                            <a:srgbClr val="7030A0"/>
                          </a:solidFill>
                          <a:effectLst/>
                          <a:latin typeface="Calibri"/>
                          <a:ea typeface="Times New Roman"/>
                          <a:cs typeface="Arial"/>
                        </a:rPr>
                        <a:t>خطوات التنفيذ</a:t>
                      </a:r>
                      <a:endParaRPr lang="en-US" sz="1100">
                        <a:effectLst/>
                        <a:latin typeface="Calibri"/>
                        <a:ea typeface="Calibri"/>
                        <a:cs typeface="Arial"/>
                      </a:endParaRPr>
                    </a:p>
                  </a:txBody>
                  <a:tcPr marL="68580" marR="68580"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DFD8E8"/>
                    </a:solidFill>
                  </a:tcPr>
                </a:tc>
                <a:tc>
                  <a:txBody>
                    <a:bodyPr/>
                    <a:lstStyle/>
                    <a:p>
                      <a:pPr marL="342900" lvl="0" indent="-342900" algn="r" rtl="1">
                        <a:lnSpc>
                          <a:spcPct val="115000"/>
                        </a:lnSpc>
                        <a:spcAft>
                          <a:spcPts val="0"/>
                        </a:spcAft>
                        <a:buFont typeface="+mj-lt"/>
                        <a:buAutoNum type="arabicPeriod"/>
                      </a:pPr>
                      <a:r>
                        <a:rPr lang="ar-SA" sz="2000" b="1" dirty="0">
                          <a:solidFill>
                            <a:srgbClr val="000000"/>
                          </a:solidFill>
                          <a:effectLst/>
                          <a:latin typeface="Calibri"/>
                          <a:ea typeface="Times New Roman"/>
                          <a:cs typeface="Arial"/>
                        </a:rPr>
                        <a:t>يقوم كل مشارك في المجموعة تصور واقتراح إجابات للموضوع.</a:t>
                      </a:r>
                      <a:endParaRPr lang="en-US" sz="1100" dirty="0">
                        <a:effectLst/>
                        <a:latin typeface="Calibri"/>
                        <a:ea typeface="Calibri"/>
                        <a:cs typeface="Arial"/>
                      </a:endParaRPr>
                    </a:p>
                    <a:p>
                      <a:pPr marL="342900" lvl="0" indent="-342900" algn="r" rtl="1">
                        <a:lnSpc>
                          <a:spcPct val="115000"/>
                        </a:lnSpc>
                        <a:spcAft>
                          <a:spcPts val="0"/>
                        </a:spcAft>
                        <a:buFont typeface="+mj-lt"/>
                        <a:buAutoNum type="arabicPeriod"/>
                      </a:pPr>
                      <a:r>
                        <a:rPr lang="ar-SA" sz="2000" b="1" dirty="0">
                          <a:solidFill>
                            <a:srgbClr val="000000"/>
                          </a:solidFill>
                          <a:effectLst/>
                          <a:latin typeface="Calibri"/>
                          <a:ea typeface="Times New Roman"/>
                          <a:cs typeface="Arial"/>
                        </a:rPr>
                        <a:t>يقوم المدرب بالإشراف على المجموعات.</a:t>
                      </a:r>
                      <a:endParaRPr lang="en-US" sz="1100" dirty="0">
                        <a:effectLst/>
                        <a:latin typeface="Calibri"/>
                        <a:ea typeface="Calibri"/>
                        <a:cs typeface="Arial"/>
                      </a:endParaRPr>
                    </a:p>
                    <a:p>
                      <a:pPr marL="342900" lvl="0" indent="-342900" algn="r" rtl="1">
                        <a:lnSpc>
                          <a:spcPct val="115000"/>
                        </a:lnSpc>
                        <a:spcAft>
                          <a:spcPts val="0"/>
                        </a:spcAft>
                        <a:buFont typeface="+mj-lt"/>
                        <a:buAutoNum type="arabicPeriod"/>
                      </a:pPr>
                      <a:r>
                        <a:rPr lang="ar-SA" sz="2000" b="1" dirty="0">
                          <a:solidFill>
                            <a:srgbClr val="000000"/>
                          </a:solidFill>
                          <a:effectLst/>
                          <a:latin typeface="Calibri"/>
                          <a:ea typeface="Times New Roman"/>
                          <a:cs typeface="Arial"/>
                        </a:rPr>
                        <a:t>تقوم كل مجموعة باستخلاص النتائج التي تم التوصال إليها.</a:t>
                      </a:r>
                      <a:endParaRPr lang="en-US" sz="1100" dirty="0">
                        <a:effectLst/>
                        <a:latin typeface="Calibri"/>
                        <a:ea typeface="Calibri"/>
                        <a:cs typeface="Arial"/>
                      </a:endParaRPr>
                    </a:p>
                  </a:txBody>
                  <a:tcPr marL="68580" marR="68580"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DFD8E8"/>
                    </a:solidFill>
                  </a:tcPr>
                </a:tc>
              </a:tr>
            </a:tbl>
          </a:graphicData>
        </a:graphic>
      </p:graphicFrame>
      <p:sp>
        <p:nvSpPr>
          <p:cNvPr id="3" name="Rectangle 5"/>
          <p:cNvSpPr>
            <a:spLocks noChangeArrowheads="1"/>
          </p:cNvSpPr>
          <p:nvPr/>
        </p:nvSpPr>
        <p:spPr bwMode="auto">
          <a:xfrm>
            <a:off x="1530350" y="22860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5" name="Group 4"/>
          <p:cNvGrpSpPr>
            <a:grpSpLocks/>
          </p:cNvGrpSpPr>
          <p:nvPr/>
        </p:nvGrpSpPr>
        <p:grpSpPr bwMode="auto">
          <a:xfrm>
            <a:off x="4191000" y="914400"/>
            <a:ext cx="4025900" cy="747712"/>
            <a:chOff x="3438" y="2353"/>
            <a:chExt cx="6340" cy="1178"/>
          </a:xfrm>
        </p:grpSpPr>
        <p:sp>
          <p:nvSpPr>
            <p:cNvPr id="6" name="Rectangle 5"/>
            <p:cNvSpPr>
              <a:spLocks noChangeArrowheads="1"/>
            </p:cNvSpPr>
            <p:nvPr/>
          </p:nvSpPr>
          <p:spPr bwMode="auto">
            <a:xfrm>
              <a:off x="3438" y="2353"/>
              <a:ext cx="6340" cy="1178"/>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rot="0" vert="horz" wrap="square" lIns="91440" tIns="45720" rIns="91440" bIns="45720" anchor="t" anchorCtr="0" upright="1">
              <a:noAutofit/>
            </a:bodyPr>
            <a:lstStyle/>
            <a:p>
              <a:pPr algn="ctr" rtl="1">
                <a:lnSpc>
                  <a:spcPct val="115000"/>
                </a:lnSpc>
                <a:spcAft>
                  <a:spcPts val="1000"/>
                </a:spcAft>
              </a:pPr>
              <a:r>
                <a:rPr lang="ar-SA" sz="2400">
                  <a:effectLst/>
                  <a:latin typeface="Arial"/>
                  <a:ea typeface="Calibri"/>
                  <a:cs typeface="AL-Mateen"/>
                </a:rPr>
                <a:t>         نشاط(2)</a:t>
              </a:r>
              <a:endParaRPr lang="en-US" sz="1100">
                <a:effectLst/>
                <a:ea typeface="Calibri"/>
                <a:cs typeface="Arial"/>
              </a:endParaRPr>
            </a:p>
          </p:txBody>
        </p:sp>
        <p:sp>
          <p:nvSpPr>
            <p:cNvPr id="7" name="Oval 6" descr="images"/>
            <p:cNvSpPr>
              <a:spLocks noChangeArrowheads="1"/>
            </p:cNvSpPr>
            <p:nvPr/>
          </p:nvSpPr>
          <p:spPr bwMode="auto">
            <a:xfrm>
              <a:off x="8191" y="2450"/>
              <a:ext cx="1440" cy="1062"/>
            </a:xfrm>
            <a:prstGeom prst="ellipse">
              <a:avLst/>
            </a:prstGeom>
            <a:blipFill dpi="0" rotWithShape="0">
              <a:blip r:embed="rId3"/>
              <a:srcRect/>
              <a:stretch>
                <a:fillRect/>
              </a:stretch>
            </a:blipFill>
            <a:ln w="9525">
              <a:solidFill>
                <a:srgbClr val="000000"/>
              </a:solidFill>
              <a:round/>
              <a:headEnd/>
              <a:tailEnd/>
            </a:ln>
          </p:spPr>
          <p:txBody>
            <a:bodyPr rot="0" vert="horz" wrap="square" lIns="91440" tIns="45720" rIns="91440" bIns="45720" anchor="t" anchorCtr="0" upright="1">
              <a:noAutofit/>
            </a:bodyPr>
            <a:lstStyle/>
            <a:p>
              <a:endParaRPr lang="ar-SA"/>
            </a:p>
          </p:txBody>
        </p:sp>
        <p:sp>
          <p:nvSpPr>
            <p:cNvPr id="8" name="Oval 7" descr="images"/>
            <p:cNvSpPr>
              <a:spLocks noChangeArrowheads="1"/>
            </p:cNvSpPr>
            <p:nvPr/>
          </p:nvSpPr>
          <p:spPr bwMode="auto">
            <a:xfrm>
              <a:off x="3590" y="2413"/>
              <a:ext cx="1440" cy="1062"/>
            </a:xfrm>
            <a:prstGeom prst="ellipse">
              <a:avLst/>
            </a:prstGeom>
            <a:blipFill dpi="0" rotWithShape="0">
              <a:blip r:embed="rId3"/>
              <a:srcRect/>
              <a:stretch>
                <a:fillRect/>
              </a:stretch>
            </a:blipFill>
            <a:ln w="9525">
              <a:solidFill>
                <a:srgbClr val="000000"/>
              </a:solidFill>
              <a:round/>
              <a:headEnd/>
              <a:tailEnd/>
            </a:ln>
          </p:spPr>
          <p:txBody>
            <a:bodyPr rot="0" vert="horz" wrap="square" lIns="91440" tIns="45720" rIns="91440" bIns="45720" anchor="t" anchorCtr="0" upright="1">
              <a:noAutofit/>
            </a:bodyPr>
            <a:lstStyle/>
            <a:p>
              <a:endParaRPr lang="ar-SA"/>
            </a:p>
          </p:txBody>
        </p:sp>
      </p:grpSp>
      <p:sp>
        <p:nvSpPr>
          <p:cNvPr id="4" name="Rectangle 7"/>
          <p:cNvSpPr>
            <a:spLocks noChangeArrowheads="1"/>
          </p:cNvSpPr>
          <p:nvPr/>
        </p:nvSpPr>
        <p:spPr bwMode="auto">
          <a:xfrm>
            <a:off x="1530350" y="2743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Calibri" pitchFamily="34" charset="0"/>
              <a:cs typeface="Arial" pitchFamily="34" charset="0"/>
            </a:endParaRPr>
          </a:p>
          <a:p>
            <a:pPr marL="0" marR="0" lvl="0" indent="0" algn="l" defTabSz="914400" rtl="1" eaLnBrk="0" fontAlgn="base" latinLnBrk="0" hangingPunct="0">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Calibri" pitchFamily="34" charset="0"/>
                <a:cs typeface="Arial" pitchFamily="34" charset="0"/>
              </a:rPr>
              <a:t/>
            </a:r>
            <a:br>
              <a:rPr kumimoji="0" lang="en-US" sz="1100" b="0" i="0" u="none" strike="noStrike" cap="none" normalizeH="0" baseline="0" smtClean="0">
                <a:ln>
                  <a:noFill/>
                </a:ln>
                <a:solidFill>
                  <a:schemeClr val="tx1"/>
                </a:solidFill>
                <a:effectLst/>
                <a:latin typeface="Calibri" pitchFamily="34" charset="0"/>
                <a:ea typeface="Calibri" pitchFamily="34" charset="0"/>
                <a:cs typeface="Arial" pitchFamily="34" charset="0"/>
              </a:rPr>
            </a:br>
            <a:endParaRPr kumimoji="0" lang="en-US" sz="6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5683805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العاب فلاش: صور خلفيات بوربوينت جديدة 2013 - خلفيات بوربوينت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23" y="0"/>
            <a:ext cx="9132277"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Down Arrow Callout 2"/>
          <p:cNvSpPr/>
          <p:nvPr/>
        </p:nvSpPr>
        <p:spPr>
          <a:xfrm>
            <a:off x="4876800" y="76200"/>
            <a:ext cx="2606040" cy="1040130"/>
          </a:xfrm>
          <a:prstGeom prst="downArrowCallout">
            <a:avLst/>
          </a:prstGeo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ar-EG" sz="2200" b="1" i="0" u="none" strike="noStrike" kern="0" cap="none" spc="0" normalizeH="0" baseline="0" noProof="0">
                <a:ln>
                  <a:noFill/>
                </a:ln>
                <a:solidFill>
                  <a:sysClr val="windowText" lastClr="000000"/>
                </a:solidFill>
                <a:effectLst/>
                <a:uLnTx/>
                <a:uFillTx/>
                <a:latin typeface="Calibri"/>
                <a:ea typeface="Calibri"/>
                <a:cs typeface="Arial"/>
              </a:rPr>
              <a:t>تمارين وألعاب تدريبية</a:t>
            </a:r>
            <a:endParaRPr kumimoji="0" lang="en-US" sz="1100" b="0" i="0" u="none" strike="noStrike" kern="0" cap="none" spc="0" normalizeH="0" baseline="0" noProof="0">
              <a:ln>
                <a:noFill/>
              </a:ln>
              <a:solidFill>
                <a:sysClr val="windowText" lastClr="000000"/>
              </a:solidFill>
              <a:effectLst/>
              <a:uLnTx/>
              <a:uFillTx/>
              <a:latin typeface="Calibri"/>
              <a:ea typeface="Calibri"/>
              <a:cs typeface="Arial"/>
            </a:endParaRPr>
          </a:p>
        </p:txBody>
      </p:sp>
      <p:sp>
        <p:nvSpPr>
          <p:cNvPr id="2" name="Rectangle 1"/>
          <p:cNvSpPr/>
          <p:nvPr/>
        </p:nvSpPr>
        <p:spPr>
          <a:xfrm>
            <a:off x="2286000" y="1295400"/>
            <a:ext cx="6705600" cy="5387629"/>
          </a:xfrm>
          <a:prstGeom prst="rect">
            <a:avLst/>
          </a:prstGeom>
        </p:spPr>
        <p:txBody>
          <a:bodyPr wrap="square">
            <a:spAutoFit/>
          </a:bodyPr>
          <a:lstStyle/>
          <a:p>
            <a:pPr algn="r" rtl="1">
              <a:lnSpc>
                <a:spcPct val="115000"/>
              </a:lnSpc>
              <a:spcAft>
                <a:spcPts val="1000"/>
              </a:spcAft>
              <a:tabLst>
                <a:tab pos="793750" algn="l"/>
              </a:tabLst>
            </a:pPr>
            <a:r>
              <a:rPr lang="ar-EG" b="1" dirty="0">
                <a:solidFill>
                  <a:srgbClr val="C00000"/>
                </a:solidFill>
                <a:ea typeface="Calibri"/>
              </a:rPr>
              <a:t>انشطة كسر </a:t>
            </a:r>
            <a:r>
              <a:rPr lang="ar-EG" b="1" dirty="0" smtClean="0">
                <a:solidFill>
                  <a:srgbClr val="C00000"/>
                </a:solidFill>
                <a:ea typeface="Calibri"/>
              </a:rPr>
              <a:t>الجليد</a:t>
            </a:r>
            <a:endParaRPr lang="en-US" sz="1050" dirty="0">
              <a:ea typeface="Calibri"/>
              <a:cs typeface="Arial"/>
            </a:endParaRPr>
          </a:p>
          <a:p>
            <a:pPr algn="r" rtl="1">
              <a:lnSpc>
                <a:spcPct val="115000"/>
              </a:lnSpc>
              <a:spcAft>
                <a:spcPts val="1000"/>
              </a:spcAft>
              <a:tabLst>
                <a:tab pos="793750" algn="l"/>
              </a:tabLst>
            </a:pPr>
            <a:r>
              <a:rPr lang="ar-EG" b="1" dirty="0">
                <a:ea typeface="Calibri"/>
              </a:rPr>
              <a:t>سلة المعلومات</a:t>
            </a:r>
            <a:endParaRPr lang="en-US" sz="1050" dirty="0">
              <a:ea typeface="Calibri"/>
              <a:cs typeface="Arial"/>
            </a:endParaRPr>
          </a:p>
          <a:p>
            <a:pPr algn="r" rtl="1">
              <a:lnSpc>
                <a:spcPct val="115000"/>
              </a:lnSpc>
              <a:spcAft>
                <a:spcPts val="1000"/>
              </a:spcAft>
              <a:tabLst>
                <a:tab pos="793750" algn="l"/>
              </a:tabLst>
            </a:pPr>
            <a:r>
              <a:rPr lang="ar-EG" b="1" dirty="0">
                <a:ea typeface="Calibri"/>
              </a:rPr>
              <a:t>الفكرة ببساطة كالاتي :</a:t>
            </a:r>
            <a:endParaRPr lang="en-US" sz="1050" dirty="0">
              <a:ea typeface="Calibri"/>
              <a:cs typeface="Arial"/>
            </a:endParaRPr>
          </a:p>
          <a:p>
            <a:pPr algn="r" rtl="1">
              <a:lnSpc>
                <a:spcPct val="115000"/>
              </a:lnSpc>
              <a:spcAft>
                <a:spcPts val="1000"/>
              </a:spcAft>
              <a:tabLst>
                <a:tab pos="793750" algn="l"/>
              </a:tabLst>
            </a:pPr>
            <a:r>
              <a:rPr lang="ar-EG" b="1" dirty="0">
                <a:ea typeface="Calibri"/>
              </a:rPr>
              <a:t>المطلوب :</a:t>
            </a:r>
            <a:endParaRPr lang="en-US" sz="1050" dirty="0">
              <a:ea typeface="Calibri"/>
              <a:cs typeface="Arial"/>
            </a:endParaRPr>
          </a:p>
          <a:p>
            <a:pPr algn="r" rtl="1">
              <a:lnSpc>
                <a:spcPct val="115000"/>
              </a:lnSpc>
              <a:spcAft>
                <a:spcPts val="1000"/>
              </a:spcAft>
              <a:tabLst>
                <a:tab pos="793750" algn="l"/>
              </a:tabLst>
            </a:pPr>
            <a:r>
              <a:rPr lang="ar-EG" b="1" dirty="0">
                <a:ea typeface="Calibri"/>
              </a:rPr>
              <a:t>1- سلال صغيرة</a:t>
            </a:r>
            <a:endParaRPr lang="en-US" sz="1050" dirty="0">
              <a:ea typeface="Calibri"/>
              <a:cs typeface="Arial"/>
            </a:endParaRPr>
          </a:p>
          <a:p>
            <a:pPr algn="r" rtl="1">
              <a:lnSpc>
                <a:spcPct val="115000"/>
              </a:lnSpc>
              <a:spcAft>
                <a:spcPts val="1000"/>
              </a:spcAft>
              <a:tabLst>
                <a:tab pos="793750" algn="l"/>
              </a:tabLst>
            </a:pPr>
            <a:r>
              <a:rPr lang="ar-EG" b="1" dirty="0">
                <a:ea typeface="Calibri"/>
              </a:rPr>
              <a:t>2- أوراق ملونة</a:t>
            </a:r>
            <a:endParaRPr lang="en-US" sz="1050" dirty="0">
              <a:ea typeface="Calibri"/>
              <a:cs typeface="Arial"/>
            </a:endParaRPr>
          </a:p>
          <a:p>
            <a:pPr algn="r" rtl="1">
              <a:lnSpc>
                <a:spcPct val="115000"/>
              </a:lnSpc>
              <a:spcAft>
                <a:spcPts val="1000"/>
              </a:spcAft>
              <a:tabLst>
                <a:tab pos="793750" algn="l"/>
              </a:tabLst>
            </a:pPr>
            <a:r>
              <a:rPr lang="ar-EG" b="1" dirty="0">
                <a:ea typeface="Calibri"/>
              </a:rPr>
              <a:t>3- اقلام ملونة</a:t>
            </a:r>
            <a:endParaRPr lang="en-US" sz="1050" dirty="0">
              <a:ea typeface="Calibri"/>
              <a:cs typeface="Arial"/>
            </a:endParaRPr>
          </a:p>
          <a:p>
            <a:pPr algn="r" rtl="1">
              <a:lnSpc>
                <a:spcPct val="115000"/>
              </a:lnSpc>
              <a:spcAft>
                <a:spcPts val="1000"/>
              </a:spcAft>
              <a:tabLst>
                <a:tab pos="793750" algn="l"/>
              </a:tabLst>
            </a:pPr>
            <a:r>
              <a:rPr lang="ar-EG" b="1" dirty="0">
                <a:ea typeface="Calibri"/>
              </a:rPr>
              <a:t>الطريقة :</a:t>
            </a:r>
            <a:endParaRPr lang="en-US" sz="1050" dirty="0">
              <a:ea typeface="Calibri"/>
              <a:cs typeface="Arial"/>
            </a:endParaRPr>
          </a:p>
          <a:p>
            <a:pPr algn="r" rtl="1">
              <a:lnSpc>
                <a:spcPct val="115000"/>
              </a:lnSpc>
              <a:spcAft>
                <a:spcPts val="1000"/>
              </a:spcAft>
              <a:tabLst>
                <a:tab pos="793750" algn="l"/>
              </a:tabLst>
            </a:pPr>
            <a:r>
              <a:rPr lang="ar-EG" b="1" dirty="0">
                <a:ea typeface="Calibri"/>
              </a:rPr>
              <a:t>1- توزع مجموعة من الأوراق على المتدربين بالاضافة الى مجموعة من الأقلام الملونة ، ويعطى كل متدرب سلة .</a:t>
            </a:r>
            <a:endParaRPr lang="en-US" sz="1050" dirty="0">
              <a:ea typeface="Calibri"/>
              <a:cs typeface="Arial"/>
            </a:endParaRPr>
          </a:p>
          <a:p>
            <a:pPr algn="r" rtl="1">
              <a:lnSpc>
                <a:spcPct val="115000"/>
              </a:lnSpc>
              <a:spcAft>
                <a:spcPts val="1000"/>
              </a:spcAft>
              <a:tabLst>
                <a:tab pos="793750" algn="l"/>
              </a:tabLst>
            </a:pPr>
            <a:r>
              <a:rPr lang="ar-EG" b="1" dirty="0">
                <a:ea typeface="Calibri"/>
              </a:rPr>
              <a:t>2- يطلب من المتدربين محاولة جمع أكبر قدر ممكن من المعلومات عن بقية المتدربين وذلك بالتجول داخل القاعة وتدوين المعلومات في البطاقات الملونة ووضعها في السلال بشرط أن تطرح الأسئلة بصوت عالي وسرعة الحركة </a:t>
            </a:r>
            <a:r>
              <a:rPr lang="ar-EG" b="1" dirty="0" smtClean="0">
                <a:ea typeface="Calibri"/>
              </a:rPr>
              <a:t>.</a:t>
            </a:r>
            <a:endParaRPr lang="en-US" sz="1050" dirty="0">
              <a:ea typeface="Calibri"/>
              <a:cs typeface="Aria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3800" y="2209800"/>
            <a:ext cx="3105150" cy="1881187"/>
          </a:xfrm>
          <a:prstGeom prst="ellipse">
            <a:avLst/>
          </a:prstGeom>
          <a:ln>
            <a:noFill/>
          </a:ln>
          <a:effectLst>
            <a:softEdge rad="112500"/>
          </a:effectLst>
        </p:spPr>
      </p:pic>
    </p:spTree>
    <p:extLst>
      <p:ext uri="{BB962C8B-B14F-4D97-AF65-F5344CB8AC3E}">
        <p14:creationId xmlns:p14="http://schemas.microsoft.com/office/powerpoint/2010/main" val="25413862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العاب فلاش: صور خلفيات بوربوينت جديدة 2013 - خلفيات بوربوينت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23" y="0"/>
            <a:ext cx="9132277"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295400" y="152400"/>
            <a:ext cx="7696200" cy="5325560"/>
          </a:xfrm>
          <a:prstGeom prst="rect">
            <a:avLst/>
          </a:prstGeom>
        </p:spPr>
        <p:txBody>
          <a:bodyPr wrap="square">
            <a:spAutoFit/>
          </a:bodyPr>
          <a:lstStyle/>
          <a:p>
            <a:pPr lvl="0" algn="r" rtl="1">
              <a:lnSpc>
                <a:spcPct val="115000"/>
              </a:lnSpc>
              <a:spcAft>
                <a:spcPts val="1000"/>
              </a:spcAft>
              <a:tabLst>
                <a:tab pos="793750" algn="l"/>
              </a:tabLst>
            </a:pPr>
            <a:r>
              <a:rPr lang="ar-EG" b="1" dirty="0">
                <a:solidFill>
                  <a:prstClr val="black"/>
                </a:solidFill>
                <a:ea typeface="Calibri"/>
              </a:rPr>
              <a:t>المعلومات التي يمكن جمعها :</a:t>
            </a:r>
            <a:endParaRPr lang="en-US" sz="1050" dirty="0">
              <a:solidFill>
                <a:prstClr val="black"/>
              </a:solidFill>
              <a:ea typeface="Calibri"/>
              <a:cs typeface="Arial"/>
            </a:endParaRPr>
          </a:p>
          <a:p>
            <a:pPr lvl="0" algn="r" rtl="1">
              <a:lnSpc>
                <a:spcPct val="115000"/>
              </a:lnSpc>
              <a:spcAft>
                <a:spcPts val="1000"/>
              </a:spcAft>
              <a:tabLst>
                <a:tab pos="793750" algn="l"/>
              </a:tabLst>
            </a:pPr>
            <a:r>
              <a:rPr lang="ar-EG" b="1" dirty="0">
                <a:solidFill>
                  <a:prstClr val="black"/>
                </a:solidFill>
                <a:ea typeface="Calibri"/>
              </a:rPr>
              <a:t>1- الاسم</a:t>
            </a:r>
            <a:endParaRPr lang="en-US" sz="1050" dirty="0">
              <a:solidFill>
                <a:prstClr val="black"/>
              </a:solidFill>
              <a:ea typeface="Calibri"/>
              <a:cs typeface="Arial"/>
            </a:endParaRPr>
          </a:p>
          <a:p>
            <a:pPr lvl="0" algn="r" rtl="1">
              <a:lnSpc>
                <a:spcPct val="115000"/>
              </a:lnSpc>
              <a:spcAft>
                <a:spcPts val="1000"/>
              </a:spcAft>
              <a:tabLst>
                <a:tab pos="793750" algn="l"/>
              </a:tabLst>
            </a:pPr>
            <a:r>
              <a:rPr lang="ar-EG" b="1" dirty="0">
                <a:solidFill>
                  <a:prstClr val="black"/>
                </a:solidFill>
                <a:ea typeface="Calibri"/>
              </a:rPr>
              <a:t>2- الحالة الاجتماعية</a:t>
            </a:r>
            <a:endParaRPr lang="en-US" sz="1050" dirty="0">
              <a:solidFill>
                <a:prstClr val="black"/>
              </a:solidFill>
              <a:ea typeface="Calibri"/>
              <a:cs typeface="Arial"/>
            </a:endParaRPr>
          </a:p>
          <a:p>
            <a:pPr lvl="0" algn="r" rtl="1">
              <a:lnSpc>
                <a:spcPct val="115000"/>
              </a:lnSpc>
              <a:spcAft>
                <a:spcPts val="1000"/>
              </a:spcAft>
              <a:tabLst>
                <a:tab pos="793750" algn="l"/>
              </a:tabLst>
            </a:pPr>
            <a:r>
              <a:rPr lang="ar-EG" b="1" dirty="0">
                <a:solidFill>
                  <a:prstClr val="black"/>
                </a:solidFill>
                <a:ea typeface="Calibri"/>
              </a:rPr>
              <a:t>3- الألوان المفضلة</a:t>
            </a:r>
            <a:endParaRPr lang="en-US" sz="1050" dirty="0">
              <a:solidFill>
                <a:prstClr val="black"/>
              </a:solidFill>
              <a:ea typeface="Calibri"/>
              <a:cs typeface="Arial"/>
            </a:endParaRPr>
          </a:p>
          <a:p>
            <a:pPr lvl="0" algn="r" rtl="1">
              <a:lnSpc>
                <a:spcPct val="115000"/>
              </a:lnSpc>
              <a:spcAft>
                <a:spcPts val="1000"/>
              </a:spcAft>
              <a:tabLst>
                <a:tab pos="793750" algn="l"/>
              </a:tabLst>
            </a:pPr>
            <a:r>
              <a:rPr lang="ar-EG" b="1" dirty="0">
                <a:solidFill>
                  <a:prstClr val="black"/>
                </a:solidFill>
                <a:ea typeface="Calibri"/>
              </a:rPr>
              <a:t>3- المأكولات المفضلة</a:t>
            </a:r>
            <a:endParaRPr lang="en-US" sz="1050" dirty="0">
              <a:solidFill>
                <a:prstClr val="black"/>
              </a:solidFill>
              <a:ea typeface="Calibri"/>
              <a:cs typeface="Arial"/>
            </a:endParaRPr>
          </a:p>
          <a:p>
            <a:pPr lvl="0" algn="r" rtl="1">
              <a:lnSpc>
                <a:spcPct val="115000"/>
              </a:lnSpc>
              <a:spcAft>
                <a:spcPts val="1000"/>
              </a:spcAft>
              <a:tabLst>
                <a:tab pos="793750" algn="l"/>
              </a:tabLst>
            </a:pPr>
            <a:r>
              <a:rPr lang="ar-EG" b="1" dirty="0">
                <a:solidFill>
                  <a:prstClr val="black"/>
                </a:solidFill>
                <a:ea typeface="Calibri"/>
              </a:rPr>
              <a:t>4- الدول المفضلة</a:t>
            </a:r>
            <a:endParaRPr lang="en-US" sz="1050" dirty="0">
              <a:solidFill>
                <a:prstClr val="black"/>
              </a:solidFill>
              <a:ea typeface="Calibri"/>
              <a:cs typeface="Arial"/>
            </a:endParaRPr>
          </a:p>
          <a:p>
            <a:pPr lvl="0" algn="r" rtl="1">
              <a:lnSpc>
                <a:spcPct val="115000"/>
              </a:lnSpc>
              <a:spcAft>
                <a:spcPts val="1000"/>
              </a:spcAft>
              <a:tabLst>
                <a:tab pos="793750" algn="l"/>
              </a:tabLst>
            </a:pPr>
            <a:r>
              <a:rPr lang="ar-EG" b="1" dirty="0">
                <a:solidFill>
                  <a:prstClr val="black"/>
                </a:solidFill>
                <a:ea typeface="Calibri"/>
              </a:rPr>
              <a:t>5- الهوايات المفضلة</a:t>
            </a:r>
            <a:endParaRPr lang="en-US" sz="1050" dirty="0">
              <a:solidFill>
                <a:prstClr val="black"/>
              </a:solidFill>
              <a:ea typeface="Calibri"/>
              <a:cs typeface="Arial"/>
            </a:endParaRPr>
          </a:p>
          <a:p>
            <a:pPr lvl="0" algn="r" rtl="1">
              <a:lnSpc>
                <a:spcPct val="115000"/>
              </a:lnSpc>
              <a:spcAft>
                <a:spcPts val="1000"/>
              </a:spcAft>
              <a:tabLst>
                <a:tab pos="793750" algn="l"/>
              </a:tabLst>
            </a:pPr>
            <a:r>
              <a:rPr lang="ar-EG" b="1" dirty="0">
                <a:solidFill>
                  <a:prstClr val="black"/>
                </a:solidFill>
                <a:ea typeface="Calibri"/>
              </a:rPr>
              <a:t>6- اسم اقرب صديق لك</a:t>
            </a:r>
            <a:endParaRPr lang="en-US" sz="1050" dirty="0">
              <a:solidFill>
                <a:prstClr val="black"/>
              </a:solidFill>
              <a:ea typeface="Calibri"/>
              <a:cs typeface="Arial"/>
            </a:endParaRPr>
          </a:p>
          <a:p>
            <a:pPr lvl="0" algn="r" rtl="1">
              <a:lnSpc>
                <a:spcPct val="115000"/>
              </a:lnSpc>
              <a:spcAft>
                <a:spcPts val="1000"/>
              </a:spcAft>
              <a:tabLst>
                <a:tab pos="793750" algn="l"/>
              </a:tabLst>
            </a:pPr>
            <a:r>
              <a:rPr lang="ar-EG" b="1" dirty="0">
                <a:solidFill>
                  <a:prstClr val="black"/>
                </a:solidFill>
                <a:ea typeface="Calibri"/>
              </a:rPr>
              <a:t>7- أحب مكان الى نفسك</a:t>
            </a:r>
            <a:endParaRPr lang="en-US" sz="1050" dirty="0">
              <a:solidFill>
                <a:prstClr val="black"/>
              </a:solidFill>
              <a:ea typeface="Calibri"/>
              <a:cs typeface="Arial"/>
            </a:endParaRPr>
          </a:p>
          <a:p>
            <a:pPr lvl="0" algn="r" rtl="1">
              <a:lnSpc>
                <a:spcPct val="115000"/>
              </a:lnSpc>
              <a:spcAft>
                <a:spcPts val="1000"/>
              </a:spcAft>
              <a:tabLst>
                <a:tab pos="793750" algn="l"/>
              </a:tabLst>
            </a:pPr>
            <a:r>
              <a:rPr lang="ar-EG" b="1" dirty="0">
                <a:solidFill>
                  <a:prstClr val="black"/>
                </a:solidFill>
                <a:ea typeface="Calibri"/>
              </a:rPr>
              <a:t>8- أكثر مرة كذب فيها</a:t>
            </a:r>
            <a:endParaRPr lang="en-US" sz="1050" dirty="0">
              <a:solidFill>
                <a:prstClr val="black"/>
              </a:solidFill>
              <a:ea typeface="Calibri"/>
              <a:cs typeface="Arial"/>
            </a:endParaRPr>
          </a:p>
          <a:p>
            <a:pPr lvl="0" algn="r" rtl="1">
              <a:lnSpc>
                <a:spcPct val="115000"/>
              </a:lnSpc>
              <a:spcAft>
                <a:spcPts val="1000"/>
              </a:spcAft>
              <a:tabLst>
                <a:tab pos="793750" algn="l"/>
              </a:tabLst>
            </a:pPr>
            <a:r>
              <a:rPr lang="ar-EG" b="1" dirty="0">
                <a:solidFill>
                  <a:prstClr val="black"/>
                </a:solidFill>
                <a:ea typeface="Calibri"/>
              </a:rPr>
              <a:t>9- آخر مرة قمت بزيارة أحد أقربائك</a:t>
            </a:r>
            <a:endParaRPr lang="en-US" sz="1050" dirty="0">
              <a:solidFill>
                <a:prstClr val="black"/>
              </a:solidFill>
              <a:ea typeface="Calibri"/>
              <a:cs typeface="Arial"/>
            </a:endParaRPr>
          </a:p>
          <a:p>
            <a:pPr lvl="0" algn="r" rtl="1">
              <a:lnSpc>
                <a:spcPct val="115000"/>
              </a:lnSpc>
              <a:spcAft>
                <a:spcPts val="1000"/>
              </a:spcAft>
              <a:tabLst>
                <a:tab pos="793750" algn="l"/>
              </a:tabLst>
            </a:pPr>
            <a:r>
              <a:rPr lang="ar-EG" b="1" dirty="0">
                <a:solidFill>
                  <a:prstClr val="black"/>
                </a:solidFill>
                <a:ea typeface="Calibri"/>
              </a:rPr>
              <a:t>10- كم مرة تكلمت بطريقة سلبية عن نفسك </a:t>
            </a:r>
            <a:r>
              <a:rPr lang="ar-EG" b="1" dirty="0" smtClean="0">
                <a:solidFill>
                  <a:prstClr val="black"/>
                </a:solidFill>
                <a:ea typeface="Calibri"/>
              </a:rPr>
              <a:t>اليوم</a:t>
            </a:r>
            <a:endParaRPr lang="en-US" sz="1050" dirty="0">
              <a:solidFill>
                <a:prstClr val="black"/>
              </a:solidFill>
              <a:ea typeface="Calibri"/>
              <a:cs typeface="Aria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200" y="1371600"/>
            <a:ext cx="3105150" cy="2514600"/>
          </a:xfrm>
          <a:prstGeom prst="ellipse">
            <a:avLst/>
          </a:prstGeom>
          <a:ln>
            <a:noFill/>
          </a:ln>
          <a:effectLst>
            <a:softEdge rad="112500"/>
          </a:effectLst>
        </p:spPr>
      </p:pic>
    </p:spTree>
    <p:extLst>
      <p:ext uri="{BB962C8B-B14F-4D97-AF65-F5344CB8AC3E}">
        <p14:creationId xmlns:p14="http://schemas.microsoft.com/office/powerpoint/2010/main" val="25683805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العاب فلاش: صور خلفيات بوربوينت جديدة 2013 - خلفيات بوربوينت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23" y="0"/>
            <a:ext cx="9132277"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352800" y="228600"/>
            <a:ext cx="5562600" cy="2516586"/>
          </a:xfrm>
          <a:prstGeom prst="rect">
            <a:avLst/>
          </a:prstGeom>
        </p:spPr>
        <p:txBody>
          <a:bodyPr wrap="square">
            <a:spAutoFit/>
          </a:bodyPr>
          <a:lstStyle/>
          <a:p>
            <a:pPr lvl="0" algn="r" rtl="1">
              <a:lnSpc>
                <a:spcPct val="115000"/>
              </a:lnSpc>
              <a:spcAft>
                <a:spcPts val="1000"/>
              </a:spcAft>
              <a:tabLst>
                <a:tab pos="793750" algn="l"/>
              </a:tabLst>
            </a:pPr>
            <a:r>
              <a:rPr lang="ar-EG" b="1" dirty="0">
                <a:solidFill>
                  <a:prstClr val="black"/>
                </a:solidFill>
                <a:ea typeface="Calibri"/>
              </a:rPr>
              <a:t>11- مايتوقع الحصول عليه من الدورة</a:t>
            </a:r>
            <a:endParaRPr lang="en-US" sz="1050" dirty="0">
              <a:solidFill>
                <a:prstClr val="black"/>
              </a:solidFill>
              <a:ea typeface="Calibri"/>
              <a:cs typeface="Arial"/>
            </a:endParaRPr>
          </a:p>
          <a:p>
            <a:pPr lvl="0" algn="r" rtl="1">
              <a:lnSpc>
                <a:spcPct val="115000"/>
              </a:lnSpc>
              <a:spcAft>
                <a:spcPts val="1000"/>
              </a:spcAft>
              <a:tabLst>
                <a:tab pos="793750" algn="l"/>
              </a:tabLst>
            </a:pPr>
            <a:r>
              <a:rPr lang="ar-EG" b="1" dirty="0">
                <a:solidFill>
                  <a:prstClr val="black"/>
                </a:solidFill>
                <a:ea typeface="Calibri"/>
              </a:rPr>
              <a:t>12- كم يقيم نفسه هل هو شخص واثق من نفسه أم لا</a:t>
            </a:r>
            <a:endParaRPr lang="en-US" sz="1050" dirty="0">
              <a:solidFill>
                <a:prstClr val="black"/>
              </a:solidFill>
              <a:ea typeface="Calibri"/>
              <a:cs typeface="Arial"/>
            </a:endParaRPr>
          </a:p>
          <a:p>
            <a:pPr lvl="0" algn="r" rtl="1">
              <a:lnSpc>
                <a:spcPct val="115000"/>
              </a:lnSpc>
              <a:spcAft>
                <a:spcPts val="1000"/>
              </a:spcAft>
              <a:tabLst>
                <a:tab pos="793750" algn="l"/>
              </a:tabLst>
            </a:pPr>
            <a:r>
              <a:rPr lang="ar-EG" b="1" dirty="0">
                <a:solidFill>
                  <a:prstClr val="black"/>
                </a:solidFill>
                <a:ea typeface="Calibri"/>
              </a:rPr>
              <a:t>والى آخر ذلك من الأسئلة التي تحمل الجوانب المضحكة أو التعرف على الجوانب السلبية والايجابية للشخص .</a:t>
            </a:r>
            <a:endParaRPr lang="en-US" sz="1050" dirty="0">
              <a:solidFill>
                <a:prstClr val="black"/>
              </a:solidFill>
              <a:ea typeface="Calibri"/>
              <a:cs typeface="Arial"/>
            </a:endParaRPr>
          </a:p>
          <a:p>
            <a:pPr lvl="0" algn="r" rtl="1">
              <a:lnSpc>
                <a:spcPct val="115000"/>
              </a:lnSpc>
              <a:spcAft>
                <a:spcPts val="1000"/>
              </a:spcAft>
              <a:tabLst>
                <a:tab pos="793750" algn="l"/>
              </a:tabLst>
            </a:pPr>
            <a:r>
              <a:rPr lang="ar-EG" b="1" dirty="0">
                <a:solidFill>
                  <a:prstClr val="black"/>
                </a:solidFill>
                <a:ea typeface="Calibri"/>
              </a:rPr>
              <a:t> </a:t>
            </a:r>
            <a:endParaRPr lang="en-US" sz="1050" dirty="0">
              <a:solidFill>
                <a:prstClr val="black"/>
              </a:solidFill>
              <a:ea typeface="Calibri"/>
              <a:cs typeface="Arial"/>
            </a:endParaRPr>
          </a:p>
          <a:p>
            <a:pPr lvl="0" algn="r" rtl="1">
              <a:lnSpc>
                <a:spcPct val="115000"/>
              </a:lnSpc>
              <a:spcAft>
                <a:spcPts val="1000"/>
              </a:spcAft>
              <a:tabLst>
                <a:tab pos="793750" algn="l"/>
              </a:tabLst>
            </a:pPr>
            <a:r>
              <a:rPr lang="ar-EG" b="1" dirty="0">
                <a:solidFill>
                  <a:prstClr val="black"/>
                </a:solidFill>
                <a:ea typeface="Calibri"/>
              </a:rPr>
              <a:t>تكون مدة هذه اللعبة بين 10-15 دقيقة</a:t>
            </a:r>
            <a:endParaRPr lang="en-US" sz="1050" dirty="0">
              <a:solidFill>
                <a:prstClr val="black"/>
              </a:solidFill>
              <a:ea typeface="Calibri"/>
              <a:cs typeface="Aria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83793" y="2745186"/>
            <a:ext cx="4900613" cy="3281363"/>
          </a:xfrm>
          <a:prstGeom prst="rect">
            <a:avLst/>
          </a:prstGeom>
        </p:spPr>
      </p:pic>
    </p:spTree>
    <p:extLst>
      <p:ext uri="{BB962C8B-B14F-4D97-AF65-F5344CB8AC3E}">
        <p14:creationId xmlns:p14="http://schemas.microsoft.com/office/powerpoint/2010/main" val="25683805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العاب فلاش: صور خلفيات بوربوينت جديدة 2013 - خلفيات بوربوينت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23" y="0"/>
            <a:ext cx="9132277"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Frame 2"/>
          <p:cNvSpPr/>
          <p:nvPr/>
        </p:nvSpPr>
        <p:spPr>
          <a:xfrm>
            <a:off x="4191000" y="381000"/>
            <a:ext cx="3733800" cy="1600200"/>
          </a:xfrm>
          <a:prstGeom prst="frame">
            <a:avLst/>
          </a:prstGeom>
        </p:spPr>
        <p:style>
          <a:lnRef idx="2">
            <a:schemeClr val="accent4">
              <a:shade val="50000"/>
            </a:schemeClr>
          </a:lnRef>
          <a:fillRef idx="1">
            <a:schemeClr val="accent4"/>
          </a:fillRef>
          <a:effectRef idx="0">
            <a:schemeClr val="accent4"/>
          </a:effectRef>
          <a:fontRef idx="minor">
            <a:schemeClr val="lt1"/>
          </a:fontRef>
        </p:style>
        <p:txBody>
          <a:bodyPr rtlCol="1" anchor="ctr"/>
          <a:lstStyle/>
          <a:p>
            <a:pPr algn="ctr"/>
            <a:endParaRPr lang="ar-EG">
              <a:solidFill>
                <a:schemeClr val="tx1"/>
              </a:solidFill>
            </a:endParaRPr>
          </a:p>
        </p:txBody>
      </p:sp>
      <p:sp>
        <p:nvSpPr>
          <p:cNvPr id="4" name="Rectangle 3"/>
          <p:cNvSpPr/>
          <p:nvPr/>
        </p:nvSpPr>
        <p:spPr>
          <a:xfrm>
            <a:off x="4577861" y="719435"/>
            <a:ext cx="2889739" cy="923330"/>
          </a:xfrm>
          <a:prstGeom prst="rect">
            <a:avLst/>
          </a:prstGeom>
          <a:noFill/>
        </p:spPr>
        <p:txBody>
          <a:bodyPr wrap="square" lIns="91440" tIns="45720" rIns="91440" bIns="45720">
            <a:spAutoFit/>
          </a:bodyPr>
          <a:lstStyle/>
          <a:p>
            <a:pPr algn="ctr"/>
            <a:r>
              <a:rPr lang="ar-EG"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الخاتمة</a:t>
            </a:r>
            <a:endParaRPr lang="en-US"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6" name="Content Placeholder 2"/>
          <p:cNvSpPr txBox="1">
            <a:spLocks/>
          </p:cNvSpPr>
          <p:nvPr/>
        </p:nvSpPr>
        <p:spPr>
          <a:xfrm>
            <a:off x="3505200" y="2590800"/>
            <a:ext cx="5424257" cy="2149415"/>
          </a:xfrm>
          <a:prstGeom prst="rect">
            <a:avLst/>
          </a:prstGeom>
          <a:solidFill>
            <a:sysClr val="window" lastClr="FFFFFF"/>
          </a:solidFill>
          <a:ln w="12700" cap="flat" cmpd="sng" algn="ctr">
            <a:solidFill>
              <a:sysClr val="windowText" lastClr="000000"/>
            </a:solidFill>
            <a:prstDash val="solid"/>
            <a:miter lim="800000"/>
          </a:ln>
          <a:effectLst/>
        </p:spPr>
        <p:txBody>
          <a:bodyPr vert="horz" lIns="91440" tIns="45720" rIns="91440" bIns="45720" rtlCol="1">
            <a:norm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marR="0" lvl="0" indent="0" algn="ct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ar-SA" altLang="en-US" sz="44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Calibri"/>
                <a:ea typeface="+mn-ea"/>
                <a:cs typeface="Arial"/>
              </a:rPr>
              <a:t>تم بحمد الله إتمام الدورة التدريبية</a:t>
            </a:r>
          </a:p>
          <a:p>
            <a:pPr marL="0" marR="0" lvl="0" indent="0" algn="ct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ar-SA" altLang="en-US" sz="44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Calibri"/>
                <a:ea typeface="+mn-ea"/>
                <a:cs typeface="Arial"/>
              </a:rPr>
              <a:t>شكراً لحضوركم</a:t>
            </a:r>
            <a:endParaRPr kumimoji="0" lang="en-US" altLang="en-US" sz="44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Calibri"/>
              <a:ea typeface="+mn-ea"/>
              <a:cs typeface="+mn-cs"/>
            </a:endParaRPr>
          </a:p>
          <a:p>
            <a:pPr marL="0" marR="0" lvl="0" indent="0" algn="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ar-SA" sz="4400" b="0" i="0" u="none" strike="noStrike" kern="1200" cap="none" spc="0" normalizeH="0" baseline="0" noProof="0" dirty="0">
              <a:ln>
                <a:noFill/>
              </a:ln>
              <a:solidFill>
                <a:sysClr val="windowText" lastClr="000000"/>
              </a:solidFill>
              <a:effectLst/>
              <a:uLnTx/>
              <a:uFillTx/>
              <a:latin typeface="Calibri"/>
              <a:ea typeface="+mn-ea"/>
              <a:cs typeface="Arial"/>
            </a:endParaRPr>
          </a:p>
        </p:txBody>
      </p:sp>
      <p:sp>
        <p:nvSpPr>
          <p:cNvPr id="7" name="Oval 6"/>
          <p:cNvSpPr/>
          <p:nvPr/>
        </p:nvSpPr>
        <p:spPr>
          <a:xfrm>
            <a:off x="4343400" y="5029200"/>
            <a:ext cx="3185160" cy="1697355"/>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endParaRPr lang="ar-SA"/>
          </a:p>
        </p:txBody>
      </p:sp>
    </p:spTree>
    <p:extLst>
      <p:ext uri="{BB962C8B-B14F-4D97-AF65-F5344CB8AC3E}">
        <p14:creationId xmlns:p14="http://schemas.microsoft.com/office/powerpoint/2010/main" val="2481659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العاب فلاش: صور خلفيات بوربوينت جديدة 2013 - خلفيات بوربوينت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23" y="0"/>
            <a:ext cx="9132277"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p:cNvSpPr txBox="1">
            <a:spLocks/>
          </p:cNvSpPr>
          <p:nvPr/>
        </p:nvSpPr>
        <p:spPr>
          <a:xfrm>
            <a:off x="5562600" y="228600"/>
            <a:ext cx="3365882" cy="703511"/>
          </a:xfrm>
          <a:prstGeom prst="rect">
            <a:avLst/>
          </a:prstGeom>
        </p:spPr>
        <p:style>
          <a:lnRef idx="2">
            <a:schemeClr val="accent4"/>
          </a:lnRef>
          <a:fillRef idx="1">
            <a:schemeClr val="lt1"/>
          </a:fillRef>
          <a:effectRef idx="0">
            <a:schemeClr val="accent4"/>
          </a:effectRef>
          <a:fontRef idx="minor">
            <a:schemeClr val="dk1"/>
          </a:fontRef>
        </p:style>
        <p:txBody>
          <a:bodyPr vert="horz" lIns="91440" tIns="45720" rIns="91440" bIns="45720" rtlCol="1" anchor="ctr">
            <a:normAutofit fontScale="25000" lnSpcReduction="20000"/>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r" defTabSz="914400" rtl="1" eaLnBrk="1" fontAlgn="auto" latinLnBrk="0" hangingPunct="1">
              <a:lnSpc>
                <a:spcPct val="90000"/>
              </a:lnSpc>
              <a:spcBef>
                <a:spcPct val="0"/>
              </a:spcBef>
              <a:spcAft>
                <a:spcPts val="0"/>
              </a:spcAft>
              <a:buClrTx/>
              <a:buSzTx/>
              <a:buFontTx/>
              <a:buNone/>
              <a:tabLst/>
              <a:defRPr/>
            </a:pPr>
            <a:endParaRPr kumimoji="0" lang="ar-EG" sz="8000" b="1" i="0" u="none" strike="noStrike" kern="1200" cap="none" spc="0" normalizeH="0" baseline="0" noProof="0" dirty="0" smtClean="0">
              <a:ln>
                <a:noFill/>
              </a:ln>
              <a:solidFill>
                <a:srgbClr val="7030A0"/>
              </a:solidFill>
              <a:effectLst/>
              <a:uLnTx/>
              <a:uFillTx/>
              <a:latin typeface="Calibri Light"/>
              <a:ea typeface="+mj-ea"/>
              <a:cs typeface="+mn-cs"/>
            </a:endParaRPr>
          </a:p>
          <a:p>
            <a:pPr marL="0" marR="0" lvl="0" indent="0" algn="ctr" defTabSz="914400" rtl="1" eaLnBrk="1" fontAlgn="auto" latinLnBrk="0" hangingPunct="1">
              <a:lnSpc>
                <a:spcPct val="90000"/>
              </a:lnSpc>
              <a:spcBef>
                <a:spcPct val="0"/>
              </a:spcBef>
              <a:spcAft>
                <a:spcPts val="0"/>
              </a:spcAft>
              <a:buClrTx/>
              <a:buSzTx/>
              <a:buFontTx/>
              <a:buNone/>
              <a:tabLst/>
              <a:defRPr/>
            </a:pPr>
            <a:r>
              <a:rPr kumimoji="0" lang="ar-EG" sz="16000" b="1" i="0" u="none" strike="noStrike" kern="1200" cap="none" spc="0" normalizeH="0" baseline="0" noProof="0" dirty="0" smtClean="0">
                <a:ln>
                  <a:noFill/>
                </a:ln>
                <a:solidFill>
                  <a:srgbClr val="7030A0"/>
                </a:solidFill>
                <a:effectLst/>
                <a:uLnTx/>
                <a:uFillTx/>
                <a:latin typeface="Calibri Light"/>
                <a:ea typeface="+mj-ea"/>
                <a:cs typeface="+mn-cs"/>
              </a:rPr>
              <a:t>الأهداف التفصيلية </a:t>
            </a:r>
            <a:r>
              <a:rPr kumimoji="0" lang="ar-EG" sz="8000" b="1" i="0" u="none" strike="noStrike" kern="1200" cap="none" spc="0" normalizeH="0" baseline="0" noProof="0" dirty="0" smtClean="0">
                <a:ln>
                  <a:noFill/>
                </a:ln>
                <a:solidFill>
                  <a:srgbClr val="7030A0"/>
                </a:solidFill>
                <a:effectLst/>
                <a:uLnTx/>
                <a:uFillTx/>
                <a:latin typeface="Calibri Light"/>
                <a:ea typeface="+mj-ea"/>
                <a:cs typeface="+mn-cs"/>
              </a:rPr>
              <a:t/>
            </a:r>
            <a:br>
              <a:rPr kumimoji="0" lang="ar-EG" sz="8000" b="1" i="0" u="none" strike="noStrike" kern="1200" cap="none" spc="0" normalizeH="0" baseline="0" noProof="0" dirty="0" smtClean="0">
                <a:ln>
                  <a:noFill/>
                </a:ln>
                <a:solidFill>
                  <a:srgbClr val="7030A0"/>
                </a:solidFill>
                <a:effectLst/>
                <a:uLnTx/>
                <a:uFillTx/>
                <a:latin typeface="Calibri Light"/>
                <a:ea typeface="+mj-ea"/>
                <a:cs typeface="+mn-cs"/>
              </a:rPr>
            </a:br>
            <a:endParaRPr kumimoji="0" lang="ar-SA" sz="4400" b="0" i="0" u="none" strike="noStrike" kern="1200" cap="none" spc="0" normalizeH="0" baseline="0" noProof="0" dirty="0">
              <a:ln>
                <a:noFill/>
              </a:ln>
              <a:solidFill>
                <a:srgbClr val="7030A0"/>
              </a:solidFill>
              <a:effectLst/>
              <a:uLnTx/>
              <a:uFillTx/>
              <a:latin typeface="Calibri Light"/>
              <a:ea typeface="+mj-ea"/>
              <a:cs typeface="+mn-cs"/>
            </a:endParaRPr>
          </a:p>
        </p:txBody>
      </p:sp>
      <p:sp>
        <p:nvSpPr>
          <p:cNvPr id="2" name="Rectangle 1"/>
          <p:cNvSpPr/>
          <p:nvPr/>
        </p:nvSpPr>
        <p:spPr>
          <a:xfrm>
            <a:off x="2362200" y="1295400"/>
            <a:ext cx="6324600" cy="4339650"/>
          </a:xfrm>
          <a:prstGeom prst="rect">
            <a:avLst/>
          </a:prstGeom>
        </p:spPr>
        <p:txBody>
          <a:bodyPr wrap="square">
            <a:spAutoFit/>
          </a:bodyPr>
          <a:lstStyle/>
          <a:p>
            <a:pPr marL="342900" lvl="0" indent="-342900" algn="justLow" rtl="1">
              <a:lnSpc>
                <a:spcPct val="115000"/>
              </a:lnSpc>
              <a:spcAft>
                <a:spcPts val="0"/>
              </a:spcAft>
              <a:buFont typeface="Symbol"/>
              <a:buChar char=""/>
            </a:pPr>
            <a:r>
              <a:rPr lang="ar-SA" sz="2400" b="1" dirty="0">
                <a:ea typeface="Times New Roman"/>
              </a:rPr>
              <a:t>أن يلم المتدرب بمقدمة للسعادة .</a:t>
            </a:r>
            <a:endParaRPr lang="en-US" sz="2400" dirty="0">
              <a:ea typeface="Calibri"/>
            </a:endParaRPr>
          </a:p>
          <a:p>
            <a:pPr marL="342900" lvl="0" indent="-342900" algn="justLow" rtl="1">
              <a:lnSpc>
                <a:spcPct val="115000"/>
              </a:lnSpc>
              <a:spcAft>
                <a:spcPts val="0"/>
              </a:spcAft>
              <a:buFont typeface="Symbol"/>
              <a:buChar char=""/>
            </a:pPr>
            <a:r>
              <a:rPr lang="ar-SA" sz="2400" b="1" dirty="0">
                <a:ea typeface="Times New Roman"/>
              </a:rPr>
              <a:t>أن يتعرف المتدرب علي ما هي السعادة .</a:t>
            </a:r>
            <a:endParaRPr lang="en-US" sz="2400" dirty="0">
              <a:ea typeface="Calibri"/>
            </a:endParaRPr>
          </a:p>
          <a:p>
            <a:pPr marL="342900" lvl="0" indent="-342900" algn="justLow" rtl="1">
              <a:lnSpc>
                <a:spcPct val="115000"/>
              </a:lnSpc>
              <a:spcAft>
                <a:spcPts val="0"/>
              </a:spcAft>
              <a:buFont typeface="Symbol"/>
              <a:buChar char=""/>
            </a:pPr>
            <a:r>
              <a:rPr lang="ar-SA" sz="2400" b="1" dirty="0">
                <a:ea typeface="Times New Roman"/>
              </a:rPr>
              <a:t>أن يدرك المتدرب أنواع السعادة .</a:t>
            </a:r>
            <a:endParaRPr lang="en-US" sz="2400" dirty="0">
              <a:ea typeface="Calibri"/>
            </a:endParaRPr>
          </a:p>
          <a:p>
            <a:pPr marL="342900" lvl="0" indent="-342900" algn="justLow" rtl="1">
              <a:lnSpc>
                <a:spcPct val="115000"/>
              </a:lnSpc>
              <a:spcAft>
                <a:spcPts val="0"/>
              </a:spcAft>
              <a:buFont typeface="Symbol"/>
              <a:buChar char=""/>
            </a:pPr>
            <a:r>
              <a:rPr lang="ar-SA" sz="2400" b="1" dirty="0">
                <a:ea typeface="Times New Roman"/>
              </a:rPr>
              <a:t>أن يعرف المتدرب فوائد السعادة .</a:t>
            </a:r>
            <a:endParaRPr lang="en-US" sz="2400" dirty="0">
              <a:ea typeface="Calibri"/>
            </a:endParaRPr>
          </a:p>
          <a:p>
            <a:pPr marL="342900" lvl="0" indent="-342900" algn="justLow" rtl="1">
              <a:lnSpc>
                <a:spcPct val="115000"/>
              </a:lnSpc>
              <a:spcAft>
                <a:spcPts val="0"/>
              </a:spcAft>
              <a:buFont typeface="Symbol"/>
              <a:buChar char=""/>
            </a:pPr>
            <a:r>
              <a:rPr lang="ar-SA" sz="2400" b="1" dirty="0">
                <a:ea typeface="Times New Roman"/>
              </a:rPr>
              <a:t>أن يلم المتدرب بمفاهيم السعادة .</a:t>
            </a:r>
            <a:endParaRPr lang="en-US" sz="2400" dirty="0">
              <a:ea typeface="Calibri"/>
            </a:endParaRPr>
          </a:p>
          <a:p>
            <a:pPr marL="342900" lvl="0" indent="-342900" algn="justLow" rtl="1">
              <a:lnSpc>
                <a:spcPct val="115000"/>
              </a:lnSpc>
              <a:spcAft>
                <a:spcPts val="0"/>
              </a:spcAft>
              <a:buFont typeface="Symbol"/>
              <a:buChar char=""/>
            </a:pPr>
            <a:r>
              <a:rPr lang="ar-SA" sz="2400" b="1" dirty="0">
                <a:ea typeface="Times New Roman"/>
              </a:rPr>
              <a:t>أن يعرف المتدرب مبادئ السعادة .</a:t>
            </a:r>
            <a:endParaRPr lang="en-US" sz="2400" dirty="0">
              <a:ea typeface="Calibri"/>
            </a:endParaRPr>
          </a:p>
          <a:p>
            <a:pPr marL="342900" lvl="0" indent="-342900" algn="justLow" rtl="1">
              <a:lnSpc>
                <a:spcPct val="115000"/>
              </a:lnSpc>
              <a:spcAft>
                <a:spcPts val="0"/>
              </a:spcAft>
              <a:buFont typeface="Symbol"/>
              <a:buChar char=""/>
            </a:pPr>
            <a:r>
              <a:rPr lang="ar-SA" sz="2400" b="1" dirty="0">
                <a:ea typeface="Times New Roman"/>
              </a:rPr>
              <a:t>أن يعرف المتدرب الدوافع والإجتياجات البشرية للسعادة .</a:t>
            </a:r>
            <a:endParaRPr lang="en-US" sz="2400" dirty="0">
              <a:ea typeface="Calibri"/>
            </a:endParaRPr>
          </a:p>
          <a:p>
            <a:pPr marL="342900" lvl="0" indent="-342900" algn="justLow" rtl="1">
              <a:lnSpc>
                <a:spcPct val="115000"/>
              </a:lnSpc>
              <a:spcAft>
                <a:spcPts val="0"/>
              </a:spcAft>
              <a:buFont typeface="Symbol"/>
              <a:buChar char=""/>
            </a:pPr>
            <a:r>
              <a:rPr lang="ar-SA" sz="2400" b="1" dirty="0">
                <a:ea typeface="Times New Roman"/>
              </a:rPr>
              <a:t>أن يدرك المتدرب المفاهيم الخاطئة عن السعادة .</a:t>
            </a:r>
            <a:endParaRPr lang="en-US" sz="2400" dirty="0">
              <a:ea typeface="Calibri"/>
            </a:endParaRPr>
          </a:p>
          <a:p>
            <a:pPr marL="342900" lvl="0" indent="-342900" algn="justLow" rtl="1">
              <a:lnSpc>
                <a:spcPct val="115000"/>
              </a:lnSpc>
              <a:spcAft>
                <a:spcPts val="0"/>
              </a:spcAft>
              <a:buFont typeface="Symbol"/>
              <a:buChar char=""/>
            </a:pPr>
            <a:r>
              <a:rPr lang="ar-SA" sz="2400" b="1" dirty="0">
                <a:ea typeface="Times New Roman"/>
              </a:rPr>
              <a:t>أن يعرف المتدرب إستراتيجيات السعادة .</a:t>
            </a:r>
            <a:endParaRPr lang="en-US" sz="2400" dirty="0">
              <a:ea typeface="Calibri"/>
            </a:endParaRPr>
          </a:p>
          <a:p>
            <a:pPr marL="342900" lvl="0" indent="-342900" algn="justLow" rtl="1">
              <a:lnSpc>
                <a:spcPct val="115000"/>
              </a:lnSpc>
              <a:spcAft>
                <a:spcPts val="0"/>
              </a:spcAft>
              <a:buFont typeface="Symbol"/>
              <a:buChar char=""/>
            </a:pPr>
            <a:r>
              <a:rPr lang="ar-SA" sz="2400" b="1" dirty="0">
                <a:ea typeface="Times New Roman"/>
              </a:rPr>
              <a:t>أن يعرف المتدرب كيف يكون سعيد جداَ</a:t>
            </a:r>
            <a:r>
              <a:rPr lang="ar-EG" sz="2400" b="1" dirty="0">
                <a:ea typeface="Times New Roman"/>
              </a:rPr>
              <a:t> .</a:t>
            </a:r>
            <a:endParaRPr lang="en-US" sz="2400" dirty="0">
              <a:ea typeface="Calibri"/>
            </a:endParaRPr>
          </a:p>
        </p:txBody>
      </p:sp>
    </p:spTree>
    <p:extLst>
      <p:ext uri="{BB962C8B-B14F-4D97-AF65-F5344CB8AC3E}">
        <p14:creationId xmlns:p14="http://schemas.microsoft.com/office/powerpoint/2010/main" val="13848781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العاب فلاش: صور خلفيات بوربوينت جديدة 2013 - خلفيات بوربوينت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23" y="0"/>
            <a:ext cx="9132277"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343400" y="533400"/>
            <a:ext cx="3962400" cy="646331"/>
          </a:xfrm>
          <a:prstGeom prst="rect">
            <a:avLst/>
          </a:prstGeom>
          <a:noFill/>
        </p:spPr>
        <p:txBody>
          <a:bodyPr wrap="square" rtlCol="1">
            <a:spAutoFit/>
          </a:bodyPr>
          <a:lstStyle/>
          <a:p>
            <a:pPr algn="ctr" rtl="1"/>
            <a:r>
              <a:rPr lang="ar-EG" sz="3600" b="1" dirty="0" smtClean="0">
                <a:solidFill>
                  <a:schemeClr val="tx1">
                    <a:lumMod val="95000"/>
                    <a:lumOff val="5000"/>
                  </a:schemeClr>
                </a:solidFill>
              </a:rPr>
              <a:t>الجلسة التدريبية الأولي</a:t>
            </a:r>
            <a:endParaRPr lang="ar-EG" sz="3600" b="1" dirty="0">
              <a:solidFill>
                <a:schemeClr val="tx1">
                  <a:lumMod val="95000"/>
                  <a:lumOff val="5000"/>
                </a:schemeClr>
              </a:solidFill>
            </a:endParaRPr>
          </a:p>
        </p:txBody>
      </p:sp>
      <p:sp>
        <p:nvSpPr>
          <p:cNvPr id="4" name="Text Box 28"/>
          <p:cNvSpPr txBox="1"/>
          <p:nvPr/>
        </p:nvSpPr>
        <p:spPr>
          <a:xfrm>
            <a:off x="3657600" y="1752600"/>
            <a:ext cx="5105400" cy="1977390"/>
          </a:xfrm>
          <a:prstGeom prst="flowChartAlternateProcess">
            <a:avLst/>
          </a:prstGeom>
          <a:solidFill>
            <a:sysClr val="window" lastClr="FFFFFF"/>
          </a:solidFill>
          <a:ln w="25400" cap="flat" cmpd="sng" algn="ctr">
            <a:solidFill>
              <a:srgbClr val="8064A2"/>
            </a:solidFill>
            <a:prstDash val="solid"/>
          </a:ln>
          <a:effectLst/>
        </p:spPr>
        <p:txBody>
          <a:bodyPr rot="0" spcFirstLastPara="0" vert="horz" wrap="square" lIns="91440" tIns="45720" rIns="91440" bIns="45720" numCol="1" spcCol="0" rtlCol="1" fromWordArt="0" anchor="t" anchorCtr="0" forceAA="0" compatLnSpc="1">
            <a:prstTxWarp prst="textNoShape">
              <a:avLst/>
            </a:prstTxWarp>
            <a:noAutofit/>
          </a:bodyPr>
          <a:lstStyle/>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ar-EG" sz="4800" b="1" i="0" u="none" strike="noStrike" kern="0" cap="all" spc="0" normalizeH="0" baseline="0" noProof="0">
                <a:ln w="4496" cap="flat" cmpd="sng" algn="ctr">
                  <a:solidFill>
                    <a:srgbClr val="5C437A"/>
                  </a:solidFill>
                  <a:prstDash val="solid"/>
                  <a:round/>
                </a:ln>
                <a:gradFill>
                  <a:gsLst>
                    <a:gs pos="0">
                      <a:srgbClr val="381563"/>
                    </a:gs>
                    <a:gs pos="43000">
                      <a:srgbClr val="7B34D2"/>
                    </a:gs>
                    <a:gs pos="48000">
                      <a:srgbClr val="7230C3"/>
                    </a:gs>
                    <a:gs pos="100000">
                      <a:srgbClr val="381563"/>
                    </a:gs>
                  </a:gsLst>
                  <a:lin ang="5400000" scaled="0"/>
                </a:gradFill>
                <a:effectLst>
                  <a:reflection blurRad="12700" stA="28000" endPos="45000" dist="1003" dir="5400000" sy="-100000" algn="bl"/>
                </a:effectLst>
                <a:uLnTx/>
                <a:uFillTx/>
                <a:latin typeface="Calibri"/>
                <a:ea typeface="Calibri"/>
                <a:cs typeface="Arial"/>
              </a:rPr>
              <a:t>السعادة وفوائدها ومبادئها</a:t>
            </a:r>
            <a:endParaRPr kumimoji="0" lang="en-US" sz="1100" b="0" i="0" u="none" strike="noStrike" kern="0" cap="none" spc="0" normalizeH="0" baseline="0" noProof="0">
              <a:ln>
                <a:noFill/>
              </a:ln>
              <a:solidFill>
                <a:sysClr val="windowText" lastClr="000000"/>
              </a:solidFill>
              <a:effectLst/>
              <a:uLnTx/>
              <a:uFillTx/>
              <a:latin typeface="Calibri"/>
              <a:ea typeface="Calibri"/>
              <a:cs typeface="Arial"/>
            </a:endParaRPr>
          </a:p>
        </p:txBody>
      </p:sp>
      <p:sp>
        <p:nvSpPr>
          <p:cNvPr id="5" name="Hexagon 4"/>
          <p:cNvSpPr/>
          <p:nvPr/>
        </p:nvSpPr>
        <p:spPr>
          <a:xfrm>
            <a:off x="4124642" y="4311770"/>
            <a:ext cx="4154805" cy="2228850"/>
          </a:xfrm>
          <a:prstGeom prst="hexagon">
            <a:avLst/>
          </a:prstGeom>
          <a:blipFill dpi="0" rotWithShape="1">
            <a:blip r:embed="rId3">
              <a:extLst>
                <a:ext uri="{28A0092B-C50C-407E-A947-70E740481C1C}">
                  <a14:useLocalDpi xmlns:a14="http://schemas.microsoft.com/office/drawing/2010/main" val="0"/>
                </a:ext>
              </a:extLst>
            </a:blip>
            <a:srcRect/>
            <a:stretch>
              <a:fillRect/>
            </a:stretch>
          </a:blipFill>
          <a:ln w="25400" cap="flat" cmpd="sng" algn="ctr">
            <a:solidFill>
              <a:sysClr val="windowText" lastClr="000000"/>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Text" lastClr="000000"/>
              </a:solidFill>
              <a:effectLst/>
              <a:uLnTx/>
              <a:uFillTx/>
              <a:latin typeface="Calibri"/>
              <a:ea typeface="+mn-ea"/>
              <a:cs typeface="Arial"/>
            </a:endParaRPr>
          </a:p>
        </p:txBody>
      </p:sp>
    </p:spTree>
    <p:extLst>
      <p:ext uri="{BB962C8B-B14F-4D97-AF65-F5344CB8AC3E}">
        <p14:creationId xmlns:p14="http://schemas.microsoft.com/office/powerpoint/2010/main" val="18481774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العاب فلاش: صور خلفيات بوربوينت جديدة 2013 - خلفيات بوربوينت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23" y="0"/>
            <a:ext cx="9132277" cy="6858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e 1"/>
          <p:cNvGraphicFramePr>
            <a:graphicFrameLocks noGrp="1"/>
          </p:cNvGraphicFramePr>
          <p:nvPr>
            <p:extLst>
              <p:ext uri="{D42A27DB-BD31-4B8C-83A1-F6EECF244321}">
                <p14:modId xmlns:p14="http://schemas.microsoft.com/office/powerpoint/2010/main" val="2994988731"/>
              </p:ext>
            </p:extLst>
          </p:nvPr>
        </p:nvGraphicFramePr>
        <p:xfrm>
          <a:off x="3657600" y="2133600"/>
          <a:ext cx="5283380" cy="3855720"/>
        </p:xfrm>
        <a:graphic>
          <a:graphicData uri="http://schemas.openxmlformats.org/drawingml/2006/table">
            <a:tbl>
              <a:tblPr rtl="1" firstRow="1" firstCol="1" bandRow="1"/>
              <a:tblGrid>
                <a:gridCol w="1809286"/>
                <a:gridCol w="3474094"/>
              </a:tblGrid>
              <a:tr h="333587">
                <a:tc>
                  <a:txBody>
                    <a:bodyPr/>
                    <a:lstStyle/>
                    <a:p>
                      <a:pPr algn="ctr" rtl="1">
                        <a:lnSpc>
                          <a:spcPct val="115000"/>
                        </a:lnSpc>
                        <a:spcAft>
                          <a:spcPts val="0"/>
                        </a:spcAft>
                      </a:pPr>
                      <a:r>
                        <a:rPr lang="ar-SA" sz="2000" b="1">
                          <a:solidFill>
                            <a:srgbClr val="7030A0"/>
                          </a:solidFill>
                          <a:effectLst/>
                          <a:latin typeface="Calibri"/>
                          <a:ea typeface="Times New Roman"/>
                          <a:cs typeface="Arial"/>
                        </a:rPr>
                        <a:t>النوع</a:t>
                      </a:r>
                      <a:endParaRPr lang="en-US" sz="1100">
                        <a:effectLst/>
                        <a:latin typeface="Calibri"/>
                        <a:ea typeface="Calibri"/>
                        <a:cs typeface="Arial"/>
                      </a:endParaRPr>
                    </a:p>
                  </a:txBody>
                  <a:tcPr marL="68580" marR="68580"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DFD8E8"/>
                    </a:solidFill>
                  </a:tcPr>
                </a:tc>
                <a:tc>
                  <a:txBody>
                    <a:bodyPr/>
                    <a:lstStyle/>
                    <a:p>
                      <a:pPr algn="ctr" rtl="1">
                        <a:lnSpc>
                          <a:spcPct val="115000"/>
                        </a:lnSpc>
                        <a:spcAft>
                          <a:spcPts val="0"/>
                        </a:spcAft>
                      </a:pPr>
                      <a:r>
                        <a:rPr lang="ar-SA" sz="2000" b="1">
                          <a:solidFill>
                            <a:srgbClr val="000000"/>
                          </a:solidFill>
                          <a:effectLst/>
                          <a:latin typeface="Calibri"/>
                          <a:ea typeface="Times New Roman"/>
                          <a:cs typeface="Arial"/>
                        </a:rPr>
                        <a:t>نشاط فردي</a:t>
                      </a:r>
                      <a:endParaRPr lang="en-US" sz="1100">
                        <a:effectLst/>
                        <a:latin typeface="Calibri"/>
                        <a:ea typeface="Calibri"/>
                        <a:cs typeface="Arial"/>
                      </a:endParaRPr>
                    </a:p>
                  </a:txBody>
                  <a:tcPr marL="68580" marR="68580"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DFD8E8"/>
                    </a:solidFill>
                  </a:tcPr>
                </a:tc>
              </a:tr>
              <a:tr h="333587">
                <a:tc>
                  <a:txBody>
                    <a:bodyPr/>
                    <a:lstStyle/>
                    <a:p>
                      <a:pPr algn="ctr" rtl="1">
                        <a:lnSpc>
                          <a:spcPct val="115000"/>
                        </a:lnSpc>
                        <a:spcAft>
                          <a:spcPts val="0"/>
                        </a:spcAft>
                      </a:pPr>
                      <a:r>
                        <a:rPr lang="ar-SA" sz="2000" b="1">
                          <a:solidFill>
                            <a:srgbClr val="7030A0"/>
                          </a:solidFill>
                          <a:effectLst/>
                          <a:latin typeface="Calibri"/>
                          <a:ea typeface="Times New Roman"/>
                          <a:cs typeface="Arial"/>
                        </a:rPr>
                        <a:t>الهدف من النشاط</a:t>
                      </a:r>
                      <a:endParaRPr lang="en-US" sz="1100">
                        <a:effectLst/>
                        <a:latin typeface="Calibri"/>
                        <a:ea typeface="Calibri"/>
                        <a:cs typeface="Arial"/>
                      </a:endParaRPr>
                    </a:p>
                  </a:txBody>
                  <a:tcPr marL="68580" marR="68580"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BFB1D0"/>
                    </a:solidFill>
                  </a:tcPr>
                </a:tc>
                <a:tc>
                  <a:txBody>
                    <a:bodyPr/>
                    <a:lstStyle/>
                    <a:p>
                      <a:pPr algn="ctr" rtl="1">
                        <a:lnSpc>
                          <a:spcPct val="115000"/>
                        </a:lnSpc>
                        <a:spcAft>
                          <a:spcPts val="0"/>
                        </a:spcAft>
                      </a:pPr>
                      <a:r>
                        <a:rPr lang="ar-SA" sz="2000" b="1">
                          <a:solidFill>
                            <a:srgbClr val="000000"/>
                          </a:solidFill>
                          <a:effectLst/>
                          <a:latin typeface="Calibri"/>
                          <a:ea typeface="Times New Roman"/>
                          <a:cs typeface="Arial"/>
                        </a:rPr>
                        <a:t>ما هي السعادة وما هي مبادئها وفوائدها ؟</a:t>
                      </a:r>
                      <a:endParaRPr lang="en-US" sz="1100">
                        <a:effectLst/>
                        <a:latin typeface="Calibri"/>
                        <a:ea typeface="Calibri"/>
                        <a:cs typeface="Arial"/>
                      </a:endParaRPr>
                    </a:p>
                  </a:txBody>
                  <a:tcPr marL="68580" marR="68580"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BFB1D0"/>
                    </a:solidFill>
                  </a:tcPr>
                </a:tc>
              </a:tr>
              <a:tr h="333587">
                <a:tc>
                  <a:txBody>
                    <a:bodyPr/>
                    <a:lstStyle/>
                    <a:p>
                      <a:pPr algn="ctr" rtl="1">
                        <a:lnSpc>
                          <a:spcPct val="115000"/>
                        </a:lnSpc>
                        <a:spcAft>
                          <a:spcPts val="0"/>
                        </a:spcAft>
                      </a:pPr>
                      <a:r>
                        <a:rPr lang="ar-SA" sz="2000" b="1">
                          <a:solidFill>
                            <a:srgbClr val="7030A0"/>
                          </a:solidFill>
                          <a:effectLst/>
                          <a:latin typeface="Calibri"/>
                          <a:ea typeface="Times New Roman"/>
                          <a:cs typeface="Arial"/>
                        </a:rPr>
                        <a:t>مدة النشاط</a:t>
                      </a:r>
                      <a:endParaRPr lang="en-US" sz="1100">
                        <a:effectLst/>
                        <a:latin typeface="Calibri"/>
                        <a:ea typeface="Calibri"/>
                        <a:cs typeface="Arial"/>
                      </a:endParaRPr>
                    </a:p>
                  </a:txBody>
                  <a:tcPr marL="68580" marR="68580"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DFD8E8"/>
                    </a:solidFill>
                  </a:tcPr>
                </a:tc>
                <a:tc>
                  <a:txBody>
                    <a:bodyPr/>
                    <a:lstStyle/>
                    <a:p>
                      <a:pPr algn="ctr" rtl="1">
                        <a:lnSpc>
                          <a:spcPct val="115000"/>
                        </a:lnSpc>
                        <a:spcAft>
                          <a:spcPts val="0"/>
                        </a:spcAft>
                      </a:pPr>
                      <a:r>
                        <a:rPr lang="ar-SA" sz="2000" b="1">
                          <a:solidFill>
                            <a:srgbClr val="000000"/>
                          </a:solidFill>
                          <a:effectLst/>
                          <a:latin typeface="Calibri"/>
                          <a:ea typeface="Times New Roman"/>
                          <a:cs typeface="Arial"/>
                        </a:rPr>
                        <a:t>10دقائق</a:t>
                      </a:r>
                      <a:endParaRPr lang="en-US" sz="1100">
                        <a:effectLst/>
                        <a:latin typeface="Calibri"/>
                        <a:ea typeface="Calibri"/>
                        <a:cs typeface="Arial"/>
                      </a:endParaRPr>
                    </a:p>
                  </a:txBody>
                  <a:tcPr marL="68580" marR="68580"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DFD8E8"/>
                    </a:solidFill>
                  </a:tcPr>
                </a:tc>
              </a:tr>
              <a:tr h="333587">
                <a:tc>
                  <a:txBody>
                    <a:bodyPr/>
                    <a:lstStyle/>
                    <a:p>
                      <a:pPr algn="ctr" rtl="1">
                        <a:lnSpc>
                          <a:spcPct val="115000"/>
                        </a:lnSpc>
                        <a:spcAft>
                          <a:spcPts val="0"/>
                        </a:spcAft>
                      </a:pPr>
                      <a:r>
                        <a:rPr lang="ar-SA" sz="2000" b="1">
                          <a:solidFill>
                            <a:srgbClr val="7030A0"/>
                          </a:solidFill>
                          <a:effectLst/>
                          <a:latin typeface="Calibri"/>
                          <a:ea typeface="Times New Roman"/>
                          <a:cs typeface="Arial"/>
                        </a:rPr>
                        <a:t>الأدوات</a:t>
                      </a:r>
                      <a:endParaRPr lang="en-US" sz="1100">
                        <a:effectLst/>
                        <a:latin typeface="Calibri"/>
                        <a:ea typeface="Calibri"/>
                        <a:cs typeface="Arial"/>
                      </a:endParaRPr>
                    </a:p>
                  </a:txBody>
                  <a:tcPr marL="68580" marR="68580"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BFB1D0"/>
                    </a:solidFill>
                  </a:tcPr>
                </a:tc>
                <a:tc>
                  <a:txBody>
                    <a:bodyPr/>
                    <a:lstStyle/>
                    <a:p>
                      <a:pPr algn="ctr" rtl="1">
                        <a:lnSpc>
                          <a:spcPct val="115000"/>
                        </a:lnSpc>
                        <a:spcAft>
                          <a:spcPts val="0"/>
                        </a:spcAft>
                      </a:pPr>
                      <a:r>
                        <a:rPr lang="ar-SA" sz="2000" b="1">
                          <a:solidFill>
                            <a:srgbClr val="000000"/>
                          </a:solidFill>
                          <a:effectLst/>
                          <a:latin typeface="Calibri"/>
                          <a:ea typeface="Times New Roman"/>
                          <a:cs typeface="Arial"/>
                        </a:rPr>
                        <a:t>أقلام-أوراق عمل-سبورة</a:t>
                      </a:r>
                      <a:endParaRPr lang="en-US" sz="1100">
                        <a:effectLst/>
                        <a:latin typeface="Calibri"/>
                        <a:ea typeface="Calibri"/>
                        <a:cs typeface="Arial"/>
                      </a:endParaRPr>
                    </a:p>
                  </a:txBody>
                  <a:tcPr marL="68580" marR="68580"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BFB1D0"/>
                    </a:solidFill>
                  </a:tcPr>
                </a:tc>
              </a:tr>
              <a:tr h="1667933">
                <a:tc>
                  <a:txBody>
                    <a:bodyPr/>
                    <a:lstStyle/>
                    <a:p>
                      <a:pPr algn="ctr" rtl="1">
                        <a:lnSpc>
                          <a:spcPct val="115000"/>
                        </a:lnSpc>
                        <a:spcAft>
                          <a:spcPts val="0"/>
                        </a:spcAft>
                      </a:pPr>
                      <a:r>
                        <a:rPr lang="ar-SA" sz="2000" b="1">
                          <a:solidFill>
                            <a:srgbClr val="7030A0"/>
                          </a:solidFill>
                          <a:effectLst/>
                          <a:latin typeface="Calibri"/>
                          <a:ea typeface="Times New Roman"/>
                          <a:cs typeface="Arial"/>
                        </a:rPr>
                        <a:t>خطوات التنفيذ</a:t>
                      </a:r>
                      <a:endParaRPr lang="en-US" sz="1100">
                        <a:effectLst/>
                        <a:latin typeface="Calibri"/>
                        <a:ea typeface="Calibri"/>
                        <a:cs typeface="Arial"/>
                      </a:endParaRPr>
                    </a:p>
                  </a:txBody>
                  <a:tcPr marL="68580" marR="68580"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DFD8E8"/>
                    </a:solidFill>
                  </a:tcPr>
                </a:tc>
                <a:tc>
                  <a:txBody>
                    <a:bodyPr/>
                    <a:lstStyle/>
                    <a:p>
                      <a:pPr marL="342900" lvl="0" indent="-342900" algn="r" rtl="1">
                        <a:lnSpc>
                          <a:spcPct val="115000"/>
                        </a:lnSpc>
                        <a:spcAft>
                          <a:spcPts val="0"/>
                        </a:spcAft>
                        <a:buFont typeface="+mj-lt"/>
                        <a:buAutoNum type="arabicPeriod"/>
                      </a:pPr>
                      <a:r>
                        <a:rPr lang="ar-SA" sz="2000" b="1" dirty="0">
                          <a:solidFill>
                            <a:srgbClr val="000000"/>
                          </a:solidFill>
                          <a:effectLst/>
                          <a:latin typeface="Calibri"/>
                          <a:ea typeface="Times New Roman"/>
                          <a:cs typeface="Arial"/>
                        </a:rPr>
                        <a:t>يقوم كل مشارك في المجموعة تصور واقتراح إجابات للموضوع.</a:t>
                      </a:r>
                      <a:endParaRPr lang="en-US" sz="1100" dirty="0">
                        <a:effectLst/>
                        <a:latin typeface="Calibri"/>
                        <a:ea typeface="Calibri"/>
                        <a:cs typeface="Arial"/>
                      </a:endParaRPr>
                    </a:p>
                    <a:p>
                      <a:pPr marL="342900" lvl="0" indent="-342900" algn="r" rtl="1">
                        <a:lnSpc>
                          <a:spcPct val="115000"/>
                        </a:lnSpc>
                        <a:spcAft>
                          <a:spcPts val="0"/>
                        </a:spcAft>
                        <a:buFont typeface="+mj-lt"/>
                        <a:buAutoNum type="arabicPeriod"/>
                      </a:pPr>
                      <a:r>
                        <a:rPr lang="ar-SA" sz="2000" b="1" dirty="0">
                          <a:solidFill>
                            <a:srgbClr val="000000"/>
                          </a:solidFill>
                          <a:effectLst/>
                          <a:latin typeface="Calibri"/>
                          <a:ea typeface="Times New Roman"/>
                          <a:cs typeface="Arial"/>
                        </a:rPr>
                        <a:t>يقوم المدرب بالإشراف على المجموعات.</a:t>
                      </a:r>
                      <a:endParaRPr lang="en-US" sz="1100" dirty="0">
                        <a:effectLst/>
                        <a:latin typeface="Calibri"/>
                        <a:ea typeface="Calibri"/>
                        <a:cs typeface="Arial"/>
                      </a:endParaRPr>
                    </a:p>
                    <a:p>
                      <a:pPr marL="342900" lvl="0" indent="-342900" algn="r" rtl="1">
                        <a:lnSpc>
                          <a:spcPct val="115000"/>
                        </a:lnSpc>
                        <a:spcAft>
                          <a:spcPts val="0"/>
                        </a:spcAft>
                        <a:buFont typeface="+mj-lt"/>
                        <a:buAutoNum type="arabicPeriod"/>
                      </a:pPr>
                      <a:r>
                        <a:rPr lang="ar-SA" sz="2000" b="1" dirty="0">
                          <a:solidFill>
                            <a:srgbClr val="000000"/>
                          </a:solidFill>
                          <a:effectLst/>
                          <a:latin typeface="Calibri"/>
                          <a:ea typeface="Times New Roman"/>
                          <a:cs typeface="Arial"/>
                        </a:rPr>
                        <a:t>تقوم كل مجموعة باستخلاص النتائج التي تم التوصال إليها.</a:t>
                      </a:r>
                      <a:endParaRPr lang="en-US" sz="1100" dirty="0">
                        <a:effectLst/>
                        <a:latin typeface="Calibri"/>
                        <a:ea typeface="Calibri"/>
                        <a:cs typeface="Arial"/>
                      </a:endParaRPr>
                    </a:p>
                  </a:txBody>
                  <a:tcPr marL="68580" marR="68580" marT="0" marB="0">
                    <a:lnL w="12700" cap="flat" cmpd="sng" algn="ctr">
                      <a:solidFill>
                        <a:srgbClr val="9F8AB9"/>
                      </a:solidFill>
                      <a:prstDash val="solid"/>
                      <a:round/>
                      <a:headEnd type="none" w="med" len="med"/>
                      <a:tailEnd type="none" w="med" len="med"/>
                    </a:lnL>
                    <a:lnR w="12700" cap="flat" cmpd="sng" algn="ctr">
                      <a:solidFill>
                        <a:srgbClr val="9F8AB9"/>
                      </a:solidFill>
                      <a:prstDash val="solid"/>
                      <a:round/>
                      <a:headEnd type="none" w="med" len="med"/>
                      <a:tailEnd type="none" w="med" len="med"/>
                    </a:lnR>
                    <a:lnT w="12700" cap="flat" cmpd="sng" algn="ctr">
                      <a:solidFill>
                        <a:srgbClr val="9F8AB9"/>
                      </a:solidFill>
                      <a:prstDash val="solid"/>
                      <a:round/>
                      <a:headEnd type="none" w="med" len="med"/>
                      <a:tailEnd type="none" w="med" len="med"/>
                    </a:lnT>
                    <a:lnB w="12700" cap="flat" cmpd="sng" algn="ctr">
                      <a:solidFill>
                        <a:srgbClr val="9F8AB9"/>
                      </a:solidFill>
                      <a:prstDash val="solid"/>
                      <a:round/>
                      <a:headEnd type="none" w="med" len="med"/>
                      <a:tailEnd type="none" w="med" len="med"/>
                    </a:lnB>
                    <a:solidFill>
                      <a:srgbClr val="DFD8E8"/>
                    </a:solidFill>
                  </a:tcPr>
                </a:tc>
              </a:tr>
            </a:tbl>
          </a:graphicData>
        </a:graphic>
      </p:graphicFrame>
      <p:sp>
        <p:nvSpPr>
          <p:cNvPr id="3" name="Rectangle 5"/>
          <p:cNvSpPr>
            <a:spLocks noChangeArrowheads="1"/>
          </p:cNvSpPr>
          <p:nvPr/>
        </p:nvSpPr>
        <p:spPr bwMode="auto">
          <a:xfrm>
            <a:off x="1530350" y="22860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5" name="Group 4"/>
          <p:cNvGrpSpPr>
            <a:grpSpLocks/>
          </p:cNvGrpSpPr>
          <p:nvPr/>
        </p:nvGrpSpPr>
        <p:grpSpPr bwMode="auto">
          <a:xfrm>
            <a:off x="4553419" y="851842"/>
            <a:ext cx="4025900" cy="747712"/>
            <a:chOff x="3438" y="2353"/>
            <a:chExt cx="6340" cy="1178"/>
          </a:xfrm>
        </p:grpSpPr>
        <p:sp>
          <p:nvSpPr>
            <p:cNvPr id="6" name="Rectangle 5"/>
            <p:cNvSpPr>
              <a:spLocks noChangeArrowheads="1"/>
            </p:cNvSpPr>
            <p:nvPr/>
          </p:nvSpPr>
          <p:spPr bwMode="auto">
            <a:xfrm>
              <a:off x="3438" y="2353"/>
              <a:ext cx="6340" cy="1178"/>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rot="0" vert="horz" wrap="square" lIns="91440" tIns="45720" rIns="91440" bIns="45720" anchor="t" anchorCtr="0" upright="1">
              <a:noAutofit/>
            </a:bodyPr>
            <a:lstStyle/>
            <a:p>
              <a:pPr algn="ctr" rtl="1">
                <a:lnSpc>
                  <a:spcPct val="115000"/>
                </a:lnSpc>
                <a:spcAft>
                  <a:spcPts val="1000"/>
                </a:spcAft>
              </a:pPr>
              <a:r>
                <a:rPr lang="ar-SA" sz="2400" dirty="0">
                  <a:effectLst/>
                  <a:latin typeface="Arial"/>
                  <a:ea typeface="Calibri"/>
                  <a:cs typeface="AL-Mateen"/>
                </a:rPr>
                <a:t>         نشاط(1)</a:t>
              </a:r>
              <a:endParaRPr lang="en-US" sz="1100" dirty="0">
                <a:effectLst/>
                <a:ea typeface="Calibri"/>
                <a:cs typeface="Arial"/>
              </a:endParaRPr>
            </a:p>
          </p:txBody>
        </p:sp>
        <p:sp>
          <p:nvSpPr>
            <p:cNvPr id="7" name="Oval 6" descr="images"/>
            <p:cNvSpPr>
              <a:spLocks noChangeArrowheads="1"/>
            </p:cNvSpPr>
            <p:nvPr/>
          </p:nvSpPr>
          <p:spPr bwMode="auto">
            <a:xfrm>
              <a:off x="8191" y="2450"/>
              <a:ext cx="1440" cy="1062"/>
            </a:xfrm>
            <a:prstGeom prst="ellipse">
              <a:avLst/>
            </a:prstGeom>
            <a:blipFill dpi="0" rotWithShape="0">
              <a:blip r:embed="rId3"/>
              <a:srcRect/>
              <a:stretch>
                <a:fillRect/>
              </a:stretch>
            </a:blipFill>
            <a:ln w="9525">
              <a:solidFill>
                <a:srgbClr val="000000"/>
              </a:solidFill>
              <a:round/>
              <a:headEnd/>
              <a:tailEnd/>
            </a:ln>
          </p:spPr>
          <p:txBody>
            <a:bodyPr rot="0" vert="horz" wrap="square" lIns="91440" tIns="45720" rIns="91440" bIns="45720" anchor="t" anchorCtr="0" upright="1">
              <a:noAutofit/>
            </a:bodyPr>
            <a:lstStyle/>
            <a:p>
              <a:endParaRPr lang="ar-SA"/>
            </a:p>
          </p:txBody>
        </p:sp>
        <p:sp>
          <p:nvSpPr>
            <p:cNvPr id="8" name="Oval 7" descr="images"/>
            <p:cNvSpPr>
              <a:spLocks noChangeArrowheads="1"/>
            </p:cNvSpPr>
            <p:nvPr/>
          </p:nvSpPr>
          <p:spPr bwMode="auto">
            <a:xfrm>
              <a:off x="3590" y="2413"/>
              <a:ext cx="1440" cy="1062"/>
            </a:xfrm>
            <a:prstGeom prst="ellipse">
              <a:avLst/>
            </a:prstGeom>
            <a:blipFill dpi="0" rotWithShape="0">
              <a:blip r:embed="rId3"/>
              <a:srcRect/>
              <a:stretch>
                <a:fillRect/>
              </a:stretch>
            </a:blipFill>
            <a:ln w="9525">
              <a:solidFill>
                <a:srgbClr val="000000"/>
              </a:solidFill>
              <a:round/>
              <a:headEnd/>
              <a:tailEnd/>
            </a:ln>
          </p:spPr>
          <p:txBody>
            <a:bodyPr rot="0" vert="horz" wrap="square" lIns="91440" tIns="45720" rIns="91440" bIns="45720" anchor="t" anchorCtr="0" upright="1">
              <a:noAutofit/>
            </a:bodyPr>
            <a:lstStyle/>
            <a:p>
              <a:endParaRPr lang="ar-SA"/>
            </a:p>
          </p:txBody>
        </p:sp>
      </p:grpSp>
      <p:sp>
        <p:nvSpPr>
          <p:cNvPr id="4" name="Rectangle 7"/>
          <p:cNvSpPr>
            <a:spLocks noChangeArrowheads="1"/>
          </p:cNvSpPr>
          <p:nvPr/>
        </p:nvSpPr>
        <p:spPr bwMode="auto">
          <a:xfrm>
            <a:off x="1530350" y="2743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Calibri" pitchFamily="34" charset="0"/>
              <a:ea typeface="Calibri" pitchFamily="34" charset="0"/>
              <a:cs typeface="Arial" pitchFamily="34" charset="0"/>
            </a:endParaRPr>
          </a:p>
          <a:p>
            <a:pPr marL="0" marR="0" lvl="0" indent="0" algn="l" defTabSz="914400" rtl="1" eaLnBrk="0" fontAlgn="base" latinLnBrk="0" hangingPunct="0">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Calibri" pitchFamily="34" charset="0"/>
                <a:cs typeface="Arial" pitchFamily="34" charset="0"/>
              </a:rPr>
              <a:t/>
            </a:r>
            <a:br>
              <a:rPr kumimoji="0" lang="en-US" sz="1100" b="0" i="0" u="none" strike="noStrike" cap="none" normalizeH="0" baseline="0" smtClean="0">
                <a:ln>
                  <a:noFill/>
                </a:ln>
                <a:solidFill>
                  <a:schemeClr val="tx1"/>
                </a:solidFill>
                <a:effectLst/>
                <a:latin typeface="Calibri" pitchFamily="34" charset="0"/>
                <a:ea typeface="Calibri" pitchFamily="34" charset="0"/>
                <a:cs typeface="Arial" pitchFamily="34" charset="0"/>
              </a:rPr>
            </a:br>
            <a:endParaRPr kumimoji="0" lang="en-US" sz="6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8481774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العاب فلاش: صور خلفيات بوربوينت جديدة 2013 - خلفيات بوربوينت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23" y="0"/>
            <a:ext cx="9132277"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4957525" y="457200"/>
            <a:ext cx="2908168" cy="688458"/>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ctr" rtl="1">
              <a:lnSpc>
                <a:spcPct val="115000"/>
              </a:lnSpc>
              <a:spcAft>
                <a:spcPts val="1000"/>
              </a:spcAft>
            </a:pPr>
            <a:r>
              <a:rPr lang="ar-EG" sz="3600" b="1" u="wavy" dirty="0">
                <a:solidFill>
                  <a:srgbClr val="7030A0"/>
                </a:solidFill>
                <a:ea typeface="Calibri"/>
              </a:rPr>
              <a:t>مقدمة عن السعادة</a:t>
            </a:r>
            <a:endParaRPr lang="en-US" sz="1200" dirty="0">
              <a:ea typeface="Calibri"/>
              <a:cs typeface="Arial"/>
            </a:endParaRPr>
          </a:p>
        </p:txBody>
      </p:sp>
      <p:sp>
        <p:nvSpPr>
          <p:cNvPr id="6" name="Rectangle 5"/>
          <p:cNvSpPr/>
          <p:nvPr/>
        </p:nvSpPr>
        <p:spPr>
          <a:xfrm>
            <a:off x="3276600" y="1600200"/>
            <a:ext cx="5562600" cy="4737066"/>
          </a:xfrm>
          <a:prstGeom prst="rect">
            <a:avLst/>
          </a:prstGeom>
        </p:spPr>
        <p:txBody>
          <a:bodyPr wrap="square">
            <a:spAutoFit/>
          </a:bodyPr>
          <a:lstStyle/>
          <a:p>
            <a:pPr algn="r" rtl="1">
              <a:lnSpc>
                <a:spcPct val="115000"/>
              </a:lnSpc>
              <a:spcAft>
                <a:spcPts val="1000"/>
              </a:spcAft>
            </a:pPr>
            <a:r>
              <a:rPr lang="ar-EG" sz="2400" b="1" dirty="0">
                <a:solidFill>
                  <a:srgbClr val="0D0D0D"/>
                </a:solidFill>
                <a:ea typeface="Calibri"/>
              </a:rPr>
              <a:t>تعدّ السعادة إحدى المشاعر الإنسانية التي يحسّ بها الإنسان عند حصول أمر يثير في نفسه البهجة، ويترك لديه شعورًا بالارتياح تجاه الأشخاص أو تجاه المواقف التي تحدث معه في الحياة اليومية، ويختلف هذا المفهوم من إنسان إلى آخر حسب طبيعة الإنسان، وثقافته، واهتماماته، والأسباب التي تجعله سعيدًا، فبعض الناس يرى في اعتزال الناس سببًا للسعادة، وبعضهم الآخر يرى في الزواج مصدرًا للسعادة، وهناك من يبحث عنها من خلال تحقيق الأحلام المتعلقة بالحصول على درجة علمية معينة، أو الوصول إلى منصب محدّد في شركة مرموقة.</a:t>
            </a:r>
            <a:endParaRPr lang="en-US" sz="1200" dirty="0">
              <a:ea typeface="Calibri"/>
              <a:cs typeface="Arial"/>
            </a:endParaRPr>
          </a:p>
        </p:txBody>
      </p:sp>
    </p:spTree>
    <p:extLst>
      <p:ext uri="{BB962C8B-B14F-4D97-AF65-F5344CB8AC3E}">
        <p14:creationId xmlns:p14="http://schemas.microsoft.com/office/powerpoint/2010/main" val="248165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العاب فلاش: صور خلفيات بوربوينت جديدة 2013 - خلفيات بوربوينت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23" y="0"/>
            <a:ext cx="9132277"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686387" y="381000"/>
            <a:ext cx="2541080" cy="754694"/>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ctr" rtl="1">
              <a:lnSpc>
                <a:spcPct val="115000"/>
              </a:lnSpc>
              <a:spcAft>
                <a:spcPts val="1000"/>
              </a:spcAft>
            </a:pPr>
            <a:r>
              <a:rPr lang="ar-EG" sz="4000" b="1" u="wavy" dirty="0">
                <a:solidFill>
                  <a:srgbClr val="7030A0"/>
                </a:solidFill>
                <a:ea typeface="Calibri"/>
              </a:rPr>
              <a:t>ما هي السعادة</a:t>
            </a:r>
            <a:endParaRPr lang="en-US" sz="1400" dirty="0">
              <a:ea typeface="Calibri"/>
              <a:cs typeface="Arial"/>
            </a:endParaRPr>
          </a:p>
        </p:txBody>
      </p:sp>
      <p:sp>
        <p:nvSpPr>
          <p:cNvPr id="3" name="Rectangle 2"/>
          <p:cNvSpPr/>
          <p:nvPr/>
        </p:nvSpPr>
        <p:spPr>
          <a:xfrm>
            <a:off x="3124200" y="1371600"/>
            <a:ext cx="5791200" cy="2640723"/>
          </a:xfrm>
          <a:prstGeom prst="rect">
            <a:avLst/>
          </a:prstGeom>
        </p:spPr>
        <p:txBody>
          <a:bodyPr wrap="square">
            <a:spAutoFit/>
          </a:bodyPr>
          <a:lstStyle/>
          <a:p>
            <a:pPr algn="r" rtl="1">
              <a:lnSpc>
                <a:spcPct val="115000"/>
              </a:lnSpc>
              <a:spcAft>
                <a:spcPts val="1000"/>
              </a:spcAft>
            </a:pPr>
            <a:r>
              <a:rPr lang="ar-EG" sz="2400" b="1" dirty="0">
                <a:solidFill>
                  <a:srgbClr val="0D0D0D"/>
                </a:solidFill>
                <a:ea typeface="Calibri"/>
              </a:rPr>
              <a:t>السعادة من المفاهيم التي ترتبط بالرضا والراحة؛ حيث تجد النفس البشرية الهدوء وراحة البال التي يلجأ إليها الناس من مثيرات العالم الخارجي الصاخبة والمليئة بالحروب والصراعات، فالسعادة هي مفهوم من غير الممكن رؤيته ولمسه، بل يظهر على الفرد الذي يعيش داخل </a:t>
            </a:r>
            <a:r>
              <a:rPr lang="ar-EG" sz="2400" b="1" dirty="0" smtClean="0">
                <a:solidFill>
                  <a:srgbClr val="0D0D0D"/>
                </a:solidFill>
                <a:ea typeface="Calibri"/>
              </a:rPr>
              <a:t>محيطها.</a:t>
            </a:r>
            <a:endParaRPr lang="en-US" sz="1200" dirty="0">
              <a:ea typeface="Calibri"/>
              <a:cs typeface="Arial"/>
            </a:endParaRPr>
          </a:p>
        </p:txBody>
      </p:sp>
      <p:sp>
        <p:nvSpPr>
          <p:cNvPr id="5" name="Flowchart: Off-page Connector 4"/>
          <p:cNvSpPr/>
          <p:nvPr/>
        </p:nvSpPr>
        <p:spPr>
          <a:xfrm>
            <a:off x="4191000" y="4419600"/>
            <a:ext cx="3352800" cy="2132018"/>
          </a:xfrm>
          <a:prstGeom prst="flowChartOffpageConnector">
            <a:avLst/>
          </a:prstGeom>
          <a:blipFill dpi="0" rotWithShape="1">
            <a:blip r:embed="rId3">
              <a:extLst>
                <a:ext uri="{28A0092B-C50C-407E-A947-70E740481C1C}">
                  <a14:useLocalDpi xmlns:a14="http://schemas.microsoft.com/office/drawing/2010/main" val="0"/>
                </a:ext>
              </a:extLst>
            </a:blip>
            <a:srcRect/>
            <a:stretch>
              <a:fillRect/>
            </a:stretch>
          </a:blipFill>
          <a:ln w="25400" cap="flat" cmpd="sng" algn="ctr">
            <a:solidFill>
              <a:sysClr val="windowText" lastClr="000000"/>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Text" lastClr="000000"/>
              </a:solidFill>
              <a:effectLst/>
              <a:uLnTx/>
              <a:uFillTx/>
              <a:latin typeface="Calibri"/>
              <a:ea typeface="+mn-ea"/>
              <a:cs typeface="Arial"/>
            </a:endParaRPr>
          </a:p>
        </p:txBody>
      </p:sp>
    </p:spTree>
    <p:extLst>
      <p:ext uri="{BB962C8B-B14F-4D97-AF65-F5344CB8AC3E}">
        <p14:creationId xmlns:p14="http://schemas.microsoft.com/office/powerpoint/2010/main" val="2481659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العاب فلاش: صور خلفيات بوربوينت جديدة 2013 - خلفيات بوربوينت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23" y="0"/>
            <a:ext cx="9132277"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Flowchart: Stored Data 2"/>
          <p:cNvSpPr/>
          <p:nvPr/>
        </p:nvSpPr>
        <p:spPr>
          <a:xfrm>
            <a:off x="3276600" y="304800"/>
            <a:ext cx="5623560" cy="708660"/>
          </a:xfrm>
          <a:prstGeom prst="flowChartOnlineStorage">
            <a:avLst/>
          </a:prstGeom>
          <a:solidFill>
            <a:sysClr val="window" lastClr="FFFFFF"/>
          </a:solidFill>
          <a:ln w="25400" cap="flat" cmpd="sng" algn="ctr">
            <a:solidFill>
              <a:srgbClr val="C0504D"/>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ar-EG" sz="2400" b="1" i="0" u="none" strike="noStrike" kern="0" cap="none" spc="0" normalizeH="0" baseline="0" noProof="0">
                <a:ln>
                  <a:noFill/>
                </a:ln>
                <a:solidFill>
                  <a:srgbClr val="C00000"/>
                </a:solidFill>
                <a:effectLst/>
                <a:uLnTx/>
                <a:uFillTx/>
                <a:latin typeface="Calibri"/>
                <a:ea typeface="Calibri"/>
                <a:cs typeface="Arial"/>
              </a:rPr>
              <a:t>تعريفات السعادة في العلوم المختلفة</a:t>
            </a:r>
            <a:endParaRPr kumimoji="0" lang="en-US" sz="1100" b="0" i="0" u="none" strike="noStrike" kern="0" cap="none" spc="0" normalizeH="0" baseline="0" noProof="0">
              <a:ln>
                <a:noFill/>
              </a:ln>
              <a:solidFill>
                <a:sysClr val="windowText" lastClr="000000"/>
              </a:solidFill>
              <a:effectLst/>
              <a:uLnTx/>
              <a:uFillTx/>
              <a:latin typeface="Calibri"/>
              <a:ea typeface="Calibri"/>
              <a:cs typeface="Arial"/>
            </a:endParaRPr>
          </a:p>
        </p:txBody>
      </p:sp>
      <p:sp>
        <p:nvSpPr>
          <p:cNvPr id="2" name="Rectangle 1"/>
          <p:cNvSpPr/>
          <p:nvPr/>
        </p:nvSpPr>
        <p:spPr>
          <a:xfrm>
            <a:off x="3352800" y="1447800"/>
            <a:ext cx="5410200" cy="1921039"/>
          </a:xfrm>
          <a:prstGeom prst="rect">
            <a:avLst/>
          </a:prstGeom>
        </p:spPr>
        <p:txBody>
          <a:bodyPr wrap="square">
            <a:spAutoFit/>
          </a:bodyPr>
          <a:lstStyle/>
          <a:p>
            <a:pPr algn="r" rtl="1">
              <a:lnSpc>
                <a:spcPct val="115000"/>
              </a:lnSpc>
              <a:spcAft>
                <a:spcPts val="1000"/>
              </a:spcAft>
            </a:pPr>
            <a:endParaRPr lang="ar-EG" b="1" dirty="0" smtClean="0">
              <a:solidFill>
                <a:srgbClr val="0D0D0D"/>
              </a:solidFill>
              <a:ea typeface="Calibri"/>
            </a:endParaRPr>
          </a:p>
          <a:p>
            <a:pPr algn="r" rtl="1">
              <a:lnSpc>
                <a:spcPct val="115000"/>
              </a:lnSpc>
              <a:spcAft>
                <a:spcPts val="1000"/>
              </a:spcAft>
            </a:pPr>
            <a:r>
              <a:rPr lang="ar-EG" b="1" dirty="0" smtClean="0">
                <a:solidFill>
                  <a:srgbClr val="0D0D0D"/>
                </a:solidFill>
                <a:ea typeface="Calibri"/>
              </a:rPr>
              <a:t>اختلف </a:t>
            </a:r>
            <a:r>
              <a:rPr lang="ar-EG" b="1" dirty="0">
                <a:solidFill>
                  <a:srgbClr val="0D0D0D"/>
                </a:solidFill>
                <a:ea typeface="Calibri"/>
              </a:rPr>
              <a:t>تعريف السعادة عند الفلاسفة القدماء باختلاف آرائهم ونظرياتهم وتوجهاتهم، ومن هؤلاء الفلاسفة ما يلي:</a:t>
            </a:r>
            <a:endParaRPr lang="en-US" sz="1050" dirty="0">
              <a:ea typeface="Calibri"/>
              <a:cs typeface="Arial"/>
            </a:endParaRPr>
          </a:p>
          <a:p>
            <a:pPr marL="342900" lvl="0" indent="-342900" algn="r" rtl="1">
              <a:lnSpc>
                <a:spcPct val="115000"/>
              </a:lnSpc>
              <a:spcAft>
                <a:spcPts val="1000"/>
              </a:spcAft>
              <a:buClr>
                <a:srgbClr val="00B050"/>
              </a:buClr>
              <a:buFont typeface="Wingdings"/>
              <a:buChar char=""/>
            </a:pPr>
            <a:r>
              <a:rPr lang="ar-EG" b="1" dirty="0">
                <a:solidFill>
                  <a:srgbClr val="0D0D0D"/>
                </a:solidFill>
                <a:ea typeface="Calibri"/>
              </a:rPr>
              <a:t>ينظر أفلاطون إلى السعادة على أنّها عبارة عن فضائل الأخلاق </a:t>
            </a:r>
            <a:r>
              <a:rPr lang="ar-EG" b="1" dirty="0" smtClean="0">
                <a:solidFill>
                  <a:srgbClr val="0D0D0D"/>
                </a:solidFill>
                <a:ea typeface="Calibri"/>
              </a:rPr>
              <a:t>والنفس. </a:t>
            </a:r>
            <a:endParaRPr lang="en-US" sz="1050" dirty="0">
              <a:ea typeface="Calibri"/>
              <a:cs typeface="Arial"/>
            </a:endParaRPr>
          </a:p>
        </p:txBody>
      </p:sp>
      <p:sp>
        <p:nvSpPr>
          <p:cNvPr id="4" name="Rectangle 3"/>
          <p:cNvSpPr/>
          <p:nvPr/>
        </p:nvSpPr>
        <p:spPr>
          <a:xfrm>
            <a:off x="3368615" y="3676291"/>
            <a:ext cx="5410200" cy="1786258"/>
          </a:xfrm>
          <a:prstGeom prst="rect">
            <a:avLst/>
          </a:prstGeom>
        </p:spPr>
        <p:txBody>
          <a:bodyPr wrap="square">
            <a:spAutoFit/>
          </a:bodyPr>
          <a:lstStyle/>
          <a:p>
            <a:pPr algn="r" rtl="1">
              <a:lnSpc>
                <a:spcPct val="115000"/>
              </a:lnSpc>
              <a:spcAft>
                <a:spcPts val="1000"/>
              </a:spcAft>
            </a:pPr>
            <a:endParaRPr lang="ar-EG" b="1" dirty="0" smtClean="0">
              <a:solidFill>
                <a:srgbClr val="0D0D0D"/>
              </a:solidFill>
              <a:ea typeface="Calibri"/>
            </a:endParaRPr>
          </a:p>
          <a:p>
            <a:pPr algn="r" rtl="1">
              <a:lnSpc>
                <a:spcPct val="115000"/>
              </a:lnSpc>
              <a:spcAft>
                <a:spcPts val="1000"/>
              </a:spcAft>
            </a:pPr>
            <a:r>
              <a:rPr lang="ar-EG" b="1" dirty="0" smtClean="0">
                <a:solidFill>
                  <a:srgbClr val="0D0D0D"/>
                </a:solidFill>
                <a:ea typeface="Calibri"/>
              </a:rPr>
              <a:t>حيث </a:t>
            </a:r>
            <a:r>
              <a:rPr lang="ar-EG" b="1" dirty="0">
                <a:solidFill>
                  <a:srgbClr val="0D0D0D"/>
                </a:solidFill>
                <a:ea typeface="Calibri"/>
              </a:rPr>
              <a:t>اهتم علم النفس بدراسة السعادة وأثرها على النفس البشرية من خلال فرع من فروعه، وهو ما يُطلَق عليه علم النفس الإيجابي؛ حيث يعمل هذا الفرع على رفع مستوى أداء الفرد الوظيفي النفسي بشكل أعمق وأبعد من معنى الصحة </a:t>
            </a:r>
            <a:r>
              <a:rPr lang="ar-EG" b="1" dirty="0" smtClean="0">
                <a:solidFill>
                  <a:srgbClr val="0D0D0D"/>
                </a:solidFill>
                <a:ea typeface="Calibri"/>
              </a:rPr>
              <a:t>النفسية.</a:t>
            </a:r>
            <a:endParaRPr lang="ar-EG" dirty="0"/>
          </a:p>
        </p:txBody>
      </p:sp>
      <p:sp>
        <p:nvSpPr>
          <p:cNvPr id="5" name="Oval 4"/>
          <p:cNvSpPr/>
          <p:nvPr/>
        </p:nvSpPr>
        <p:spPr>
          <a:xfrm>
            <a:off x="5562600" y="1295400"/>
            <a:ext cx="3429000" cy="609600"/>
          </a:xfrm>
          <a:prstGeom prst="ellipse">
            <a:avLst/>
          </a:prstGeom>
        </p:spPr>
        <p:style>
          <a:lnRef idx="1">
            <a:schemeClr val="accent6"/>
          </a:lnRef>
          <a:fillRef idx="2">
            <a:schemeClr val="accent6"/>
          </a:fillRef>
          <a:effectRef idx="1">
            <a:schemeClr val="accent6"/>
          </a:effectRef>
          <a:fontRef idx="minor">
            <a:schemeClr val="dk1"/>
          </a:fontRef>
        </p:style>
        <p:txBody>
          <a:bodyPr rtlCol="1" anchor="ctr"/>
          <a:lstStyle/>
          <a:p>
            <a:pPr marL="80010" lvl="0" algn="r" rtl="1">
              <a:lnSpc>
                <a:spcPct val="115000"/>
              </a:lnSpc>
              <a:spcAft>
                <a:spcPts val="1000"/>
              </a:spcAft>
            </a:pPr>
            <a:r>
              <a:rPr lang="ar-EG" sz="2000" b="1" dirty="0">
                <a:solidFill>
                  <a:srgbClr val="00B050"/>
                </a:solidFill>
                <a:ea typeface="Calibri"/>
              </a:rPr>
              <a:t>تعريف السعادة في الفلسفة </a:t>
            </a:r>
            <a:endParaRPr lang="en-US" sz="1050" dirty="0">
              <a:solidFill>
                <a:prstClr val="black"/>
              </a:solidFill>
              <a:ea typeface="Calibri"/>
              <a:cs typeface="Arial"/>
            </a:endParaRPr>
          </a:p>
        </p:txBody>
      </p:sp>
      <p:sp>
        <p:nvSpPr>
          <p:cNvPr id="7" name="Oval 6"/>
          <p:cNvSpPr/>
          <p:nvPr/>
        </p:nvSpPr>
        <p:spPr>
          <a:xfrm>
            <a:off x="5562600" y="3385868"/>
            <a:ext cx="3429000" cy="609600"/>
          </a:xfrm>
          <a:prstGeom prst="ellipse">
            <a:avLst/>
          </a:prstGeom>
        </p:spPr>
        <p:style>
          <a:lnRef idx="1">
            <a:schemeClr val="accent6"/>
          </a:lnRef>
          <a:fillRef idx="2">
            <a:schemeClr val="accent6"/>
          </a:fillRef>
          <a:effectRef idx="1">
            <a:schemeClr val="accent6"/>
          </a:effectRef>
          <a:fontRef idx="minor">
            <a:schemeClr val="dk1"/>
          </a:fontRef>
        </p:style>
        <p:txBody>
          <a:bodyPr rtlCol="1" anchor="ctr"/>
          <a:lstStyle/>
          <a:p>
            <a:pPr lvl="0" algn="r" rtl="1">
              <a:lnSpc>
                <a:spcPct val="115000"/>
              </a:lnSpc>
              <a:spcAft>
                <a:spcPts val="1000"/>
              </a:spcAft>
            </a:pPr>
            <a:r>
              <a:rPr lang="ar-EG" sz="2000" b="1" dirty="0">
                <a:solidFill>
                  <a:srgbClr val="00B050"/>
                </a:solidFill>
                <a:ea typeface="Calibri"/>
              </a:rPr>
              <a:t>تعريف علم النفس للسعادة</a:t>
            </a:r>
            <a:endParaRPr lang="en-US" sz="1050" dirty="0">
              <a:solidFill>
                <a:prstClr val="black"/>
              </a:solidFill>
              <a:ea typeface="Calibri"/>
              <a:cs typeface="Arial"/>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27146" y="5375245"/>
            <a:ext cx="2519362" cy="1330355"/>
          </a:xfrm>
          <a:prstGeom prst="rect">
            <a:avLst/>
          </a:prstGeom>
        </p:spPr>
      </p:pic>
    </p:spTree>
    <p:extLst>
      <p:ext uri="{BB962C8B-B14F-4D97-AF65-F5344CB8AC3E}">
        <p14:creationId xmlns:p14="http://schemas.microsoft.com/office/powerpoint/2010/main" val="2481659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465</TotalTime>
  <Words>2149</Words>
  <Application>Microsoft Office PowerPoint</Application>
  <PresentationFormat>On-screen Show (4:3)</PresentationFormat>
  <Paragraphs>240</Paragraphs>
  <Slides>35</Slides>
  <Notes>0</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54</cp:revision>
  <dcterms:created xsi:type="dcterms:W3CDTF">2006-08-16T00:00:00Z</dcterms:created>
  <dcterms:modified xsi:type="dcterms:W3CDTF">2020-07-27T19:30:25Z</dcterms:modified>
</cp:coreProperties>
</file>