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88" r:id="rId2"/>
    <p:sldId id="307" r:id="rId3"/>
    <p:sldId id="287" r:id="rId4"/>
    <p:sldId id="308" r:id="rId5"/>
    <p:sldId id="309" r:id="rId6"/>
    <p:sldId id="286" r:id="rId7"/>
    <p:sldId id="310" r:id="rId8"/>
    <p:sldId id="311" r:id="rId9"/>
    <p:sldId id="285" r:id="rId10"/>
    <p:sldId id="312" r:id="rId11"/>
    <p:sldId id="284" r:id="rId12"/>
    <p:sldId id="283" r:id="rId13"/>
    <p:sldId id="282" r:id="rId14"/>
    <p:sldId id="281" r:id="rId15"/>
    <p:sldId id="313" r:id="rId16"/>
    <p:sldId id="280" r:id="rId17"/>
    <p:sldId id="279" r:id="rId18"/>
    <p:sldId id="278" r:id="rId19"/>
    <p:sldId id="277" r:id="rId20"/>
    <p:sldId id="314" r:id="rId21"/>
    <p:sldId id="315" r:id="rId22"/>
    <p:sldId id="316" r:id="rId23"/>
    <p:sldId id="276" r:id="rId24"/>
    <p:sldId id="275" r:id="rId25"/>
    <p:sldId id="274" r:id="rId26"/>
    <p:sldId id="317" r:id="rId27"/>
    <p:sldId id="273" r:id="rId28"/>
    <p:sldId id="318" r:id="rId29"/>
    <p:sldId id="272" r:id="rId30"/>
    <p:sldId id="271" r:id="rId31"/>
    <p:sldId id="270" r:id="rId32"/>
    <p:sldId id="269" r:id="rId33"/>
    <p:sldId id="319" r:id="rId34"/>
    <p:sldId id="268" r:id="rId35"/>
    <p:sldId id="320" r:id="rId36"/>
    <p:sldId id="267" r:id="rId37"/>
    <p:sldId id="321" r:id="rId38"/>
    <p:sldId id="266" r:id="rId39"/>
    <p:sldId id="265" r:id="rId40"/>
    <p:sldId id="322" r:id="rId41"/>
    <p:sldId id="264" r:id="rId42"/>
    <p:sldId id="263" r:id="rId43"/>
    <p:sldId id="262" r:id="rId44"/>
    <p:sldId id="261" r:id="rId45"/>
    <p:sldId id="260" r:id="rId46"/>
    <p:sldId id="323" r:id="rId47"/>
    <p:sldId id="290" r:id="rId48"/>
    <p:sldId id="306" r:id="rId49"/>
    <p:sldId id="305" r:id="rId50"/>
    <p:sldId id="304" r:id="rId51"/>
    <p:sldId id="303" r:id="rId52"/>
    <p:sldId id="302" r:id="rId53"/>
    <p:sldId id="301" r:id="rId54"/>
    <p:sldId id="300" r:id="rId55"/>
    <p:sldId id="299" r:id="rId56"/>
    <p:sldId id="324" r:id="rId57"/>
    <p:sldId id="298" r:id="rId58"/>
    <p:sldId id="297" r:id="rId59"/>
    <p:sldId id="296" r:id="rId60"/>
    <p:sldId id="295" r:id="rId61"/>
    <p:sldId id="294" r:id="rId62"/>
    <p:sldId id="293" r:id="rId63"/>
    <p:sldId id="325" r:id="rId64"/>
    <p:sldId id="326" r:id="rId65"/>
    <p:sldId id="327" r:id="rId66"/>
    <p:sldId id="328" r:id="rId67"/>
    <p:sldId id="329" r:id="rId68"/>
    <p:sldId id="330" r:id="rId69"/>
    <p:sldId id="292" r:id="rId70"/>
    <p:sldId id="331"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3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1" Type="http://schemas.openxmlformats.org/officeDocument/2006/relationships/image" Target="../media/image39.png"/></Relationships>
</file>

<file path=ppt/diagrams/_rels/data2.xml.rels><?xml version="1.0" encoding="UTF-8" standalone="yes"?>
<Relationships xmlns="http://schemas.openxmlformats.org/package/2006/relationships"><Relationship Id="rId1" Type="http://schemas.openxmlformats.org/officeDocument/2006/relationships/image" Target="../media/image40.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9.png"/></Relationships>
</file>

<file path=ppt/diagrams/_rels/drawing2.xml.rels><?xml version="1.0" encoding="UTF-8" standalone="yes"?>
<Relationships xmlns="http://schemas.openxmlformats.org/package/2006/relationships"><Relationship Id="rId1"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2"/>
          </a:fillRef>
          <a:effectRef idx="1">
            <a:schemeClr val="accent2"/>
          </a:effectRef>
          <a:fontRef idx="minor">
            <a:schemeClr val="lt1"/>
          </a:fontRef>
        </dgm:style>
      </dgm:prSet>
      <dgm:spPr>
        <a:xfrm>
          <a:off x="186666" y="161923"/>
          <a:ext cx="1482185" cy="504827"/>
        </a:xfr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EG" sz="1800" b="1">
              <a:solidFill>
                <a:sysClr val="window" lastClr="FFFFFF"/>
              </a:solidFill>
              <a:latin typeface="Calibri" panose="020F0502020204030204"/>
              <a:ea typeface="+mn-ea"/>
              <a:cs typeface="Arial"/>
            </a:rPr>
            <a:t>مجموعات</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val="rev"/>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67611">
        <dgm:presLayoutVars>
          <dgm:bulletEnabled val="1"/>
        </dgm:presLayoutVars>
      </dgm:prSet>
      <dgm:spPr>
        <a:prstGeom prst="homePlate">
          <a:avLst/>
        </a:prstGeom>
      </dgm:spPr>
      <dgm:t>
        <a:bodyPr/>
        <a:lstStyle/>
        <a:p>
          <a:pPr rtl="1"/>
          <a:endParaRPr lang="ar-SA"/>
        </a:p>
      </dgm:t>
    </dgm:pt>
  </dgm:ptLst>
  <dgm:cxnLst>
    <dgm:cxn modelId="{1F2382FE-C721-47EA-879F-DFAB709C16D9}" type="presOf" srcId="{A2A4516F-14F5-43D9-A322-89CAAABD865F}" destId="{B8CF5077-D659-40EF-9B51-5FF7EA518122}" srcOrd="0" destOrd="0" presId="urn:microsoft.com/office/officeart/2005/8/layout/vList3"/>
    <dgm:cxn modelId="{BFA484D1-61D1-4E07-AC07-8D0E746CA8DA}" srcId="{A2A4516F-14F5-43D9-A322-89CAAABD865F}" destId="{7EC9CC68-72AB-4D14-BBC6-B126BF274413}" srcOrd="0" destOrd="0" parTransId="{AF2E0C07-4C05-4F71-859D-867114518A2E}" sibTransId="{40598CC8-C264-4532-81C7-90C850482CAF}"/>
    <dgm:cxn modelId="{5C919274-7EF4-43DE-B4B0-CAED8B38C9BE}" type="presOf" srcId="{7EC9CC68-72AB-4D14-BBC6-B126BF274413}" destId="{96AFD1C2-1A16-4C5E-82F0-AB2C721F0364}" srcOrd="0" destOrd="0" presId="urn:microsoft.com/office/officeart/2005/8/layout/vList3"/>
    <dgm:cxn modelId="{88B57D72-5955-426F-83A9-883BD37DB433}" type="presParOf" srcId="{B8CF5077-D659-40EF-9B51-5FF7EA518122}" destId="{1F4B3028-6953-4CDB-83D5-F8A0FDB7ACF9}" srcOrd="0" destOrd="0" presId="urn:microsoft.com/office/officeart/2005/8/layout/vList3"/>
    <dgm:cxn modelId="{F84BDFCE-BED2-4C76-BC23-ED6C2402D47C}" type="presParOf" srcId="{1F4B3028-6953-4CDB-83D5-F8A0FDB7ACF9}" destId="{ADC16539-1EAD-46A0-9319-37BDB968970F}" srcOrd="0" destOrd="0" presId="urn:microsoft.com/office/officeart/2005/8/layout/vList3"/>
    <dgm:cxn modelId="{BBD7EB58-9A9F-436D-A0F9-C07213FFBA48}"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5"/>
          </a:fillRef>
          <a:effectRef idx="1">
            <a:schemeClr val="accent5"/>
          </a:effectRef>
          <a:fontRef idx="minor">
            <a:schemeClr val="lt1"/>
          </a:fontRef>
        </dgm:style>
      </dgm:prSet>
      <dgm:spPr>
        <a:xfrm rot="10800000">
          <a:off x="746664" y="295058"/>
          <a:ext cx="1482185" cy="438583"/>
        </a:xfr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SA" sz="1800" b="1">
              <a:solidFill>
                <a:sysClr val="window" lastClr="FFFFFF"/>
              </a:solidFill>
              <a:latin typeface="Calibri" panose="020F0502020204030204"/>
              <a:ea typeface="+mn-ea"/>
              <a:cs typeface="Arial"/>
            </a:rPr>
            <a:t>ورشة عمل</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58739" custLinFactNeighborX="12594" custLinFactNeighborY="7654">
        <dgm:presLayoutVars>
          <dgm:bulletEnabled val="1"/>
        </dgm:presLayoutVars>
      </dgm:prSet>
      <dgm:spPr>
        <a:prstGeom prst="homePlate">
          <a:avLst/>
        </a:prstGeom>
      </dgm:spPr>
      <dgm:t>
        <a:bodyPr/>
        <a:lstStyle/>
        <a:p>
          <a:pPr rtl="1"/>
          <a:endParaRPr lang="ar-SA"/>
        </a:p>
      </dgm:t>
    </dgm:pt>
  </dgm:ptLst>
  <dgm:cxnLst>
    <dgm:cxn modelId="{BFA484D1-61D1-4E07-AC07-8D0E746CA8DA}" srcId="{A2A4516F-14F5-43D9-A322-89CAAABD865F}" destId="{7EC9CC68-72AB-4D14-BBC6-B126BF274413}" srcOrd="0" destOrd="0" parTransId="{AF2E0C07-4C05-4F71-859D-867114518A2E}" sibTransId="{40598CC8-C264-4532-81C7-90C850482CAF}"/>
    <dgm:cxn modelId="{474C0100-39E1-40B6-A473-D9523F085DBD}" type="presOf" srcId="{A2A4516F-14F5-43D9-A322-89CAAABD865F}" destId="{B8CF5077-D659-40EF-9B51-5FF7EA518122}" srcOrd="0" destOrd="0" presId="urn:microsoft.com/office/officeart/2005/8/layout/vList3"/>
    <dgm:cxn modelId="{84CE7A95-7901-48DF-AB8C-79C06234B2DE}" type="presOf" srcId="{7EC9CC68-72AB-4D14-BBC6-B126BF274413}" destId="{96AFD1C2-1A16-4C5E-82F0-AB2C721F0364}" srcOrd="0" destOrd="0" presId="urn:microsoft.com/office/officeart/2005/8/layout/vList3"/>
    <dgm:cxn modelId="{69C37FE3-F77F-4D96-B3A1-8B4AC1BBE25B}" type="presParOf" srcId="{B8CF5077-D659-40EF-9B51-5FF7EA518122}" destId="{1F4B3028-6953-4CDB-83D5-F8A0FDB7ACF9}" srcOrd="0" destOrd="0" presId="urn:microsoft.com/office/officeart/2005/8/layout/vList3"/>
    <dgm:cxn modelId="{9310195B-1920-410E-BBA0-645E67C4BC39}" type="presParOf" srcId="{1F4B3028-6953-4CDB-83D5-F8A0FDB7ACF9}" destId="{ADC16539-1EAD-46A0-9319-37BDB968970F}" srcOrd="0" destOrd="0" presId="urn:microsoft.com/office/officeart/2005/8/layout/vList3"/>
    <dgm:cxn modelId="{DAA91371-9AE4-477F-9CA0-44253879E7F5}"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a:off x="186666" y="161923"/>
          <a:ext cx="1482185" cy="504827"/>
        </a:xfrm>
        <a:prstGeom prst="homePlate">
          <a:avLst/>
        </a:prstGeo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8016" tIns="68580" rIns="329258" bIns="68580" numCol="1" spcCol="1270" anchor="ctr" anchorCtr="0">
          <a:noAutofit/>
        </a:bodyPr>
        <a:lstStyle/>
        <a:p>
          <a:pPr lvl="0" algn="ctr" defTabSz="800100">
            <a:lnSpc>
              <a:spcPct val="90000"/>
            </a:lnSpc>
            <a:spcBef>
              <a:spcPct val="0"/>
            </a:spcBef>
            <a:spcAft>
              <a:spcPct val="35000"/>
            </a:spcAft>
          </a:pPr>
          <a:r>
            <a:rPr lang="ar-EG" sz="1800" b="1" kern="1200">
              <a:solidFill>
                <a:sysClr val="window" lastClr="FFFFFF"/>
              </a:solidFill>
              <a:latin typeface="Calibri" panose="020F0502020204030204"/>
              <a:ea typeface="+mn-ea"/>
              <a:cs typeface="Arial"/>
            </a:rPr>
            <a:t>مجموعات</a:t>
          </a:r>
          <a:endParaRPr lang="en-US" sz="1800" b="1" kern="1200">
            <a:solidFill>
              <a:sysClr val="window" lastClr="FFFFFF"/>
            </a:solidFill>
            <a:latin typeface="Calibri" panose="020F0502020204030204"/>
            <a:ea typeface="+mn-ea"/>
            <a:cs typeface="+mn-cs"/>
          </a:endParaRPr>
        </a:p>
      </dsp:txBody>
      <dsp:txXfrm>
        <a:off x="186666" y="161923"/>
        <a:ext cx="1355978" cy="504827"/>
      </dsp:txXfrm>
    </dsp:sp>
    <dsp:sp modelId="{ADC16539-1EAD-46A0-9319-37BDB968970F}">
      <dsp:nvSpPr>
        <dsp:cNvPr id="0" name=""/>
        <dsp:cNvSpPr/>
      </dsp:nvSpPr>
      <dsp: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rot="10800000">
          <a:off x="746664" y="295058"/>
          <a:ext cx="1482185" cy="438583"/>
        </a:xfrm>
        <a:prstGeom prst="homePlate">
          <a:avLst/>
        </a:prstGeo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329258" tIns="68580" rIns="128016" bIns="68580" numCol="1" spcCol="1270" anchor="ctr" anchorCtr="0">
          <a:noAutofit/>
        </a:bodyPr>
        <a:lstStyle/>
        <a:p>
          <a:pPr lvl="0" algn="ctr" defTabSz="800100">
            <a:lnSpc>
              <a:spcPct val="90000"/>
            </a:lnSpc>
            <a:spcBef>
              <a:spcPct val="0"/>
            </a:spcBef>
            <a:spcAft>
              <a:spcPct val="35000"/>
            </a:spcAft>
          </a:pPr>
          <a:r>
            <a:rPr lang="ar-SA" sz="1800" b="1" kern="1200">
              <a:solidFill>
                <a:sysClr val="window" lastClr="FFFFFF"/>
              </a:solidFill>
              <a:latin typeface="Calibri" panose="020F0502020204030204"/>
              <a:ea typeface="+mn-ea"/>
              <a:cs typeface="Arial"/>
            </a:rPr>
            <a:t>ورشة عمل</a:t>
          </a:r>
          <a:endParaRPr lang="en-US" sz="1800" b="1" kern="1200">
            <a:solidFill>
              <a:sysClr val="window" lastClr="FFFFFF"/>
            </a:solidFill>
            <a:latin typeface="Calibri" panose="020F0502020204030204"/>
            <a:ea typeface="+mn-ea"/>
            <a:cs typeface="+mn-cs"/>
          </a:endParaRPr>
        </a:p>
      </dsp:txBody>
      <dsp:txXfrm rot="10800000">
        <a:off x="856310" y="295058"/>
        <a:ext cx="1372539" cy="438583"/>
      </dsp:txXfrm>
    </dsp:sp>
    <dsp:sp modelId="{ADC16539-1EAD-46A0-9319-37BDB968970F}">
      <dsp:nvSpPr>
        <dsp:cNvPr id="0" name=""/>
        <dsp:cNvSpPr/>
      </dsp:nvSpPr>
      <dsp: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A362421-CFBF-4FE8-98F8-3653EC803428}" type="datetimeFigureOut">
              <a:rPr lang="ar-EG" smtClean="0"/>
              <a:t>12/07/1442</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D759489-6F72-44AE-9C22-FC39802BE471}" type="slidenum">
              <a:rPr lang="ar-EG" smtClean="0"/>
              <a:t>‹#›</a:t>
            </a:fld>
            <a:endParaRPr lang="ar-EG"/>
          </a:p>
        </p:txBody>
      </p:sp>
    </p:spTree>
    <p:extLst>
      <p:ext uri="{BB962C8B-B14F-4D97-AF65-F5344CB8AC3E}">
        <p14:creationId xmlns:p14="http://schemas.microsoft.com/office/powerpoint/2010/main" val="268123678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8</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15</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22</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28</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33</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40</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solidFill>
                  <a:prstClr val="black"/>
                </a:solidFill>
              </a:rPr>
              <a:pPr/>
              <a:t>46</a:t>
            </a:fld>
            <a:endParaRPr lang="ar-EG">
              <a:solidFill>
                <a:prstClr val="black"/>
              </a:solidFill>
            </a:endParaRPr>
          </a:p>
        </p:txBody>
      </p:sp>
    </p:spTree>
    <p:extLst>
      <p:ext uri="{BB962C8B-B14F-4D97-AF65-F5344CB8AC3E}">
        <p14:creationId xmlns:p14="http://schemas.microsoft.com/office/powerpoint/2010/main" val="4175614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56</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63</a:t>
            </a:fld>
            <a:endParaRPr lang="ar-EG"/>
          </a:p>
        </p:txBody>
      </p:sp>
    </p:spTree>
    <p:extLst>
      <p:ext uri="{BB962C8B-B14F-4D97-AF65-F5344CB8AC3E}">
        <p14:creationId xmlns:p14="http://schemas.microsoft.com/office/powerpoint/2010/main" val="41756149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Rectangle 6"/>
          <p:cNvSpPr/>
          <p:nvPr userDrawn="1"/>
        </p:nvSpPr>
        <p:spPr>
          <a:xfrm>
            <a:off x="0" y="0"/>
            <a:ext cx="9144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2021-02-23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2021-02-23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34.jp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37.jpeg"/></Relationships>
</file>

<file path=ppt/slides/_rels/slide5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37.jpeg"/></Relationships>
</file>

<file path=ppt/slides/_rels/slide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41.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hyperlink" Target="https://ar.wikipedia.org/wiki/%D9%82%D8%A7%D9%85%D9%88%D8%B3_%D8%A7%D9%84%D9%85%D8%B9%D8%A7%D9%86%D9%8A" TargetMode="External"/><Relationship Id="rId7" Type="http://schemas.openxmlformats.org/officeDocument/2006/relationships/hyperlink" Target="https://www.aljazeera.net/encyclopedia/healthmedicine/2018/5/21/%D9%85%D8%A7-%D9%87%D9%88-%D8%A7%D9%84%D8%B9%D9%84%D8%A7%D8%AC-%D8%A7%D9%84%D8%B3%D9%84%D9%88%D9%83%D9%8A-%D8%A7%D9%84%D9%85%D8%B9%D8%B1%D9%81%D9%8A" TargetMode="External"/><Relationship Id="rId2" Type="http://schemas.openxmlformats.org/officeDocument/2006/relationships/hyperlink" Target="https://web.archive.org/web/20191019102116/https:/www.almaany.com/en/dict/ar-en/cognitive-behavioral-therapy/" TargetMode="External"/><Relationship Id="rId1" Type="http://schemas.openxmlformats.org/officeDocument/2006/relationships/slideLayout" Target="../slideLayouts/slideLayout1.xml"/><Relationship Id="rId6" Type="http://schemas.openxmlformats.org/officeDocument/2006/relationships/hyperlink" Target="https://web.archive.org/web/20181010113101/http:/www.aljazeera.net/encyclopedia/healthmedicine/2018/5/21/%D9%85%D8%A7-%D9%87%D9%88-%D8%A7%D9%84%D8%B9%D9%84%D8%A7%D8%AC-%D8%A7%D9%84%D8%B3%D9%84%D9%88%D9%83%D9%8A-%D8%A7%D9%84%D9%85%D8%B9%D8%B1%D9%81%D9%8A" TargetMode="External"/><Relationship Id="rId5" Type="http://schemas.openxmlformats.org/officeDocument/2006/relationships/hyperlink" Target="https://ar.wikipedia.org/wiki/%D8%B9%D9%84%D8%A7%D8%AC_%D9%85%D8%B9%D8%B1%D9%81%D9%8A_%D8%B3%D9%84%D9%88%D9%83%D9%8A#cite_ref-2" TargetMode="External"/><Relationship Id="rId4" Type="http://schemas.openxmlformats.org/officeDocument/2006/relationships/hyperlink" Target="https://www.almaany.com/en/dict/ar-en/cognitive-behavioral-therap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Box 3"/>
          <p:cNvSpPr txBox="1"/>
          <p:nvPr/>
        </p:nvSpPr>
        <p:spPr>
          <a:xfrm>
            <a:off x="1066800" y="76200"/>
            <a:ext cx="6557470" cy="1845310"/>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4800" b="1" i="0" u="none" strike="noStrike" kern="0" cap="none" spc="50" normalizeH="0" baseline="0" noProof="0" dirty="0">
                <a:ln>
                  <a:noFill/>
                </a:ln>
                <a:gradFill>
                  <a:gsLst>
                    <a:gs pos="25000">
                      <a:srgbClr val="E0322D"/>
                    </a:gs>
                    <a:gs pos="100000">
                      <a:srgbClr val="A01C18"/>
                    </a:gs>
                  </a:gsLst>
                  <a:lin ang="5400000" scaled="0"/>
                </a:gradFill>
                <a:effectLst>
                  <a:outerShdw blurRad="76200" dist="50800" dir="5400000" algn="tl">
                    <a:srgbClr val="000000">
                      <a:alpha val="65000"/>
                    </a:srgbClr>
                  </a:outerShdw>
                </a:effectLst>
                <a:uLnTx/>
                <a:uFillTx/>
                <a:latin typeface="Calibri"/>
                <a:ea typeface="Calibri"/>
                <a:cs typeface="Arial"/>
              </a:rPr>
              <a:t>دبلوم العلاج السلوكي المعرفي</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p:txBody>
      </p:sp>
      <p:sp>
        <p:nvSpPr>
          <p:cNvPr id="4" name="Text Box 13"/>
          <p:cNvSpPr txBox="1"/>
          <p:nvPr/>
        </p:nvSpPr>
        <p:spPr>
          <a:xfrm>
            <a:off x="5486400" y="5257800"/>
            <a:ext cx="3515360" cy="1564640"/>
          </a:xfrm>
          <a:prstGeom prst="rect">
            <a:avLst/>
          </a:prstGeom>
          <a:noFill/>
          <a:ln w="6350">
            <a:solidFill>
              <a:srgbClr val="C00000"/>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15000"/>
              </a:lnSpc>
              <a:spcAft>
                <a:spcPts val="1000"/>
              </a:spcAft>
            </a:pPr>
            <a:r>
              <a:rPr lang="ar-EG" sz="2200" b="1">
                <a:solidFill>
                  <a:srgbClr val="1D1B11"/>
                </a:solidFill>
                <a:effectLst/>
                <a:latin typeface="Calibri"/>
                <a:ea typeface="Calibri"/>
                <a:cs typeface="Arial"/>
              </a:rPr>
              <a:t>بقيادة المدرب : </a:t>
            </a:r>
            <a:endParaRPr lang="en-US" sz="1100">
              <a:effectLst/>
              <a:latin typeface="Calibri"/>
              <a:ea typeface="Calibri"/>
              <a:cs typeface="Arial"/>
            </a:endParaRPr>
          </a:p>
          <a:p>
            <a:pPr algn="r" rtl="1">
              <a:lnSpc>
                <a:spcPct val="115000"/>
              </a:lnSpc>
              <a:spcAft>
                <a:spcPts val="1000"/>
              </a:spcAft>
            </a:pPr>
            <a:r>
              <a:rPr lang="ar-EG" sz="2200" b="1">
                <a:solidFill>
                  <a:srgbClr val="1D1B11"/>
                </a:solidFill>
                <a:effectLst/>
                <a:latin typeface="Calibri"/>
                <a:ea typeface="Calibri"/>
                <a:cs typeface="Arial"/>
              </a:rPr>
              <a:t>مدة الدورة :    </a:t>
            </a:r>
            <a:r>
              <a:rPr lang="ar-EG" sz="2200" b="1">
                <a:solidFill>
                  <a:srgbClr val="4A442A"/>
                </a:solidFill>
                <a:effectLst/>
                <a:latin typeface="Calibri"/>
                <a:ea typeface="Calibri"/>
                <a:cs typeface="Arial"/>
              </a:rPr>
              <a:t>يوم تدريبي واحد </a:t>
            </a:r>
            <a:endParaRPr lang="en-US" sz="1100">
              <a:effectLst/>
              <a:latin typeface="Calibri"/>
              <a:ea typeface="Calibri"/>
              <a:cs typeface="Arial"/>
            </a:endParaRPr>
          </a:p>
          <a:p>
            <a:pPr algn="r" rtl="1">
              <a:lnSpc>
                <a:spcPct val="115000"/>
              </a:lnSpc>
              <a:spcAft>
                <a:spcPts val="1000"/>
              </a:spcAft>
            </a:pPr>
            <a:r>
              <a:rPr lang="ar-EG" sz="2200" b="1">
                <a:solidFill>
                  <a:srgbClr val="1D1B11"/>
                </a:solidFill>
                <a:effectLst/>
                <a:latin typeface="Calibri"/>
                <a:ea typeface="Calibri"/>
                <a:cs typeface="Arial"/>
              </a:rPr>
              <a:t>عدد الساعات : </a:t>
            </a:r>
            <a:r>
              <a:rPr lang="ar-EG" sz="2200" b="1">
                <a:solidFill>
                  <a:srgbClr val="4A442A"/>
                </a:solidFill>
                <a:effectLst/>
                <a:latin typeface="Calibri"/>
                <a:ea typeface="Calibri"/>
                <a:cs typeface="Arial"/>
              </a:rPr>
              <a:t>4 ساعات تدريبية</a:t>
            </a:r>
            <a:endParaRPr lang="en-US" sz="1100">
              <a:effectLst/>
              <a:latin typeface="Calibri"/>
              <a:ea typeface="Calibri"/>
              <a:cs typeface="Arial"/>
            </a:endParaRPr>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6248401" y="457200"/>
            <a:ext cx="2362200" cy="685800"/>
          </a:xfrm>
          <a:prstGeom prst="roundRect">
            <a:avLst>
              <a:gd name="adj" fmla="val 16667"/>
            </a:avLst>
          </a:prstGeom>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2000" b="1" kern="0" dirty="0">
                <a:solidFill>
                  <a:sysClr val="windowText" lastClr="000000"/>
                </a:solidFill>
                <a:latin typeface="Calibri" pitchFamily="34" charset="0"/>
                <a:ea typeface="Arial" pitchFamily="34" charset="0"/>
                <a:cs typeface="AL-Mateen" pitchFamily="2" charset="-78"/>
              </a:rPr>
              <a:t>العلاج السلوكي </a:t>
            </a:r>
            <a:endParaRPr kumimoji="0" lang="ar-EG" sz="24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sp>
        <p:nvSpPr>
          <p:cNvPr id="4" name="Flowchart: Terminator 3"/>
          <p:cNvSpPr/>
          <p:nvPr/>
        </p:nvSpPr>
        <p:spPr>
          <a:xfrm>
            <a:off x="6248400" y="3505200"/>
            <a:ext cx="2133600" cy="685800"/>
          </a:xfrm>
          <a:prstGeom prst="flowChartTerminator">
            <a:avLst/>
          </a:prstGeom>
        </p:spPr>
        <p:style>
          <a:lnRef idx="1">
            <a:schemeClr val="dk1"/>
          </a:lnRef>
          <a:fillRef idx="2">
            <a:schemeClr val="dk1"/>
          </a:fillRef>
          <a:effectRef idx="1">
            <a:schemeClr val="dk1"/>
          </a:effectRef>
          <a:fontRef idx="minor">
            <a:schemeClr val="dk1"/>
          </a:fontRef>
        </p:style>
        <p:txBody>
          <a:bodyPr rtlCol="1" anchor="ctr"/>
          <a:lstStyle/>
          <a:p>
            <a:pPr algn="ctr" rtl="1"/>
            <a:r>
              <a:rPr lang="ar-EG" dirty="0"/>
              <a:t>الكآبة</a:t>
            </a:r>
          </a:p>
        </p:txBody>
      </p:sp>
      <p:sp>
        <p:nvSpPr>
          <p:cNvPr id="5" name="Flowchart: Terminator 4"/>
          <p:cNvSpPr/>
          <p:nvPr/>
        </p:nvSpPr>
        <p:spPr>
          <a:xfrm>
            <a:off x="4876800" y="4648200"/>
            <a:ext cx="2133600" cy="685800"/>
          </a:xfrm>
          <a:prstGeom prst="flowChartTerminator">
            <a:avLst/>
          </a:prstGeom>
        </p:spPr>
        <p:style>
          <a:lnRef idx="1">
            <a:schemeClr val="accent3"/>
          </a:lnRef>
          <a:fillRef idx="2">
            <a:schemeClr val="accent3"/>
          </a:fillRef>
          <a:effectRef idx="1">
            <a:schemeClr val="accent3"/>
          </a:effectRef>
          <a:fontRef idx="minor">
            <a:schemeClr val="dk1"/>
          </a:fontRef>
        </p:style>
        <p:txBody>
          <a:bodyPr rtlCol="1" anchor="ctr"/>
          <a:lstStyle/>
          <a:p>
            <a:pPr algn="ctr" rtl="1"/>
            <a:r>
              <a:rPr lang="ar-EG" dirty="0" smtClean="0"/>
              <a:t>اضطراب </a:t>
            </a:r>
            <a:r>
              <a:rPr lang="ar-EG" dirty="0"/>
              <a:t>ما بعد التعرض لصدمة</a:t>
            </a:r>
          </a:p>
        </p:txBody>
      </p:sp>
      <p:sp>
        <p:nvSpPr>
          <p:cNvPr id="6" name="Flowchart: Terminator 5"/>
          <p:cNvSpPr/>
          <p:nvPr/>
        </p:nvSpPr>
        <p:spPr>
          <a:xfrm>
            <a:off x="762000" y="3505200"/>
            <a:ext cx="2133600" cy="685800"/>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1" anchor="ctr"/>
          <a:lstStyle/>
          <a:p>
            <a:pPr algn="ctr" rtl="1"/>
            <a:r>
              <a:rPr lang="ar-EG" dirty="0" smtClean="0"/>
              <a:t>اضطرابات </a:t>
            </a:r>
            <a:r>
              <a:rPr lang="ar-EG" dirty="0"/>
              <a:t>الهلع</a:t>
            </a:r>
          </a:p>
        </p:txBody>
      </p:sp>
      <p:sp>
        <p:nvSpPr>
          <p:cNvPr id="7" name="Flowchart: Terminator 6"/>
          <p:cNvSpPr/>
          <p:nvPr/>
        </p:nvSpPr>
        <p:spPr>
          <a:xfrm>
            <a:off x="3505200" y="3505200"/>
            <a:ext cx="2133600" cy="685800"/>
          </a:xfrm>
          <a:prstGeom prst="flowChartTerminator">
            <a:avLst/>
          </a:prstGeom>
        </p:spPr>
        <p:style>
          <a:lnRef idx="1">
            <a:schemeClr val="accent5"/>
          </a:lnRef>
          <a:fillRef idx="2">
            <a:schemeClr val="accent5"/>
          </a:fillRef>
          <a:effectRef idx="1">
            <a:schemeClr val="accent5"/>
          </a:effectRef>
          <a:fontRef idx="minor">
            <a:schemeClr val="dk1"/>
          </a:fontRef>
        </p:style>
        <p:txBody>
          <a:bodyPr rtlCol="1" anchor="ctr"/>
          <a:lstStyle/>
          <a:p>
            <a:pPr algn="ctr" rtl="1"/>
            <a:r>
              <a:rPr lang="ar-EG" dirty="0" smtClean="0"/>
              <a:t>القلق</a:t>
            </a:r>
            <a:endParaRPr lang="ar-EG" dirty="0"/>
          </a:p>
        </p:txBody>
      </p:sp>
      <p:sp>
        <p:nvSpPr>
          <p:cNvPr id="8" name="Flowchart: Terminator 7"/>
          <p:cNvSpPr/>
          <p:nvPr/>
        </p:nvSpPr>
        <p:spPr>
          <a:xfrm>
            <a:off x="2133600" y="4648200"/>
            <a:ext cx="2133600" cy="685800"/>
          </a:xfrm>
          <a:prstGeom prst="flowChartTerminator">
            <a:avLst/>
          </a:prstGeom>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EG" dirty="0" smtClean="0"/>
              <a:t>اضطراب </a:t>
            </a:r>
            <a:r>
              <a:rPr lang="ar-EG" dirty="0"/>
              <a:t>الأكل</a:t>
            </a:r>
          </a:p>
        </p:txBody>
      </p:sp>
      <p:sp>
        <p:nvSpPr>
          <p:cNvPr id="9" name="Flowchart: Terminator 8"/>
          <p:cNvSpPr/>
          <p:nvPr/>
        </p:nvSpPr>
        <p:spPr>
          <a:xfrm>
            <a:off x="3581400" y="5791200"/>
            <a:ext cx="2133600" cy="685800"/>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1" anchor="ctr"/>
          <a:lstStyle/>
          <a:p>
            <a:pPr algn="ctr" rtl="1"/>
            <a:r>
              <a:rPr lang="ar-EG" dirty="0" smtClean="0"/>
              <a:t>اضطراب </a:t>
            </a:r>
            <a:r>
              <a:rPr lang="ar-EG" dirty="0"/>
              <a:t>الوسواس القهري</a:t>
            </a:r>
          </a:p>
        </p:txBody>
      </p:sp>
      <p:sp>
        <p:nvSpPr>
          <p:cNvPr id="10" name="Left Arrow 9"/>
          <p:cNvSpPr/>
          <p:nvPr/>
        </p:nvSpPr>
        <p:spPr>
          <a:xfrm>
            <a:off x="5638800" y="3771900"/>
            <a:ext cx="609600" cy="11430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endParaRPr lang="ar-EG"/>
          </a:p>
        </p:txBody>
      </p:sp>
      <p:sp>
        <p:nvSpPr>
          <p:cNvPr id="11" name="Left Arrow 10"/>
          <p:cNvSpPr/>
          <p:nvPr/>
        </p:nvSpPr>
        <p:spPr>
          <a:xfrm>
            <a:off x="2895600" y="3790950"/>
            <a:ext cx="609600" cy="114300"/>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EG"/>
          </a:p>
        </p:txBody>
      </p:sp>
      <p:sp>
        <p:nvSpPr>
          <p:cNvPr id="12" name="Left Arrow 11"/>
          <p:cNvSpPr/>
          <p:nvPr/>
        </p:nvSpPr>
        <p:spPr>
          <a:xfrm rot="10800000">
            <a:off x="4267200" y="4933950"/>
            <a:ext cx="609600" cy="11430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EG"/>
          </a:p>
        </p:txBody>
      </p:sp>
      <p:sp>
        <p:nvSpPr>
          <p:cNvPr id="13" name="Curved Right Arrow 12"/>
          <p:cNvSpPr/>
          <p:nvPr/>
        </p:nvSpPr>
        <p:spPr>
          <a:xfrm>
            <a:off x="990600" y="4191000"/>
            <a:ext cx="1143000" cy="857251"/>
          </a:xfrm>
          <a:prstGeom prst="curvedRightArrow">
            <a:avLst>
              <a:gd name="adj1" fmla="val 5472"/>
              <a:gd name="adj2" fmla="val 18946"/>
              <a:gd name="adj3" fmla="val 25000"/>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solidFill>
                <a:schemeClr val="tx1"/>
              </a:solidFill>
            </a:endParaRPr>
          </a:p>
        </p:txBody>
      </p:sp>
      <p:sp>
        <p:nvSpPr>
          <p:cNvPr id="16" name="Bent Arrow 15"/>
          <p:cNvSpPr/>
          <p:nvPr/>
        </p:nvSpPr>
        <p:spPr>
          <a:xfrm rot="10800000">
            <a:off x="5715000" y="5372100"/>
            <a:ext cx="457200" cy="8382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4" name="Rectangle 13"/>
          <p:cNvSpPr/>
          <p:nvPr/>
        </p:nvSpPr>
        <p:spPr>
          <a:xfrm>
            <a:off x="1143000" y="1600200"/>
            <a:ext cx="7315200" cy="954107"/>
          </a:xfrm>
          <a:prstGeom prst="rect">
            <a:avLst/>
          </a:prstGeom>
        </p:spPr>
        <p:txBody>
          <a:bodyPr wrap="square">
            <a:spAutoFit/>
          </a:bodyPr>
          <a:lstStyle/>
          <a:p>
            <a:pPr algn="r" rtl="1"/>
            <a:r>
              <a:rPr lang="ar-SA" sz="2800" dirty="0">
                <a:solidFill>
                  <a:srgbClr val="0D0D0D"/>
                </a:solidFill>
                <a:ea typeface="Calibri"/>
              </a:rPr>
              <a:t>ومن أبرز الأمراض العقلية والصحية التي يعالجها هذا النوع من العلاجات وفق ما يأتي: </a:t>
            </a:r>
            <a:endParaRPr lang="ar-EG" sz="2800" dirty="0"/>
          </a:p>
        </p:txBody>
      </p:sp>
      <p:sp>
        <p:nvSpPr>
          <p:cNvPr id="15" name="Oval 14"/>
          <p:cNvSpPr/>
          <p:nvPr/>
        </p:nvSpPr>
        <p:spPr>
          <a:xfrm>
            <a:off x="4648200" y="266700"/>
            <a:ext cx="1828800" cy="11811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369685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P spid="9" grpId="0" animBg="1"/>
      <p:bldP spid="14" grpId="0"/>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343400" y="304800"/>
            <a:ext cx="4496519" cy="2438400"/>
            <a:chOff x="7035" y="555"/>
            <a:chExt cx="4260" cy="3555"/>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5" y="555"/>
              <a:ext cx="4260" cy="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p:cNvSpPr>
              <a:spLocks noChangeArrowheads="1"/>
            </p:cNvSpPr>
            <p:nvPr/>
          </p:nvSpPr>
          <p:spPr bwMode="auto">
            <a:xfrm>
              <a:off x="7290" y="2655"/>
              <a:ext cx="3615" cy="87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dirty="0">
                  <a:latin typeface="Calibri" pitchFamily="34" charset="0"/>
                  <a:ea typeface="Arial" pitchFamily="34" charset="0"/>
                  <a:cs typeface="AL-Mateen" pitchFamily="2" charset="-78"/>
                </a:rPr>
                <a:t>الأطفال المصابون باضطراب النمو العصبي والعلاج الوظيفي </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5" name="Rectangle 4"/>
          <p:cNvSpPr/>
          <p:nvPr/>
        </p:nvSpPr>
        <p:spPr>
          <a:xfrm>
            <a:off x="533400" y="2667000"/>
            <a:ext cx="7883980" cy="3416320"/>
          </a:xfrm>
          <a:prstGeom prst="rect">
            <a:avLst/>
          </a:prstGeom>
          <a:ln w="38100">
            <a:solidFill>
              <a:srgbClr val="7030A0"/>
            </a:solidFill>
            <a:prstDash val="sysDot"/>
          </a:ln>
        </p:spPr>
        <p:txBody>
          <a:bodyPr wrap="square">
            <a:spAutoFit/>
          </a:bodyPr>
          <a:lstStyle/>
          <a:p>
            <a:pPr algn="r" rtl="1">
              <a:lnSpc>
                <a:spcPct val="150000"/>
              </a:lnSpc>
              <a:spcAft>
                <a:spcPts val="1000"/>
              </a:spcAft>
            </a:pPr>
            <a:r>
              <a:rPr lang="ar-SA" sz="2400" dirty="0">
                <a:solidFill>
                  <a:srgbClr val="0D0D0D"/>
                </a:solidFill>
                <a:ea typeface="Calibri"/>
              </a:rPr>
              <a:t>بعتبر العلاج السلوكي ذا فعالية بالنسبة للأطفال المصابين باضطرابات في النمو العصبي، خصوصاً إذا ما قام الأباء بإخضاع الأبناء المصابين للعلاج مبكراً، وقد يعود عليهم بالنفع من حيث تحسين السلوك، ويصبح لديهم القدرة في السيطرة على أفعالهم، ويتولد لديهم شعور الاحترام بالذات، لذا يوصي الخبراء في هذا المجال العلاجي الآباء بمباشرة العلاج السلوكي لأبنائهم قبل سن السادسة، أملاً في تفادي الاضطرار لتناول الأدوية، والعقاقير لعلاج اضطراب النمو العصبي.</a:t>
            </a:r>
            <a:endParaRPr lang="en-US" sz="1400" dirty="0">
              <a:ea typeface="Calibri"/>
              <a:cs typeface="Arial"/>
            </a:endParaRP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2430690" y="1066800"/>
            <a:ext cx="2044700" cy="1463852"/>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6248401" y="457200"/>
            <a:ext cx="2362200" cy="685800"/>
          </a:xfrm>
          <a:prstGeom prst="roundRect">
            <a:avLst>
              <a:gd name="adj" fmla="val 16667"/>
            </a:avLst>
          </a:prstGeom>
          <a:solidFill>
            <a:srgbClr val="FFFF00"/>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2000" b="1" kern="0" dirty="0">
                <a:solidFill>
                  <a:sysClr val="windowText" lastClr="000000"/>
                </a:solidFill>
                <a:latin typeface="Calibri" pitchFamily="34" charset="0"/>
                <a:ea typeface="Arial" pitchFamily="34" charset="0"/>
                <a:cs typeface="AL-Mateen" pitchFamily="2" charset="-78"/>
              </a:rPr>
              <a:t>العلاج السلوكي المعرفي </a:t>
            </a:r>
            <a:endParaRPr kumimoji="0" lang="ar-EG" sz="24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sp>
        <p:nvSpPr>
          <p:cNvPr id="3" name="Rectangle 2"/>
          <p:cNvSpPr/>
          <p:nvPr/>
        </p:nvSpPr>
        <p:spPr>
          <a:xfrm>
            <a:off x="609600" y="1479689"/>
            <a:ext cx="8153400" cy="1140697"/>
          </a:xfrm>
          <a:prstGeom prst="rect">
            <a:avLst/>
          </a:prstGeom>
        </p:spPr>
        <p:txBody>
          <a:bodyPr wrap="square">
            <a:spAutoFit/>
          </a:bodyPr>
          <a:lstStyle/>
          <a:p>
            <a:pPr algn="r" rtl="1">
              <a:lnSpc>
                <a:spcPct val="150000"/>
              </a:lnSpc>
              <a:spcAft>
                <a:spcPts val="1000"/>
              </a:spcAft>
            </a:pPr>
            <a:r>
              <a:rPr lang="ar-SA" sz="2400" dirty="0">
                <a:solidFill>
                  <a:srgbClr val="0D0D0D"/>
                </a:solidFill>
                <a:ea typeface="Calibri"/>
              </a:rPr>
              <a:t>يعتبر العلاج السلوكي المعرفي من فروع العلاج النفسي الذي يعتمد على مبدأ التحدث مباشرة إلى المريض، ويتم اللجوء لهذا العلاج للأسباب الآتية: </a:t>
            </a:r>
            <a:endParaRPr lang="en-US" sz="1400" dirty="0">
              <a:ea typeface="Calibri"/>
              <a:cs typeface="Arial"/>
            </a:endParaRPr>
          </a:p>
        </p:txBody>
      </p:sp>
      <p:sp>
        <p:nvSpPr>
          <p:cNvPr id="4" name="Rectangle 3"/>
          <p:cNvSpPr/>
          <p:nvPr/>
        </p:nvSpPr>
        <p:spPr>
          <a:xfrm>
            <a:off x="6096001" y="2971800"/>
            <a:ext cx="2514600" cy="1524000"/>
          </a:xfrm>
          <a:prstGeom prst="rect">
            <a:avLst/>
          </a:prstGeom>
        </p:spPr>
        <p:style>
          <a:lnRef idx="1">
            <a:schemeClr val="accent6"/>
          </a:lnRef>
          <a:fillRef idx="2">
            <a:schemeClr val="accent6"/>
          </a:fillRef>
          <a:effectRef idx="1">
            <a:schemeClr val="accent6"/>
          </a:effectRef>
          <a:fontRef idx="minor">
            <a:schemeClr val="dk1"/>
          </a:fontRef>
        </p:style>
        <p:txBody>
          <a:bodyPr rtlCol="1" anchor="ctr"/>
          <a:lstStyle/>
          <a:p>
            <a:pPr lvl="0" algn="ctr" rtl="1">
              <a:lnSpc>
                <a:spcPct val="150000"/>
              </a:lnSpc>
              <a:buClr>
                <a:srgbClr val="0070C0"/>
              </a:buClr>
              <a:buSzPts val="1800"/>
            </a:pPr>
            <a:r>
              <a:rPr lang="ar-SA" sz="2000" dirty="0">
                <a:solidFill>
                  <a:srgbClr val="0D0D0D"/>
                </a:solidFill>
                <a:ea typeface="Calibri"/>
              </a:rPr>
              <a:t>معالجة الأمراض النفسية التي يعد استخدام الأدوية خياراً غير مرغوب به. </a:t>
            </a:r>
            <a:endParaRPr lang="en-US" sz="1200" dirty="0">
              <a:solidFill>
                <a:prstClr val="black"/>
              </a:solidFill>
              <a:ea typeface="Calibri"/>
              <a:cs typeface="Arial"/>
            </a:endParaRPr>
          </a:p>
        </p:txBody>
      </p:sp>
      <p:sp>
        <p:nvSpPr>
          <p:cNvPr id="5" name="Rectangle 4"/>
          <p:cNvSpPr/>
          <p:nvPr/>
        </p:nvSpPr>
        <p:spPr>
          <a:xfrm>
            <a:off x="3276600" y="4802155"/>
            <a:ext cx="2514600" cy="1524000"/>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lvl="0" algn="ctr" rtl="1">
              <a:lnSpc>
                <a:spcPct val="150000"/>
              </a:lnSpc>
              <a:buClr>
                <a:srgbClr val="0070C0"/>
              </a:buClr>
              <a:buSzPts val="1800"/>
            </a:pPr>
            <a:r>
              <a:rPr lang="ar-SA" sz="2000" dirty="0">
                <a:solidFill>
                  <a:srgbClr val="0D0D0D"/>
                </a:solidFill>
                <a:ea typeface="Calibri"/>
              </a:rPr>
              <a:t>تفادي الانتكاس أكثر من أي عرض من أعراض الأمراض النفسية. </a:t>
            </a:r>
          </a:p>
        </p:txBody>
      </p:sp>
      <p:sp>
        <p:nvSpPr>
          <p:cNvPr id="6" name="Rectangle 5"/>
          <p:cNvSpPr/>
          <p:nvPr/>
        </p:nvSpPr>
        <p:spPr>
          <a:xfrm>
            <a:off x="533400" y="3001347"/>
            <a:ext cx="2514600" cy="1524000"/>
          </a:xfrm>
          <a:prstGeom prst="rect">
            <a:avLst/>
          </a:prstGeom>
        </p:spPr>
        <p:style>
          <a:lnRef idx="1">
            <a:schemeClr val="accent5"/>
          </a:lnRef>
          <a:fillRef idx="2">
            <a:schemeClr val="accent5"/>
          </a:fillRef>
          <a:effectRef idx="1">
            <a:schemeClr val="accent5"/>
          </a:effectRef>
          <a:fontRef idx="minor">
            <a:schemeClr val="dk1"/>
          </a:fontRef>
        </p:style>
        <p:txBody>
          <a:bodyPr rtlCol="1" anchor="ctr"/>
          <a:lstStyle/>
          <a:p>
            <a:pPr lvl="0" algn="ctr" rtl="1">
              <a:lnSpc>
                <a:spcPct val="150000"/>
              </a:lnSpc>
              <a:buClr>
                <a:srgbClr val="0070C0"/>
              </a:buClr>
              <a:buSzPts val="1800"/>
            </a:pPr>
            <a:r>
              <a:rPr lang="ar-SA" sz="2000" dirty="0">
                <a:solidFill>
                  <a:srgbClr val="0D0D0D"/>
                </a:solidFill>
                <a:ea typeface="Calibri"/>
              </a:rPr>
              <a:t>توضيح ودراسة كيفية التحكم بالأعصاب في حالات الانفعالات. </a:t>
            </a:r>
          </a:p>
        </p:txBody>
      </p:sp>
      <p:sp>
        <p:nvSpPr>
          <p:cNvPr id="7" name="Oval 6"/>
          <p:cNvSpPr/>
          <p:nvPr/>
        </p:nvSpPr>
        <p:spPr>
          <a:xfrm>
            <a:off x="3429000" y="2971800"/>
            <a:ext cx="2362200" cy="1676399"/>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80">
                                          <p:stCondLst>
                                            <p:cond delay="0"/>
                                          </p:stCondLst>
                                        </p:cTn>
                                        <p:tgtEl>
                                          <p:spTgt spid="6"/>
                                        </p:tgtEl>
                                      </p:cBhvr>
                                    </p:animEffect>
                                    <p:anim calcmode="lin" valueType="num">
                                      <p:cBhvr>
                                        <p:cTn id="3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3" dur="26">
                                          <p:stCondLst>
                                            <p:cond delay="650"/>
                                          </p:stCondLst>
                                        </p:cTn>
                                        <p:tgtEl>
                                          <p:spTgt spid="6"/>
                                        </p:tgtEl>
                                      </p:cBhvr>
                                      <p:to x="100000" y="60000"/>
                                    </p:animScale>
                                    <p:animScale>
                                      <p:cBhvr>
                                        <p:cTn id="44" dur="166" decel="50000">
                                          <p:stCondLst>
                                            <p:cond delay="676"/>
                                          </p:stCondLst>
                                        </p:cTn>
                                        <p:tgtEl>
                                          <p:spTgt spid="6"/>
                                        </p:tgtEl>
                                      </p:cBhvr>
                                      <p:to x="100000" y="100000"/>
                                    </p:animScale>
                                    <p:animScale>
                                      <p:cBhvr>
                                        <p:cTn id="45" dur="26">
                                          <p:stCondLst>
                                            <p:cond delay="1312"/>
                                          </p:stCondLst>
                                        </p:cTn>
                                        <p:tgtEl>
                                          <p:spTgt spid="6"/>
                                        </p:tgtEl>
                                      </p:cBhvr>
                                      <p:to x="100000" y="80000"/>
                                    </p:animScale>
                                    <p:animScale>
                                      <p:cBhvr>
                                        <p:cTn id="46" dur="166" decel="50000">
                                          <p:stCondLst>
                                            <p:cond delay="1338"/>
                                          </p:stCondLst>
                                        </p:cTn>
                                        <p:tgtEl>
                                          <p:spTgt spid="6"/>
                                        </p:tgtEl>
                                      </p:cBhvr>
                                      <p:to x="100000" y="100000"/>
                                    </p:animScale>
                                    <p:animScale>
                                      <p:cBhvr>
                                        <p:cTn id="47" dur="26">
                                          <p:stCondLst>
                                            <p:cond delay="1642"/>
                                          </p:stCondLst>
                                        </p:cTn>
                                        <p:tgtEl>
                                          <p:spTgt spid="6"/>
                                        </p:tgtEl>
                                      </p:cBhvr>
                                      <p:to x="100000" y="90000"/>
                                    </p:animScale>
                                    <p:animScale>
                                      <p:cBhvr>
                                        <p:cTn id="48" dur="166" decel="50000">
                                          <p:stCondLst>
                                            <p:cond delay="1668"/>
                                          </p:stCondLst>
                                        </p:cTn>
                                        <p:tgtEl>
                                          <p:spTgt spid="6"/>
                                        </p:tgtEl>
                                      </p:cBhvr>
                                      <p:to x="100000" y="100000"/>
                                    </p:animScale>
                                    <p:animScale>
                                      <p:cBhvr>
                                        <p:cTn id="49" dur="26">
                                          <p:stCondLst>
                                            <p:cond delay="1808"/>
                                          </p:stCondLst>
                                        </p:cTn>
                                        <p:tgtEl>
                                          <p:spTgt spid="6"/>
                                        </p:tgtEl>
                                      </p:cBhvr>
                                      <p:to x="100000" y="95000"/>
                                    </p:animScale>
                                    <p:animScale>
                                      <p:cBhvr>
                                        <p:cTn id="50" dur="166" decel="50000">
                                          <p:stCondLst>
                                            <p:cond delay="1834"/>
                                          </p:stCondLst>
                                        </p:cTn>
                                        <p:tgtEl>
                                          <p:spTgt spid="6"/>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additive="base">
                                        <p:cTn id="55" dur="500" fill="hold"/>
                                        <p:tgtEl>
                                          <p:spTgt spid="5"/>
                                        </p:tgtEl>
                                        <p:attrNameLst>
                                          <p:attrName>ppt_x</p:attrName>
                                        </p:attrNameLst>
                                      </p:cBhvr>
                                      <p:tavLst>
                                        <p:tav tm="0">
                                          <p:val>
                                            <p:strVal val="#ppt_x"/>
                                          </p:val>
                                        </p:tav>
                                        <p:tav tm="100000">
                                          <p:val>
                                            <p:strVal val="#ppt_x"/>
                                          </p:val>
                                        </p:tav>
                                      </p:tavLst>
                                    </p:anim>
                                    <p:anim calcmode="lin" valueType="num">
                                      <p:cBhvr additive="base">
                                        <p:cTn id="5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barn(inVertical)">
                                      <p:cBhvr>
                                        <p:cTn id="6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flipH="1">
            <a:off x="4800600" y="381000"/>
            <a:ext cx="3657600" cy="914400"/>
          </a:xfrm>
          <a:prstGeom prst="homePlate">
            <a:avLst/>
          </a:prstGeom>
          <a:ln>
            <a:noFill/>
          </a:ln>
          <a:effectLst/>
          <a:scene3d>
            <a:camera prst="orthographicFront">
              <a:rot lat="0" lon="0" rev="0"/>
            </a:camera>
            <a:lightRig rig="glow" dir="t">
              <a:rot lat="0" lon="0" rev="14100000"/>
            </a:lightRig>
          </a:scene3d>
          <a:sp3d prstMaterial="softEdge">
            <a:bevelT w="127000" prst="artDeco"/>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marL="228600" algn="r" rtl="1">
              <a:lnSpc>
                <a:spcPct val="115000"/>
              </a:lnSpc>
              <a:spcAft>
                <a:spcPts val="1000"/>
              </a:spcAft>
            </a:pPr>
            <a:r>
              <a:rPr lang="ar-SA" sz="3200" dirty="0">
                <a:solidFill>
                  <a:schemeClr val="bg2">
                    <a:lumMod val="90000"/>
                  </a:schemeClr>
                </a:solidFill>
                <a:ea typeface="Calibri"/>
              </a:rPr>
              <a:t>العلاج السلوكي للطفل </a:t>
            </a:r>
            <a:endParaRPr lang="en-US" sz="1400" dirty="0">
              <a:solidFill>
                <a:schemeClr val="bg2">
                  <a:lumMod val="90000"/>
                </a:schemeClr>
              </a:solidFill>
              <a:ea typeface="Calibri"/>
              <a:cs typeface="Arial"/>
            </a:endParaRPr>
          </a:p>
        </p:txBody>
      </p:sp>
      <p:sp>
        <p:nvSpPr>
          <p:cNvPr id="3" name="Rectangle 2"/>
          <p:cNvSpPr/>
          <p:nvPr/>
        </p:nvSpPr>
        <p:spPr>
          <a:xfrm>
            <a:off x="533400" y="1513091"/>
            <a:ext cx="8229600" cy="3970318"/>
          </a:xfrm>
          <a:prstGeom prst="rect">
            <a:avLst/>
          </a:prstGeom>
          <a:ln w="38100">
            <a:solidFill>
              <a:srgbClr val="7030A0"/>
            </a:solidFill>
            <a:prstDash val="sysDash"/>
          </a:ln>
        </p:spPr>
        <p:txBody>
          <a:bodyPr wrap="square">
            <a:spAutoFit/>
          </a:bodyPr>
          <a:lstStyle/>
          <a:p>
            <a:pPr marL="228600" algn="r" rtl="1">
              <a:lnSpc>
                <a:spcPct val="150000"/>
              </a:lnSpc>
              <a:spcAft>
                <a:spcPts val="1000"/>
              </a:spcAft>
            </a:pPr>
            <a:r>
              <a:rPr lang="ar-SA" sz="2400" dirty="0">
                <a:solidFill>
                  <a:srgbClr val="0D0D0D"/>
                </a:solidFill>
                <a:ea typeface="Calibri"/>
              </a:rPr>
              <a:t>إنّ العلاج السلوكي هو العلاج المعني بعلاج اضطرابات الصحة العقلية، وهو العلاج الذي يعمل على تحديد السلوكات المؤذية أو غير الصحية ومحاولة تغييرها، فهو مبني على مبدأ أن كافة سلوكيات الإنسان قابلة للفهم، وأنّه يمكن تغيير السلوكيات السيئة منها، وقد يكون هذا العلاج فعالاً للأطفال الذين يعانون من مشاكل نفسية، وخاصةً الأطفال الذين يعانون من التوحد أو من اضطراب نقص الانتباه مع فرط النشاط</a:t>
            </a:r>
            <a:r>
              <a:rPr lang="en-US" sz="2400" dirty="0">
                <a:solidFill>
                  <a:srgbClr val="0D0D0D"/>
                </a:solidFill>
                <a:latin typeface="Arial"/>
                <a:ea typeface="Calibri"/>
                <a:cs typeface="Arial"/>
              </a:rPr>
              <a:t> ADHD</a:t>
            </a:r>
            <a:r>
              <a:rPr lang="ar-SA" sz="2400" dirty="0">
                <a:solidFill>
                  <a:srgbClr val="0D0D0D"/>
                </a:solidFill>
                <a:ea typeface="Calibri"/>
              </a:rPr>
              <a:t>، إذ يتعلم الطفل خلال فترة العلاج طرق إيجابية للتعامل مع مواقف حياته. ‏ </a:t>
            </a:r>
            <a:endParaRPr lang="en-US" sz="1400" dirty="0">
              <a:ea typeface="Calibri"/>
              <a:cs typeface="Arial"/>
            </a:endParaRPr>
          </a:p>
        </p:txBody>
      </p:sp>
      <p:sp>
        <p:nvSpPr>
          <p:cNvPr id="4" name="Rectangle 3"/>
          <p:cNvSpPr/>
          <p:nvPr/>
        </p:nvSpPr>
        <p:spPr>
          <a:xfrm>
            <a:off x="152400" y="5260910"/>
            <a:ext cx="1981200" cy="13716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0" y="304800"/>
            <a:ext cx="9144000" cy="6553200"/>
            <a:chOff x="0" y="304800"/>
            <a:chExt cx="9144000" cy="6553200"/>
          </a:xfrm>
        </p:grpSpPr>
        <p:sp>
          <p:nvSpPr>
            <p:cNvPr id="2" name="Flowchart: Terminator 1"/>
            <p:cNvSpPr/>
            <p:nvPr/>
          </p:nvSpPr>
          <p:spPr>
            <a:xfrm>
              <a:off x="4572000" y="304800"/>
              <a:ext cx="4343400" cy="762000"/>
            </a:xfrm>
            <a:prstGeom prst="flowChartTerminator">
              <a:avLst/>
            </a:prstGeom>
            <a:scene3d>
              <a:camera prst="orthographicFront"/>
              <a:lightRig rig="threePt" dir="t"/>
            </a:scene3d>
            <a:sp3d>
              <a:bevelT w="139700" h="139700" prst="divot"/>
            </a:sp3d>
          </p:spPr>
          <p:style>
            <a:lnRef idx="1">
              <a:schemeClr val="accent2"/>
            </a:lnRef>
            <a:fillRef idx="2">
              <a:schemeClr val="accent2"/>
            </a:fillRef>
            <a:effectRef idx="1">
              <a:schemeClr val="accent2"/>
            </a:effectRef>
            <a:fontRef idx="minor">
              <a:schemeClr val="dk1"/>
            </a:fontRef>
          </p:style>
          <p:txBody>
            <a:bodyPr rtlCol="1" anchor="ctr"/>
            <a:lstStyle/>
            <a:p>
              <a:pPr marL="228600" algn="r" rtl="1">
                <a:lnSpc>
                  <a:spcPct val="150000"/>
                </a:lnSpc>
                <a:spcAft>
                  <a:spcPts val="1000"/>
                </a:spcAft>
              </a:pPr>
              <a:r>
                <a:rPr lang="ar-SA" sz="2400" b="1" dirty="0">
                  <a:solidFill>
                    <a:srgbClr val="7030A0"/>
                  </a:solidFill>
                  <a:ea typeface="Calibri"/>
                </a:rPr>
                <a:t>دلائل حاجة الطفل للعلاج السلوكي </a:t>
              </a:r>
              <a:endParaRPr lang="en-US" sz="1100" b="1" dirty="0">
                <a:ea typeface="Calibri"/>
                <a:cs typeface="Arial"/>
              </a:endParaRPr>
            </a:p>
          </p:txBody>
        </p:sp>
        <p:sp>
          <p:nvSpPr>
            <p:cNvPr id="3" name="Rectangle 2"/>
            <p:cNvSpPr/>
            <p:nvPr/>
          </p:nvSpPr>
          <p:spPr>
            <a:xfrm>
              <a:off x="457200" y="1295400"/>
              <a:ext cx="8153400" cy="1477328"/>
            </a:xfrm>
            <a:prstGeom prst="rect">
              <a:avLst/>
            </a:prstGeom>
          </p:spPr>
          <p:txBody>
            <a:bodyPr wrap="square">
              <a:spAutoFit/>
            </a:bodyPr>
            <a:lstStyle/>
            <a:p>
              <a:pPr marL="228600" algn="r" rtl="1">
                <a:lnSpc>
                  <a:spcPct val="150000"/>
                </a:lnSpc>
                <a:spcAft>
                  <a:spcPts val="1000"/>
                </a:spcAft>
              </a:pPr>
              <a:r>
                <a:rPr lang="ar-SA" sz="2000" dirty="0">
                  <a:solidFill>
                    <a:srgbClr val="0D0D0D"/>
                  </a:solidFill>
                  <a:ea typeface="Calibri"/>
                </a:rPr>
                <a:t>إنّ الأطفال عرضةٌ للإصابة بمشاكل نفسية مثل التوتر أو الاكتئاب مثل البالغين تماماً، على الرغم من رغبة البالغين بعدم تصديق هذه الحقيقة، إلّا أنّ الأطفال قد يصابون بمشاكل نفسية قوية قد تتطلب تدخلاً علاجياً من قبل مختص، وقد يظهر الطفل في هذه الحالة بعضاً من الأعراض التالية:</a:t>
              </a:r>
              <a:endParaRPr lang="en-US" sz="1200" dirty="0">
                <a:ea typeface="Calibri"/>
                <a:cs typeface="Arial"/>
              </a:endParaRPr>
            </a:p>
          </p:txBody>
        </p:sp>
        <p:pic>
          <p:nvPicPr>
            <p:cNvPr id="12" name="Picture 11" descr="Elemento Creativo Ppt, Tabla De Información, Ppt Grafic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72728"/>
              <a:ext cx="9144000" cy="408527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4724400" y="3244334"/>
              <a:ext cx="2836033" cy="461665"/>
            </a:xfrm>
            <a:prstGeom prst="rect">
              <a:avLst/>
            </a:prstGeom>
          </p:spPr>
          <p:txBody>
            <a:bodyPr wrap="none">
              <a:spAutoFit/>
            </a:bodyPr>
            <a:lstStyle/>
            <a:p>
              <a:r>
                <a:rPr lang="ar-SA" sz="2400" dirty="0">
                  <a:solidFill>
                    <a:schemeClr val="bg2">
                      <a:lumMod val="90000"/>
                    </a:schemeClr>
                  </a:solidFill>
                  <a:ea typeface="Calibri"/>
                </a:rPr>
                <a:t>الحزن أو فقدان الأمل بكثرة</a:t>
              </a:r>
              <a:endParaRPr lang="ar-EG" sz="2400" dirty="0">
                <a:solidFill>
                  <a:schemeClr val="bg2">
                    <a:lumMod val="90000"/>
                  </a:schemeClr>
                </a:solidFill>
              </a:endParaRPr>
            </a:p>
          </p:txBody>
        </p:sp>
        <p:sp>
          <p:nvSpPr>
            <p:cNvPr id="14" name="Rectangle 13"/>
            <p:cNvSpPr/>
            <p:nvPr/>
          </p:nvSpPr>
          <p:spPr>
            <a:xfrm>
              <a:off x="4774163" y="3962400"/>
              <a:ext cx="2896947" cy="461665"/>
            </a:xfrm>
            <a:prstGeom prst="rect">
              <a:avLst/>
            </a:prstGeom>
          </p:spPr>
          <p:txBody>
            <a:bodyPr wrap="none">
              <a:spAutoFit/>
            </a:bodyPr>
            <a:lstStyle/>
            <a:p>
              <a:r>
                <a:rPr lang="ar-SA" sz="2400" dirty="0">
                  <a:solidFill>
                    <a:srgbClr val="0D0D0D"/>
                  </a:solidFill>
                  <a:ea typeface="Calibri"/>
                </a:rPr>
                <a:t>التوتر والقلق والخوف بكثرة</a:t>
              </a:r>
              <a:endParaRPr lang="ar-EG" sz="2400" dirty="0"/>
            </a:p>
          </p:txBody>
        </p:sp>
        <p:sp>
          <p:nvSpPr>
            <p:cNvPr id="15" name="Rectangle 14"/>
            <p:cNvSpPr/>
            <p:nvPr/>
          </p:nvSpPr>
          <p:spPr>
            <a:xfrm>
              <a:off x="4140018" y="4574518"/>
              <a:ext cx="4165236" cy="646331"/>
            </a:xfrm>
            <a:prstGeom prst="rect">
              <a:avLst/>
            </a:prstGeom>
          </p:spPr>
          <p:txBody>
            <a:bodyPr wrap="square">
              <a:spAutoFit/>
            </a:bodyPr>
            <a:lstStyle/>
            <a:p>
              <a:pPr algn="ctr" rtl="1"/>
              <a:r>
                <a:rPr lang="ar-SA" dirty="0">
                  <a:solidFill>
                    <a:srgbClr val="0D0D0D"/>
                  </a:solidFill>
                  <a:ea typeface="Calibri"/>
                </a:rPr>
                <a:t>الغضب المستمر، والميل إلى المبالغة في ردات الفعل تجاه بعض المواقف</a:t>
              </a:r>
              <a:endParaRPr lang="ar-EG" dirty="0"/>
            </a:p>
          </p:txBody>
        </p:sp>
        <p:sp>
          <p:nvSpPr>
            <p:cNvPr id="16" name="Rectangle 15"/>
            <p:cNvSpPr/>
            <p:nvPr/>
          </p:nvSpPr>
          <p:spPr>
            <a:xfrm>
              <a:off x="4343400" y="5252619"/>
              <a:ext cx="3733800" cy="646331"/>
            </a:xfrm>
            <a:prstGeom prst="rect">
              <a:avLst/>
            </a:prstGeom>
          </p:spPr>
          <p:txBody>
            <a:bodyPr wrap="square">
              <a:spAutoFit/>
            </a:bodyPr>
            <a:lstStyle/>
            <a:p>
              <a:pPr algn="ctr" rtl="1"/>
              <a:r>
                <a:rPr lang="ar-SA" dirty="0">
                  <a:solidFill>
                    <a:srgbClr val="0D0D0D"/>
                  </a:solidFill>
                  <a:ea typeface="Calibri"/>
                </a:rPr>
                <a:t>الخوف من أنّ شخصاً ما يتحكم بعقله، وأنّه فقد السيطرة على نفسه</a:t>
              </a:r>
              <a:endParaRPr lang="ar-EG" dirty="0"/>
            </a:p>
          </p:txBody>
        </p:sp>
        <p:sp>
          <p:nvSpPr>
            <p:cNvPr id="17" name="Rectangle 16"/>
            <p:cNvSpPr/>
            <p:nvPr/>
          </p:nvSpPr>
          <p:spPr>
            <a:xfrm>
              <a:off x="4648200" y="6096000"/>
              <a:ext cx="3233578" cy="461665"/>
            </a:xfrm>
            <a:prstGeom prst="rect">
              <a:avLst/>
            </a:prstGeom>
          </p:spPr>
          <p:txBody>
            <a:bodyPr wrap="none">
              <a:spAutoFit/>
            </a:bodyPr>
            <a:lstStyle/>
            <a:p>
              <a:r>
                <a:rPr lang="ar-SA" sz="2400" dirty="0">
                  <a:solidFill>
                    <a:schemeClr val="bg2">
                      <a:lumMod val="90000"/>
                    </a:schemeClr>
                  </a:solidFill>
                  <a:ea typeface="Calibri"/>
                </a:rPr>
                <a:t>تغيير في عادات النوم أو الطعام</a:t>
              </a:r>
              <a:endParaRPr lang="ar-EG" sz="2400" dirty="0">
                <a:solidFill>
                  <a:schemeClr val="bg2">
                    <a:lumMod val="90000"/>
                  </a:schemeClr>
                </a:solidFill>
              </a:endParaRPr>
            </a:p>
          </p:txBody>
        </p:sp>
      </p:grpSp>
    </p:spTree>
    <p:extLst>
      <p:ext uri="{BB962C8B-B14F-4D97-AF65-F5344CB8AC3E}">
        <p14:creationId xmlns:p14="http://schemas.microsoft.com/office/powerpoint/2010/main" val="12602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(2)</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فردي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الزمن: 10 دقيقه</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عصف ذهني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62000" y="2590800"/>
            <a:ext cx="7315200" cy="2351413"/>
          </a:xfrm>
          <a:prstGeom prst="rect">
            <a:avLst/>
          </a:prstGeom>
        </p:spPr>
        <p:txBody>
          <a:bodyPr wrap="square">
            <a:spAutoFit/>
          </a:bodyPr>
          <a:lstStyle/>
          <a:p>
            <a:pPr algn="r" rtl="1">
              <a:lnSpc>
                <a:spcPct val="115000"/>
              </a:lnSpc>
              <a:spcAft>
                <a:spcPts val="0"/>
              </a:spcAft>
            </a:pPr>
            <a:r>
              <a:rPr lang="ar-EG" sz="2000" b="1" dirty="0">
                <a:solidFill>
                  <a:srgbClr val="C00000"/>
                </a:solidFill>
                <a:ea typeface="Times New Roman"/>
                <a:cs typeface="AL-Mohanad Bold"/>
              </a:rPr>
              <a:t>عزيزي المشارك:</a:t>
            </a:r>
          </a:p>
          <a:p>
            <a:pPr algn="r" rtl="1">
              <a:lnSpc>
                <a:spcPct val="115000"/>
              </a:lnSpc>
              <a:spcAft>
                <a:spcPts val="0"/>
              </a:spcAft>
            </a:pPr>
            <a:r>
              <a:rPr lang="ar-EG" sz="2000" b="1" dirty="0">
                <a:solidFill>
                  <a:schemeClr val="tx1">
                    <a:lumMod val="95000"/>
                    <a:lumOff val="5000"/>
                  </a:schemeClr>
                </a:solidFill>
                <a:ea typeface="Times New Roman"/>
                <a:cs typeface="AL-Mohanad Bold"/>
              </a:rPr>
              <a:t>ما هي خطوات العلاج السلوكي المعرفي ؟</a:t>
            </a:r>
            <a:r>
              <a:rPr lang="ar-EG"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r>
              <a:rPr lang="ar-EG" dirty="0">
                <a:ea typeface="Times New Roman"/>
                <a:cs typeface="AL-Mohanad Bold"/>
              </a:rPr>
              <a:t>......................................................................................................................</a:t>
            </a:r>
            <a:endParaRPr lang="ar-EG" dirty="0"/>
          </a:p>
        </p:txBody>
      </p:sp>
      <p:pic>
        <p:nvPicPr>
          <p:cNvPr id="9"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550" y="1331257"/>
            <a:ext cx="1085850"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791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0" y="76200"/>
            <a:ext cx="9144000" cy="6781800"/>
            <a:chOff x="0" y="76200"/>
            <a:chExt cx="9144000" cy="6781800"/>
          </a:xfrm>
        </p:grpSpPr>
        <p:grpSp>
          <p:nvGrpSpPr>
            <p:cNvPr id="2" name="Group 2"/>
            <p:cNvGrpSpPr>
              <a:grpSpLocks/>
            </p:cNvGrpSpPr>
            <p:nvPr/>
          </p:nvGrpSpPr>
          <p:grpSpPr bwMode="auto">
            <a:xfrm>
              <a:off x="4343400" y="76200"/>
              <a:ext cx="4496519" cy="1752600"/>
              <a:chOff x="7035" y="555"/>
              <a:chExt cx="4260" cy="3555"/>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5" y="555"/>
                <a:ext cx="4260" cy="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p:cNvSpPr>
                <a:spLocks noChangeArrowheads="1"/>
              </p:cNvSpPr>
              <p:nvPr/>
            </p:nvSpPr>
            <p:spPr bwMode="auto">
              <a:xfrm>
                <a:off x="7290" y="2655"/>
                <a:ext cx="3615" cy="87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dirty="0">
                    <a:latin typeface="Calibri" pitchFamily="34" charset="0"/>
                    <a:ea typeface="Arial" pitchFamily="34" charset="0"/>
                    <a:cs typeface="AL-Mateen" pitchFamily="2" charset="-78"/>
                  </a:rPr>
                  <a:t>أنواع العلاج السلوكي للأطفال </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5" name="Rectangle 4"/>
            <p:cNvSpPr/>
            <p:nvPr/>
          </p:nvSpPr>
          <p:spPr>
            <a:xfrm>
              <a:off x="457200" y="1600200"/>
              <a:ext cx="8420459" cy="646331"/>
            </a:xfrm>
            <a:prstGeom prst="rect">
              <a:avLst/>
            </a:prstGeom>
          </p:spPr>
          <p:txBody>
            <a:bodyPr wrap="square">
              <a:spAutoFit/>
            </a:bodyPr>
            <a:lstStyle/>
            <a:p>
              <a:pPr marL="228600" algn="r" rtl="1">
                <a:lnSpc>
                  <a:spcPct val="150000"/>
                </a:lnSpc>
                <a:spcAft>
                  <a:spcPts val="1000"/>
                </a:spcAft>
              </a:pPr>
              <a:r>
                <a:rPr lang="ar-SA" sz="2400" dirty="0">
                  <a:solidFill>
                    <a:srgbClr val="0070C0"/>
                  </a:solidFill>
                  <a:ea typeface="Calibri"/>
                </a:rPr>
                <a:t>تختلف أنواع العلاجات السلوكية للأطفال حسب اختلاف حالته، وهي كالتالي:</a:t>
              </a:r>
              <a:endParaRPr lang="en-US" sz="1200" dirty="0">
                <a:ea typeface="Calibri"/>
                <a:cs typeface="Arial"/>
              </a:endParaRPr>
            </a:p>
          </p:txBody>
        </p:sp>
        <p:pic>
          <p:nvPicPr>
            <p:cNvPr id="6" name="Picture 2" descr="التسمية الرقمية صفحات الويب, صفحة, التسمية, لون PNG وملف PS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46530"/>
              <a:ext cx="9144000" cy="461146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81000" y="2514600"/>
              <a:ext cx="2116284" cy="507831"/>
            </a:xfrm>
            <a:prstGeom prst="rect">
              <a:avLst/>
            </a:prstGeom>
          </p:spPr>
          <p:txBody>
            <a:bodyPr wrap="none">
              <a:spAutoFit/>
            </a:bodyPr>
            <a:lstStyle/>
            <a:p>
              <a:pPr marL="228600" algn="r" rtl="1">
                <a:lnSpc>
                  <a:spcPct val="150000"/>
                </a:lnSpc>
                <a:spcAft>
                  <a:spcPts val="1000"/>
                </a:spcAft>
              </a:pPr>
              <a:r>
                <a:rPr lang="ar-SA" dirty="0">
                  <a:solidFill>
                    <a:srgbClr val="FF0000"/>
                  </a:solidFill>
                  <a:ea typeface="Calibri"/>
                </a:rPr>
                <a:t>الإدارة السلوكية الصفية</a:t>
              </a:r>
              <a:endParaRPr lang="en-US" sz="1050" dirty="0">
                <a:ea typeface="Calibri"/>
                <a:cs typeface="Arial"/>
              </a:endParaRPr>
            </a:p>
          </p:txBody>
        </p:sp>
        <p:sp>
          <p:nvSpPr>
            <p:cNvPr id="8" name="Rectangle 7"/>
            <p:cNvSpPr/>
            <p:nvPr/>
          </p:nvSpPr>
          <p:spPr>
            <a:xfrm>
              <a:off x="508438" y="3810000"/>
              <a:ext cx="1861407" cy="369332"/>
            </a:xfrm>
            <a:prstGeom prst="rect">
              <a:avLst/>
            </a:prstGeom>
          </p:spPr>
          <p:txBody>
            <a:bodyPr wrap="none">
              <a:spAutoFit/>
            </a:bodyPr>
            <a:lstStyle/>
            <a:p>
              <a:r>
                <a:rPr lang="ar-SA" dirty="0">
                  <a:solidFill>
                    <a:srgbClr val="FF0000"/>
                  </a:solidFill>
                  <a:ea typeface="Calibri"/>
                </a:rPr>
                <a:t>تدخل الأقران السلوكي </a:t>
              </a:r>
              <a:endParaRPr lang="ar-EG" dirty="0"/>
            </a:p>
          </p:txBody>
        </p:sp>
        <p:sp>
          <p:nvSpPr>
            <p:cNvPr id="9" name="Rectangle 8"/>
            <p:cNvSpPr/>
            <p:nvPr/>
          </p:nvSpPr>
          <p:spPr>
            <a:xfrm>
              <a:off x="407449" y="4876800"/>
              <a:ext cx="2063385" cy="507831"/>
            </a:xfrm>
            <a:prstGeom prst="rect">
              <a:avLst/>
            </a:prstGeom>
          </p:spPr>
          <p:txBody>
            <a:bodyPr wrap="none">
              <a:spAutoFit/>
            </a:bodyPr>
            <a:lstStyle/>
            <a:p>
              <a:pPr marL="228600" algn="r" rtl="1">
                <a:lnSpc>
                  <a:spcPct val="150000"/>
                </a:lnSpc>
                <a:spcAft>
                  <a:spcPts val="1000"/>
                </a:spcAft>
              </a:pPr>
              <a:r>
                <a:rPr lang="ar-SA" dirty="0">
                  <a:solidFill>
                    <a:srgbClr val="FF0000"/>
                  </a:solidFill>
                  <a:ea typeface="Calibri"/>
                </a:rPr>
                <a:t>تدريب الأهل السلوكي </a:t>
              </a:r>
              <a:endParaRPr lang="en-US" sz="1050" dirty="0">
                <a:ea typeface="Calibri"/>
                <a:cs typeface="Arial"/>
              </a:endParaRPr>
            </a:p>
          </p:txBody>
        </p:sp>
        <p:sp>
          <p:nvSpPr>
            <p:cNvPr id="10" name="Rectangle 9"/>
            <p:cNvSpPr/>
            <p:nvPr/>
          </p:nvSpPr>
          <p:spPr>
            <a:xfrm>
              <a:off x="457200" y="6096000"/>
              <a:ext cx="2100254" cy="507831"/>
            </a:xfrm>
            <a:prstGeom prst="rect">
              <a:avLst/>
            </a:prstGeom>
          </p:spPr>
          <p:txBody>
            <a:bodyPr wrap="none">
              <a:spAutoFit/>
            </a:bodyPr>
            <a:lstStyle/>
            <a:p>
              <a:pPr marL="228600" algn="r" rtl="1">
                <a:lnSpc>
                  <a:spcPct val="150000"/>
                </a:lnSpc>
                <a:spcAft>
                  <a:spcPts val="1000"/>
                </a:spcAft>
              </a:pPr>
              <a:r>
                <a:rPr lang="ar-SA" dirty="0">
                  <a:solidFill>
                    <a:srgbClr val="FF0000"/>
                  </a:solidFill>
                  <a:ea typeface="Calibri"/>
                </a:rPr>
                <a:t>تضافر الادارة السلوكية</a:t>
              </a:r>
              <a:endParaRPr lang="en-US" sz="1050" dirty="0">
                <a:ea typeface="Calibri"/>
                <a:cs typeface="Arial"/>
              </a:endParaRPr>
            </a:p>
          </p:txBody>
        </p:sp>
        <p:sp>
          <p:nvSpPr>
            <p:cNvPr id="11" name="Rectangle 10"/>
            <p:cNvSpPr/>
            <p:nvPr/>
          </p:nvSpPr>
          <p:spPr>
            <a:xfrm>
              <a:off x="3276600" y="2491316"/>
              <a:ext cx="5715000" cy="646331"/>
            </a:xfrm>
            <a:prstGeom prst="rect">
              <a:avLst/>
            </a:prstGeom>
          </p:spPr>
          <p:txBody>
            <a:bodyPr wrap="square">
              <a:spAutoFit/>
            </a:bodyPr>
            <a:lstStyle/>
            <a:p>
              <a:pPr algn="r" rtl="1"/>
              <a:r>
                <a:rPr lang="ar-SA" dirty="0">
                  <a:solidFill>
                    <a:srgbClr val="0D0D0D"/>
                  </a:solidFill>
                  <a:ea typeface="Calibri"/>
                </a:rPr>
                <a:t>وهو نوع العلاج المصمم لدعم سلوكات الطفل الإيجابية ومنع السلوكيات السلبية في الغرفة الصفية، بالإضافة إلى زيادة المشاركة الأكاديمية للطفل</a:t>
              </a:r>
              <a:endParaRPr lang="ar-EG" dirty="0"/>
            </a:p>
          </p:txBody>
        </p:sp>
        <p:sp>
          <p:nvSpPr>
            <p:cNvPr id="12" name="Rectangle 11"/>
            <p:cNvSpPr/>
            <p:nvPr/>
          </p:nvSpPr>
          <p:spPr>
            <a:xfrm>
              <a:off x="3581400" y="3533001"/>
              <a:ext cx="5410200" cy="923330"/>
            </a:xfrm>
            <a:prstGeom prst="rect">
              <a:avLst/>
            </a:prstGeom>
          </p:spPr>
          <p:txBody>
            <a:bodyPr wrap="square">
              <a:spAutoFit/>
            </a:bodyPr>
            <a:lstStyle/>
            <a:p>
              <a:pPr algn="r" rtl="1"/>
              <a:r>
                <a:rPr lang="ar-SA" dirty="0">
                  <a:solidFill>
                    <a:srgbClr val="0D0D0D"/>
                  </a:solidFill>
                  <a:ea typeface="Calibri"/>
                </a:rPr>
                <a:t>وهو العلاج الذي يحتاج إلى مساعدة من صديق أو صديقين للطفل لدعم سلوكياته الإيجابية، وتحسين أدائه الأكاديمي باتباع استراتيجيات اجتماعية وأكاديمية</a:t>
              </a:r>
              <a:endParaRPr lang="ar-EG" dirty="0"/>
            </a:p>
          </p:txBody>
        </p:sp>
        <p:sp>
          <p:nvSpPr>
            <p:cNvPr id="13" name="Rectangle 12"/>
            <p:cNvSpPr/>
            <p:nvPr/>
          </p:nvSpPr>
          <p:spPr>
            <a:xfrm>
              <a:off x="3581400" y="4800600"/>
              <a:ext cx="5334000" cy="923330"/>
            </a:xfrm>
            <a:prstGeom prst="rect">
              <a:avLst/>
            </a:prstGeom>
          </p:spPr>
          <p:txBody>
            <a:bodyPr wrap="square">
              <a:spAutoFit/>
            </a:bodyPr>
            <a:lstStyle/>
            <a:p>
              <a:pPr algn="r" rtl="1"/>
              <a:r>
                <a:rPr lang="ar-SA" dirty="0">
                  <a:solidFill>
                    <a:srgbClr val="0D0D0D"/>
                  </a:solidFill>
                  <a:ea typeface="Calibri"/>
                </a:rPr>
                <a:t>تم تطوير هذا العلاج لتعليم الأهل على طريقة تقوية التصرفات الإيجابية عند الطفل، ودحض التصرفات غير المرغوبة، وتقوية التواصل مع بين الطفل ووالديه</a:t>
              </a:r>
              <a:endParaRPr lang="ar-EG" dirty="0"/>
            </a:p>
          </p:txBody>
        </p:sp>
        <p:sp>
          <p:nvSpPr>
            <p:cNvPr id="14" name="Rectangle 13"/>
            <p:cNvSpPr/>
            <p:nvPr/>
          </p:nvSpPr>
          <p:spPr>
            <a:xfrm>
              <a:off x="3352800" y="5934670"/>
              <a:ext cx="5524859" cy="923330"/>
            </a:xfrm>
            <a:prstGeom prst="rect">
              <a:avLst/>
            </a:prstGeom>
          </p:spPr>
          <p:txBody>
            <a:bodyPr wrap="square">
              <a:spAutoFit/>
            </a:bodyPr>
            <a:lstStyle/>
            <a:p>
              <a:pPr algn="r" rtl="1"/>
              <a:r>
                <a:rPr lang="ar-SA" dirty="0">
                  <a:solidFill>
                    <a:srgbClr val="0D0D0D"/>
                  </a:solidFill>
                  <a:ea typeface="Calibri"/>
                </a:rPr>
                <a:t>يتم في هذه الحالة اتباع أكثر من نوع علاج سلوكي في نفس الوقت، كاستخدام الإدراة السلوكية الصفية، وتدريب الأهل السلوكي، وتدخل الأقران السلوكي</a:t>
              </a:r>
              <a:endParaRPr lang="ar-EG" dirty="0"/>
            </a:p>
          </p:txBody>
        </p:sp>
      </p:grpSp>
    </p:spTree>
    <p:extLst>
      <p:ext uri="{BB962C8B-B14F-4D97-AF65-F5344CB8AC3E}">
        <p14:creationId xmlns:p14="http://schemas.microsoft.com/office/powerpoint/2010/main" val="12602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038600" y="85726"/>
            <a:ext cx="4800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خطوات العلاج السلوكي المعرفي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1828800" y="1716352"/>
            <a:ext cx="6896100" cy="646331"/>
          </a:xfrm>
          <a:prstGeom prst="rect">
            <a:avLst/>
          </a:prstGeom>
        </p:spPr>
        <p:txBody>
          <a:bodyPr wrap="square">
            <a:spAutoFit/>
          </a:bodyPr>
          <a:lstStyle/>
          <a:p>
            <a:pPr algn="r" rtl="1">
              <a:lnSpc>
                <a:spcPct val="150000"/>
              </a:lnSpc>
              <a:spcAft>
                <a:spcPts val="1000"/>
              </a:spcAft>
            </a:pPr>
            <a:r>
              <a:rPr lang="ar-SA" sz="2400" dirty="0" smtClean="0">
                <a:solidFill>
                  <a:srgbClr val="0D0D0D"/>
                </a:solidFill>
                <a:ea typeface="Calibri"/>
              </a:rPr>
              <a:t>عادةً </a:t>
            </a:r>
            <a:r>
              <a:rPr lang="ar-SA" sz="2400" dirty="0">
                <a:solidFill>
                  <a:srgbClr val="0D0D0D"/>
                </a:solidFill>
                <a:ea typeface="Calibri"/>
              </a:rPr>
              <a:t>ما يشمل العلاج المعرفيّ السلوكيّ الخطوات الآتية: </a:t>
            </a:r>
            <a:endParaRPr lang="en-US" sz="1400" dirty="0">
              <a:ea typeface="Calibri"/>
              <a:cs typeface="Arial"/>
            </a:endParaRPr>
          </a:p>
        </p:txBody>
      </p:sp>
      <p:sp>
        <p:nvSpPr>
          <p:cNvPr id="6" name="Rectangle 5"/>
          <p:cNvSpPr/>
          <p:nvPr/>
        </p:nvSpPr>
        <p:spPr>
          <a:xfrm>
            <a:off x="609600" y="2674948"/>
            <a:ext cx="8115300" cy="1631216"/>
          </a:xfrm>
          <a:prstGeom prst="rect">
            <a:avLst/>
          </a:prstGeom>
          <a:ln w="28575">
            <a:solidFill>
              <a:srgbClr val="00B050"/>
            </a:solidFill>
            <a:prstDash val="sysDot"/>
          </a:ln>
        </p:spPr>
        <p:txBody>
          <a:bodyPr wrap="square">
            <a:spAutoFit/>
          </a:bodyPr>
          <a:lstStyle/>
          <a:p>
            <a:pPr algn="r" rtl="1"/>
            <a:r>
              <a:rPr lang="ar-SA" sz="2800" dirty="0">
                <a:solidFill>
                  <a:srgbClr val="00B050"/>
                </a:solidFill>
                <a:ea typeface="Calibri"/>
              </a:rPr>
              <a:t>تحديد المواقف التي يعاني المريض من مشاكل خلالها: </a:t>
            </a:r>
            <a:r>
              <a:rPr lang="ar-SA" sz="2400" dirty="0">
                <a:solidFill>
                  <a:srgbClr val="0D0D0D"/>
                </a:solidFill>
                <a:ea typeface="Calibri"/>
              </a:rPr>
              <a:t>من الممكن أن تكون المشكلة هي حالة طبيّة يعاني منها المريض، أو طلاق، أو حزن، أو غضب، أو أن تكون المشكلة هي الأعراض التي يعاني منها المريض جرّاء الإصابة بمرض عقليّ. </a:t>
            </a:r>
            <a:endParaRPr lang="ar-EG" sz="2400" dirty="0"/>
          </a:p>
        </p:txBody>
      </p:sp>
      <p:sp>
        <p:nvSpPr>
          <p:cNvPr id="8" name="Rectangle 7"/>
          <p:cNvSpPr/>
          <p:nvPr/>
        </p:nvSpPr>
        <p:spPr>
          <a:xfrm>
            <a:off x="228600" y="4724400"/>
            <a:ext cx="8508741" cy="1697901"/>
          </a:xfrm>
          <a:prstGeom prst="rect">
            <a:avLst/>
          </a:prstGeom>
          <a:ln w="28575">
            <a:solidFill>
              <a:schemeClr val="tx1"/>
            </a:solidFill>
            <a:prstDash val="dash"/>
          </a:ln>
        </p:spPr>
        <p:txBody>
          <a:bodyPr wrap="square">
            <a:spAutoFit/>
          </a:bodyPr>
          <a:lstStyle/>
          <a:p>
            <a:pPr algn="r" rtl="1">
              <a:lnSpc>
                <a:spcPct val="150000"/>
              </a:lnSpc>
              <a:spcAft>
                <a:spcPts val="1000"/>
              </a:spcAft>
            </a:pPr>
            <a:r>
              <a:rPr lang="ar-SA" sz="2400" dirty="0">
                <a:solidFill>
                  <a:srgbClr val="00B050"/>
                </a:solidFill>
                <a:ea typeface="Calibri"/>
              </a:rPr>
              <a:t>اكتساب المريض وعياً تجاه مشاعره وأفكاره ومعتقداته حول هذه المشاكل: </a:t>
            </a:r>
            <a:endParaRPr lang="en-US" sz="1200" dirty="0">
              <a:ea typeface="Calibri"/>
              <a:cs typeface="Arial"/>
            </a:endParaRPr>
          </a:p>
          <a:p>
            <a:pPr algn="r" rtl="1">
              <a:lnSpc>
                <a:spcPct val="150000"/>
              </a:lnSpc>
              <a:spcAft>
                <a:spcPts val="1000"/>
              </a:spcAft>
            </a:pPr>
            <a:r>
              <a:rPr lang="ar-SA" sz="2000" dirty="0">
                <a:solidFill>
                  <a:srgbClr val="0D0D0D"/>
                </a:solidFill>
                <a:ea typeface="Calibri"/>
              </a:rPr>
              <a:t>عندما يقوم الشخص بتحديد المشكلة التي يعاني منها، يساعد المعالج النفسيّ الشخص على مشاركة أفكاره الخاصّة تجاه المشكلة، وهذا يتضمن مراقبة الكلام الشخصيّ الذي يسرده المريض عن تجربة معينة. </a:t>
            </a:r>
            <a:endParaRPr lang="en-US" sz="1200" dirty="0">
              <a:ea typeface="Calibri"/>
              <a:cs typeface="Arial"/>
            </a:endParaRPr>
          </a:p>
        </p:txBody>
      </p:sp>
      <p:sp>
        <p:nvSpPr>
          <p:cNvPr id="9" name="Flowchart: Preparation 8"/>
          <p:cNvSpPr/>
          <p:nvPr/>
        </p:nvSpPr>
        <p:spPr>
          <a:xfrm>
            <a:off x="0" y="3962400"/>
            <a:ext cx="1676400" cy="990600"/>
          </a:xfrm>
          <a:prstGeom prst="flowChartPreparation">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305800" cy="2344231"/>
          </a:xfrm>
          <a:prstGeom prst="rect">
            <a:avLst/>
          </a:prstGeom>
          <a:ln w="38100">
            <a:solidFill>
              <a:srgbClr val="FF0000"/>
            </a:solidFill>
            <a:prstDash val="sysDot"/>
          </a:ln>
        </p:spPr>
        <p:txBody>
          <a:bodyPr wrap="square">
            <a:spAutoFit/>
          </a:bodyPr>
          <a:lstStyle/>
          <a:p>
            <a:pPr algn="r" rtl="1">
              <a:lnSpc>
                <a:spcPct val="150000"/>
              </a:lnSpc>
              <a:spcAft>
                <a:spcPts val="1000"/>
              </a:spcAft>
            </a:pPr>
            <a:r>
              <a:rPr lang="ar-SA" sz="2800" dirty="0">
                <a:solidFill>
                  <a:srgbClr val="00B050"/>
                </a:solidFill>
                <a:ea typeface="Calibri"/>
              </a:rPr>
              <a:t>تحديد الأفكار السلبيّة وغير الصحيحة: </a:t>
            </a:r>
            <a:endParaRPr lang="en-US" sz="1400" dirty="0">
              <a:ea typeface="Calibri"/>
              <a:cs typeface="Arial"/>
            </a:endParaRPr>
          </a:p>
          <a:p>
            <a:pPr algn="r" rtl="1"/>
            <a:r>
              <a:rPr lang="ar-SA" sz="2400" dirty="0">
                <a:solidFill>
                  <a:srgbClr val="0D0D0D"/>
                </a:solidFill>
                <a:ea typeface="Calibri"/>
              </a:rPr>
              <a:t>حيث تساعد هذه الخطوة الشخص على تحديد طريقة التفكير والسلوك التي ربما قد تكون ساهمت في المشكلة، وهنا يحثّ المعالج النفسيّ الشخص على الانتباه إلى ردّات الفعل الجسديّة والعاطفيّة والسلوكيّة التي يتخذها في المواقف المختلفة التي قد يتعرّض لها. </a:t>
            </a:r>
            <a:endParaRPr lang="ar-EG" sz="2400" dirty="0"/>
          </a:p>
        </p:txBody>
      </p:sp>
      <p:sp>
        <p:nvSpPr>
          <p:cNvPr id="3" name="Rectangle 2"/>
          <p:cNvSpPr/>
          <p:nvPr/>
        </p:nvSpPr>
        <p:spPr>
          <a:xfrm>
            <a:off x="457200" y="3886200"/>
            <a:ext cx="8305800" cy="1513235"/>
          </a:xfrm>
          <a:prstGeom prst="rect">
            <a:avLst/>
          </a:prstGeom>
          <a:ln w="28575">
            <a:solidFill>
              <a:schemeClr val="accent5">
                <a:lumMod val="75000"/>
              </a:schemeClr>
            </a:solidFill>
            <a:prstDash val="lgDash"/>
          </a:ln>
        </p:spPr>
        <p:txBody>
          <a:bodyPr wrap="square">
            <a:spAutoFit/>
          </a:bodyPr>
          <a:lstStyle/>
          <a:p>
            <a:pPr algn="r" rtl="1">
              <a:lnSpc>
                <a:spcPct val="150000"/>
              </a:lnSpc>
              <a:spcAft>
                <a:spcPts val="1000"/>
              </a:spcAft>
            </a:pPr>
            <a:r>
              <a:rPr lang="ar-SA" sz="2000" dirty="0">
                <a:solidFill>
                  <a:srgbClr val="00B050"/>
                </a:solidFill>
                <a:ea typeface="Calibri"/>
              </a:rPr>
              <a:t>إعادة تشكيل الأفكار الخاطئة السلبيّة: </a:t>
            </a:r>
            <a:endParaRPr lang="en-US" sz="1100" dirty="0">
              <a:ea typeface="Calibri"/>
              <a:cs typeface="Arial"/>
            </a:endParaRPr>
          </a:p>
          <a:p>
            <a:pPr algn="r" rtl="1">
              <a:lnSpc>
                <a:spcPct val="150000"/>
              </a:lnSpc>
              <a:spcAft>
                <a:spcPts val="1000"/>
              </a:spcAft>
            </a:pPr>
            <a:r>
              <a:rPr lang="ar-SA" dirty="0">
                <a:solidFill>
                  <a:srgbClr val="0D0D0D"/>
                </a:solidFill>
                <a:ea typeface="Calibri"/>
              </a:rPr>
              <a:t>يشجّع المعالج النفسيّ الشخص على سؤال نفسه عن الأساس الذي يبني عليه وجهة نظره؛ هل يبنيها على حقائق، أم يبنيها على تصوّرات غير صحيحة وغير دقيقة لما يجري، وتعدّ هذه الخطوة صعبةً في العلاج لدى المريض. </a:t>
            </a:r>
            <a:endParaRPr lang="en-US" sz="1100" dirty="0">
              <a:ea typeface="Calibri"/>
              <a:cs typeface="Arial"/>
            </a:endParaRPr>
          </a:p>
        </p:txBody>
      </p:sp>
      <p:sp>
        <p:nvSpPr>
          <p:cNvPr id="4" name="Oval 3"/>
          <p:cNvSpPr/>
          <p:nvPr/>
        </p:nvSpPr>
        <p:spPr>
          <a:xfrm>
            <a:off x="26437" y="2401078"/>
            <a:ext cx="1295400" cy="12954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5" name="Oval 4"/>
          <p:cNvSpPr/>
          <p:nvPr/>
        </p:nvSpPr>
        <p:spPr>
          <a:xfrm>
            <a:off x="31102" y="5257800"/>
            <a:ext cx="1295400" cy="12954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5486400" y="304800"/>
            <a:ext cx="3465303" cy="609600"/>
          </a:xfrm>
          <a:prstGeom prst="roundRect">
            <a:avLst>
              <a:gd name="adj" fmla="val 16667"/>
            </a:avLst>
          </a:prstGeom>
          <a:ln>
            <a:headEnd/>
            <a:tailEnd/>
          </a:ln>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2000" b="1" kern="0" dirty="0">
                <a:solidFill>
                  <a:sysClr val="windowText" lastClr="000000"/>
                </a:solidFill>
                <a:latin typeface="Calibri" pitchFamily="34" charset="0"/>
                <a:ea typeface="Arial" pitchFamily="34" charset="0"/>
                <a:cs typeface="AL-Mateen" pitchFamily="2" charset="-78"/>
              </a:rPr>
              <a:t>أسباب استخدام العلاج السلوكيّ المعرفيّ </a:t>
            </a:r>
            <a:endParaRPr kumimoji="0" lang="ar-EG" sz="24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sp>
        <p:nvSpPr>
          <p:cNvPr id="3" name="Rectangle 2"/>
          <p:cNvSpPr/>
          <p:nvPr/>
        </p:nvSpPr>
        <p:spPr>
          <a:xfrm>
            <a:off x="381000" y="1219200"/>
            <a:ext cx="8382000" cy="1938992"/>
          </a:xfrm>
          <a:prstGeom prst="rect">
            <a:avLst/>
          </a:prstGeom>
          <a:ln w="19050">
            <a:solidFill>
              <a:srgbClr val="FFC000"/>
            </a:solidFill>
          </a:ln>
        </p:spPr>
        <p:txBody>
          <a:bodyPr wrap="square">
            <a:spAutoFit/>
          </a:bodyPr>
          <a:lstStyle/>
          <a:p>
            <a:pPr algn="r" rtl="1">
              <a:lnSpc>
                <a:spcPct val="150000"/>
              </a:lnSpc>
              <a:spcAft>
                <a:spcPts val="1000"/>
              </a:spcAft>
            </a:pPr>
            <a:r>
              <a:rPr lang="ar-SA" sz="2000" dirty="0">
                <a:solidFill>
                  <a:srgbClr val="0D0D0D"/>
                </a:solidFill>
                <a:ea typeface="Calibri"/>
              </a:rPr>
              <a:t>يتم استخدام العلاج السلوكيّ المعرفيّ لعلاج شريحة واسعة من الأمراض، ويتم تفضيل هذه الطريقة في العلاج لأنها طريقة منظّمة ويحتاج المريض خلالها إلى جلسات علاج أقل مقارنةً بباقي العلاجات النفسيّة، بالإضافة إلى أنّ هذه الطريقة في العلاج تساعد على تحديد ومعالجة تحدّيات بعينها، فعلى سبيل المثال يمكن أن يُستعمل العلاج السلوكيّ المعرفيّ في علاج التحدّيات العاطفية. </a:t>
            </a:r>
            <a:endParaRPr lang="en-US" sz="1200" dirty="0">
              <a:ea typeface="Calibri"/>
              <a:cs typeface="Arial"/>
            </a:endParaRPr>
          </a:p>
        </p:txBody>
      </p:sp>
      <p:sp>
        <p:nvSpPr>
          <p:cNvPr id="4" name="AutoShape 2"/>
          <p:cNvSpPr>
            <a:spLocks noChangeArrowheads="1"/>
          </p:cNvSpPr>
          <p:nvPr/>
        </p:nvSpPr>
        <p:spPr bwMode="auto">
          <a:xfrm>
            <a:off x="5297697" y="3505200"/>
            <a:ext cx="3465303" cy="609600"/>
          </a:xfrm>
          <a:prstGeom prst="roundRect">
            <a:avLst>
              <a:gd name="adj" fmla="val 16667"/>
            </a:avLst>
          </a:prstGeom>
          <a:ln>
            <a:headEnd/>
            <a:tailEn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2000" b="1" kern="0" dirty="0">
                <a:solidFill>
                  <a:sysClr val="windowText" lastClr="000000"/>
                </a:solidFill>
                <a:latin typeface="Calibri" pitchFamily="34" charset="0"/>
                <a:ea typeface="Arial" pitchFamily="34" charset="0"/>
                <a:cs typeface="AL-Mateen" pitchFamily="2" charset="-78"/>
              </a:rPr>
              <a:t>مدة العلاج السلوكيّ المعرفيّ </a:t>
            </a:r>
            <a:endParaRPr kumimoji="0" lang="ar-EG" sz="24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sp>
        <p:nvSpPr>
          <p:cNvPr id="5" name="Oval 4"/>
          <p:cNvSpPr/>
          <p:nvPr/>
        </p:nvSpPr>
        <p:spPr>
          <a:xfrm>
            <a:off x="4191000" y="152400"/>
            <a:ext cx="1524000" cy="9144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6" name="Oval 5"/>
          <p:cNvSpPr/>
          <p:nvPr/>
        </p:nvSpPr>
        <p:spPr>
          <a:xfrm>
            <a:off x="4038600" y="3352800"/>
            <a:ext cx="1524000" cy="91440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7" name="Rectangle 6"/>
          <p:cNvSpPr/>
          <p:nvPr/>
        </p:nvSpPr>
        <p:spPr>
          <a:xfrm>
            <a:off x="381000" y="4343400"/>
            <a:ext cx="8382000" cy="1754326"/>
          </a:xfrm>
          <a:prstGeom prst="rect">
            <a:avLst/>
          </a:prstGeom>
          <a:ln w="19050">
            <a:solidFill>
              <a:schemeClr val="accent5">
                <a:lumMod val="75000"/>
              </a:schemeClr>
            </a:solidFill>
          </a:ln>
        </p:spPr>
        <p:txBody>
          <a:bodyPr wrap="square">
            <a:spAutoFit/>
          </a:bodyPr>
          <a:lstStyle/>
          <a:p>
            <a:pPr algn="r" rtl="1">
              <a:lnSpc>
                <a:spcPct val="150000"/>
              </a:lnSpc>
              <a:spcAft>
                <a:spcPts val="1000"/>
              </a:spcAft>
            </a:pPr>
            <a:r>
              <a:rPr lang="ar-SA" dirty="0">
                <a:solidFill>
                  <a:srgbClr val="0D0D0D"/>
                </a:solidFill>
                <a:ea typeface="Calibri"/>
              </a:rPr>
              <a:t>يُعدّ العلاج السلوكيّ المعرفيّ علاجاً قصير المدى، ويتم مناقشة عدد الجلسات التي يحتاجها الشخص مع المعالج النفسيّ، لكن عادة ما يحتاج الشخص من عشر جلسات إلى عشرين جلسة، ويعتمد ذلك على عدّة عوامل منها نوع الاضطراب أو المشكلة التّي يعاني منها الشخص، وشدّة الأعراض، إلى جانب المدّة التي يعاني منها المريض من الأعراض أو من المشكلة. </a:t>
            </a:r>
            <a:endParaRPr lang="en-US" sz="1100" dirty="0">
              <a:ea typeface="Calibri"/>
              <a:cs typeface="Arial"/>
            </a:endParaRPr>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562600" y="381000"/>
            <a:ext cx="3220639" cy="2104223"/>
            <a:chOff x="6629028" y="912849"/>
            <a:chExt cx="4294185" cy="2337698"/>
          </a:xfrm>
        </p:grpSpPr>
        <p:pic>
          <p:nvPicPr>
            <p:cNvPr id="3" name="Picture 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9" y="912849"/>
              <a:ext cx="2048154" cy="2337698"/>
            </a:xfrm>
            <a:prstGeom prst="rect">
              <a:avLst/>
            </a:prstGeom>
          </p:spPr>
        </p:pic>
        <p:sp>
          <p:nvSpPr>
            <p:cNvPr id="4" name="TextBox 3"/>
            <p:cNvSpPr txBox="1"/>
            <p:nvPr/>
          </p:nvSpPr>
          <p:spPr>
            <a:xfrm>
              <a:off x="6629028" y="1674742"/>
              <a:ext cx="2453306" cy="1470281"/>
            </a:xfrm>
            <a:prstGeom prst="rect">
              <a:avLst/>
            </a:prstGeom>
            <a:noFill/>
          </p:spPr>
          <p:txBody>
            <a:bodyPr wrap="square" rtlCol="1">
              <a:spAutoFit/>
            </a:bodyPr>
            <a:lstStyle/>
            <a:p>
              <a:pPr algn="ctr"/>
              <a:r>
                <a:rPr lang="ar-EG" sz="4000" b="1" dirty="0">
                  <a:solidFill>
                    <a:srgbClr val="C00000"/>
                  </a:solidFill>
                  <a:latin typeface="ae_AlHor" panose="02060603050605020204" pitchFamily="18" charset="-78"/>
                  <a:cs typeface="ae_AlHor" panose="02060603050605020204" pitchFamily="18" charset="-78"/>
                </a:rPr>
                <a:t>الهدف العام</a:t>
              </a:r>
            </a:p>
          </p:txBody>
        </p:sp>
      </p:grpSp>
      <p:sp>
        <p:nvSpPr>
          <p:cNvPr id="5" name="Folded Corner 4"/>
          <p:cNvSpPr>
            <a:spLocks/>
          </p:cNvSpPr>
          <p:nvPr/>
        </p:nvSpPr>
        <p:spPr>
          <a:xfrm>
            <a:off x="533400" y="2971800"/>
            <a:ext cx="7924800" cy="1944052"/>
          </a:xfrm>
          <a:prstGeom prst="foldedCorner">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Low" rtl="1">
              <a:lnSpc>
                <a:spcPct val="115000"/>
              </a:lnSpc>
              <a:spcAft>
                <a:spcPts val="1000"/>
              </a:spcAft>
            </a:pPr>
            <a:r>
              <a:rPr lang="ar-SA" sz="2800" b="1" dirty="0">
                <a:ea typeface="Calibri"/>
                <a:cs typeface="AL-Mohanad Bold"/>
              </a:rPr>
              <a:t>يهدف البرنامج إلى إكساب المشاركين معرفة ما هو العلاجالسلوكي المعرفي وما هي أساليبة وما هي مخاطر العلاج السلوكي المعرفي .</a:t>
            </a:r>
            <a:endParaRPr lang="en-US" b="1" dirty="0">
              <a:effectLst/>
              <a:latin typeface="Calibri"/>
              <a:ea typeface="Calibri"/>
              <a:cs typeface="Arial"/>
            </a:endParaRPr>
          </a:p>
        </p:txBody>
      </p:sp>
    </p:spTree>
    <p:extLst>
      <p:ext uri="{BB962C8B-B14F-4D97-AF65-F5344CB8AC3E}">
        <p14:creationId xmlns:p14="http://schemas.microsoft.com/office/powerpoint/2010/main" val="375880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76200" y="457200"/>
            <a:ext cx="8915400" cy="6324600"/>
            <a:chOff x="76200" y="457200"/>
            <a:chExt cx="8915400" cy="6324600"/>
          </a:xfrm>
        </p:grpSpPr>
        <p:sp>
          <p:nvSpPr>
            <p:cNvPr id="2" name="Rectangle 1"/>
            <p:cNvSpPr/>
            <p:nvPr/>
          </p:nvSpPr>
          <p:spPr>
            <a:xfrm>
              <a:off x="838200" y="457200"/>
              <a:ext cx="7924800" cy="914481"/>
            </a:xfrm>
            <a:prstGeom prst="rect">
              <a:avLst/>
            </a:prstGeom>
          </p:spPr>
          <p:txBody>
            <a:bodyPr wrap="square">
              <a:spAutoFit/>
            </a:bodyPr>
            <a:lstStyle/>
            <a:p>
              <a:pPr algn="r" rtl="1">
                <a:lnSpc>
                  <a:spcPct val="115000"/>
                </a:lnSpc>
                <a:spcAft>
                  <a:spcPts val="1000"/>
                </a:spcAft>
              </a:pPr>
              <a:r>
                <a:rPr lang="ar-SA" sz="2400" b="1" dirty="0">
                  <a:solidFill>
                    <a:srgbClr val="C00000"/>
                  </a:solidFill>
                  <a:ea typeface="Calibri"/>
                </a:rPr>
                <a:t>من الأمراض العقلية التي يمكن استخدام العلاج السلوكيّ المعرفيّ في علاجها ما يأتي: </a:t>
              </a:r>
              <a:endParaRPr lang="en-US" sz="1100" b="1" dirty="0">
                <a:ea typeface="Calibri"/>
                <a:cs typeface="Arial"/>
              </a:endParaRPr>
            </a:p>
          </p:txBody>
        </p:sp>
        <p:grpSp>
          <p:nvGrpSpPr>
            <p:cNvPr id="3" name="Group 2"/>
            <p:cNvGrpSpPr/>
            <p:nvPr/>
          </p:nvGrpSpPr>
          <p:grpSpPr>
            <a:xfrm>
              <a:off x="76200" y="1943524"/>
              <a:ext cx="8915400" cy="4838276"/>
              <a:chOff x="76200" y="1943524"/>
              <a:chExt cx="8915400" cy="4838276"/>
            </a:xfrm>
          </p:grpSpPr>
          <p:pic>
            <p:nvPicPr>
              <p:cNvPr id="5" name="Picture 4" descr="Infographic PNG - Infographic Elements, #1340106 - PNG Images - PNGio"/>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200" y="1943524"/>
                <a:ext cx="8915400" cy="483827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953000" y="2273588"/>
                <a:ext cx="2209800" cy="338554"/>
              </a:xfrm>
              <a:prstGeom prst="rect">
                <a:avLst/>
              </a:prstGeom>
            </p:spPr>
            <p:txBody>
              <a:bodyPr wrap="square">
                <a:spAutoFit/>
              </a:bodyPr>
              <a:lstStyle/>
              <a:p>
                <a:pPr algn="ctr" rtl="1"/>
                <a:r>
                  <a:rPr lang="ar-SA" sz="1600" b="1" dirty="0" smtClean="0">
                    <a:solidFill>
                      <a:srgbClr val="1F1F1F"/>
                    </a:solidFill>
                    <a:latin typeface="Times New Roman"/>
                    <a:ea typeface="Times New Roman"/>
                    <a:cs typeface="AL-Mohanad Bold"/>
                  </a:rPr>
                  <a:t>الاضطرابات </a:t>
                </a:r>
                <a:r>
                  <a:rPr lang="ar-SA" sz="1600" b="1" dirty="0">
                    <a:solidFill>
                      <a:srgbClr val="1F1F1F"/>
                    </a:solidFill>
                    <a:latin typeface="Times New Roman"/>
                    <a:ea typeface="Times New Roman"/>
                    <a:cs typeface="AL-Mohanad Bold"/>
                  </a:rPr>
                  <a:t>الجنسيّة</a:t>
                </a:r>
                <a:endParaRPr lang="ar-EG" sz="1600" b="1" dirty="0"/>
              </a:p>
            </p:txBody>
          </p:sp>
          <p:sp>
            <p:nvSpPr>
              <p:cNvPr id="7" name="Rectangle 6"/>
              <p:cNvSpPr/>
              <p:nvPr/>
            </p:nvSpPr>
            <p:spPr>
              <a:xfrm>
                <a:off x="1828800" y="2260689"/>
                <a:ext cx="2324100" cy="369332"/>
              </a:xfrm>
              <a:prstGeom prst="rect">
                <a:avLst/>
              </a:prstGeom>
            </p:spPr>
            <p:txBody>
              <a:bodyPr wrap="square">
                <a:spAutoFit/>
              </a:bodyPr>
              <a:lstStyle/>
              <a:p>
                <a:pPr algn="ctr" rtl="1"/>
                <a:r>
                  <a:rPr lang="ar-SA" b="1" dirty="0" smtClean="0">
                    <a:solidFill>
                      <a:srgbClr val="1F1F1F"/>
                    </a:solidFill>
                    <a:latin typeface="Times New Roman"/>
                    <a:ea typeface="Times New Roman"/>
                    <a:cs typeface="AL-Mohanad Bold"/>
                  </a:rPr>
                  <a:t>الرّهاب</a:t>
                </a:r>
                <a:endParaRPr lang="ar-EG" b="1" dirty="0"/>
              </a:p>
            </p:txBody>
          </p:sp>
          <p:sp>
            <p:nvSpPr>
              <p:cNvPr id="8" name="Rectangle 7"/>
              <p:cNvSpPr/>
              <p:nvPr/>
            </p:nvSpPr>
            <p:spPr>
              <a:xfrm>
                <a:off x="3200400" y="3505200"/>
                <a:ext cx="2514600" cy="338554"/>
              </a:xfrm>
              <a:prstGeom prst="rect">
                <a:avLst/>
              </a:prstGeom>
            </p:spPr>
            <p:txBody>
              <a:bodyPr wrap="square">
                <a:spAutoFit/>
              </a:bodyPr>
              <a:lstStyle/>
              <a:p>
                <a:pPr algn="ctr" rtl="1"/>
                <a:r>
                  <a:rPr lang="ar-SA" sz="1600" b="1" dirty="0" smtClean="0">
                    <a:solidFill>
                      <a:srgbClr val="1F1F1F"/>
                    </a:solidFill>
                    <a:latin typeface="Times New Roman"/>
                    <a:ea typeface="Times New Roman"/>
                    <a:cs typeface="AL-Mohanad Bold"/>
                  </a:rPr>
                  <a:t>اضطرابات </a:t>
                </a:r>
                <a:r>
                  <a:rPr lang="ar-SA" sz="1600" b="1" dirty="0">
                    <a:solidFill>
                      <a:srgbClr val="1F1F1F"/>
                    </a:solidFill>
                    <a:latin typeface="Times New Roman"/>
                    <a:ea typeface="Times New Roman"/>
                    <a:cs typeface="AL-Mohanad Bold"/>
                  </a:rPr>
                  <a:t>النوم</a:t>
                </a:r>
                <a:endParaRPr lang="ar-EG" sz="1600" b="1" dirty="0"/>
              </a:p>
            </p:txBody>
          </p:sp>
          <p:sp>
            <p:nvSpPr>
              <p:cNvPr id="9" name="Rectangle 8"/>
              <p:cNvSpPr/>
              <p:nvPr/>
            </p:nvSpPr>
            <p:spPr>
              <a:xfrm>
                <a:off x="381000" y="3505200"/>
                <a:ext cx="2133600" cy="369332"/>
              </a:xfrm>
              <a:prstGeom prst="rect">
                <a:avLst/>
              </a:prstGeom>
            </p:spPr>
            <p:txBody>
              <a:bodyPr wrap="square">
                <a:spAutoFit/>
              </a:bodyPr>
              <a:lstStyle/>
              <a:p>
                <a:pPr algn="ctr" rtl="1"/>
                <a:r>
                  <a:rPr lang="ar-SA" b="1" dirty="0" smtClean="0">
                    <a:solidFill>
                      <a:srgbClr val="1F1F1F"/>
                    </a:solidFill>
                    <a:latin typeface="Times New Roman"/>
                    <a:ea typeface="Times New Roman"/>
                    <a:cs typeface="AL-Mohanad Bold"/>
                  </a:rPr>
                  <a:t>اضطرابات </a:t>
                </a:r>
                <a:r>
                  <a:rPr lang="ar-SA" b="1" dirty="0">
                    <a:solidFill>
                      <a:srgbClr val="1F1F1F"/>
                    </a:solidFill>
                    <a:latin typeface="Times New Roman"/>
                    <a:ea typeface="Times New Roman"/>
                    <a:cs typeface="AL-Mohanad Bold"/>
                  </a:rPr>
                  <a:t>القلق</a:t>
                </a:r>
                <a:endParaRPr lang="ar-EG" b="1" dirty="0"/>
              </a:p>
            </p:txBody>
          </p:sp>
          <p:sp>
            <p:nvSpPr>
              <p:cNvPr id="10" name="Rectangle 9"/>
              <p:cNvSpPr/>
              <p:nvPr/>
            </p:nvSpPr>
            <p:spPr>
              <a:xfrm>
                <a:off x="1758820" y="4803577"/>
                <a:ext cx="2514600" cy="338554"/>
              </a:xfrm>
              <a:prstGeom prst="rect">
                <a:avLst/>
              </a:prstGeom>
            </p:spPr>
            <p:txBody>
              <a:bodyPr wrap="square">
                <a:spAutoFit/>
              </a:bodyPr>
              <a:lstStyle/>
              <a:p>
                <a:pPr algn="ctr" rtl="1"/>
                <a:r>
                  <a:rPr lang="ar-SA" sz="1600" b="1" dirty="0" smtClean="0">
                    <a:solidFill>
                      <a:srgbClr val="1F1F1F"/>
                    </a:solidFill>
                    <a:latin typeface="Times New Roman"/>
                    <a:ea typeface="Times New Roman"/>
                    <a:cs typeface="AL-Mohanad Bold"/>
                  </a:rPr>
                  <a:t>اضطرابات </a:t>
                </a:r>
                <a:r>
                  <a:rPr lang="ar-SA" sz="1600" b="1" dirty="0">
                    <a:solidFill>
                      <a:srgbClr val="1F1F1F"/>
                    </a:solidFill>
                    <a:latin typeface="Times New Roman"/>
                    <a:ea typeface="Times New Roman"/>
                    <a:cs typeface="AL-Mohanad Bold"/>
                  </a:rPr>
                  <a:t>الأكل</a:t>
                </a:r>
                <a:endParaRPr lang="ar-EG" sz="1600" b="1" dirty="0"/>
              </a:p>
            </p:txBody>
          </p:sp>
          <p:sp>
            <p:nvSpPr>
              <p:cNvPr id="11" name="Rectangle 10"/>
              <p:cNvSpPr/>
              <p:nvPr/>
            </p:nvSpPr>
            <p:spPr>
              <a:xfrm>
                <a:off x="6492552" y="3505200"/>
                <a:ext cx="2286000" cy="369332"/>
              </a:xfrm>
              <a:prstGeom prst="rect">
                <a:avLst/>
              </a:prstGeom>
            </p:spPr>
            <p:txBody>
              <a:bodyPr wrap="square">
                <a:spAutoFit/>
              </a:bodyPr>
              <a:lstStyle/>
              <a:p>
                <a:pPr algn="ctr" rtl="1"/>
                <a:r>
                  <a:rPr lang="ar-SA" b="1" dirty="0" smtClean="0">
                    <a:solidFill>
                      <a:srgbClr val="1F1F1F"/>
                    </a:solidFill>
                    <a:latin typeface="Times New Roman"/>
                    <a:ea typeface="Times New Roman"/>
                    <a:cs typeface="AL-Mohanad Bold"/>
                  </a:rPr>
                  <a:t>اضطراب </a:t>
                </a:r>
                <a:r>
                  <a:rPr lang="ar-SA" b="1" dirty="0">
                    <a:solidFill>
                      <a:srgbClr val="1F1F1F"/>
                    </a:solidFill>
                    <a:latin typeface="Times New Roman"/>
                    <a:ea typeface="Times New Roman"/>
                    <a:cs typeface="AL-Mohanad Bold"/>
                  </a:rPr>
                  <a:t>ثنائيّ القطب</a:t>
                </a:r>
                <a:endParaRPr lang="ar-EG" b="1" dirty="0"/>
              </a:p>
            </p:txBody>
          </p:sp>
          <p:sp>
            <p:nvSpPr>
              <p:cNvPr id="12" name="Rectangle 11"/>
              <p:cNvSpPr/>
              <p:nvPr/>
            </p:nvSpPr>
            <p:spPr>
              <a:xfrm>
                <a:off x="4929673" y="4803577"/>
                <a:ext cx="2362200" cy="400110"/>
              </a:xfrm>
              <a:prstGeom prst="rect">
                <a:avLst/>
              </a:prstGeom>
            </p:spPr>
            <p:txBody>
              <a:bodyPr wrap="square">
                <a:spAutoFit/>
              </a:bodyPr>
              <a:lstStyle/>
              <a:p>
                <a:pPr algn="ctr" rtl="1"/>
                <a:r>
                  <a:rPr lang="ar-SA" sz="2000" b="1" dirty="0" smtClean="0">
                    <a:solidFill>
                      <a:srgbClr val="1F1F1F"/>
                    </a:solidFill>
                    <a:latin typeface="Times New Roman"/>
                    <a:ea typeface="Times New Roman"/>
                    <a:cs typeface="AL-Mohanad Bold"/>
                  </a:rPr>
                  <a:t>الاكتئاب</a:t>
                </a:r>
                <a:endParaRPr lang="ar-EG" sz="2000" b="1" dirty="0"/>
              </a:p>
            </p:txBody>
          </p:sp>
        </p:grpSp>
      </p:grpSp>
    </p:spTree>
    <p:extLst>
      <p:ext uri="{BB962C8B-B14F-4D97-AF65-F5344CB8AC3E}">
        <p14:creationId xmlns:p14="http://schemas.microsoft.com/office/powerpoint/2010/main" val="18396699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76200" y="304800"/>
            <a:ext cx="8991600" cy="6476999"/>
            <a:chOff x="76200" y="304800"/>
            <a:chExt cx="8991600" cy="6476999"/>
          </a:xfrm>
        </p:grpSpPr>
        <p:sp>
          <p:nvSpPr>
            <p:cNvPr id="2" name="AutoShape 2"/>
            <p:cNvSpPr>
              <a:spLocks noChangeArrowheads="1"/>
            </p:cNvSpPr>
            <p:nvPr/>
          </p:nvSpPr>
          <p:spPr bwMode="auto">
            <a:xfrm>
              <a:off x="3962400" y="304800"/>
              <a:ext cx="4419600" cy="514350"/>
            </a:xfrm>
            <a:prstGeom prst="roundRect">
              <a:avLst>
                <a:gd name="adj" fmla="val 16667"/>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sz="2000" b="1" dirty="0">
                  <a:latin typeface="Calibri" pitchFamily="34" charset="0"/>
                  <a:ea typeface="Arial" pitchFamily="34" charset="0"/>
                  <a:cs typeface="AL-Mateen" pitchFamily="2" charset="-78"/>
                </a:rPr>
                <a:t>نصائح للاستفادة من جلسات العلاج السلوكيّ المعرفيّ </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381000" y="990600"/>
              <a:ext cx="8534400" cy="777457"/>
            </a:xfrm>
            <a:prstGeom prst="rect">
              <a:avLst/>
            </a:prstGeom>
          </p:spPr>
          <p:txBody>
            <a:bodyPr wrap="square">
              <a:spAutoFit/>
            </a:bodyPr>
            <a:lstStyle/>
            <a:p>
              <a:pPr algn="r" rtl="1">
                <a:lnSpc>
                  <a:spcPct val="115000"/>
                </a:lnSpc>
                <a:spcAft>
                  <a:spcPts val="1000"/>
                </a:spcAft>
              </a:pPr>
              <a:r>
                <a:rPr lang="ar-EG" sz="2000" dirty="0">
                  <a:solidFill>
                    <a:srgbClr val="0D0D0D"/>
                  </a:solidFill>
                  <a:ea typeface="Calibri"/>
                </a:rPr>
                <a:t>لا شكّ في أنّ نسبة الاستفادة من العلاج السلوكيّ المعرفيّ ليست متساويةً للجميع، ومن أجل تحقيق أكبر استفادة منه يمكن أن يتّبع الشخص النصائح الآتية: </a:t>
              </a:r>
              <a:endParaRPr lang="en-US" sz="1100" dirty="0">
                <a:ea typeface="Calibri"/>
                <a:cs typeface="Arial"/>
              </a:endParaRPr>
            </a:p>
          </p:txBody>
        </p:sp>
        <p:pic>
          <p:nvPicPr>
            <p:cNvPr id="4" name="Picture 2" descr="رجل التوضيح ، رسومات قابلة للتحجيم أيقونات الكمبيوتر Infographic ..."/>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200" y="2038579"/>
              <a:ext cx="8991600" cy="474322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943599" y="2142781"/>
              <a:ext cx="3119887" cy="1200842"/>
            </a:xfrm>
            <a:prstGeom prst="rect">
              <a:avLst/>
            </a:prstGeom>
          </p:spPr>
          <p:txBody>
            <a:bodyPr wrap="square">
              <a:spAutoFit/>
            </a:bodyPr>
            <a:lstStyle/>
            <a:p>
              <a:pPr algn="r" rtl="1">
                <a:lnSpc>
                  <a:spcPct val="115000"/>
                </a:lnSpc>
                <a:spcAft>
                  <a:spcPts val="1000"/>
                </a:spcAft>
              </a:pPr>
              <a:r>
                <a:rPr lang="ar-EG" sz="1600" b="1" dirty="0" smtClean="0">
                  <a:solidFill>
                    <a:schemeClr val="tx1">
                      <a:lumMod val="95000"/>
                      <a:lumOff val="5000"/>
                    </a:schemeClr>
                  </a:solidFill>
                  <a:ea typeface="Calibri"/>
                </a:rPr>
                <a:t>عدم </a:t>
              </a:r>
              <a:r>
                <a:rPr lang="ar-EG" sz="1600" b="1" dirty="0">
                  <a:solidFill>
                    <a:schemeClr val="tx1">
                      <a:lumMod val="95000"/>
                      <a:lumOff val="5000"/>
                    </a:schemeClr>
                  </a:solidFill>
                  <a:ea typeface="Calibri"/>
                </a:rPr>
                <a:t>توقّع نتائج فوريّة، فالعمل مع الأمور العاطفيّة مثلاً قد يكون مؤلماً للشخص، حتّى إن الشخص ربّما سيشعر بسوء أكبر خلال الجلسات العلاجيّة الأولى</a:t>
              </a:r>
              <a:endParaRPr lang="ar-EG" sz="1400" dirty="0">
                <a:solidFill>
                  <a:schemeClr val="tx1">
                    <a:lumMod val="95000"/>
                    <a:lumOff val="5000"/>
                  </a:schemeClr>
                </a:solidFill>
              </a:endParaRPr>
            </a:p>
          </p:txBody>
        </p:sp>
        <p:sp>
          <p:nvSpPr>
            <p:cNvPr id="6" name="Rectangle 5"/>
            <p:cNvSpPr/>
            <p:nvPr/>
          </p:nvSpPr>
          <p:spPr>
            <a:xfrm>
              <a:off x="356558" y="2219213"/>
              <a:ext cx="2487283" cy="1047979"/>
            </a:xfrm>
            <a:prstGeom prst="rect">
              <a:avLst/>
            </a:prstGeom>
          </p:spPr>
          <p:txBody>
            <a:bodyPr wrap="square">
              <a:spAutoFit/>
            </a:bodyPr>
            <a:lstStyle/>
            <a:p>
              <a:pPr algn="ctr" rtl="1">
                <a:lnSpc>
                  <a:spcPct val="115000"/>
                </a:lnSpc>
                <a:spcAft>
                  <a:spcPts val="1000"/>
                </a:spcAft>
              </a:pPr>
              <a:r>
                <a:rPr lang="ar-EG" b="1" dirty="0" smtClean="0">
                  <a:solidFill>
                    <a:schemeClr val="tx1">
                      <a:lumMod val="95000"/>
                      <a:lumOff val="5000"/>
                    </a:schemeClr>
                  </a:solidFill>
                  <a:ea typeface="Calibri"/>
                </a:rPr>
                <a:t>مشاركة </a:t>
              </a:r>
              <a:r>
                <a:rPr lang="ar-EG" b="1" dirty="0">
                  <a:solidFill>
                    <a:schemeClr val="tx1">
                      <a:lumMod val="95000"/>
                      <a:lumOff val="5000"/>
                    </a:schemeClr>
                  </a:solidFill>
                  <a:ea typeface="Calibri"/>
                </a:rPr>
                <a:t>المريض الفعّالة في العلاج وفي صنع القرارات مع المعالج النفسيّ</a:t>
              </a:r>
              <a:endParaRPr lang="ar-EG" sz="1600" dirty="0">
                <a:solidFill>
                  <a:schemeClr val="tx1">
                    <a:lumMod val="95000"/>
                    <a:lumOff val="5000"/>
                  </a:schemeClr>
                </a:solidFill>
              </a:endParaRPr>
            </a:p>
          </p:txBody>
        </p:sp>
        <p:sp>
          <p:nvSpPr>
            <p:cNvPr id="7" name="Rectangle 6"/>
            <p:cNvSpPr/>
            <p:nvPr/>
          </p:nvSpPr>
          <p:spPr>
            <a:xfrm>
              <a:off x="6324600" y="3886199"/>
              <a:ext cx="2590800" cy="1047979"/>
            </a:xfrm>
            <a:prstGeom prst="rect">
              <a:avLst/>
            </a:prstGeom>
          </p:spPr>
          <p:txBody>
            <a:bodyPr wrap="square">
              <a:spAutoFit/>
            </a:bodyPr>
            <a:lstStyle/>
            <a:p>
              <a:pPr algn="ctr" rtl="1">
                <a:lnSpc>
                  <a:spcPct val="115000"/>
                </a:lnSpc>
                <a:spcAft>
                  <a:spcPts val="1000"/>
                </a:spcAft>
              </a:pPr>
              <a:r>
                <a:rPr lang="ar-EG" b="1" dirty="0" smtClean="0">
                  <a:solidFill>
                    <a:schemeClr val="tx1">
                      <a:lumMod val="95000"/>
                      <a:lumOff val="5000"/>
                    </a:schemeClr>
                  </a:solidFill>
                  <a:ea typeface="Calibri"/>
                </a:rPr>
                <a:t>القيام </a:t>
              </a:r>
              <a:r>
                <a:rPr lang="ar-EG" b="1" dirty="0">
                  <a:solidFill>
                    <a:schemeClr val="tx1">
                      <a:lumMod val="95000"/>
                      <a:lumOff val="5000"/>
                    </a:schemeClr>
                  </a:solidFill>
                  <a:ea typeface="Calibri"/>
                </a:rPr>
                <a:t>بالواجبات التي يوكلها المعالج النفسيّ للمريض بين الجلسات العلاجيّة</a:t>
              </a:r>
              <a:endParaRPr lang="ar-EG" sz="1600" dirty="0">
                <a:solidFill>
                  <a:schemeClr val="tx1">
                    <a:lumMod val="95000"/>
                    <a:lumOff val="5000"/>
                  </a:schemeClr>
                </a:solidFill>
              </a:endParaRPr>
            </a:p>
          </p:txBody>
        </p:sp>
        <p:sp>
          <p:nvSpPr>
            <p:cNvPr id="8" name="Rectangle 7"/>
            <p:cNvSpPr/>
            <p:nvPr/>
          </p:nvSpPr>
          <p:spPr>
            <a:xfrm>
              <a:off x="228600" y="3657600"/>
              <a:ext cx="2743200" cy="1339469"/>
            </a:xfrm>
            <a:prstGeom prst="rect">
              <a:avLst/>
            </a:prstGeom>
          </p:spPr>
          <p:txBody>
            <a:bodyPr wrap="square">
              <a:spAutoFit/>
            </a:bodyPr>
            <a:lstStyle/>
            <a:p>
              <a:pPr algn="r" rtl="1">
                <a:lnSpc>
                  <a:spcPct val="115000"/>
                </a:lnSpc>
                <a:spcAft>
                  <a:spcPts val="1000"/>
                </a:spcAft>
              </a:pPr>
              <a:r>
                <a:rPr lang="ar-EG" b="1" dirty="0" smtClean="0">
                  <a:solidFill>
                    <a:srgbClr val="660066"/>
                  </a:solidFill>
                  <a:ea typeface="Calibri"/>
                </a:rPr>
                <a:t>انفتاح </a:t>
              </a:r>
              <a:r>
                <a:rPr lang="ar-EG" b="1" dirty="0">
                  <a:solidFill>
                    <a:srgbClr val="660066"/>
                  </a:solidFill>
                  <a:ea typeface="Calibri"/>
                </a:rPr>
                <a:t>المريض وصدقه، حيث إنّ نجاح العلاج يعتمد بشكل كبير على رغبة المريض في مشاركة أفكاره ومشاعره دون الشّعور بالحرج</a:t>
              </a:r>
              <a:endParaRPr lang="ar-EG" sz="1600" dirty="0"/>
            </a:p>
          </p:txBody>
        </p:sp>
        <p:sp>
          <p:nvSpPr>
            <p:cNvPr id="9" name="Rectangle 8"/>
            <p:cNvSpPr/>
            <p:nvPr/>
          </p:nvSpPr>
          <p:spPr>
            <a:xfrm>
              <a:off x="6096000" y="5377059"/>
              <a:ext cx="2971800" cy="1124090"/>
            </a:xfrm>
            <a:prstGeom prst="rect">
              <a:avLst/>
            </a:prstGeom>
          </p:spPr>
          <p:txBody>
            <a:bodyPr wrap="square">
              <a:spAutoFit/>
            </a:bodyPr>
            <a:lstStyle/>
            <a:p>
              <a:pPr algn="ctr" rtl="1">
                <a:lnSpc>
                  <a:spcPct val="115000"/>
                </a:lnSpc>
                <a:spcAft>
                  <a:spcPts val="1000"/>
                </a:spcAft>
              </a:pPr>
              <a:r>
                <a:rPr lang="ar-EG" sz="2000" b="1" dirty="0" smtClean="0">
                  <a:solidFill>
                    <a:srgbClr val="00B050"/>
                  </a:solidFill>
                  <a:ea typeface="Calibri"/>
                </a:rPr>
                <a:t>إذا </a:t>
              </a:r>
              <a:r>
                <a:rPr lang="ar-EG" sz="2000" b="1" dirty="0">
                  <a:solidFill>
                    <a:srgbClr val="00B050"/>
                  </a:solidFill>
                  <a:ea typeface="Calibri"/>
                </a:rPr>
                <a:t>لم يشعر المريض بأيّ تحسن بعد عدّة جلسات، لا بدّ من إخبار المعالج النفسيّ بذلك</a:t>
              </a:r>
              <a:endParaRPr lang="ar-EG" dirty="0"/>
            </a:p>
          </p:txBody>
        </p:sp>
        <p:sp>
          <p:nvSpPr>
            <p:cNvPr id="10" name="Rectangle 9"/>
            <p:cNvSpPr/>
            <p:nvPr/>
          </p:nvSpPr>
          <p:spPr>
            <a:xfrm>
              <a:off x="125083" y="5368729"/>
              <a:ext cx="2743200" cy="1124090"/>
            </a:xfrm>
            <a:prstGeom prst="rect">
              <a:avLst/>
            </a:prstGeom>
          </p:spPr>
          <p:txBody>
            <a:bodyPr wrap="square">
              <a:spAutoFit/>
            </a:bodyPr>
            <a:lstStyle/>
            <a:p>
              <a:pPr algn="ctr" rtl="1">
                <a:lnSpc>
                  <a:spcPct val="115000"/>
                </a:lnSpc>
                <a:spcAft>
                  <a:spcPts val="1000"/>
                </a:spcAft>
              </a:pPr>
              <a:r>
                <a:rPr lang="ar-EG" sz="2000" b="1" dirty="0" smtClean="0">
                  <a:solidFill>
                    <a:schemeClr val="tx1">
                      <a:lumMod val="95000"/>
                      <a:lumOff val="5000"/>
                    </a:schemeClr>
                  </a:solidFill>
                  <a:ea typeface="Calibri"/>
                </a:rPr>
                <a:t>الالتزام </a:t>
              </a:r>
              <a:r>
                <a:rPr lang="ar-EG" sz="2000" b="1" dirty="0">
                  <a:solidFill>
                    <a:schemeClr val="tx1">
                      <a:lumMod val="95000"/>
                      <a:lumOff val="5000"/>
                    </a:schemeClr>
                  </a:solidFill>
                  <a:ea typeface="Calibri"/>
                </a:rPr>
                <a:t>بالخطّة العلاجيّة، فعدم الالتزام بها قد يؤدّي إلى عرقلة تقدّم العلاج</a:t>
              </a:r>
              <a:endParaRPr lang="ar-EG" dirty="0">
                <a:solidFill>
                  <a:schemeClr val="tx1">
                    <a:lumMod val="95000"/>
                    <a:lumOff val="5000"/>
                  </a:schemeClr>
                </a:solidFill>
              </a:endParaRPr>
            </a:p>
          </p:txBody>
        </p:sp>
      </p:grpSp>
    </p:spTree>
    <p:extLst>
      <p:ext uri="{BB962C8B-B14F-4D97-AF65-F5344CB8AC3E}">
        <p14:creationId xmlns:p14="http://schemas.microsoft.com/office/powerpoint/2010/main" val="5092867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(1/3)</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فردي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الزمن: 10 دقيقه</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مناقشة</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62000" y="2590800"/>
            <a:ext cx="7315200" cy="2351413"/>
          </a:xfrm>
          <a:prstGeom prst="rect">
            <a:avLst/>
          </a:prstGeom>
        </p:spPr>
        <p:txBody>
          <a:bodyPr wrap="square">
            <a:spAutoFit/>
          </a:bodyPr>
          <a:lstStyle/>
          <a:p>
            <a:pPr algn="r" rtl="1">
              <a:lnSpc>
                <a:spcPct val="115000"/>
              </a:lnSpc>
              <a:spcAft>
                <a:spcPts val="0"/>
              </a:spcAft>
            </a:pPr>
            <a:r>
              <a:rPr lang="ar-EG" sz="2000" b="1" dirty="0">
                <a:solidFill>
                  <a:srgbClr val="C00000"/>
                </a:solidFill>
                <a:ea typeface="Times New Roman"/>
                <a:cs typeface="AL-Mohanad Bold"/>
              </a:rPr>
              <a:t>عزيزي المشارك:</a:t>
            </a:r>
          </a:p>
          <a:p>
            <a:pPr algn="r" rtl="1">
              <a:lnSpc>
                <a:spcPct val="115000"/>
              </a:lnSpc>
              <a:spcAft>
                <a:spcPts val="0"/>
              </a:spcAft>
            </a:pPr>
            <a:r>
              <a:rPr lang="ar-EG" sz="2000" b="1" dirty="0">
                <a:solidFill>
                  <a:schemeClr val="tx1">
                    <a:lumMod val="95000"/>
                    <a:lumOff val="5000"/>
                  </a:schemeClr>
                </a:solidFill>
                <a:ea typeface="Times New Roman"/>
                <a:cs typeface="AL-Mohanad Bold"/>
              </a:rPr>
              <a:t>تكلم عن العلاج السلوكي المعرفي ؟</a:t>
            </a:r>
            <a:r>
              <a:rPr lang="ar-EG"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r>
              <a:rPr lang="ar-EG" dirty="0">
                <a:ea typeface="Times New Roman"/>
                <a:cs typeface="AL-Mohanad Bold"/>
              </a:rPr>
              <a:t>......................................................................................................................</a:t>
            </a:r>
            <a:endParaRPr lang="ar-EG" dirty="0"/>
          </a:p>
        </p:txBody>
      </p:sp>
      <p:pic>
        <p:nvPicPr>
          <p:cNvPr id="9"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550" y="1331257"/>
            <a:ext cx="1085850" cy="102870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457200" y="5257800"/>
            <a:ext cx="3392170" cy="1323340"/>
          </a:xfrm>
          <a:prstGeom prst="roundRect">
            <a:avLst/>
          </a:prstGeom>
          <a:blipFill>
            <a:blip r:embed="rId5">
              <a:extLst>
                <a:ext uri="{28A0092B-C50C-407E-A947-70E740481C1C}">
                  <a14:useLocalDpi xmlns:a14="http://schemas.microsoft.com/office/drawing/2010/main" val="0"/>
                </a:ext>
              </a:extLst>
            </a:blip>
            <a:srcRect/>
            <a:stretch>
              <a:fillRect l="-1000" r="-1000"/>
            </a:stretch>
          </a:blip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22611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038600" y="85726"/>
            <a:ext cx="4800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العلاج السلوكي المعرفي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533400" y="1828800"/>
            <a:ext cx="8305800" cy="4242187"/>
          </a:xfrm>
          <a:prstGeom prst="rect">
            <a:avLst/>
          </a:prstGeom>
          <a:ln w="38100">
            <a:solidFill>
              <a:srgbClr val="FF0000"/>
            </a:solidFill>
            <a:prstDash val="sysDot"/>
          </a:ln>
        </p:spPr>
        <p:txBody>
          <a:bodyPr wrap="square">
            <a:spAutoFit/>
          </a:bodyPr>
          <a:lstStyle/>
          <a:p>
            <a:pPr algn="r" rtl="1">
              <a:lnSpc>
                <a:spcPct val="115000"/>
              </a:lnSpc>
              <a:spcAft>
                <a:spcPts val="1000"/>
              </a:spcAft>
              <a:tabLst>
                <a:tab pos="1191260" algn="l"/>
                <a:tab pos="2254885" algn="l"/>
              </a:tabLst>
            </a:pPr>
            <a:r>
              <a:rPr lang="ar-SA" sz="2800" dirty="0">
                <a:solidFill>
                  <a:srgbClr val="7030A0"/>
                </a:solidFill>
                <a:ea typeface="Calibri"/>
              </a:rPr>
              <a:t>العلاج السلوكي المعرفي للمشاكل الانفعالية </a:t>
            </a:r>
            <a:endParaRPr lang="en-US" sz="1400" dirty="0">
              <a:ea typeface="Calibri"/>
              <a:cs typeface="Arial"/>
            </a:endParaRPr>
          </a:p>
          <a:p>
            <a:pPr algn="r" rtl="1">
              <a:lnSpc>
                <a:spcPct val="115000"/>
              </a:lnSpc>
              <a:spcAft>
                <a:spcPts val="1000"/>
              </a:spcAft>
              <a:tabLst>
                <a:tab pos="1191260" algn="l"/>
                <a:tab pos="2254885" algn="l"/>
              </a:tabLst>
            </a:pPr>
            <a:r>
              <a:rPr lang="ar-SA" sz="2400" dirty="0">
                <a:solidFill>
                  <a:srgbClr val="0D0D0D"/>
                </a:solidFill>
                <a:ea typeface="Calibri"/>
              </a:rPr>
              <a:t>يُمكن الاستفادة من العلاج السلوكي المعرفي في علاج مجموعة كبيرة من المشاكل الانفعالية، ومن أهمها ما يأتي: </a:t>
            </a:r>
            <a:endParaRPr lang="en-US" sz="1400" dirty="0">
              <a:ea typeface="Calibri"/>
              <a:cs typeface="Arial"/>
            </a:endParaRPr>
          </a:p>
          <a:p>
            <a:pPr marL="342900" lvl="0" indent="-342900" algn="r" rtl="1">
              <a:lnSpc>
                <a:spcPct val="115000"/>
              </a:lnSpc>
              <a:spcAft>
                <a:spcPts val="0"/>
              </a:spcAft>
              <a:buClr>
                <a:srgbClr val="C00000"/>
              </a:buClr>
              <a:buFont typeface="Wingdings"/>
              <a:buChar char=""/>
              <a:tabLst>
                <a:tab pos="1191260" algn="l"/>
                <a:tab pos="2254885" algn="l"/>
              </a:tabLst>
            </a:pPr>
            <a:r>
              <a:rPr lang="ar-SA" sz="2400" dirty="0">
                <a:solidFill>
                  <a:srgbClr val="0D0D0D"/>
                </a:solidFill>
                <a:ea typeface="Calibri"/>
              </a:rPr>
              <a:t>التحكّم والتعامل مع أعراض المرض العقلي، والوقاية من الانتكاسات التي تُرافق هذه الأعراض. </a:t>
            </a:r>
            <a:endParaRPr lang="en-US" sz="1400" dirty="0">
              <a:ea typeface="Calibri"/>
              <a:cs typeface="Arial"/>
            </a:endParaRPr>
          </a:p>
          <a:p>
            <a:pPr marL="342900" lvl="0" indent="-342900" algn="r" rtl="1">
              <a:lnSpc>
                <a:spcPct val="115000"/>
              </a:lnSpc>
              <a:spcAft>
                <a:spcPts val="0"/>
              </a:spcAft>
              <a:buClr>
                <a:srgbClr val="C00000"/>
              </a:buClr>
              <a:buFont typeface="Wingdings"/>
              <a:buChar char=""/>
              <a:tabLst>
                <a:tab pos="1191260" algn="l"/>
                <a:tab pos="2254885" algn="l"/>
              </a:tabLst>
            </a:pPr>
            <a:r>
              <a:rPr lang="ar-SA" sz="2400" dirty="0">
                <a:solidFill>
                  <a:srgbClr val="0D0D0D"/>
                </a:solidFill>
                <a:ea typeface="Calibri"/>
              </a:rPr>
              <a:t>علاج المرض العقلي في حال كان خيار استخدام الأدوية غير مناسب للشخص. </a:t>
            </a:r>
            <a:endParaRPr lang="en-US" sz="1400" dirty="0">
              <a:ea typeface="Calibri"/>
              <a:cs typeface="Arial"/>
            </a:endParaRPr>
          </a:p>
          <a:p>
            <a:pPr marL="342900" lvl="0" indent="-342900" algn="r" rtl="1">
              <a:lnSpc>
                <a:spcPct val="115000"/>
              </a:lnSpc>
              <a:spcAft>
                <a:spcPts val="0"/>
              </a:spcAft>
              <a:buClr>
                <a:srgbClr val="C00000"/>
              </a:buClr>
              <a:buFont typeface="Wingdings"/>
              <a:buChar char=""/>
              <a:tabLst>
                <a:tab pos="1191260" algn="l"/>
                <a:tab pos="2254885" algn="l"/>
              </a:tabLst>
            </a:pPr>
            <a:r>
              <a:rPr lang="ar-SA" sz="2400" dirty="0">
                <a:solidFill>
                  <a:srgbClr val="0D0D0D"/>
                </a:solidFill>
                <a:ea typeface="Calibri"/>
              </a:rPr>
              <a:t>التعرف على طرق التعايش مع ضغوطات الحياة. </a:t>
            </a:r>
            <a:endParaRPr lang="en-US" sz="1400" dirty="0">
              <a:ea typeface="Calibri"/>
              <a:cs typeface="Arial"/>
            </a:endParaRPr>
          </a:p>
          <a:p>
            <a:pPr marL="342900" lvl="0" indent="-342900" algn="r" rtl="1">
              <a:lnSpc>
                <a:spcPct val="115000"/>
              </a:lnSpc>
              <a:spcAft>
                <a:spcPts val="0"/>
              </a:spcAft>
              <a:buClr>
                <a:srgbClr val="C00000"/>
              </a:buClr>
              <a:buFont typeface="Wingdings"/>
              <a:buChar char=""/>
              <a:tabLst>
                <a:tab pos="1191260" algn="l"/>
                <a:tab pos="2254885" algn="l"/>
              </a:tabLst>
            </a:pPr>
            <a:r>
              <a:rPr lang="ar-SA" sz="2400" dirty="0">
                <a:solidFill>
                  <a:srgbClr val="0D0D0D"/>
                </a:solidFill>
                <a:ea typeface="Calibri"/>
              </a:rPr>
              <a:t>تحديد طرق التحكم في العواطف. </a:t>
            </a:r>
            <a:endParaRPr lang="en-US" sz="1400" dirty="0">
              <a:ea typeface="Calibri"/>
              <a:cs typeface="Arial"/>
            </a:endParaRPr>
          </a:p>
          <a:p>
            <a:pPr marL="342900" lvl="0" indent="-342900" algn="r" rtl="1">
              <a:lnSpc>
                <a:spcPct val="115000"/>
              </a:lnSpc>
              <a:spcAft>
                <a:spcPts val="1000"/>
              </a:spcAft>
              <a:buClr>
                <a:srgbClr val="C00000"/>
              </a:buClr>
              <a:buFont typeface="Wingdings"/>
              <a:buChar char=""/>
              <a:tabLst>
                <a:tab pos="1191260" algn="l"/>
                <a:tab pos="2254885" algn="l"/>
              </a:tabLst>
            </a:pPr>
            <a:r>
              <a:rPr lang="ar-SA" sz="2400" dirty="0">
                <a:solidFill>
                  <a:srgbClr val="0D0D0D"/>
                </a:solidFill>
                <a:ea typeface="Calibri"/>
              </a:rPr>
              <a:t>حل الخلافات المتعلقة بالعلاقات، وتعلّم أساليب أفضل للتواصل. </a:t>
            </a:r>
            <a:endParaRPr lang="en-US" sz="1400" dirty="0">
              <a:ea typeface="Calibri"/>
              <a:cs typeface="Arial"/>
            </a:endParaRPr>
          </a:p>
        </p:txBody>
      </p:sp>
      <p:sp>
        <p:nvSpPr>
          <p:cNvPr id="6" name="Oval 5"/>
          <p:cNvSpPr/>
          <p:nvPr/>
        </p:nvSpPr>
        <p:spPr>
          <a:xfrm>
            <a:off x="76200" y="5029200"/>
            <a:ext cx="1600200" cy="16002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1980" y="1371600"/>
            <a:ext cx="7620000" cy="3193695"/>
          </a:xfrm>
          <a:prstGeom prst="rect">
            <a:avLst/>
          </a:prstGeom>
          <a:ln w="28575">
            <a:solidFill>
              <a:srgbClr val="00B0F0"/>
            </a:solidFill>
          </a:ln>
        </p:spPr>
        <p:txBody>
          <a:bodyPr wrap="square">
            <a:spAutoFit/>
          </a:bodyPr>
          <a:lstStyle/>
          <a:p>
            <a:pPr algn="r" rtl="1">
              <a:lnSpc>
                <a:spcPct val="115000"/>
              </a:lnSpc>
              <a:spcAft>
                <a:spcPts val="1000"/>
              </a:spcAft>
              <a:tabLst>
                <a:tab pos="1191260" algn="l"/>
                <a:tab pos="2254885" algn="l"/>
              </a:tabLst>
            </a:pPr>
            <a:r>
              <a:rPr lang="ar-SA" sz="2400" dirty="0" smtClean="0">
                <a:solidFill>
                  <a:srgbClr val="0D0D0D"/>
                </a:solidFill>
                <a:ea typeface="Calibri"/>
              </a:rPr>
              <a:t>يُمكن </a:t>
            </a:r>
            <a:r>
              <a:rPr lang="ar-SA" sz="2400" dirty="0">
                <a:solidFill>
                  <a:srgbClr val="0D0D0D"/>
                </a:solidFill>
                <a:ea typeface="Calibri"/>
              </a:rPr>
              <a:t>أن يُساعد العلاج السلوكي المعرفي على علاج بعض حالات الصحة العقلية بشكلٍ فعّال، وتشمل هذه الحالات ما يأتي:</a:t>
            </a:r>
            <a:endParaRPr lang="en-US" sz="1400" dirty="0">
              <a:ea typeface="Calibri"/>
              <a:cs typeface="Arial"/>
            </a:endParaRPr>
          </a:p>
          <a:p>
            <a:pPr marL="342900" lvl="0" indent="-342900" algn="r" rtl="1">
              <a:lnSpc>
                <a:spcPct val="115000"/>
              </a:lnSpc>
              <a:spcAft>
                <a:spcPts val="0"/>
              </a:spcAft>
              <a:buClr>
                <a:srgbClr val="31849B"/>
              </a:buClr>
              <a:buFont typeface="Wingdings"/>
              <a:buChar char=""/>
              <a:tabLst>
                <a:tab pos="1191260" algn="l"/>
                <a:tab pos="2254885" algn="l"/>
              </a:tabLst>
            </a:pPr>
            <a:r>
              <a:rPr lang="ar-SA" sz="2400" dirty="0">
                <a:solidFill>
                  <a:srgbClr val="0D0D0D"/>
                </a:solidFill>
                <a:ea typeface="Calibri"/>
              </a:rPr>
              <a:t>اضطراب الوسواس القهري. </a:t>
            </a:r>
            <a:endParaRPr lang="en-US" sz="1400" dirty="0">
              <a:ea typeface="Calibri"/>
              <a:cs typeface="Arial"/>
            </a:endParaRPr>
          </a:p>
          <a:p>
            <a:pPr marL="342900" lvl="0" indent="-342900" algn="r" rtl="1">
              <a:lnSpc>
                <a:spcPct val="115000"/>
              </a:lnSpc>
              <a:spcAft>
                <a:spcPts val="0"/>
              </a:spcAft>
              <a:buClr>
                <a:srgbClr val="31849B"/>
              </a:buClr>
              <a:buFont typeface="Wingdings"/>
              <a:buChar char=""/>
              <a:tabLst>
                <a:tab pos="1191260" algn="l"/>
                <a:tab pos="2254885" algn="l"/>
              </a:tabLst>
            </a:pPr>
            <a:r>
              <a:rPr lang="ar-SA" sz="2400" dirty="0">
                <a:solidFill>
                  <a:srgbClr val="0D0D0D"/>
                </a:solidFill>
                <a:ea typeface="Calibri"/>
              </a:rPr>
              <a:t>اضطراب الهلع. </a:t>
            </a:r>
            <a:endParaRPr lang="en-US" sz="1400" dirty="0">
              <a:ea typeface="Calibri"/>
              <a:cs typeface="Arial"/>
            </a:endParaRPr>
          </a:p>
          <a:p>
            <a:pPr marL="342900" lvl="0" indent="-342900" algn="r" rtl="1">
              <a:lnSpc>
                <a:spcPct val="115000"/>
              </a:lnSpc>
              <a:spcAft>
                <a:spcPts val="0"/>
              </a:spcAft>
              <a:buClr>
                <a:srgbClr val="31849B"/>
              </a:buClr>
              <a:buFont typeface="Wingdings"/>
              <a:buChar char=""/>
              <a:tabLst>
                <a:tab pos="1191260" algn="l"/>
                <a:tab pos="2254885" algn="l"/>
              </a:tabLst>
            </a:pPr>
            <a:r>
              <a:rPr lang="ar-SA" sz="2400" dirty="0">
                <a:solidFill>
                  <a:srgbClr val="0D0D0D"/>
                </a:solidFill>
                <a:ea typeface="Calibri"/>
              </a:rPr>
              <a:t>اضطراب ما بعد الصدمة. </a:t>
            </a:r>
            <a:endParaRPr lang="en-US" sz="1400" dirty="0">
              <a:ea typeface="Calibri"/>
              <a:cs typeface="Arial"/>
            </a:endParaRPr>
          </a:p>
          <a:p>
            <a:pPr marL="342900" lvl="0" indent="-342900" algn="r" rtl="1">
              <a:lnSpc>
                <a:spcPct val="115000"/>
              </a:lnSpc>
              <a:spcAft>
                <a:spcPts val="0"/>
              </a:spcAft>
              <a:buClr>
                <a:srgbClr val="31849B"/>
              </a:buClr>
              <a:buFont typeface="Wingdings"/>
              <a:buChar char=""/>
              <a:tabLst>
                <a:tab pos="1191260" algn="l"/>
                <a:tab pos="2254885" algn="l"/>
              </a:tabLst>
            </a:pPr>
            <a:r>
              <a:rPr lang="ar-SA" sz="2400" dirty="0">
                <a:solidFill>
                  <a:srgbClr val="0D0D0D"/>
                </a:solidFill>
                <a:ea typeface="Calibri"/>
              </a:rPr>
              <a:t>الرهاب أو الفوبيا. </a:t>
            </a:r>
            <a:endParaRPr lang="en-US" sz="1400" dirty="0">
              <a:ea typeface="Calibri"/>
              <a:cs typeface="Arial"/>
            </a:endParaRPr>
          </a:p>
          <a:p>
            <a:pPr marL="342900" lvl="0" indent="-342900" algn="r" rtl="1">
              <a:lnSpc>
                <a:spcPct val="115000"/>
              </a:lnSpc>
              <a:spcAft>
                <a:spcPts val="1000"/>
              </a:spcAft>
              <a:buClr>
                <a:srgbClr val="31849B"/>
              </a:buClr>
              <a:buFont typeface="Wingdings"/>
              <a:buChar char=""/>
              <a:tabLst>
                <a:tab pos="1191260" algn="l"/>
                <a:tab pos="2254885" algn="l"/>
              </a:tabLst>
            </a:pPr>
            <a:r>
              <a:rPr lang="ar-SA" sz="2400" dirty="0">
                <a:solidFill>
                  <a:srgbClr val="0D0D0D"/>
                </a:solidFill>
                <a:ea typeface="Calibri"/>
              </a:rPr>
              <a:t>اضطرابات الأكل، مثل: فقدان الشهية، والشره المرضي. </a:t>
            </a:r>
            <a:endParaRPr lang="en-US" sz="1400" dirty="0">
              <a:ea typeface="Calibri"/>
              <a:cs typeface="Arial"/>
            </a:endParaRPr>
          </a:p>
        </p:txBody>
      </p:sp>
      <p:sp>
        <p:nvSpPr>
          <p:cNvPr id="13" name="AutoShape 2"/>
          <p:cNvSpPr>
            <a:spLocks noChangeArrowheads="1"/>
          </p:cNvSpPr>
          <p:nvPr/>
        </p:nvSpPr>
        <p:spPr bwMode="auto">
          <a:xfrm>
            <a:off x="4038600" y="457200"/>
            <a:ext cx="4419600" cy="514350"/>
          </a:xfrm>
          <a:prstGeom prst="roundRect">
            <a:avLst>
              <a:gd name="adj" fmla="val 16667"/>
            </a:avLst>
          </a:prstGeom>
          <a:solidFill>
            <a:srgbClr val="00B0F0"/>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sz="2000" b="1" dirty="0">
                <a:latin typeface="Calibri" pitchFamily="34" charset="0"/>
                <a:ea typeface="Arial" pitchFamily="34" charset="0"/>
                <a:cs typeface="AL-Mateen" pitchFamily="2" charset="-78"/>
              </a:rPr>
              <a:t>العلاج السلوكي المعرفي للصحة العقلية </a:t>
            </a:r>
          </a:p>
        </p:txBody>
      </p:sp>
      <p:sp>
        <p:nvSpPr>
          <p:cNvPr id="14" name="Oval 13"/>
          <p:cNvSpPr/>
          <p:nvPr/>
        </p:nvSpPr>
        <p:spPr>
          <a:xfrm>
            <a:off x="152400" y="3276600"/>
            <a:ext cx="1981200" cy="22098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038600" y="85726"/>
            <a:ext cx="4800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العلاج السلوكي المعرفي للاكتئاب</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533400" y="1877550"/>
            <a:ext cx="8305800" cy="2872453"/>
          </a:xfrm>
          <a:prstGeom prst="rect">
            <a:avLst/>
          </a:prstGeom>
          <a:ln w="28575">
            <a:solidFill>
              <a:schemeClr val="accent3">
                <a:lumMod val="75000"/>
              </a:schemeClr>
            </a:solidFill>
            <a:prstDash val="dashDot"/>
          </a:ln>
        </p:spPr>
        <p:txBody>
          <a:bodyPr wrap="square">
            <a:spAutoFit/>
          </a:bodyPr>
          <a:lstStyle/>
          <a:p>
            <a:pPr algn="r" rtl="1">
              <a:lnSpc>
                <a:spcPct val="115000"/>
              </a:lnSpc>
              <a:spcAft>
                <a:spcPts val="1000"/>
              </a:spcAft>
            </a:pPr>
            <a:r>
              <a:rPr lang="ar-SA" sz="2800" dirty="0">
                <a:solidFill>
                  <a:srgbClr val="7030A0"/>
                </a:solidFill>
                <a:ea typeface="Calibri"/>
              </a:rPr>
              <a:t>العلاج السلوكيّ المعرفيّ للاكتئاب </a:t>
            </a:r>
            <a:endParaRPr lang="en-US" sz="1400" dirty="0">
              <a:ea typeface="Calibri"/>
              <a:cs typeface="Arial"/>
            </a:endParaRPr>
          </a:p>
          <a:p>
            <a:pPr algn="r" rtl="1">
              <a:lnSpc>
                <a:spcPct val="150000"/>
              </a:lnSpc>
              <a:spcAft>
                <a:spcPts val="1000"/>
              </a:spcAft>
            </a:pPr>
            <a:r>
              <a:rPr lang="ar-SA" sz="2400" dirty="0">
                <a:solidFill>
                  <a:srgbClr val="333333"/>
                </a:solidFill>
                <a:ea typeface="Calibri"/>
              </a:rPr>
              <a:t>يُعَدُّ العلاج السلوكيّ المعرفيّ (بالإنجليزيّة</a:t>
            </a:r>
            <a:r>
              <a:rPr lang="en-US" sz="2400" dirty="0">
                <a:solidFill>
                  <a:srgbClr val="333333"/>
                </a:solidFill>
                <a:latin typeface="Arial"/>
                <a:ea typeface="Calibri"/>
                <a:cs typeface="Arial"/>
              </a:rPr>
              <a:t>: Cognitive behavioral therapy) </a:t>
            </a:r>
            <a:r>
              <a:rPr lang="ar-SA" sz="2400" dirty="0">
                <a:solidFill>
                  <a:srgbClr val="333333"/>
                </a:solidFill>
                <a:ea typeface="Calibri"/>
              </a:rPr>
              <a:t>نوعاً من أنواع العلاج النفسيّ، إذ يمزج العلاج بين كلٍّ من العلاج المعرفيّ الذي يستهدف الأفكار والمزاج، والعلاج السلوكيّ الذي يستهدف السلوكيّات، وبالتالي يُساعد على تغيير السلوك، والحالة المزاجيّة للفرد من خلال تعديل أسلوب التفكير.</a:t>
            </a:r>
            <a:endParaRPr lang="en-US" sz="1400" dirty="0">
              <a:ea typeface="Calibri"/>
              <a:cs typeface="Aria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4952999"/>
            <a:ext cx="3200400" cy="1747723"/>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6200" y="304800"/>
            <a:ext cx="8991600" cy="6553200"/>
            <a:chOff x="0" y="304800"/>
            <a:chExt cx="9144000" cy="6553200"/>
          </a:xfrm>
        </p:grpSpPr>
        <p:sp>
          <p:nvSpPr>
            <p:cNvPr id="3" name="AutoShape 2"/>
            <p:cNvSpPr>
              <a:spLocks noChangeArrowheads="1"/>
            </p:cNvSpPr>
            <p:nvPr/>
          </p:nvSpPr>
          <p:spPr bwMode="auto">
            <a:xfrm>
              <a:off x="3352800" y="304800"/>
              <a:ext cx="5495925" cy="457200"/>
            </a:xfrm>
            <a:prstGeom prst="roundRect">
              <a:avLst>
                <a:gd name="adj" fmla="val 16667"/>
              </a:avLst>
            </a:prstGeom>
            <a:solidFill>
              <a:srgbClr val="E2EFD9"/>
            </a:solidFill>
            <a:ln w="12700">
              <a:solidFill>
                <a:srgbClr val="FFD966"/>
              </a:solidFill>
              <a:round/>
              <a:headEnd/>
              <a:tailEnd/>
            </a:ln>
            <a:effectLst>
              <a:outerShdw dist="28398" dir="3806097" algn="ctr" rotWithShape="0">
                <a:srgbClr val="7F5F00">
                  <a:alpha val="50000"/>
                </a:srgbClr>
              </a:outerShdw>
            </a:effectLst>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sz="2400" b="1" dirty="0">
                  <a:latin typeface="Calibri" pitchFamily="34" charset="0"/>
                  <a:ea typeface="Arial" pitchFamily="34" charset="0"/>
                  <a:cs typeface="AL-Mateen" pitchFamily="2" charset="-78"/>
                </a:rPr>
                <a:t>أنواع العلاج السلوكيّ المعرفيّ للاكتئاب </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1981200" y="990600"/>
              <a:ext cx="6867525" cy="941796"/>
            </a:xfrm>
            <a:prstGeom prst="rect">
              <a:avLst/>
            </a:prstGeom>
          </p:spPr>
          <p:txBody>
            <a:bodyPr wrap="square">
              <a:spAutoFit/>
            </a:bodyPr>
            <a:lstStyle/>
            <a:p>
              <a:pPr algn="r" rtl="1">
                <a:lnSpc>
                  <a:spcPct val="115000"/>
                </a:lnSpc>
                <a:spcAft>
                  <a:spcPts val="0"/>
                </a:spcAft>
              </a:pPr>
              <a:r>
                <a:rPr lang="ar-EG" sz="2400" b="1" dirty="0">
                  <a:solidFill>
                    <a:srgbClr val="0070C0"/>
                  </a:solidFill>
                  <a:ea typeface="Times New Roman"/>
                  <a:cs typeface="AL-Mohanad Bold"/>
                </a:rPr>
                <a:t>يُمكن ذكر بعض أنواع العلاج السلوكيّ المعرفيّ المُتَّبعة لعلاج الاكتئاب على النحو الآتي:</a:t>
              </a:r>
              <a:endParaRPr lang="en-US" sz="1600" dirty="0">
                <a:solidFill>
                  <a:srgbClr val="0070C0"/>
                </a:solidFill>
                <a:ea typeface="Times New Roman"/>
                <a:cs typeface="Arial"/>
              </a:endParaRPr>
            </a:p>
          </p:txBody>
        </p:sp>
        <p:pic>
          <p:nvPicPr>
            <p:cNvPr id="5" name="Picture 2" descr="Blank cricle infographic material vector 04 free download"/>
            <p:cNvPicPr>
              <a:picLocks noChangeAspect="1" noChangeArrowheads="1"/>
            </p:cNvPicPr>
            <p:nvPr/>
          </p:nvPicPr>
          <p:blipFill>
            <a:blip r:embed="rId2">
              <a:extLst>
                <a:ext uri="{BEBA8EAE-BF5A-486C-A8C5-ECC9F3942E4B}">
                  <a14:imgProps xmlns:a14="http://schemas.microsoft.com/office/drawing/2010/main">
                    <a14:imgLayer r:embed="rId3">
                      <a14:imgEffect>
                        <a14:artisticPhotocopy/>
                      </a14:imgEffect>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2084796"/>
              <a:ext cx="9144000" cy="477320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3429000" y="2590800"/>
              <a:ext cx="2743200" cy="1142620"/>
            </a:xfrm>
            <a:prstGeom prst="rect">
              <a:avLst/>
            </a:prstGeom>
          </p:spPr>
          <p:txBody>
            <a:bodyPr wrap="square">
              <a:spAutoFit/>
            </a:bodyPr>
            <a:lstStyle/>
            <a:p>
              <a:pPr lvl="0" algn="r" rtl="1">
                <a:lnSpc>
                  <a:spcPct val="115000"/>
                </a:lnSpc>
                <a:spcAft>
                  <a:spcPts val="0"/>
                </a:spcAft>
              </a:pPr>
              <a:r>
                <a:rPr lang="ar-EG" sz="2000" b="1" dirty="0" smtClean="0">
                  <a:solidFill>
                    <a:schemeClr val="tx1">
                      <a:lumMod val="95000"/>
                      <a:lumOff val="5000"/>
                    </a:schemeClr>
                  </a:solidFill>
                  <a:ea typeface="Times New Roman"/>
                  <a:cs typeface="AL-Mateen"/>
                </a:rPr>
                <a:t>العلاج </a:t>
              </a:r>
              <a:r>
                <a:rPr lang="ar-EG" sz="2000" b="1" dirty="0">
                  <a:solidFill>
                    <a:schemeClr val="tx1">
                      <a:lumMod val="95000"/>
                      <a:lumOff val="5000"/>
                    </a:schemeClr>
                  </a:solidFill>
                  <a:ea typeface="Times New Roman"/>
                  <a:cs typeface="AL-Mateen"/>
                </a:rPr>
                <a:t>السلوكيّ الجدليّ (بالإنجليزيّة: </a:t>
              </a:r>
              <a:r>
                <a:rPr lang="en-US" sz="2000" b="1" dirty="0">
                  <a:solidFill>
                    <a:schemeClr val="tx1">
                      <a:lumMod val="95000"/>
                      <a:lumOff val="5000"/>
                    </a:schemeClr>
                  </a:solidFill>
                  <a:ea typeface="Times New Roman"/>
                  <a:cs typeface="AL-Mateen"/>
                </a:rPr>
                <a:t>Dialectical Behavior Therapy).</a:t>
              </a:r>
              <a:endParaRPr lang="ar-EG" sz="1600" dirty="0">
                <a:solidFill>
                  <a:schemeClr val="tx1">
                    <a:lumMod val="95000"/>
                    <a:lumOff val="5000"/>
                  </a:schemeClr>
                </a:solidFill>
                <a:ea typeface="Times New Roman"/>
                <a:cs typeface="AL-Mateen"/>
              </a:endParaRPr>
            </a:p>
          </p:txBody>
        </p:sp>
        <p:sp>
          <p:nvSpPr>
            <p:cNvPr id="7" name="Rectangle 6"/>
            <p:cNvSpPr/>
            <p:nvPr/>
          </p:nvSpPr>
          <p:spPr>
            <a:xfrm>
              <a:off x="1905000" y="3733420"/>
              <a:ext cx="2286000" cy="1323439"/>
            </a:xfrm>
            <a:prstGeom prst="rect">
              <a:avLst/>
            </a:prstGeom>
          </p:spPr>
          <p:txBody>
            <a:bodyPr wrap="square">
              <a:spAutoFit/>
            </a:bodyPr>
            <a:lstStyle/>
            <a:p>
              <a:pPr algn="ctr" rtl="1"/>
              <a:r>
                <a:rPr lang="ar-EG" sz="2000" b="1" dirty="0" smtClean="0">
                  <a:solidFill>
                    <a:schemeClr val="tx1">
                      <a:lumMod val="95000"/>
                      <a:lumOff val="5000"/>
                    </a:schemeClr>
                  </a:solidFill>
                  <a:ea typeface="Times New Roman"/>
                  <a:cs typeface="AL-Mateen"/>
                </a:rPr>
                <a:t>العلاج </a:t>
              </a:r>
              <a:r>
                <a:rPr lang="ar-EG" sz="2000" b="1" dirty="0">
                  <a:solidFill>
                    <a:schemeClr val="tx1">
                      <a:lumMod val="95000"/>
                      <a:lumOff val="5000"/>
                    </a:schemeClr>
                  </a:solidFill>
                  <a:ea typeface="Times New Roman"/>
                  <a:cs typeface="AL-Mateen"/>
                </a:rPr>
                <a:t>مُتعدِّد الوسائط (بالإنجليزيّة: </a:t>
              </a:r>
              <a:r>
                <a:rPr lang="en-US" sz="2000" b="1" dirty="0">
                  <a:solidFill>
                    <a:schemeClr val="tx1">
                      <a:lumMod val="95000"/>
                      <a:lumOff val="5000"/>
                    </a:schemeClr>
                  </a:solidFill>
                  <a:ea typeface="Times New Roman"/>
                  <a:cs typeface="AL-Mateen"/>
                </a:rPr>
                <a:t>Multimodal Therapy).</a:t>
              </a:r>
              <a:endParaRPr lang="ar-EG" sz="2000" dirty="0">
                <a:solidFill>
                  <a:schemeClr val="tx1">
                    <a:lumMod val="95000"/>
                    <a:lumOff val="5000"/>
                  </a:schemeClr>
                </a:solidFill>
              </a:endParaRPr>
            </a:p>
          </p:txBody>
        </p:sp>
        <p:sp>
          <p:nvSpPr>
            <p:cNvPr id="8" name="Rectangle 7"/>
            <p:cNvSpPr/>
            <p:nvPr/>
          </p:nvSpPr>
          <p:spPr>
            <a:xfrm>
              <a:off x="2634712" y="5265499"/>
              <a:ext cx="2448732" cy="707886"/>
            </a:xfrm>
            <a:prstGeom prst="rect">
              <a:avLst/>
            </a:prstGeom>
          </p:spPr>
          <p:txBody>
            <a:bodyPr wrap="square">
              <a:spAutoFit/>
            </a:bodyPr>
            <a:lstStyle/>
            <a:p>
              <a:pPr algn="ctr" rtl="1"/>
              <a:r>
                <a:rPr lang="ar-EG" sz="2000" dirty="0" smtClean="0">
                  <a:solidFill>
                    <a:schemeClr val="tx1">
                      <a:lumMod val="95000"/>
                      <a:lumOff val="5000"/>
                    </a:schemeClr>
                  </a:solidFill>
                  <a:ea typeface="Times New Roman"/>
                  <a:cs typeface="AL-Mateen"/>
                </a:rPr>
                <a:t>العلاج </a:t>
              </a:r>
              <a:r>
                <a:rPr lang="ar-EG" sz="2000" dirty="0">
                  <a:solidFill>
                    <a:schemeClr val="tx1">
                      <a:lumMod val="95000"/>
                      <a:lumOff val="5000"/>
                    </a:schemeClr>
                  </a:solidFill>
                  <a:ea typeface="Times New Roman"/>
                  <a:cs typeface="AL-Mateen"/>
                </a:rPr>
                <a:t>المعرفيّ (بالإنجليزيّة: </a:t>
              </a:r>
              <a:r>
                <a:rPr lang="en-US" sz="2000" dirty="0">
                  <a:solidFill>
                    <a:schemeClr val="tx1">
                      <a:lumMod val="95000"/>
                      <a:lumOff val="5000"/>
                    </a:schemeClr>
                  </a:solidFill>
                  <a:ea typeface="Times New Roman"/>
                  <a:cs typeface="AL-Mateen"/>
                </a:rPr>
                <a:t>Cognitive Therapy).</a:t>
              </a:r>
              <a:endParaRPr lang="ar-EG" sz="2000" dirty="0">
                <a:solidFill>
                  <a:schemeClr val="tx1">
                    <a:lumMod val="95000"/>
                    <a:lumOff val="5000"/>
                  </a:schemeClr>
                </a:solidFill>
              </a:endParaRPr>
            </a:p>
          </p:txBody>
        </p:sp>
        <p:sp>
          <p:nvSpPr>
            <p:cNvPr id="9" name="Rectangle 8"/>
            <p:cNvSpPr/>
            <p:nvPr/>
          </p:nvSpPr>
          <p:spPr>
            <a:xfrm>
              <a:off x="4425688" y="4065170"/>
              <a:ext cx="2590800" cy="1200329"/>
            </a:xfrm>
            <a:prstGeom prst="rect">
              <a:avLst/>
            </a:prstGeom>
          </p:spPr>
          <p:txBody>
            <a:bodyPr wrap="square">
              <a:spAutoFit/>
            </a:bodyPr>
            <a:lstStyle/>
            <a:p>
              <a:pPr algn="ctr" rtl="1"/>
              <a:r>
                <a:rPr lang="ar-EG" dirty="0" smtClean="0">
                  <a:solidFill>
                    <a:schemeClr val="tx1">
                      <a:lumMod val="95000"/>
                      <a:lumOff val="5000"/>
                    </a:schemeClr>
                  </a:solidFill>
                  <a:ea typeface="Times New Roman"/>
                  <a:cs typeface="AL-Mateen"/>
                </a:rPr>
                <a:t>العلاج </a:t>
              </a:r>
              <a:r>
                <a:rPr lang="ar-EG" dirty="0">
                  <a:solidFill>
                    <a:schemeClr val="tx1">
                      <a:lumMod val="95000"/>
                      <a:lumOff val="5000"/>
                    </a:schemeClr>
                  </a:solidFill>
                  <a:ea typeface="Times New Roman"/>
                  <a:cs typeface="AL-Mateen"/>
                </a:rPr>
                <a:t>السلوكيّ الانفعاليّ العقلانيّ (بالإنجليزيّة: </a:t>
              </a:r>
              <a:r>
                <a:rPr lang="en-US" dirty="0">
                  <a:solidFill>
                    <a:schemeClr val="tx1">
                      <a:lumMod val="95000"/>
                      <a:lumOff val="5000"/>
                    </a:schemeClr>
                  </a:solidFill>
                  <a:ea typeface="Times New Roman"/>
                  <a:cs typeface="AL-Mateen"/>
                </a:rPr>
                <a:t>Rational Emotive Behavior Therapy)، </a:t>
              </a:r>
              <a:r>
                <a:rPr lang="ar-EG" dirty="0">
                  <a:solidFill>
                    <a:schemeClr val="tx1">
                      <a:lumMod val="95000"/>
                      <a:lumOff val="5000"/>
                    </a:schemeClr>
                  </a:solidFill>
                  <a:ea typeface="Times New Roman"/>
                  <a:cs typeface="AL-Mateen"/>
                </a:rPr>
                <a:t>واختصاراً </a:t>
              </a:r>
              <a:r>
                <a:rPr lang="en-US" dirty="0">
                  <a:solidFill>
                    <a:schemeClr val="tx1">
                      <a:lumMod val="95000"/>
                      <a:lumOff val="5000"/>
                    </a:schemeClr>
                  </a:solidFill>
                  <a:ea typeface="Times New Roman"/>
                  <a:cs typeface="AL-Mateen"/>
                </a:rPr>
                <a:t>REBT.</a:t>
              </a:r>
              <a:endParaRPr lang="ar-EG" dirty="0">
                <a:solidFill>
                  <a:schemeClr val="tx1">
                    <a:lumMod val="95000"/>
                    <a:lumOff val="5000"/>
                  </a:schemeClr>
                </a:solidFill>
              </a:endParaRPr>
            </a:p>
          </p:txBody>
        </p:sp>
      </p:grpSp>
    </p:spTree>
    <p:extLst>
      <p:ext uri="{BB962C8B-B14F-4D97-AF65-F5344CB8AC3E}">
        <p14:creationId xmlns:p14="http://schemas.microsoft.com/office/powerpoint/2010/main" val="40985555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81000"/>
            <a:ext cx="8077200" cy="4837222"/>
          </a:xfrm>
          <a:prstGeom prst="rect">
            <a:avLst/>
          </a:prstGeom>
          <a:ln w="28575">
            <a:solidFill>
              <a:srgbClr val="7030A0"/>
            </a:solidFill>
            <a:prstDash val="lgDash"/>
          </a:ln>
        </p:spPr>
        <p:txBody>
          <a:bodyPr wrap="square">
            <a:spAutoFit/>
          </a:bodyPr>
          <a:lstStyle/>
          <a:p>
            <a:pPr algn="r" rtl="1">
              <a:lnSpc>
                <a:spcPct val="150000"/>
              </a:lnSpc>
              <a:spcAft>
                <a:spcPts val="1000"/>
              </a:spcAft>
            </a:pPr>
            <a:r>
              <a:rPr lang="ar-SA" sz="2000" dirty="0">
                <a:solidFill>
                  <a:srgbClr val="0070C0"/>
                </a:solidFill>
                <a:ea typeface="Calibri"/>
              </a:rPr>
              <a:t>علاجات أخرى للاكتئاب يُمكن ذكر بعض من العلاجات الأخرى المُستخدَمة في علاج الاكتئاب على النحو الآتي:</a:t>
            </a:r>
            <a:endParaRPr lang="en-US" sz="1200" dirty="0">
              <a:ea typeface="Calibri"/>
              <a:cs typeface="Arial"/>
            </a:endParaRPr>
          </a:p>
          <a:p>
            <a:pPr marL="342900" lvl="0" indent="-342900" algn="r" rtl="1">
              <a:lnSpc>
                <a:spcPct val="150000"/>
              </a:lnSpc>
              <a:spcAft>
                <a:spcPts val="0"/>
              </a:spcAft>
              <a:buFont typeface="Wingdings"/>
              <a:buChar char=""/>
            </a:pPr>
            <a:r>
              <a:rPr lang="ar-SA" sz="2000" dirty="0">
                <a:solidFill>
                  <a:srgbClr val="333333"/>
                </a:solidFill>
                <a:ea typeface="Calibri"/>
              </a:rPr>
              <a:t>مُثبِّطات استرداد السيروتونين الانتقائيّة (بالإنجليزيّة</a:t>
            </a:r>
            <a:r>
              <a:rPr lang="en-US" sz="2000" dirty="0">
                <a:solidFill>
                  <a:srgbClr val="333333"/>
                </a:solidFill>
                <a:latin typeface="Arial"/>
                <a:ea typeface="Calibri"/>
                <a:cs typeface="Arial"/>
              </a:rPr>
              <a:t>: Serotonin-norepinephrine reuptake inhibitors)</a:t>
            </a:r>
            <a:r>
              <a:rPr lang="ar-SA" sz="2000" dirty="0">
                <a:solidFill>
                  <a:srgbClr val="333333"/>
                </a:solidFill>
                <a:ea typeface="Calibri"/>
              </a:rPr>
              <a:t>، وتُعتبَر هذه العلاجات أكثر أماناً من غيرها من مُضادَّات الاكتئاب، مثل: سيتالوبرام، وإسيتالوبرام، وفلوكستين. </a:t>
            </a:r>
            <a:endParaRPr lang="en-US" sz="1200" dirty="0">
              <a:ea typeface="Calibri"/>
              <a:cs typeface="Arial"/>
            </a:endParaRPr>
          </a:p>
          <a:p>
            <a:pPr marL="342900" lvl="0" indent="-342900" algn="r" rtl="1">
              <a:lnSpc>
                <a:spcPct val="150000"/>
              </a:lnSpc>
              <a:spcAft>
                <a:spcPts val="0"/>
              </a:spcAft>
              <a:buFont typeface="Wingdings"/>
              <a:buChar char=""/>
            </a:pPr>
            <a:r>
              <a:rPr lang="ar-SA" sz="2000" dirty="0">
                <a:solidFill>
                  <a:srgbClr val="333333"/>
                </a:solidFill>
                <a:ea typeface="Calibri"/>
              </a:rPr>
              <a:t>مُضادَّات الاكتئاب ثُلاثيّة الحلقات (بالإنجليزيّة</a:t>
            </a:r>
            <a:r>
              <a:rPr lang="en-US" sz="2000" dirty="0">
                <a:solidFill>
                  <a:srgbClr val="333333"/>
                </a:solidFill>
                <a:latin typeface="Arial"/>
                <a:ea typeface="Calibri"/>
                <a:cs typeface="Arial"/>
              </a:rPr>
              <a:t>: Tricyclic antidepressants)</a:t>
            </a:r>
            <a:r>
              <a:rPr lang="ar-SA" sz="2000" dirty="0">
                <a:solidFill>
                  <a:srgbClr val="333333"/>
                </a:solidFill>
                <a:ea typeface="Calibri"/>
              </a:rPr>
              <a:t>، وتُعَدُّ هذه الأدوية فعَّالة جدّاً، لكن من النادر أن يصفها الطبيب للمريض لخطورة أعراضها الجانبيّة مقارنةً بمُضادَّات الاكتئاب الأخرى. </a:t>
            </a:r>
            <a:endParaRPr lang="en-US" sz="1200" dirty="0">
              <a:ea typeface="Calibri"/>
              <a:cs typeface="Arial"/>
            </a:endParaRPr>
          </a:p>
          <a:p>
            <a:pPr marL="342900" lvl="0" indent="-342900" algn="r" rtl="1">
              <a:lnSpc>
                <a:spcPct val="150000"/>
              </a:lnSpc>
              <a:spcAft>
                <a:spcPts val="1000"/>
              </a:spcAft>
              <a:buFont typeface="Wingdings"/>
              <a:buChar char=""/>
            </a:pPr>
            <a:r>
              <a:rPr lang="ar-SA" sz="2000" dirty="0">
                <a:solidFill>
                  <a:srgbClr val="333333"/>
                </a:solidFill>
                <a:ea typeface="Calibri"/>
              </a:rPr>
              <a:t>مُثبِّطات أكسيداز أحادي الأمين (بالإنجليزيّة</a:t>
            </a:r>
            <a:r>
              <a:rPr lang="en-US" sz="2000" dirty="0">
                <a:solidFill>
                  <a:srgbClr val="333333"/>
                </a:solidFill>
                <a:latin typeface="Arial"/>
                <a:ea typeface="Calibri"/>
                <a:cs typeface="Arial"/>
              </a:rPr>
              <a:t>: Monoamine oxidase inhibitors)</a:t>
            </a:r>
            <a:r>
              <a:rPr lang="ar-SA" sz="2000" dirty="0">
                <a:solidFill>
                  <a:srgbClr val="333333"/>
                </a:solidFill>
                <a:ea typeface="Calibri"/>
              </a:rPr>
              <a:t>، ويستلزم هذا النوع من الأدوية اتِّباع نظام غذائيّ مُعيَّن؛ لتجنُّب التداخلات والتفاعلات الدوائيّة.</a:t>
            </a:r>
            <a:endParaRPr lang="en-US" sz="1200" dirty="0">
              <a:ea typeface="Calibri"/>
              <a:cs typeface="Arial"/>
            </a:endParaRPr>
          </a:p>
        </p:txBody>
      </p:sp>
      <p:sp>
        <p:nvSpPr>
          <p:cNvPr id="3" name="Oval 2"/>
          <p:cNvSpPr/>
          <p:nvPr/>
        </p:nvSpPr>
        <p:spPr>
          <a:xfrm>
            <a:off x="152400" y="5105400"/>
            <a:ext cx="1981200" cy="1411178"/>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(4)</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فردي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الزمن: 10 دقيقه</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عصف</a:t>
            </a:r>
            <a:r>
              <a:rPr kumimoji="0" lang="ar-EG" sz="2400" b="0" i="0" u="none" strike="noStrike" cap="none" normalizeH="0" dirty="0" smtClean="0">
                <a:ln>
                  <a:noFill/>
                </a:ln>
                <a:solidFill>
                  <a:schemeClr val="tx1"/>
                </a:solidFill>
                <a:effectLst/>
                <a:latin typeface="Calibri" pitchFamily="34" charset="0"/>
                <a:ea typeface="Arial" pitchFamily="34" charset="0"/>
                <a:cs typeface="AL-Mateen" pitchFamily="2" charset="-78"/>
              </a:rPr>
              <a:t> ذهني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62000" y="2590800"/>
            <a:ext cx="7315200" cy="2351413"/>
          </a:xfrm>
          <a:prstGeom prst="rect">
            <a:avLst/>
          </a:prstGeom>
        </p:spPr>
        <p:txBody>
          <a:bodyPr wrap="square">
            <a:spAutoFit/>
          </a:bodyPr>
          <a:lstStyle/>
          <a:p>
            <a:pPr algn="r" rtl="1">
              <a:lnSpc>
                <a:spcPct val="115000"/>
              </a:lnSpc>
              <a:spcAft>
                <a:spcPts val="0"/>
              </a:spcAft>
            </a:pPr>
            <a:r>
              <a:rPr lang="ar-EG" sz="2000" b="1" dirty="0">
                <a:solidFill>
                  <a:srgbClr val="C00000"/>
                </a:solidFill>
                <a:ea typeface="Times New Roman"/>
                <a:cs typeface="AL-Mohanad Bold"/>
              </a:rPr>
              <a:t>عزيزي المشارك:</a:t>
            </a:r>
          </a:p>
          <a:p>
            <a:pPr algn="r" rtl="1">
              <a:lnSpc>
                <a:spcPct val="115000"/>
              </a:lnSpc>
              <a:spcAft>
                <a:spcPts val="0"/>
              </a:spcAft>
            </a:pPr>
            <a:r>
              <a:rPr lang="ar-EG" sz="2000" dirty="0">
                <a:ea typeface="Times New Roman"/>
                <a:cs typeface="AL-Mohanad Bold"/>
              </a:rPr>
              <a:t>تكلم عن العلاج السلوكي المعرفي للإكتئاب</a:t>
            </a:r>
            <a:r>
              <a:rPr lang="ar-EG" sz="2000" b="1" dirty="0" smtClean="0">
                <a:solidFill>
                  <a:schemeClr val="tx1">
                    <a:lumMod val="95000"/>
                    <a:lumOff val="5000"/>
                  </a:schemeClr>
                </a:solidFill>
                <a:ea typeface="Times New Roman"/>
                <a:cs typeface="AL-Mohanad Bold"/>
              </a:rPr>
              <a:t>؟</a:t>
            </a:r>
            <a:r>
              <a:rPr lang="ar-EG"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r>
              <a:rPr lang="ar-EG" dirty="0">
                <a:ea typeface="Times New Roman"/>
                <a:cs typeface="AL-Mohanad Bold"/>
              </a:rPr>
              <a:t>......................................................................................................................</a:t>
            </a:r>
            <a:endParaRPr lang="ar-EG" dirty="0"/>
          </a:p>
        </p:txBody>
      </p:sp>
      <p:pic>
        <p:nvPicPr>
          <p:cNvPr id="9"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550" y="1331257"/>
            <a:ext cx="1085850" cy="102870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457200" y="5257800"/>
            <a:ext cx="3392170" cy="1323340"/>
          </a:xfrm>
          <a:prstGeom prst="roundRect">
            <a:avLst/>
          </a:prstGeom>
          <a:blipFill>
            <a:blip r:embed="rId5">
              <a:extLst>
                <a:ext uri="{28A0092B-C50C-407E-A947-70E740481C1C}">
                  <a14:useLocalDpi xmlns:a14="http://schemas.microsoft.com/office/drawing/2010/main" val="0"/>
                </a:ext>
              </a:extLst>
            </a:blip>
            <a:srcRect/>
            <a:stretch>
              <a:fillRect l="-1000" r="-1000"/>
            </a:stretch>
          </a:blip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4169974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038600" y="85726"/>
            <a:ext cx="4800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طرق العلاج السلوكي المعرفي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1676400" y="1981200"/>
            <a:ext cx="7048500" cy="2061077"/>
          </a:xfrm>
          <a:prstGeom prst="rect">
            <a:avLst/>
          </a:prstGeom>
          <a:ln w="28575">
            <a:solidFill>
              <a:srgbClr val="FF0000"/>
            </a:solidFill>
          </a:ln>
        </p:spPr>
        <p:txBody>
          <a:bodyPr wrap="square">
            <a:spAutoFit/>
          </a:bodyPr>
          <a:lstStyle/>
          <a:p>
            <a:pPr algn="r" rtl="1">
              <a:lnSpc>
                <a:spcPct val="115000"/>
              </a:lnSpc>
              <a:spcAft>
                <a:spcPts val="1000"/>
              </a:spcAft>
              <a:tabLst>
                <a:tab pos="660400" algn="l"/>
              </a:tabLst>
            </a:pPr>
            <a:r>
              <a:rPr lang="ar-SA" sz="2400" dirty="0">
                <a:solidFill>
                  <a:srgbClr val="00B050"/>
                </a:solidFill>
                <a:ea typeface="Calibri"/>
              </a:rPr>
              <a:t>التعويد والكف بالنقيض </a:t>
            </a:r>
            <a:endParaRPr lang="en-US" sz="1200" dirty="0">
              <a:ea typeface="Calibri"/>
              <a:cs typeface="Arial"/>
            </a:endParaRPr>
          </a:p>
          <a:p>
            <a:pPr algn="r" rtl="1">
              <a:lnSpc>
                <a:spcPct val="115000"/>
              </a:lnSpc>
              <a:spcAft>
                <a:spcPts val="1000"/>
              </a:spcAft>
              <a:tabLst>
                <a:tab pos="660400" algn="l"/>
              </a:tabLst>
            </a:pPr>
            <a:r>
              <a:rPr lang="ar-SA" sz="2000" dirty="0">
                <a:solidFill>
                  <a:srgbClr val="0D0D0D"/>
                </a:solidFill>
                <a:ea typeface="Calibri"/>
              </a:rPr>
              <a:t>تهدف هذه الطريقة إلى التخلص من بعض سلوكيات المرضى، كالقلق، والخوف عن طريق التوحيد التدريجي للمواقف المرتبطة بها، مع محاولة استبدال السلوك السيئ بسلوك آخر معاكس له، من خلال تعريض المصاب للقلق بشكل تدريجي عن طريق استخدام التعرض الفعلي أو التخيل. </a:t>
            </a:r>
            <a:endParaRPr lang="en-US" sz="1200" dirty="0">
              <a:ea typeface="Calibri"/>
              <a:cs typeface="Arial"/>
            </a:endParaRPr>
          </a:p>
        </p:txBody>
      </p:sp>
      <p:sp>
        <p:nvSpPr>
          <p:cNvPr id="6" name="Rectangle 5"/>
          <p:cNvSpPr/>
          <p:nvPr/>
        </p:nvSpPr>
        <p:spPr>
          <a:xfrm flipH="1">
            <a:off x="152400" y="1981200"/>
            <a:ext cx="1447800" cy="2061077"/>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7" name="Rectangle 6"/>
          <p:cNvSpPr/>
          <p:nvPr/>
        </p:nvSpPr>
        <p:spPr>
          <a:xfrm>
            <a:off x="178836" y="4467319"/>
            <a:ext cx="7441163" cy="1568635"/>
          </a:xfrm>
          <a:prstGeom prst="rect">
            <a:avLst/>
          </a:prstGeom>
          <a:ln w="28575">
            <a:solidFill>
              <a:srgbClr val="00B050"/>
            </a:solidFill>
          </a:ln>
        </p:spPr>
        <p:txBody>
          <a:bodyPr wrap="square">
            <a:spAutoFit/>
          </a:bodyPr>
          <a:lstStyle/>
          <a:p>
            <a:pPr algn="r" rtl="1">
              <a:lnSpc>
                <a:spcPct val="115000"/>
              </a:lnSpc>
              <a:spcAft>
                <a:spcPts val="1000"/>
              </a:spcAft>
              <a:tabLst>
                <a:tab pos="660400" algn="l"/>
              </a:tabLst>
            </a:pPr>
            <a:r>
              <a:rPr lang="ar-SA" sz="2400" dirty="0">
                <a:solidFill>
                  <a:srgbClr val="00B050"/>
                </a:solidFill>
                <a:ea typeface="Calibri"/>
              </a:rPr>
              <a:t>تدريب المهارات الاجتماعية للطفل </a:t>
            </a:r>
            <a:endParaRPr lang="en-US" sz="1200" dirty="0">
              <a:ea typeface="Calibri"/>
              <a:cs typeface="Arial"/>
            </a:endParaRPr>
          </a:p>
          <a:p>
            <a:pPr algn="r" rtl="1"/>
            <a:r>
              <a:rPr lang="ar-SA" sz="2000" dirty="0">
                <a:solidFill>
                  <a:srgbClr val="0D0D0D"/>
                </a:solidFill>
                <a:ea typeface="Calibri"/>
              </a:rPr>
              <a:t>يعدّ القصور في المهارات الاجتماعية بكلّ ما يتعلق بجوانب الضعف في التفاعل الاجتماعي الإيجابي من الأسس الرئيسية للاضطراب النفسي، كالخجل من إظهار الحب، والقلق الاجتماعي</a:t>
            </a:r>
            <a:endParaRPr lang="ar-EG" sz="2000" dirty="0"/>
          </a:p>
        </p:txBody>
      </p:sp>
      <p:sp>
        <p:nvSpPr>
          <p:cNvPr id="8" name="Rectangle 7"/>
          <p:cNvSpPr/>
          <p:nvPr/>
        </p:nvSpPr>
        <p:spPr>
          <a:xfrm>
            <a:off x="7696200" y="4467319"/>
            <a:ext cx="1295400" cy="1568635"/>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152400"/>
            <a:ext cx="2252540" cy="708656"/>
          </a:xfrm>
          <a:prstGeom prst="rect">
            <a:avLst/>
          </a:prstGeom>
        </p:spPr>
        <p:txBody>
          <a:bodyPr wrap="none">
            <a:spAutoFit/>
          </a:bodyPr>
          <a:lstStyle/>
          <a:p>
            <a:pPr marL="0" marR="0" lvl="0" indent="0" algn="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a:ln>
                  <a:noFill/>
                </a:ln>
                <a:solidFill>
                  <a:srgbClr val="F79646">
                    <a:lumMod val="50000"/>
                  </a:srgbClr>
                </a:solidFill>
                <a:effectLst/>
                <a:uLnTx/>
                <a:uFillTx/>
                <a:ea typeface="Times New Roman"/>
                <a:cs typeface="AL-Mateen"/>
              </a:rPr>
              <a:t>محاور البرنامج:</a:t>
            </a:r>
            <a:endParaRPr kumimoji="0" lang="en-US" sz="2400" b="0" i="0" u="none" strike="noStrike" kern="0" cap="none" spc="0" normalizeH="0" baseline="0" noProof="0" dirty="0">
              <a:ln>
                <a:noFill/>
              </a:ln>
              <a:solidFill>
                <a:srgbClr val="F79646">
                  <a:lumMod val="50000"/>
                </a:srgbClr>
              </a:solidFill>
              <a:effectLst/>
              <a:uLnTx/>
              <a:uFillTx/>
              <a:ea typeface="Times New Roman"/>
              <a:cs typeface="Arial"/>
            </a:endParaRPr>
          </a:p>
        </p:txBody>
      </p:sp>
      <p:sp>
        <p:nvSpPr>
          <p:cNvPr id="3" name="Rectangle 2"/>
          <p:cNvSpPr/>
          <p:nvPr/>
        </p:nvSpPr>
        <p:spPr>
          <a:xfrm>
            <a:off x="1219200" y="861056"/>
            <a:ext cx="7543800" cy="6038576"/>
          </a:xfrm>
          <a:prstGeom prst="rect">
            <a:avLst/>
          </a:prstGeom>
        </p:spPr>
        <p:txBody>
          <a:bodyPr wrap="square">
            <a:spAutoFit/>
          </a:bodyPr>
          <a:lstStyle/>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ما هو العلاج السلوكي</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خطوات العلاج السلوكي المعرفي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العلاج السلوكي المعرفي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العلاج السلوكي المعرفي للأكتئاب</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طرق العلاج السلوكي المعرفي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أفضل علاج سلوكي للوسواس القهري</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أساليب العلاج السلوكي المعرفي</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أهداف العلاج المعرفي السلوكي</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دواعي العلاج السلوكي المعرفي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مخاطر العلاج السلوكي المعرفي</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نظرية العلاج المعرفي السلوكي عند ( ارون – بيك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مبادئ العلاج المعرفي السلوكي</a:t>
            </a:r>
            <a:endParaRPr lang="en-US" sz="1600" dirty="0">
              <a:ea typeface="Calibri"/>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28600" y="2819400"/>
            <a:ext cx="2514600" cy="2630225"/>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04800"/>
            <a:ext cx="8229600" cy="1565557"/>
          </a:xfrm>
          <a:prstGeom prst="rect">
            <a:avLst/>
          </a:prstGeom>
        </p:spPr>
        <p:txBody>
          <a:bodyPr wrap="square">
            <a:spAutoFit/>
          </a:bodyPr>
          <a:lstStyle/>
          <a:p>
            <a:pPr algn="r" rtl="1">
              <a:lnSpc>
                <a:spcPct val="115000"/>
              </a:lnSpc>
              <a:spcAft>
                <a:spcPts val="1000"/>
              </a:spcAft>
              <a:tabLst>
                <a:tab pos="660400" algn="l"/>
              </a:tabLst>
            </a:pPr>
            <a:r>
              <a:rPr lang="ar-SA" sz="2800" dirty="0">
                <a:solidFill>
                  <a:srgbClr val="00B050"/>
                </a:solidFill>
                <a:ea typeface="Calibri"/>
              </a:rPr>
              <a:t>العقاب وتكاليف الاستجابة والإبعاد المؤقت </a:t>
            </a:r>
            <a:endParaRPr lang="en-US" sz="1400" dirty="0">
              <a:ea typeface="Calibri"/>
              <a:cs typeface="Arial"/>
            </a:endParaRPr>
          </a:p>
          <a:p>
            <a:pPr algn="r" rtl="1">
              <a:lnSpc>
                <a:spcPct val="115000"/>
              </a:lnSpc>
              <a:spcAft>
                <a:spcPts val="1000"/>
              </a:spcAft>
              <a:tabLst>
                <a:tab pos="660400" algn="l"/>
              </a:tabLst>
            </a:pPr>
            <a:r>
              <a:rPr lang="ar-SA" sz="2400" dirty="0">
                <a:solidFill>
                  <a:srgbClr val="0D0D0D"/>
                </a:solidFill>
                <a:ea typeface="Calibri"/>
              </a:rPr>
              <a:t>يكون ذلك عن طريق إحداث العقاب البدني، أو اللفظي المنفر أو المؤلم للمصاب عند قيامه بسلوك غير مرغوب فيه. </a:t>
            </a:r>
            <a:endParaRPr lang="en-US" sz="1400" dirty="0">
              <a:ea typeface="Calibri"/>
              <a:cs typeface="Arial"/>
            </a:endParaRPr>
          </a:p>
        </p:txBody>
      </p:sp>
      <p:sp>
        <p:nvSpPr>
          <p:cNvPr id="3" name="Flowchart: Terminator 2"/>
          <p:cNvSpPr/>
          <p:nvPr/>
        </p:nvSpPr>
        <p:spPr>
          <a:xfrm>
            <a:off x="6100665" y="2133600"/>
            <a:ext cx="2514600" cy="685800"/>
          </a:xfrm>
          <a:prstGeom prst="flowChartTermina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r" rtl="1">
              <a:lnSpc>
                <a:spcPct val="115000"/>
              </a:lnSpc>
              <a:spcAft>
                <a:spcPts val="1000"/>
              </a:spcAft>
              <a:tabLst>
                <a:tab pos="660400" algn="l"/>
              </a:tabLst>
            </a:pPr>
            <a:r>
              <a:rPr lang="ar-SA" sz="3200" b="1" dirty="0">
                <a:solidFill>
                  <a:schemeClr val="tx1">
                    <a:lumMod val="95000"/>
                    <a:lumOff val="5000"/>
                  </a:schemeClr>
                </a:solidFill>
                <a:ea typeface="Calibri"/>
              </a:rPr>
              <a:t>أنواع العقاب: </a:t>
            </a:r>
            <a:endParaRPr lang="en-US" sz="1600" b="1" dirty="0">
              <a:solidFill>
                <a:schemeClr val="tx1">
                  <a:lumMod val="95000"/>
                  <a:lumOff val="5000"/>
                </a:schemeClr>
              </a:solidFill>
              <a:ea typeface="Calibri"/>
              <a:cs typeface="Arial"/>
            </a:endParaRPr>
          </a:p>
        </p:txBody>
      </p:sp>
      <p:sp>
        <p:nvSpPr>
          <p:cNvPr id="4" name="Rounded Rectangle 3"/>
          <p:cNvSpPr/>
          <p:nvPr/>
        </p:nvSpPr>
        <p:spPr>
          <a:xfrm>
            <a:off x="5410200" y="3733800"/>
            <a:ext cx="2671665" cy="1600200"/>
          </a:xfrm>
          <a:prstGeom prst="roundRect">
            <a:avLst/>
          </a:prstGeom>
        </p:spPr>
        <p:style>
          <a:lnRef idx="1">
            <a:schemeClr val="accent6"/>
          </a:lnRef>
          <a:fillRef idx="2">
            <a:schemeClr val="accent6"/>
          </a:fillRef>
          <a:effectRef idx="1">
            <a:schemeClr val="accent6"/>
          </a:effectRef>
          <a:fontRef idx="minor">
            <a:schemeClr val="dk1"/>
          </a:fontRef>
        </p:style>
        <p:txBody>
          <a:bodyPr rtlCol="1" anchor="ctr"/>
          <a:lstStyle/>
          <a:p>
            <a:pPr lvl="0" algn="ctr" rtl="1">
              <a:lnSpc>
                <a:spcPct val="115000"/>
              </a:lnSpc>
              <a:spcAft>
                <a:spcPts val="1000"/>
              </a:spcAft>
              <a:tabLst>
                <a:tab pos="660400" algn="l"/>
              </a:tabLst>
            </a:pPr>
            <a:r>
              <a:rPr lang="ar-SA" dirty="0">
                <a:solidFill>
                  <a:srgbClr val="0D0D0D"/>
                </a:solidFill>
                <a:ea typeface="Calibri"/>
              </a:rPr>
              <a:t>تكاليف الاستجابة: كحرمان المصاب من المدعم الذي كان يعود عليه بالفائدة في حال إظهاره لسلوكه المضطرب. </a:t>
            </a:r>
            <a:endParaRPr lang="en-US" sz="1100" dirty="0">
              <a:ea typeface="Calibri"/>
              <a:cs typeface="Arial"/>
            </a:endParaRPr>
          </a:p>
        </p:txBody>
      </p:sp>
      <p:sp>
        <p:nvSpPr>
          <p:cNvPr id="5" name="Rounded Rectangle 4"/>
          <p:cNvSpPr/>
          <p:nvPr/>
        </p:nvSpPr>
        <p:spPr>
          <a:xfrm>
            <a:off x="1524000" y="3733800"/>
            <a:ext cx="2514600" cy="16002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rtl="1"/>
            <a:r>
              <a:rPr lang="ar-SA" dirty="0">
                <a:solidFill>
                  <a:srgbClr val="0D0D0D"/>
                </a:solidFill>
                <a:ea typeface="Calibri"/>
              </a:rPr>
              <a:t>الإبعاد المؤقت: إبعاد المصاب لفترة قصيرة إلى مكانٍ لا يحتوي على المدعمات النفسية أو الاجتماعية عند إظهاره للسلوك غير المرغوب فيه</a:t>
            </a:r>
            <a:endParaRPr lang="ar-EG" dirty="0"/>
          </a:p>
        </p:txBody>
      </p:sp>
      <p:sp>
        <p:nvSpPr>
          <p:cNvPr id="6" name="Right Arrow 5"/>
          <p:cNvSpPr/>
          <p:nvPr/>
        </p:nvSpPr>
        <p:spPr>
          <a:xfrm flipH="1">
            <a:off x="4038600" y="4419600"/>
            <a:ext cx="1371600" cy="30480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EG"/>
          </a:p>
        </p:txBody>
      </p:sp>
      <p:sp>
        <p:nvSpPr>
          <p:cNvPr id="7" name="Teardrop 6"/>
          <p:cNvSpPr/>
          <p:nvPr/>
        </p:nvSpPr>
        <p:spPr>
          <a:xfrm>
            <a:off x="4572000" y="2133600"/>
            <a:ext cx="1981200" cy="1066800"/>
          </a:xfrm>
          <a:prstGeom prst="teardrop">
            <a:avLst/>
          </a:prstGeom>
          <a:blipFill dpi="0" rotWithShape="1">
            <a:blip r:embed="rId2">
              <a:extLst>
                <a:ext uri="{28A0092B-C50C-407E-A947-70E740481C1C}">
                  <a14:useLocalDpi xmlns:a14="http://schemas.microsoft.com/office/drawing/2010/main" val="0"/>
                </a:ext>
              </a:extLst>
            </a:blip>
            <a:srcRect/>
            <a:stretch>
              <a:fillRect/>
            </a:stretch>
          </a:bli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flipH="1">
            <a:off x="5334000" y="533400"/>
            <a:ext cx="3124200" cy="685800"/>
          </a:xfrm>
          <a:prstGeom prst="homePlate">
            <a:avLst/>
          </a:prstGeom>
        </p:spPr>
        <p:style>
          <a:lnRef idx="3">
            <a:schemeClr val="lt1"/>
          </a:lnRef>
          <a:fillRef idx="1">
            <a:schemeClr val="accent4"/>
          </a:fillRef>
          <a:effectRef idx="1">
            <a:schemeClr val="accent4"/>
          </a:effectRef>
          <a:fontRef idx="minor">
            <a:schemeClr val="lt1"/>
          </a:fontRef>
        </p:style>
        <p:txBody>
          <a:bodyPr rtlCol="1" anchor="ctr"/>
          <a:lstStyle/>
          <a:p>
            <a:pPr algn="r" rtl="1">
              <a:lnSpc>
                <a:spcPct val="115000"/>
              </a:lnSpc>
              <a:spcAft>
                <a:spcPts val="1000"/>
              </a:spcAft>
              <a:tabLst>
                <a:tab pos="660400" algn="l"/>
              </a:tabLst>
            </a:pPr>
            <a:r>
              <a:rPr lang="ar-SA" sz="2800" dirty="0">
                <a:solidFill>
                  <a:schemeClr val="bg1"/>
                </a:solidFill>
                <a:ea typeface="Calibri"/>
              </a:rPr>
              <a:t>فوائد العقاب والإبعاد: </a:t>
            </a:r>
            <a:endParaRPr lang="en-US" sz="1400" dirty="0">
              <a:solidFill>
                <a:schemeClr val="bg1"/>
              </a:solidFill>
              <a:ea typeface="Calibri"/>
              <a:cs typeface="Arial"/>
            </a:endParaRPr>
          </a:p>
        </p:txBody>
      </p:sp>
      <p:sp>
        <p:nvSpPr>
          <p:cNvPr id="3" name="Flowchart: Merge 2"/>
          <p:cNvSpPr/>
          <p:nvPr/>
        </p:nvSpPr>
        <p:spPr>
          <a:xfrm>
            <a:off x="5334000" y="1905000"/>
            <a:ext cx="3429000" cy="3124200"/>
          </a:xfrm>
          <a:prstGeom prst="flowChartMerge">
            <a:avLst/>
          </a:prstGeom>
        </p:spPr>
        <p:style>
          <a:lnRef idx="1">
            <a:schemeClr val="accent6"/>
          </a:lnRef>
          <a:fillRef idx="2">
            <a:schemeClr val="accent6"/>
          </a:fillRef>
          <a:effectRef idx="1">
            <a:schemeClr val="accent6"/>
          </a:effectRef>
          <a:fontRef idx="minor">
            <a:schemeClr val="dk1"/>
          </a:fontRef>
        </p:style>
        <p:txBody>
          <a:bodyPr rtlCol="1" anchor="ctr"/>
          <a:lstStyle/>
          <a:p>
            <a:pPr lvl="0" algn="ctr" rtl="1">
              <a:lnSpc>
                <a:spcPct val="115000"/>
              </a:lnSpc>
              <a:spcAft>
                <a:spcPts val="1000"/>
              </a:spcAft>
              <a:buClr>
                <a:srgbClr val="31849B"/>
              </a:buClr>
              <a:tabLst>
                <a:tab pos="660400" algn="l"/>
              </a:tabLst>
            </a:pPr>
            <a:r>
              <a:rPr lang="ar-SA" dirty="0">
                <a:solidFill>
                  <a:srgbClr val="0D0D0D"/>
                </a:solidFill>
                <a:ea typeface="Calibri"/>
              </a:rPr>
              <a:t>القضاء على الموقف الذي يرتبط بالمشكلة، مما يساهم في الحد من التطورات السلبية. </a:t>
            </a:r>
            <a:endParaRPr lang="en-US" sz="1100" dirty="0">
              <a:ea typeface="Calibri"/>
              <a:cs typeface="Arial"/>
            </a:endParaRPr>
          </a:p>
        </p:txBody>
      </p:sp>
      <p:sp>
        <p:nvSpPr>
          <p:cNvPr id="4" name="Flowchart: Extract 3"/>
          <p:cNvSpPr/>
          <p:nvPr/>
        </p:nvSpPr>
        <p:spPr>
          <a:xfrm>
            <a:off x="3124200" y="1905000"/>
            <a:ext cx="3200400" cy="3124200"/>
          </a:xfrm>
          <a:prstGeom prst="flowChartExtra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2400" dirty="0">
                <a:solidFill>
                  <a:srgbClr val="0D0D0D"/>
                </a:solidFill>
                <a:ea typeface="Calibri"/>
              </a:rPr>
              <a:t>توفير بعض الراحة للطفل لتأهيل سلوكه بهدوء</a:t>
            </a:r>
            <a:endParaRPr lang="ar-EG" sz="2400" dirty="0"/>
          </a:p>
        </p:txBody>
      </p:sp>
      <p:sp>
        <p:nvSpPr>
          <p:cNvPr id="5" name="Flowchart: Merge 4"/>
          <p:cNvSpPr/>
          <p:nvPr/>
        </p:nvSpPr>
        <p:spPr>
          <a:xfrm>
            <a:off x="762000" y="1905000"/>
            <a:ext cx="2895600" cy="3124200"/>
          </a:xfrm>
          <a:prstGeom prst="flowChartMerge">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2000" dirty="0">
                <a:solidFill>
                  <a:srgbClr val="0D0D0D"/>
                </a:solidFill>
                <a:ea typeface="Calibri"/>
              </a:rPr>
              <a:t>يتيح فرصة أكبر للمشرفين من أجل التحكم بانفعالاتهم</a:t>
            </a:r>
            <a:endParaRPr lang="ar-EG" sz="2000" dirty="0"/>
          </a:p>
        </p:txBody>
      </p:sp>
      <p:sp>
        <p:nvSpPr>
          <p:cNvPr id="6" name="Oval 5"/>
          <p:cNvSpPr/>
          <p:nvPr/>
        </p:nvSpPr>
        <p:spPr>
          <a:xfrm flipH="1">
            <a:off x="3634273" y="152400"/>
            <a:ext cx="1524000" cy="14478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6172200" y="533400"/>
            <a:ext cx="2209800" cy="685800"/>
          </a:xfrm>
          <a:prstGeom prst="flowChartTerminator">
            <a:avLst/>
          </a:prstGeom>
        </p:spPr>
        <p:style>
          <a:lnRef idx="1">
            <a:schemeClr val="accent3"/>
          </a:lnRef>
          <a:fillRef idx="2">
            <a:schemeClr val="accent3"/>
          </a:fillRef>
          <a:effectRef idx="1">
            <a:schemeClr val="accent3"/>
          </a:effectRef>
          <a:fontRef idx="minor">
            <a:schemeClr val="dk1"/>
          </a:fontRef>
        </p:style>
        <p:txBody>
          <a:bodyPr rtlCol="1" anchor="ctr"/>
          <a:lstStyle/>
          <a:p>
            <a:pPr algn="r" rtl="1">
              <a:lnSpc>
                <a:spcPct val="115000"/>
              </a:lnSpc>
              <a:spcAft>
                <a:spcPts val="1000"/>
              </a:spcAft>
              <a:tabLst>
                <a:tab pos="660400" algn="l"/>
              </a:tabLst>
            </a:pPr>
            <a:r>
              <a:rPr lang="ar-SA" sz="2000" b="1" dirty="0">
                <a:solidFill>
                  <a:srgbClr val="E36C0A"/>
                </a:solidFill>
                <a:ea typeface="Calibri"/>
              </a:rPr>
              <a:t>شروط الإبعاد المؤقت</a:t>
            </a:r>
            <a:r>
              <a:rPr lang="ar-SA" sz="2000" dirty="0">
                <a:solidFill>
                  <a:srgbClr val="E36C0A"/>
                </a:solidFill>
                <a:ea typeface="Calibri"/>
              </a:rPr>
              <a:t>: </a:t>
            </a:r>
            <a:endParaRPr lang="en-US" sz="1100" dirty="0">
              <a:ea typeface="Calibri"/>
              <a:cs typeface="Arial"/>
            </a:endParaRPr>
          </a:p>
        </p:txBody>
      </p:sp>
      <p:sp>
        <p:nvSpPr>
          <p:cNvPr id="3" name="Rectangle 2"/>
          <p:cNvSpPr/>
          <p:nvPr/>
        </p:nvSpPr>
        <p:spPr>
          <a:xfrm>
            <a:off x="1600200" y="1359202"/>
            <a:ext cx="7086600" cy="1751249"/>
          </a:xfrm>
          <a:prstGeom prst="rect">
            <a:avLst/>
          </a:prstGeom>
          <a:ln>
            <a:solidFill>
              <a:srgbClr val="C00000"/>
            </a:solidFill>
            <a:prstDash val="sysDot"/>
          </a:ln>
        </p:spPr>
        <p:txBody>
          <a:bodyPr wrap="square">
            <a:spAutoFit/>
          </a:bodyPr>
          <a:lstStyle/>
          <a:p>
            <a:pPr marL="285750" indent="-285750" algn="r" rtl="1">
              <a:lnSpc>
                <a:spcPct val="115000"/>
              </a:lnSpc>
              <a:spcAft>
                <a:spcPts val="1000"/>
              </a:spcAft>
              <a:buFont typeface="Wingdings" pitchFamily="2" charset="2"/>
              <a:buChar char="q"/>
              <a:tabLst>
                <a:tab pos="660400" algn="l"/>
              </a:tabLst>
            </a:pPr>
            <a:r>
              <a:rPr lang="ar-SA" dirty="0">
                <a:solidFill>
                  <a:srgbClr val="0D0D0D"/>
                </a:solidFill>
                <a:ea typeface="Calibri"/>
              </a:rPr>
              <a:t>الالتزام بالهدوء. </a:t>
            </a:r>
            <a:endParaRPr lang="en-US" sz="1100" dirty="0">
              <a:ea typeface="Calibri"/>
              <a:cs typeface="Arial"/>
            </a:endParaRPr>
          </a:p>
          <a:p>
            <a:pPr marL="285750" indent="-285750" algn="r" rtl="1">
              <a:lnSpc>
                <a:spcPct val="115000"/>
              </a:lnSpc>
              <a:spcAft>
                <a:spcPts val="1000"/>
              </a:spcAft>
              <a:buFont typeface="Wingdings" pitchFamily="2" charset="2"/>
              <a:buChar char="q"/>
              <a:tabLst>
                <a:tab pos="660400" algn="l"/>
              </a:tabLst>
            </a:pPr>
            <a:r>
              <a:rPr lang="ar-SA" dirty="0">
                <a:solidFill>
                  <a:srgbClr val="0D0D0D"/>
                </a:solidFill>
                <a:ea typeface="Calibri"/>
              </a:rPr>
              <a:t>الابتعاد عن المناقشة، والتذكير بالمشكلة. </a:t>
            </a:r>
            <a:endParaRPr lang="en-US" sz="1100" dirty="0">
              <a:ea typeface="Calibri"/>
              <a:cs typeface="Arial"/>
            </a:endParaRPr>
          </a:p>
          <a:p>
            <a:pPr marL="285750" indent="-285750" algn="r" rtl="1">
              <a:lnSpc>
                <a:spcPct val="115000"/>
              </a:lnSpc>
              <a:spcAft>
                <a:spcPts val="1000"/>
              </a:spcAft>
              <a:buFont typeface="Wingdings" pitchFamily="2" charset="2"/>
              <a:buChar char="q"/>
              <a:tabLst>
                <a:tab pos="660400" algn="l"/>
              </a:tabLst>
            </a:pPr>
            <a:r>
              <a:rPr lang="ar-SA" dirty="0">
                <a:solidFill>
                  <a:srgbClr val="0D0D0D"/>
                </a:solidFill>
                <a:ea typeface="Calibri"/>
              </a:rPr>
              <a:t>إهمال كافة ما يصدر من المصاب، من توسلات أو احتجاجات. </a:t>
            </a:r>
            <a:endParaRPr lang="en-US" sz="1100" dirty="0">
              <a:ea typeface="Calibri"/>
              <a:cs typeface="Arial"/>
            </a:endParaRPr>
          </a:p>
          <a:p>
            <a:pPr marL="285750" indent="-285750" algn="r" rtl="1">
              <a:lnSpc>
                <a:spcPct val="115000"/>
              </a:lnSpc>
              <a:spcAft>
                <a:spcPts val="1000"/>
              </a:spcAft>
              <a:buFont typeface="Wingdings" pitchFamily="2" charset="2"/>
              <a:buChar char="q"/>
              <a:tabLst>
                <a:tab pos="660400" algn="l"/>
              </a:tabLst>
            </a:pPr>
            <a:r>
              <a:rPr lang="ar-SA" dirty="0">
                <a:solidFill>
                  <a:srgbClr val="0D0D0D"/>
                </a:solidFill>
                <a:ea typeface="Calibri"/>
              </a:rPr>
              <a:t>تحديد فترة الإبعاد تبعاً لعمر المصاب، مع مراعاة أن تكون قصيرة أي بين 2-5 دقائق. </a:t>
            </a:r>
            <a:endParaRPr lang="en-US" sz="1100" dirty="0">
              <a:ea typeface="Calibri"/>
              <a:cs typeface="Arial"/>
            </a:endParaRPr>
          </a:p>
        </p:txBody>
      </p:sp>
      <p:sp>
        <p:nvSpPr>
          <p:cNvPr id="4" name="Flowchart: Terminator 3"/>
          <p:cNvSpPr/>
          <p:nvPr/>
        </p:nvSpPr>
        <p:spPr>
          <a:xfrm>
            <a:off x="6477000" y="3429000"/>
            <a:ext cx="2209800" cy="685800"/>
          </a:xfrm>
          <a:prstGeom prst="flowChartTerminator">
            <a:avLst/>
          </a:prstGeom>
        </p:spPr>
        <p:style>
          <a:lnRef idx="1">
            <a:schemeClr val="accent5"/>
          </a:lnRef>
          <a:fillRef idx="2">
            <a:schemeClr val="accent5"/>
          </a:fillRef>
          <a:effectRef idx="1">
            <a:schemeClr val="accent5"/>
          </a:effectRef>
          <a:fontRef idx="minor">
            <a:schemeClr val="dk1"/>
          </a:fontRef>
        </p:style>
        <p:txBody>
          <a:bodyPr rtlCol="1" anchor="ctr"/>
          <a:lstStyle/>
          <a:p>
            <a:pPr algn="r" rtl="1">
              <a:lnSpc>
                <a:spcPct val="115000"/>
              </a:lnSpc>
              <a:spcAft>
                <a:spcPts val="1000"/>
              </a:spcAft>
              <a:tabLst>
                <a:tab pos="660400" algn="l"/>
              </a:tabLst>
            </a:pPr>
            <a:r>
              <a:rPr lang="ar-SA" sz="2000" b="1" dirty="0">
                <a:solidFill>
                  <a:srgbClr val="E36C0A"/>
                </a:solidFill>
                <a:ea typeface="Calibri"/>
              </a:rPr>
              <a:t>التجاهل </a:t>
            </a:r>
            <a:r>
              <a:rPr lang="ar-EG" sz="2000" b="1" dirty="0" smtClean="0">
                <a:solidFill>
                  <a:srgbClr val="E36C0A"/>
                </a:solidFill>
                <a:ea typeface="Calibri"/>
              </a:rPr>
              <a:t>:</a:t>
            </a:r>
            <a:endParaRPr lang="en-US" sz="1100" dirty="0">
              <a:ea typeface="Calibri"/>
              <a:cs typeface="Arial"/>
            </a:endParaRPr>
          </a:p>
        </p:txBody>
      </p:sp>
      <p:sp>
        <p:nvSpPr>
          <p:cNvPr id="5" name="Rectangle 4"/>
          <p:cNvSpPr/>
          <p:nvPr/>
        </p:nvSpPr>
        <p:spPr>
          <a:xfrm>
            <a:off x="1600200" y="4267200"/>
            <a:ext cx="7086600" cy="2028248"/>
          </a:xfrm>
          <a:prstGeom prst="rect">
            <a:avLst/>
          </a:prstGeom>
          <a:ln w="12700">
            <a:solidFill>
              <a:srgbClr val="00B0F0"/>
            </a:solidFill>
          </a:ln>
        </p:spPr>
        <p:txBody>
          <a:bodyPr wrap="square">
            <a:spAutoFit/>
          </a:bodyPr>
          <a:lstStyle/>
          <a:p>
            <a:pPr algn="r" rtl="1">
              <a:lnSpc>
                <a:spcPct val="115000"/>
              </a:lnSpc>
              <a:spcAft>
                <a:spcPts val="1000"/>
              </a:spcAft>
              <a:tabLst>
                <a:tab pos="660400" algn="l"/>
              </a:tabLst>
            </a:pPr>
            <a:r>
              <a:rPr lang="ar-SA" dirty="0">
                <a:solidFill>
                  <a:srgbClr val="0D0D0D"/>
                </a:solidFill>
                <a:ea typeface="Calibri"/>
              </a:rPr>
              <a:t>يكون ذلك عن طريق تجاهل بعض السلوكيات التي تختفي تدريجياً بالتجاهل كالعويل، والبكاء المستمر، ومن شروط تطبيق التجاهل الفعال، ما يأتي: </a:t>
            </a:r>
            <a:endParaRPr lang="en-US" sz="1100" dirty="0">
              <a:ea typeface="Calibri"/>
              <a:cs typeface="Arial"/>
            </a:endParaRPr>
          </a:p>
          <a:p>
            <a:pPr marL="285750" indent="-285750" algn="r" rtl="1">
              <a:lnSpc>
                <a:spcPct val="115000"/>
              </a:lnSpc>
              <a:spcAft>
                <a:spcPts val="1000"/>
              </a:spcAft>
              <a:buFont typeface="Wingdings" pitchFamily="2" charset="2"/>
              <a:buChar char="Ø"/>
              <a:tabLst>
                <a:tab pos="660400" algn="l"/>
              </a:tabLst>
            </a:pPr>
            <a:r>
              <a:rPr lang="ar-SA" dirty="0">
                <a:solidFill>
                  <a:srgbClr val="0D0D0D"/>
                </a:solidFill>
                <a:ea typeface="Calibri"/>
              </a:rPr>
              <a:t>تطبيق التجاهل بانتظام. </a:t>
            </a:r>
            <a:endParaRPr lang="en-US" sz="1100" dirty="0">
              <a:ea typeface="Calibri"/>
              <a:cs typeface="Arial"/>
            </a:endParaRPr>
          </a:p>
          <a:p>
            <a:pPr marL="285750" indent="-285750" algn="r" rtl="1">
              <a:lnSpc>
                <a:spcPct val="115000"/>
              </a:lnSpc>
              <a:spcAft>
                <a:spcPts val="1000"/>
              </a:spcAft>
              <a:buFont typeface="Wingdings" pitchFamily="2" charset="2"/>
              <a:buChar char="Ø"/>
              <a:tabLst>
                <a:tab pos="660400" algn="l"/>
              </a:tabLst>
            </a:pPr>
            <a:r>
              <a:rPr lang="ar-SA" dirty="0">
                <a:solidFill>
                  <a:srgbClr val="0D0D0D"/>
                </a:solidFill>
                <a:ea typeface="Calibri"/>
              </a:rPr>
              <a:t>الابتعاد عن الاحتكاك البصري حتى لا يرى تعبيراتك. </a:t>
            </a:r>
            <a:endParaRPr lang="en-US" sz="1100" dirty="0">
              <a:ea typeface="Calibri"/>
              <a:cs typeface="Arial"/>
            </a:endParaRPr>
          </a:p>
          <a:p>
            <a:pPr marL="285750" indent="-285750" algn="r" rtl="1">
              <a:buFont typeface="Wingdings" pitchFamily="2" charset="2"/>
              <a:buChar char="Ø"/>
            </a:pPr>
            <a:r>
              <a:rPr lang="ar-SA" dirty="0">
                <a:solidFill>
                  <a:srgbClr val="0D0D0D"/>
                </a:solidFill>
                <a:ea typeface="Calibri"/>
              </a:rPr>
              <a:t>الابتعاد عن المصاب خلال إظهاره للسلوك الذي تم تجاهله</a:t>
            </a:r>
            <a:endParaRPr lang="ar-EG" dirty="0"/>
          </a:p>
        </p:txBody>
      </p:sp>
      <p:sp>
        <p:nvSpPr>
          <p:cNvPr id="6" name="Diamond 5"/>
          <p:cNvSpPr/>
          <p:nvPr/>
        </p:nvSpPr>
        <p:spPr>
          <a:xfrm>
            <a:off x="15551" y="2705100"/>
            <a:ext cx="1981200" cy="2133600"/>
          </a:xfrm>
          <a:prstGeom prst="diamond">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smtClean="0">
                <a:ln>
                  <a:noFill/>
                </a:ln>
                <a:solidFill>
                  <a:schemeClr val="tx1"/>
                </a:solidFill>
                <a:effectLst/>
                <a:latin typeface="Calibri" pitchFamily="34" charset="0"/>
                <a:ea typeface="Arial" pitchFamily="34" charset="0"/>
                <a:cs typeface="AL-Mateen" pitchFamily="2" charset="-78"/>
              </a:rPr>
              <a:t>نشاط فردي</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smtClean="0">
                <a:ln>
                  <a:noFill/>
                </a:ln>
                <a:solidFill>
                  <a:schemeClr val="tx1"/>
                </a:solidFill>
                <a:effectLst/>
                <a:latin typeface="Calibri" pitchFamily="34" charset="0"/>
                <a:ea typeface="Arial" pitchFamily="34" charset="0"/>
                <a:cs typeface="AL-Mateen" pitchFamily="2" charset="-78"/>
              </a:rPr>
              <a:t>الزمن: 15 دقيقه</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smtClean="0">
                <a:ln>
                  <a:noFill/>
                </a:ln>
                <a:solidFill>
                  <a:schemeClr val="tx1"/>
                </a:solidFill>
                <a:effectLst/>
                <a:latin typeface="Calibri" pitchFamily="34" charset="0"/>
                <a:ea typeface="Arial" pitchFamily="34" charset="0"/>
                <a:cs typeface="AL-Mateen" pitchFamily="2" charset="-78"/>
              </a:rPr>
              <a:t>كسر الجليد</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pic>
        <p:nvPicPr>
          <p:cNvPr id="8209"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550" y="1331257"/>
            <a:ext cx="1085850" cy="1028700"/>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18"/>
          <p:cNvSpPr>
            <a:spLocks noChangeArrowheads="1"/>
          </p:cNvSpPr>
          <p:nvPr/>
        </p:nvSpPr>
        <p:spPr bwMode="auto">
          <a:xfrm>
            <a:off x="2321689" y="2494413"/>
            <a:ext cx="4878388" cy="485775"/>
          </a:xfrm>
          <a:prstGeom prst="roundRect">
            <a:avLst>
              <a:gd name="adj" fmla="val 16667"/>
            </a:avLst>
          </a:prstGeom>
          <a:noFill/>
          <a:ln w="31750">
            <a:solidFill>
              <a:srgbClr val="70AD47"/>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000" b="1"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قم عزيزي المشارك بالإجابة عن الأسئلة التالية:</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6" name="AutoShape 19"/>
          <p:cNvSpPr>
            <a:spLocks noChangeArrowheads="1"/>
          </p:cNvSpPr>
          <p:nvPr/>
        </p:nvSpPr>
        <p:spPr bwMode="auto">
          <a:xfrm>
            <a:off x="6324600" y="3418157"/>
            <a:ext cx="2390775" cy="60007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ما هي طرق العلاج السلوكي المعرفي </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AutoShape 20"/>
          <p:cNvSpPr>
            <a:spLocks noChangeArrowheads="1"/>
          </p:cNvSpPr>
          <p:nvPr/>
        </p:nvSpPr>
        <p:spPr bwMode="auto">
          <a:xfrm>
            <a:off x="1712883" y="3352800"/>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8" name="AutoShape 21"/>
          <p:cNvSpPr>
            <a:spLocks noChangeArrowheads="1"/>
          </p:cNvSpPr>
          <p:nvPr/>
        </p:nvSpPr>
        <p:spPr bwMode="auto">
          <a:xfrm>
            <a:off x="6372225" y="4572000"/>
            <a:ext cx="2390775" cy="96202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endParaRPr kumimoji="0" lang="en-US" sz="100" b="0" i="0" u="none" strike="noStrike" cap="none" normalizeH="0" baseline="0" dirty="0" smtClean="0">
              <a:ln>
                <a:noFill/>
              </a:ln>
              <a:solidFill>
                <a:srgbClr val="FFFFFF"/>
              </a:solidFill>
              <a:effectLst/>
              <a:latin typeface="Calibri" pitchFamily="34" charset="0"/>
              <a:ea typeface="Arial" pitchFamily="34" charset="0"/>
              <a:cs typeface="AL-Mohanad Bold" pitchFamily="2" charset="-78"/>
            </a:endParaRPr>
          </a:p>
          <a:p>
            <a:pPr lvl="0" algn="ctr" rtl="1"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تكلم عن الوسواس القهري وطرق علاجة</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AutoShape 20"/>
          <p:cNvSpPr>
            <a:spLocks noChangeArrowheads="1"/>
          </p:cNvSpPr>
          <p:nvPr/>
        </p:nvSpPr>
        <p:spPr bwMode="auto">
          <a:xfrm>
            <a:off x="1722947" y="4691721"/>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22817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276600" y="85726"/>
            <a:ext cx="5562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أفضل علاج سلوكي للوسواس القهري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685800" y="1905000"/>
            <a:ext cx="8077200" cy="646331"/>
          </a:xfrm>
          <a:prstGeom prst="rect">
            <a:avLst/>
          </a:prstGeom>
        </p:spPr>
        <p:txBody>
          <a:bodyPr wrap="square">
            <a:spAutoFit/>
          </a:bodyPr>
          <a:lstStyle/>
          <a:p>
            <a:pPr algn="r" rtl="1">
              <a:lnSpc>
                <a:spcPct val="150000"/>
              </a:lnSpc>
              <a:spcAft>
                <a:spcPts val="1000"/>
              </a:spcAft>
            </a:pPr>
            <a:r>
              <a:rPr lang="ar-SA" sz="2400" dirty="0">
                <a:solidFill>
                  <a:srgbClr val="0D0D0D"/>
                </a:solidFill>
                <a:ea typeface="Calibri"/>
              </a:rPr>
              <a:t>يمكن تقسيم الخيارات العلاجية السلوكية للوسواس القهري كما يأتي:</a:t>
            </a:r>
            <a:endParaRPr lang="en-US" sz="1400" dirty="0">
              <a:ea typeface="Calibri"/>
              <a:cs typeface="Arial"/>
            </a:endParaRPr>
          </a:p>
        </p:txBody>
      </p:sp>
      <p:sp>
        <p:nvSpPr>
          <p:cNvPr id="6" name="Rounded Rectangle 5"/>
          <p:cNvSpPr/>
          <p:nvPr/>
        </p:nvSpPr>
        <p:spPr>
          <a:xfrm>
            <a:off x="5410200" y="2590800"/>
            <a:ext cx="2895600" cy="1981200"/>
          </a:xfrm>
          <a:prstGeom prst="roundRect">
            <a:avLst/>
          </a:prstGeom>
        </p:spPr>
        <p:style>
          <a:lnRef idx="1">
            <a:schemeClr val="accent4"/>
          </a:lnRef>
          <a:fillRef idx="2">
            <a:schemeClr val="accent4"/>
          </a:fillRef>
          <a:effectRef idx="1">
            <a:schemeClr val="accent4"/>
          </a:effectRef>
          <a:fontRef idx="minor">
            <a:schemeClr val="dk1"/>
          </a:fontRef>
        </p:style>
        <p:txBody>
          <a:bodyPr rtlCol="1" anchor="ctr"/>
          <a:lstStyle/>
          <a:p>
            <a:pPr algn="r" rtl="1">
              <a:lnSpc>
                <a:spcPct val="150000"/>
              </a:lnSpc>
              <a:spcAft>
                <a:spcPts val="1000"/>
              </a:spcAft>
            </a:pPr>
            <a:r>
              <a:rPr lang="ar-SA" sz="2200" dirty="0">
                <a:solidFill>
                  <a:srgbClr val="00B050"/>
                </a:solidFill>
                <a:ea typeface="Calibri"/>
              </a:rPr>
              <a:t> العلاج الذاتي</a:t>
            </a:r>
            <a:endParaRPr lang="en-US" sz="1100" dirty="0">
              <a:ea typeface="Calibri"/>
              <a:cs typeface="Arial"/>
            </a:endParaRPr>
          </a:p>
          <a:p>
            <a:pPr algn="r" rtl="1"/>
            <a:r>
              <a:rPr lang="ar-SA" dirty="0">
                <a:solidFill>
                  <a:srgbClr val="0D0D0D"/>
                </a:solidFill>
                <a:ea typeface="Calibri"/>
              </a:rPr>
              <a:t>يمكن لبعض السلوكيات التخفيف من أعراض الوسواس القهريّ (بالإنجليزية</a:t>
            </a:r>
            <a:r>
              <a:rPr lang="en-US" dirty="0">
                <a:solidFill>
                  <a:srgbClr val="0D0D0D"/>
                </a:solidFill>
                <a:latin typeface="Arial"/>
                <a:ea typeface="Calibri"/>
              </a:rPr>
              <a:t>: Obsessive-Compulsive Disorder) </a:t>
            </a:r>
            <a:r>
              <a:rPr lang="ar-SA" dirty="0">
                <a:solidFill>
                  <a:srgbClr val="0D0D0D"/>
                </a:solidFill>
                <a:latin typeface="Arial"/>
                <a:ea typeface="Calibri"/>
              </a:rPr>
              <a:t>دون حاجة لطبيب مختص</a:t>
            </a:r>
            <a:endParaRPr lang="ar-EG" dirty="0"/>
          </a:p>
        </p:txBody>
      </p:sp>
      <p:sp>
        <p:nvSpPr>
          <p:cNvPr id="7" name="Rounded Rectangle 6"/>
          <p:cNvSpPr/>
          <p:nvPr/>
        </p:nvSpPr>
        <p:spPr>
          <a:xfrm>
            <a:off x="1066800" y="2590800"/>
            <a:ext cx="2895600" cy="19812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r" rtl="1">
              <a:lnSpc>
                <a:spcPct val="150000"/>
              </a:lnSpc>
              <a:spcAft>
                <a:spcPts val="1000"/>
              </a:spcAft>
            </a:pPr>
            <a:r>
              <a:rPr lang="ar-SA" sz="2400" dirty="0">
                <a:solidFill>
                  <a:srgbClr val="00B050"/>
                </a:solidFill>
                <a:ea typeface="Calibri"/>
              </a:rPr>
              <a:t>العلاجات النفسية </a:t>
            </a:r>
            <a:endParaRPr lang="en-US" sz="1100" dirty="0">
              <a:ea typeface="Calibri"/>
              <a:cs typeface="Arial"/>
            </a:endParaRPr>
          </a:p>
          <a:p>
            <a:pPr algn="r" rtl="1"/>
            <a:r>
              <a:rPr lang="ar-SA" dirty="0">
                <a:solidFill>
                  <a:srgbClr val="0D0D0D"/>
                </a:solidFill>
                <a:ea typeface="Calibri"/>
              </a:rPr>
              <a:t>تُساهم العلاجات النفسية في تخفيف تكرار أعراض الوسواس القهريّ وشدّتها، وتجدر الإشارة إلى أنّ جلسات العلاجات النفسية تتم بوجود طبيب مختص</a:t>
            </a:r>
            <a:endParaRPr lang="ar-EG" sz="1400" dirty="0"/>
          </a:p>
        </p:txBody>
      </p:sp>
      <p:sp>
        <p:nvSpPr>
          <p:cNvPr id="8" name="Rounded Rectangle 7"/>
          <p:cNvSpPr/>
          <p:nvPr/>
        </p:nvSpPr>
        <p:spPr>
          <a:xfrm>
            <a:off x="3162300" y="4800600"/>
            <a:ext cx="2895600" cy="1981200"/>
          </a:xfrm>
          <a:prstGeom prst="roundRect">
            <a:avLst/>
          </a:prstGeom>
        </p:spPr>
        <p:style>
          <a:lnRef idx="1">
            <a:schemeClr val="accent2"/>
          </a:lnRef>
          <a:fillRef idx="2">
            <a:schemeClr val="accent2"/>
          </a:fillRef>
          <a:effectRef idx="1">
            <a:schemeClr val="accent2"/>
          </a:effectRef>
          <a:fontRef idx="minor">
            <a:schemeClr val="dk1"/>
          </a:fontRef>
        </p:style>
        <p:txBody>
          <a:bodyPr rtlCol="1" anchor="ctr"/>
          <a:lstStyle/>
          <a:p>
            <a:pPr algn="r" rtl="1">
              <a:lnSpc>
                <a:spcPct val="150000"/>
              </a:lnSpc>
              <a:spcAft>
                <a:spcPts val="1000"/>
              </a:spcAft>
            </a:pPr>
            <a:r>
              <a:rPr lang="ar-SA" sz="1400" dirty="0">
                <a:solidFill>
                  <a:srgbClr val="00B050"/>
                </a:solidFill>
                <a:ea typeface="Calibri"/>
              </a:rPr>
              <a:t>العلاجات الدوائية </a:t>
            </a:r>
            <a:endParaRPr lang="en-US" sz="1000" dirty="0">
              <a:ea typeface="Calibri"/>
              <a:cs typeface="Arial"/>
            </a:endParaRPr>
          </a:p>
          <a:p>
            <a:pPr algn="r" rtl="1"/>
            <a:r>
              <a:rPr lang="ar-SA" sz="1400" dirty="0">
                <a:solidFill>
                  <a:srgbClr val="0D0D0D"/>
                </a:solidFill>
                <a:ea typeface="Calibri"/>
              </a:rPr>
              <a:t>قد تُساهم أنواع مُعينة من الأدوية النّفسية في السيطرة على أعراض الوسواس القهريّ لدى الشخص، وقد تمّ اعتماد مُضادات الاكتئاب من قِبل إدارة الغذاء والدواء (بالإنجليزية</a:t>
            </a:r>
            <a:r>
              <a:rPr lang="en-US" sz="1400" dirty="0">
                <a:solidFill>
                  <a:srgbClr val="0D0D0D"/>
                </a:solidFill>
                <a:latin typeface="Arial"/>
                <a:ea typeface="Calibri"/>
              </a:rPr>
              <a:t>: Food and Drug Administration) </a:t>
            </a:r>
            <a:r>
              <a:rPr lang="ar-SA" sz="1400" dirty="0">
                <a:solidFill>
                  <a:srgbClr val="0D0D0D"/>
                </a:solidFill>
                <a:latin typeface="Arial"/>
                <a:ea typeface="Calibri"/>
              </a:rPr>
              <a:t>لعلاج هذه الحالة</a:t>
            </a:r>
            <a:endParaRPr lang="ar-EG" sz="1400" dirty="0"/>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47800" y="304800"/>
            <a:ext cx="6945702" cy="5352394"/>
            <a:chOff x="1969698" y="177475"/>
            <a:chExt cx="6945702" cy="535239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698" y="1472875"/>
              <a:ext cx="5486400" cy="4056994"/>
            </a:xfrm>
            <a:prstGeom prst="ellipse">
              <a:avLst/>
            </a:prstGeom>
            <a:ln>
              <a:noFill/>
            </a:ln>
            <a:effectLst>
              <a:softEdge rad="112500"/>
            </a:effectLst>
          </p:spPr>
        </p:pic>
        <p:sp>
          <p:nvSpPr>
            <p:cNvPr id="6" name="TextBox 5"/>
            <p:cNvSpPr txBox="1"/>
            <p:nvPr/>
          </p:nvSpPr>
          <p:spPr>
            <a:xfrm>
              <a:off x="6019800" y="177475"/>
              <a:ext cx="2895600" cy="646331"/>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rgbClr val="C00000"/>
                  </a:solidFill>
                  <a:effectLst/>
                  <a:uLnTx/>
                  <a:uFillTx/>
                </a:rPr>
                <a:t>إستراحة تدريبية</a:t>
              </a:r>
            </a:p>
          </p:txBody>
        </p:sp>
      </p:grpSp>
    </p:spTree>
    <p:extLst>
      <p:ext uri="{BB962C8B-B14F-4D97-AF65-F5344CB8AC3E}">
        <p14:creationId xmlns:p14="http://schemas.microsoft.com/office/powerpoint/2010/main" val="38692350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WordArt 2"/>
          <p:cNvSpPr>
            <a:spLocks noChangeArrowheads="1" noChangeShapeType="1" noTextEdit="1"/>
          </p:cNvSpPr>
          <p:nvPr/>
        </p:nvSpPr>
        <p:spPr bwMode="auto">
          <a:xfrm>
            <a:off x="5181600" y="1295400"/>
            <a:ext cx="2895600" cy="914400"/>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2400" kern="10" spc="0" dirty="0" smtClean="0">
                <a:ln>
                  <a:noFill/>
                </a:ln>
                <a:solidFill>
                  <a:srgbClr val="002060"/>
                </a:solidFill>
                <a:effectLst/>
                <a:cs typeface="AL-Mateen"/>
              </a:rPr>
              <a:t>الجلسة التدريبية الثانية</a:t>
            </a:r>
            <a:endParaRPr lang="ar-EG" sz="2400" kern="10" spc="0" dirty="0">
              <a:ln>
                <a:noFill/>
              </a:ln>
              <a:solidFill>
                <a:srgbClr val="002060"/>
              </a:solidFill>
              <a:effectLst/>
            </a:endParaRPr>
          </a:p>
        </p:txBody>
      </p:sp>
      <p:sp>
        <p:nvSpPr>
          <p:cNvPr id="4" name="WordArt 2"/>
          <p:cNvSpPr>
            <a:spLocks noChangeArrowheads="1" noChangeShapeType="1" noTextEdit="1"/>
          </p:cNvSpPr>
          <p:nvPr/>
        </p:nvSpPr>
        <p:spPr bwMode="auto">
          <a:xfrm>
            <a:off x="76200" y="59094"/>
            <a:ext cx="6096000" cy="1323975"/>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dirty="0" smtClean="0">
                <a:ln>
                  <a:noFill/>
                </a:ln>
                <a:solidFill>
                  <a:schemeClr val="accent6">
                    <a:lumMod val="50000"/>
                  </a:schemeClr>
                </a:solidFill>
                <a:effectLst/>
                <a:cs typeface="AL-Mateen"/>
              </a:rPr>
              <a:t>العلاج السلوكي المعرفي ( أساليب العلاج السلوكي المعرفي ــ وأهدافه )</a:t>
            </a:r>
            <a:endParaRPr lang="ar-EG" sz="3600" kern="10" spc="0" dirty="0">
              <a:ln>
                <a:noFill/>
              </a:ln>
              <a:solidFill>
                <a:schemeClr val="accent6">
                  <a:lumMod val="50000"/>
                </a:schemeClr>
              </a:solidFill>
              <a:effectLst/>
            </a:endParaRPr>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343400" y="304800"/>
            <a:ext cx="4496519" cy="1828800"/>
            <a:chOff x="7035" y="555"/>
            <a:chExt cx="4260" cy="3555"/>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5" y="555"/>
              <a:ext cx="4260" cy="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p:cNvSpPr>
              <a:spLocks noChangeArrowheads="1"/>
            </p:cNvSpPr>
            <p:nvPr/>
          </p:nvSpPr>
          <p:spPr bwMode="auto">
            <a:xfrm>
              <a:off x="7290" y="2655"/>
              <a:ext cx="3615" cy="87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dirty="0">
                  <a:latin typeface="Calibri" pitchFamily="34" charset="0"/>
                  <a:ea typeface="Arial" pitchFamily="34" charset="0"/>
                  <a:cs typeface="AL-Mateen" pitchFamily="2" charset="-78"/>
                </a:rPr>
                <a:t>الأهداف  التفصيلية للوحدة:</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5" name="Rectangle 4"/>
          <p:cNvSpPr/>
          <p:nvPr/>
        </p:nvSpPr>
        <p:spPr>
          <a:xfrm>
            <a:off x="1371600" y="2229531"/>
            <a:ext cx="7056666" cy="3416320"/>
          </a:xfrm>
          <a:prstGeom prst="rect">
            <a:avLst/>
          </a:prstGeom>
        </p:spPr>
        <p:txBody>
          <a:bodyPr wrap="square">
            <a:spAutoFit/>
          </a:bodyPr>
          <a:lstStyle/>
          <a:p>
            <a:pPr marL="342900" lvl="0" indent="-342900" algn="r" rtl="1">
              <a:lnSpc>
                <a:spcPct val="150000"/>
              </a:lnSpc>
              <a:spcAft>
                <a:spcPts val="0"/>
              </a:spcAft>
              <a:buClr>
                <a:srgbClr val="31849B"/>
              </a:buClr>
              <a:buFont typeface="Wingdings"/>
              <a:buChar char=""/>
            </a:pPr>
            <a:r>
              <a:rPr lang="ar-SA" sz="2400" dirty="0">
                <a:ea typeface="Times New Roman"/>
              </a:rPr>
              <a:t>أن يلم المتدرب بأساليب العلاج السلوكي المعرفي</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يدرك المتدرب أهداف العلاج المعرفي السلوكي</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يعي المتدرب دواعي العلاج السلوكي المعرفي </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يطلع المتدرب علي مخاطر العلاج السلوكي المعرفي</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يدرك نظرية العلاج المعرفي السلوكي عند ( ارون – بيك )</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يلم المتدرب بمبادئ العلاج المعرفي السلوكي</a:t>
            </a:r>
            <a:endParaRPr lang="en-US" sz="1600" dirty="0">
              <a:ea typeface="Calibri"/>
              <a:cs typeface="Arial"/>
            </a:endParaRPr>
          </a:p>
        </p:txBody>
      </p:sp>
      <p:pic>
        <p:nvPicPr>
          <p:cNvPr id="6" name="Picture 5" descr="images"/>
          <p:cNvPicPr/>
          <p:nvPr/>
        </p:nvPicPr>
        <p:blipFill>
          <a:blip r:embed="rId3">
            <a:extLst>
              <a:ext uri="{28A0092B-C50C-407E-A947-70E740481C1C}">
                <a14:useLocalDpi xmlns:a14="http://schemas.microsoft.com/office/drawing/2010/main" val="0"/>
              </a:ext>
            </a:extLst>
          </a:blip>
          <a:srcRect/>
          <a:stretch>
            <a:fillRect/>
          </a:stretch>
        </p:blipFill>
        <p:spPr bwMode="auto">
          <a:xfrm>
            <a:off x="6220" y="5181600"/>
            <a:ext cx="2323176" cy="1676400"/>
          </a:xfrm>
          <a:prstGeom prst="rect">
            <a:avLst/>
          </a:prstGeom>
          <a:noFill/>
          <a:ln>
            <a:noFill/>
          </a:ln>
        </p:spPr>
      </p:pic>
    </p:spTree>
    <p:extLst>
      <p:ext uri="{BB962C8B-B14F-4D97-AF65-F5344CB8AC3E}">
        <p14:creationId xmlns:p14="http://schemas.microsoft.com/office/powerpoint/2010/main" val="34074008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85726"/>
            <a:ext cx="42672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أساليب العلاج السلوكي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457200" y="1905000"/>
            <a:ext cx="8382000" cy="1636345"/>
          </a:xfrm>
          <a:prstGeom prst="rect">
            <a:avLst/>
          </a:prstGeom>
        </p:spPr>
        <p:txBody>
          <a:bodyPr wrap="square">
            <a:spAutoFit/>
          </a:bodyPr>
          <a:lstStyle/>
          <a:p>
            <a:pPr algn="r" rtl="1">
              <a:lnSpc>
                <a:spcPct val="115000"/>
              </a:lnSpc>
              <a:spcAft>
                <a:spcPts val="1000"/>
              </a:spcAft>
              <a:tabLst>
                <a:tab pos="880110" algn="l"/>
              </a:tabLst>
            </a:pPr>
            <a:r>
              <a:rPr lang="ar-SA" sz="3200" dirty="0">
                <a:solidFill>
                  <a:srgbClr val="7030A0"/>
                </a:solidFill>
                <a:ea typeface="Calibri"/>
              </a:rPr>
              <a:t>نظرية العلاج السلوكي </a:t>
            </a:r>
            <a:endParaRPr lang="en-US" sz="1400" dirty="0">
              <a:ea typeface="Calibri"/>
              <a:cs typeface="Arial"/>
            </a:endParaRPr>
          </a:p>
          <a:p>
            <a:pPr algn="r" rtl="1">
              <a:lnSpc>
                <a:spcPct val="115000"/>
              </a:lnSpc>
              <a:spcAft>
                <a:spcPts val="1000"/>
              </a:spcAft>
              <a:tabLst>
                <a:tab pos="880110" algn="l"/>
              </a:tabLst>
            </a:pPr>
            <a:r>
              <a:rPr lang="ar-SA" sz="2400" dirty="0">
                <a:solidFill>
                  <a:srgbClr val="0D0D0D"/>
                </a:solidFill>
                <a:ea typeface="Calibri"/>
              </a:rPr>
              <a:t>هي النظرية التي اهتمّت بوضع مجموعة من الأفكار، والنقاط المؤثرة في طريقة تطبيق العلاج السلوكي، بالاعتماد على مفاهيمٍ مرتبطةٍ بالسلوك، ومن أهمّها: </a:t>
            </a:r>
            <a:endParaRPr lang="en-US" sz="1400" dirty="0">
              <a:ea typeface="Calibri"/>
              <a:cs typeface="Arial"/>
            </a:endParaRPr>
          </a:p>
        </p:txBody>
      </p:sp>
      <p:sp>
        <p:nvSpPr>
          <p:cNvPr id="6" name="Oval 5"/>
          <p:cNvSpPr/>
          <p:nvPr/>
        </p:nvSpPr>
        <p:spPr>
          <a:xfrm>
            <a:off x="7772400" y="3810000"/>
            <a:ext cx="1066800" cy="990600"/>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dirty="0" smtClean="0">
                <a:solidFill>
                  <a:schemeClr val="accent6">
                    <a:lumMod val="50000"/>
                  </a:schemeClr>
                </a:solidFill>
              </a:rPr>
              <a:t>1</a:t>
            </a:r>
            <a:endParaRPr lang="ar-EG" sz="3200" dirty="0">
              <a:solidFill>
                <a:schemeClr val="accent6">
                  <a:lumMod val="50000"/>
                </a:schemeClr>
              </a:solidFill>
            </a:endParaRPr>
          </a:p>
        </p:txBody>
      </p:sp>
      <p:sp>
        <p:nvSpPr>
          <p:cNvPr id="7" name="Oval 6"/>
          <p:cNvSpPr/>
          <p:nvPr/>
        </p:nvSpPr>
        <p:spPr>
          <a:xfrm>
            <a:off x="7745963" y="5257800"/>
            <a:ext cx="1066800" cy="990600"/>
          </a:xfrm>
          <a:prstGeom prst="ellipse">
            <a:avLst/>
          </a:prstGeom>
          <a:noFill/>
          <a:ln>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200" dirty="0" smtClean="0">
                <a:solidFill>
                  <a:schemeClr val="accent6">
                    <a:lumMod val="50000"/>
                  </a:schemeClr>
                </a:solidFill>
              </a:rPr>
              <a:t>2</a:t>
            </a:r>
            <a:endParaRPr lang="ar-EG" sz="3200" dirty="0">
              <a:solidFill>
                <a:schemeClr val="accent6">
                  <a:lumMod val="50000"/>
                </a:schemeClr>
              </a:solidFill>
            </a:endParaRPr>
          </a:p>
        </p:txBody>
      </p:sp>
      <p:sp>
        <p:nvSpPr>
          <p:cNvPr id="8" name="Rounded Rectangle 7"/>
          <p:cNvSpPr/>
          <p:nvPr/>
        </p:nvSpPr>
        <p:spPr>
          <a:xfrm>
            <a:off x="304800" y="3733800"/>
            <a:ext cx="7315200" cy="1143000"/>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2400" dirty="0">
                <a:solidFill>
                  <a:srgbClr val="0D0D0D"/>
                </a:solidFill>
                <a:ea typeface="Calibri"/>
              </a:rPr>
              <a:t>السلوك الإنسانيّ: وهو النقطة الأولى، والمرحلة المهمّة من مراحل نظرية العلاج السلوكيّ، والتي تساعد في التفريق بين السلوك المكتسب، والذي يتمّ تعليمه خلال المراحل العمرية الأولى</a:t>
            </a:r>
            <a:endParaRPr lang="ar-EG" sz="2400" dirty="0"/>
          </a:p>
        </p:txBody>
      </p:sp>
      <p:sp>
        <p:nvSpPr>
          <p:cNvPr id="9" name="Rounded Rectangle 8"/>
          <p:cNvSpPr/>
          <p:nvPr/>
        </p:nvSpPr>
        <p:spPr>
          <a:xfrm>
            <a:off x="304800" y="5181600"/>
            <a:ext cx="7315200" cy="1143000"/>
          </a:xfrm>
          <a:prstGeom prst="roundRect">
            <a:avLst/>
          </a:prstGeom>
          <a:noFill/>
          <a:ln>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dirty="0">
                <a:solidFill>
                  <a:srgbClr val="0D0D0D"/>
                </a:solidFill>
                <a:ea typeface="Calibri"/>
              </a:rPr>
              <a:t>السلوك المضطرب: وهو عبارةٌ عن التأثر بمجموعة من السلوكيات المحيطة بالفرد، ولكنها لا تتوافق مع طبيعة الفرد الشخصية</a:t>
            </a:r>
            <a:endParaRPr lang="ar-EG" sz="2400" dirty="0"/>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458200" cy="1565557"/>
          </a:xfrm>
          <a:prstGeom prst="rect">
            <a:avLst/>
          </a:prstGeom>
        </p:spPr>
        <p:txBody>
          <a:bodyPr wrap="square">
            <a:spAutoFit/>
          </a:bodyPr>
          <a:lstStyle/>
          <a:p>
            <a:pPr algn="r" rtl="1">
              <a:lnSpc>
                <a:spcPct val="115000"/>
              </a:lnSpc>
              <a:spcAft>
                <a:spcPts val="1000"/>
              </a:spcAft>
              <a:tabLst>
                <a:tab pos="880110" algn="l"/>
              </a:tabLst>
            </a:pPr>
            <a:r>
              <a:rPr lang="ar-SA" sz="2800" dirty="0">
                <a:solidFill>
                  <a:srgbClr val="7030A0"/>
                </a:solidFill>
                <a:ea typeface="Calibri"/>
              </a:rPr>
              <a:t>أساليب العلاج السلوكي </a:t>
            </a:r>
            <a:endParaRPr lang="en-US" sz="1400" dirty="0">
              <a:ea typeface="Calibri"/>
              <a:cs typeface="Arial"/>
            </a:endParaRPr>
          </a:p>
          <a:p>
            <a:pPr algn="r" rtl="1">
              <a:lnSpc>
                <a:spcPct val="115000"/>
              </a:lnSpc>
              <a:spcAft>
                <a:spcPts val="1000"/>
              </a:spcAft>
              <a:tabLst>
                <a:tab pos="880110" algn="l"/>
              </a:tabLst>
            </a:pPr>
            <a:r>
              <a:rPr lang="ar-SA" sz="2400" dirty="0">
                <a:solidFill>
                  <a:srgbClr val="0D0D0D"/>
                </a:solidFill>
                <a:ea typeface="Calibri"/>
              </a:rPr>
              <a:t>توجد مجموعة من الأساليب التي تستخدم في تقديم، وتطبيق العلاج السلوكي مع الأفراد، وهي: </a:t>
            </a:r>
            <a:endParaRPr lang="en-US" sz="1400" dirty="0">
              <a:ea typeface="Calibri"/>
              <a:cs typeface="Arial"/>
            </a:endParaRPr>
          </a:p>
        </p:txBody>
      </p:sp>
      <p:sp>
        <p:nvSpPr>
          <p:cNvPr id="3" name="Flowchart: Terminator 2"/>
          <p:cNvSpPr/>
          <p:nvPr/>
        </p:nvSpPr>
        <p:spPr>
          <a:xfrm>
            <a:off x="5943600" y="381000"/>
            <a:ext cx="2895600" cy="685800"/>
          </a:xfrm>
          <a:prstGeom prst="flowChartTermina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Oval 3"/>
          <p:cNvSpPr/>
          <p:nvPr/>
        </p:nvSpPr>
        <p:spPr>
          <a:xfrm>
            <a:off x="6019800" y="2286000"/>
            <a:ext cx="2819400" cy="3200399"/>
          </a:xfrm>
          <a:prstGeom prst="ellipse">
            <a:avLst/>
          </a:prstGeom>
        </p:spPr>
        <p:style>
          <a:lnRef idx="1">
            <a:schemeClr val="accent6"/>
          </a:lnRef>
          <a:fillRef idx="2">
            <a:schemeClr val="accent6"/>
          </a:fillRef>
          <a:effectRef idx="1">
            <a:schemeClr val="accent6"/>
          </a:effectRef>
          <a:fontRef idx="minor">
            <a:schemeClr val="dk1"/>
          </a:fontRef>
        </p:style>
        <p:txBody>
          <a:bodyPr rtlCol="1" anchor="ctr"/>
          <a:lstStyle/>
          <a:p>
            <a:pPr algn="ctr" rtl="1">
              <a:lnSpc>
                <a:spcPct val="115000"/>
              </a:lnSpc>
              <a:spcAft>
                <a:spcPts val="1000"/>
              </a:spcAft>
              <a:tabLst>
                <a:tab pos="880110" algn="l"/>
              </a:tabLst>
            </a:pPr>
            <a:r>
              <a:rPr lang="ar-SA" sz="2000" dirty="0">
                <a:solidFill>
                  <a:srgbClr val="31849B"/>
                </a:solidFill>
                <a:ea typeface="Calibri"/>
              </a:rPr>
              <a:t>أسلوب التقليل من القلق والتوتر </a:t>
            </a:r>
            <a:endParaRPr lang="en-US" sz="1050" dirty="0">
              <a:ea typeface="Calibri"/>
              <a:cs typeface="Arial"/>
            </a:endParaRPr>
          </a:p>
          <a:p>
            <a:pPr algn="ctr" rtl="1"/>
            <a:r>
              <a:rPr lang="ar-SA" sz="1600" dirty="0">
                <a:solidFill>
                  <a:srgbClr val="0D0D0D"/>
                </a:solidFill>
                <a:ea typeface="Calibri"/>
              </a:rPr>
              <a:t>هو الأسلوب الذي يعتمد على التقليل من معدلات القلق، والتوتر التي يعاني منها الفرد؛ بسبب تأثره بمجموعة من العوامل السلبيّة، ويقوم فيها المعالج النفسيّ بالاستعانة بمؤثرٍ مضادٍ لمؤثر القلق</a:t>
            </a:r>
            <a:endParaRPr lang="ar-EG" sz="1600" dirty="0"/>
          </a:p>
        </p:txBody>
      </p:sp>
      <p:sp>
        <p:nvSpPr>
          <p:cNvPr id="5" name="Oval 4"/>
          <p:cNvSpPr/>
          <p:nvPr/>
        </p:nvSpPr>
        <p:spPr>
          <a:xfrm>
            <a:off x="3200400" y="2286000"/>
            <a:ext cx="2819400" cy="3206620"/>
          </a:xfrm>
          <a:prstGeom prst="ellipse">
            <a:avLst/>
          </a:prstGeom>
        </p:spPr>
        <p:style>
          <a:lnRef idx="1">
            <a:schemeClr val="accent5"/>
          </a:lnRef>
          <a:fillRef idx="2">
            <a:schemeClr val="accent5"/>
          </a:fillRef>
          <a:effectRef idx="1">
            <a:schemeClr val="accent5"/>
          </a:effectRef>
          <a:fontRef idx="minor">
            <a:schemeClr val="dk1"/>
          </a:fontRef>
        </p:style>
        <p:txBody>
          <a:bodyPr rtlCol="1" anchor="ctr"/>
          <a:lstStyle/>
          <a:p>
            <a:pPr algn="ctr" rtl="1">
              <a:lnSpc>
                <a:spcPct val="115000"/>
              </a:lnSpc>
              <a:spcAft>
                <a:spcPts val="1000"/>
              </a:spcAft>
              <a:tabLst>
                <a:tab pos="880110" algn="l"/>
              </a:tabLst>
            </a:pPr>
            <a:r>
              <a:rPr lang="ar-SA" sz="2000" dirty="0">
                <a:solidFill>
                  <a:srgbClr val="31849B"/>
                </a:solidFill>
                <a:ea typeface="Calibri"/>
              </a:rPr>
              <a:t>أسلوب التسلسل </a:t>
            </a:r>
            <a:endParaRPr lang="en-US" sz="1050" dirty="0">
              <a:ea typeface="Calibri"/>
              <a:cs typeface="Arial"/>
            </a:endParaRPr>
          </a:p>
          <a:p>
            <a:pPr algn="ctr" rtl="1">
              <a:lnSpc>
                <a:spcPct val="115000"/>
              </a:lnSpc>
              <a:spcAft>
                <a:spcPts val="1000"/>
              </a:spcAft>
              <a:tabLst>
                <a:tab pos="880110" algn="l"/>
              </a:tabLst>
            </a:pPr>
            <a:r>
              <a:rPr lang="ar-SA" sz="1600" dirty="0">
                <a:solidFill>
                  <a:srgbClr val="0D0D0D"/>
                </a:solidFill>
                <a:ea typeface="Calibri"/>
              </a:rPr>
              <a:t>هو من أساليب العلاج السلوكي الفعّالة، والتي تساهم في التخلّص من التأثر بالعامل المؤثرة في السلوك الفردي، حيث يعتمد المعالج النفسي على وضع نموذج علاجي للحالة المرضية بالاعتماد على مجموعة من الخطوات </a:t>
            </a:r>
            <a:r>
              <a:rPr lang="ar-SA" sz="1600" dirty="0" smtClean="0">
                <a:solidFill>
                  <a:srgbClr val="0D0D0D"/>
                </a:solidFill>
                <a:ea typeface="Calibri"/>
              </a:rPr>
              <a:t>المتسلسلة. </a:t>
            </a:r>
            <a:endParaRPr lang="en-US" sz="1050" dirty="0">
              <a:ea typeface="Calibri"/>
              <a:cs typeface="Arial"/>
            </a:endParaRPr>
          </a:p>
        </p:txBody>
      </p:sp>
      <p:sp>
        <p:nvSpPr>
          <p:cNvPr id="6" name="Oval 5"/>
          <p:cNvSpPr/>
          <p:nvPr/>
        </p:nvSpPr>
        <p:spPr>
          <a:xfrm>
            <a:off x="304800" y="2286000"/>
            <a:ext cx="2895600" cy="3200400"/>
          </a:xfrm>
          <a:prstGeom prst="ellipse">
            <a:avLst/>
          </a:prstGeom>
        </p:spPr>
        <p:style>
          <a:lnRef idx="1">
            <a:schemeClr val="accent4"/>
          </a:lnRef>
          <a:fillRef idx="2">
            <a:schemeClr val="accent4"/>
          </a:fillRef>
          <a:effectRef idx="1">
            <a:schemeClr val="accent4"/>
          </a:effectRef>
          <a:fontRef idx="minor">
            <a:schemeClr val="dk1"/>
          </a:fontRef>
        </p:style>
        <p:txBody>
          <a:bodyPr rtlCol="1" anchor="ctr"/>
          <a:lstStyle/>
          <a:p>
            <a:pPr algn="ctr" rtl="1">
              <a:lnSpc>
                <a:spcPct val="115000"/>
              </a:lnSpc>
              <a:spcAft>
                <a:spcPts val="1000"/>
              </a:spcAft>
              <a:tabLst>
                <a:tab pos="880110" algn="l"/>
              </a:tabLst>
            </a:pPr>
            <a:r>
              <a:rPr lang="ar-SA" sz="2000" dirty="0">
                <a:solidFill>
                  <a:srgbClr val="31849B"/>
                </a:solidFill>
                <a:ea typeface="Calibri"/>
              </a:rPr>
              <a:t>أسلوب التعزيز </a:t>
            </a:r>
            <a:endParaRPr lang="en-US" sz="1050" dirty="0">
              <a:ea typeface="Calibri"/>
              <a:cs typeface="Arial"/>
            </a:endParaRPr>
          </a:p>
          <a:p>
            <a:pPr algn="ctr" rtl="1"/>
            <a:r>
              <a:rPr lang="ar-SA" sz="1600" dirty="0">
                <a:solidFill>
                  <a:srgbClr val="0D0D0D"/>
                </a:solidFill>
                <a:ea typeface="Calibri"/>
              </a:rPr>
              <a:t>هو من الأساليب العلاجية سهلة التطبيق، والتي تعتمد على الدعم المعنوي، والنفسي للفرد لمساعدتهِ في تخطّي السلوك السيئ، أو غير المرغوب، وعادةً يستخدم هذا الأسلوب مع الأطفال، والطلاب المدارس الذين يعانون من اضطرابات نفسية، أو إهمال متعمد لدراستهم</a:t>
            </a:r>
            <a:endParaRPr lang="ar-EG" sz="16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5334000"/>
            <a:ext cx="2065020" cy="1417320"/>
          </a:xfrm>
          <a:prstGeom prst="ellipse">
            <a:avLst/>
          </a:prstGeom>
          <a:ln>
            <a:noFill/>
          </a:ln>
          <a:effectLst>
            <a:softEdge rad="112500"/>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227320" y="5394960"/>
            <a:ext cx="2164080" cy="1356360"/>
          </a:xfrm>
          <a:prstGeom prst="ellipse">
            <a:avLst/>
          </a:prstGeom>
          <a:ln>
            <a:noFill/>
          </a:ln>
          <a:effectLst>
            <a:softEdge rad="112500"/>
          </a:effectLst>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a:spLocks noChangeArrowheads="1"/>
          </p:cNvSpPr>
          <p:nvPr/>
        </p:nvSpPr>
        <p:spPr bwMode="auto">
          <a:xfrm>
            <a:off x="5486400" y="411161"/>
            <a:ext cx="3336925" cy="579439"/>
          </a:xfrm>
          <a:prstGeom prst="rect">
            <a:avLst/>
          </a:prstGeom>
          <a:noFill/>
          <a:ln w="28575" algn="ctr">
            <a:solidFill>
              <a:srgbClr val="A6A6A6"/>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3200" b="0" i="0" u="none" strike="noStrike" cap="none" normalizeH="0" baseline="0" dirty="0" smtClean="0">
                <a:ln>
                  <a:noFill/>
                </a:ln>
                <a:solidFill>
                  <a:srgbClr val="002060"/>
                </a:solidFill>
                <a:effectLst/>
                <a:latin typeface="Calibri" pitchFamily="34" charset="0"/>
                <a:ea typeface="Arial" pitchFamily="34" charset="0"/>
                <a:cs typeface="AL-Mateen" pitchFamily="2" charset="-78"/>
              </a:rPr>
              <a:t>الأهداف التفصيلية:</a:t>
            </a:r>
            <a:endParaRPr kumimoji="0" lang="ar-EG"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762000" y="1119838"/>
            <a:ext cx="7924800" cy="5613845"/>
          </a:xfrm>
          <a:prstGeom prst="rect">
            <a:avLst/>
          </a:prstGeom>
        </p:spPr>
        <p:txBody>
          <a:bodyPr wrap="square">
            <a:spAutoFit/>
          </a:bodyPr>
          <a:lstStyle/>
          <a:p>
            <a:pPr algn="r" rtl="1">
              <a:lnSpc>
                <a:spcPct val="115000"/>
              </a:lnSpc>
              <a:spcAft>
                <a:spcPts val="0"/>
              </a:spcAft>
            </a:pPr>
            <a:r>
              <a:rPr lang="ar-SA" sz="2400" b="1" dirty="0">
                <a:solidFill>
                  <a:srgbClr val="002060"/>
                </a:solidFill>
                <a:ea typeface="Times New Roman"/>
                <a:cs typeface="AL-Mohanad Bold"/>
              </a:rPr>
              <a:t>يتوقع من المشارك في نهاية البرنامج التدريبي أن يكون قادراً على:</a:t>
            </a:r>
            <a:endParaRPr lang="en-US" sz="1600" dirty="0">
              <a:ea typeface="Calibri"/>
              <a:cs typeface="Arial"/>
            </a:endParaRP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يعرف المتدرب ما هو العلاج السلوكي</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يدرك المتدرب خطوات العلاج السلوكي المعرفي  </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يعي المتدرب العلاج السلوكي المعرفي </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يعرف المتدرب العلاج السلوكي المعرفي للأكتئاب</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يلم المتدرب بطرق العلاج السلوكي المعرفي </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يدرك المتدرب أفضل علاج سلوكي للوسواس القهري</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يلم المتدرب بأساليب العلاج السلوكي المعرفي</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يدرك المتدرب أهداف العلاج المعرفي السلوكي</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يعي المتدرب دواعي العلاج السلوكي المعرفي </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يطلع المتدرب علي مخاطر العلاج السلوكي المعرفي</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يدرك نظرية العلاج المعرفي السلوكي عند ( ارون – بيك )</a:t>
            </a:r>
          </a:p>
          <a:p>
            <a:pPr marL="342900" lvl="0" indent="-342900" algn="r" rtl="1">
              <a:lnSpc>
                <a:spcPct val="115000"/>
              </a:lnSpc>
              <a:spcAft>
                <a:spcPts val="0"/>
              </a:spcAft>
              <a:buClr>
                <a:srgbClr val="0070C0"/>
              </a:buClr>
              <a:buFont typeface="Symbol"/>
              <a:buChar char=""/>
            </a:pPr>
            <a:r>
              <a:rPr lang="ar-SA" sz="2400" dirty="0" smtClean="0">
                <a:ea typeface="Times New Roman"/>
                <a:cs typeface="AL-Mohanad Bold"/>
              </a:rPr>
              <a:t>أن </a:t>
            </a:r>
            <a:r>
              <a:rPr lang="ar-SA" sz="2400" dirty="0">
                <a:ea typeface="Times New Roman"/>
                <a:cs typeface="AL-Mohanad Bold"/>
              </a:rPr>
              <a:t>يلم المتدرب بمبادئ العلاج المعرفي السلوكي</a:t>
            </a:r>
          </a:p>
        </p:txBody>
      </p:sp>
      <p:sp>
        <p:nvSpPr>
          <p:cNvPr id="4" name="Oval 13"/>
          <p:cNvSpPr>
            <a:spLocks noChangeArrowheads="1"/>
          </p:cNvSpPr>
          <p:nvPr/>
        </p:nvSpPr>
        <p:spPr bwMode="auto">
          <a:xfrm>
            <a:off x="4724400" y="281921"/>
            <a:ext cx="937090" cy="837917"/>
          </a:xfrm>
          <a:prstGeom prst="ellipse">
            <a:avLst/>
          </a:prstGeom>
          <a:blipFill dpi="0" rotWithShape="1">
            <a:blip r:embed="rId2"/>
            <a:srcRect/>
            <a:stretch>
              <a:fillRect/>
            </a:stretch>
          </a:blipFill>
          <a:ln w="12700" algn="ctr">
            <a:solidFill>
              <a:srgbClr val="41719C"/>
            </a:solidFill>
            <a:miter lim="800000"/>
            <a:headEnd/>
            <a:tailEnd/>
          </a:ln>
        </p:spPr>
        <p:txBody>
          <a:bodyPr vert="horz" wrap="square" lIns="91440" tIns="45720" rIns="91440" bIns="45720" numCol="1" anchor="ctr" anchorCtr="0" compatLnSpc="1">
            <a:prstTxWarp prst="textNoShape">
              <a:avLst/>
            </a:prstTxWarp>
          </a:bodyPr>
          <a:lstStyle/>
          <a:p>
            <a:endParaRPr lang="ar-EG"/>
          </a:p>
        </p:txBody>
      </p:sp>
    </p:spTree>
    <p:extLst>
      <p:ext uri="{BB962C8B-B14F-4D97-AF65-F5344CB8AC3E}">
        <p14:creationId xmlns:p14="http://schemas.microsoft.com/office/powerpoint/2010/main" val="424494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(6)</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جماعي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الزمن: 10 دقيقه</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عصف</a:t>
            </a:r>
            <a:r>
              <a:rPr kumimoji="0" lang="ar-EG" sz="2400" b="0" i="0" u="none" strike="noStrike" cap="none" normalizeH="0" dirty="0" smtClean="0">
                <a:ln>
                  <a:noFill/>
                </a:ln>
                <a:solidFill>
                  <a:schemeClr val="tx1"/>
                </a:solidFill>
                <a:effectLst/>
                <a:latin typeface="Calibri" pitchFamily="34" charset="0"/>
                <a:ea typeface="Arial" pitchFamily="34" charset="0"/>
                <a:cs typeface="AL-Mateen" pitchFamily="2" charset="-78"/>
              </a:rPr>
              <a:t> ذهني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62000" y="2590800"/>
            <a:ext cx="7315200" cy="2351413"/>
          </a:xfrm>
          <a:prstGeom prst="rect">
            <a:avLst/>
          </a:prstGeom>
        </p:spPr>
        <p:txBody>
          <a:bodyPr wrap="square">
            <a:spAutoFit/>
          </a:bodyPr>
          <a:lstStyle/>
          <a:p>
            <a:pPr algn="r" rtl="1">
              <a:lnSpc>
                <a:spcPct val="115000"/>
              </a:lnSpc>
              <a:spcAft>
                <a:spcPts val="0"/>
              </a:spcAft>
            </a:pPr>
            <a:r>
              <a:rPr lang="ar-EG" sz="2000" b="1" dirty="0">
                <a:solidFill>
                  <a:srgbClr val="C00000"/>
                </a:solidFill>
                <a:ea typeface="Times New Roman"/>
                <a:cs typeface="AL-Mohanad Bold"/>
              </a:rPr>
              <a:t>عزيزي المشارك:</a:t>
            </a:r>
          </a:p>
          <a:p>
            <a:pPr algn="r" rtl="1">
              <a:lnSpc>
                <a:spcPct val="115000"/>
              </a:lnSpc>
              <a:spcAft>
                <a:spcPts val="0"/>
              </a:spcAft>
            </a:pPr>
            <a:r>
              <a:rPr lang="ar-EG" sz="2000" dirty="0">
                <a:ea typeface="Times New Roman"/>
                <a:cs typeface="AL-Mohanad Bold"/>
              </a:rPr>
              <a:t>ما هي أساليب العلاج السلوكي المعرفي</a:t>
            </a:r>
            <a:r>
              <a:rPr lang="ar-EG" sz="2000" b="1" dirty="0" smtClean="0">
                <a:solidFill>
                  <a:schemeClr val="tx1">
                    <a:lumMod val="95000"/>
                    <a:lumOff val="5000"/>
                  </a:schemeClr>
                </a:solidFill>
                <a:ea typeface="Times New Roman"/>
                <a:cs typeface="AL-Mohanad Bold"/>
              </a:rPr>
              <a:t>؟</a:t>
            </a:r>
            <a:r>
              <a:rPr lang="ar-EG"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r>
              <a:rPr lang="ar-EG" dirty="0">
                <a:ea typeface="Times New Roman"/>
                <a:cs typeface="AL-Mohanad Bold"/>
              </a:rPr>
              <a:t>......................................................................................................................</a:t>
            </a:r>
            <a:endParaRPr lang="ar-EG" dirty="0"/>
          </a:p>
        </p:txBody>
      </p:sp>
      <p:pic>
        <p:nvPicPr>
          <p:cNvPr id="11" name="Picture 10" descr="download (5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8657" y="1437648"/>
            <a:ext cx="1102743" cy="857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ounded Rectangle 11"/>
          <p:cNvSpPr/>
          <p:nvPr/>
        </p:nvSpPr>
        <p:spPr>
          <a:xfrm>
            <a:off x="457200" y="5257800"/>
            <a:ext cx="3392170" cy="1323340"/>
          </a:xfrm>
          <a:prstGeom prst="roundRect">
            <a:avLst/>
          </a:prstGeom>
          <a:blipFill>
            <a:blip r:embed="rId5">
              <a:extLst>
                <a:ext uri="{28A0092B-C50C-407E-A947-70E740481C1C}">
                  <a14:useLocalDpi xmlns:a14="http://schemas.microsoft.com/office/drawing/2010/main" val="0"/>
                </a:ext>
              </a:extLst>
            </a:blip>
            <a:srcRect/>
            <a:stretch>
              <a:fillRect l="-1000" r="-1000"/>
            </a:stretch>
          </a:blip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075025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85726"/>
            <a:ext cx="42672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أهداف العلاج المعرفي السلوكى</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Flowchart: Terminator 4"/>
          <p:cNvSpPr/>
          <p:nvPr/>
        </p:nvSpPr>
        <p:spPr>
          <a:xfrm>
            <a:off x="5638800" y="1981200"/>
            <a:ext cx="2871216" cy="762000"/>
          </a:xfrm>
          <a:prstGeom prst="flowChartTerminator">
            <a:avLst/>
          </a:prstGeom>
        </p:spPr>
        <p:style>
          <a:lnRef idx="3">
            <a:schemeClr val="lt1"/>
          </a:lnRef>
          <a:fillRef idx="1">
            <a:schemeClr val="accent5"/>
          </a:fillRef>
          <a:effectRef idx="1">
            <a:schemeClr val="accent5"/>
          </a:effectRef>
          <a:fontRef idx="minor">
            <a:schemeClr val="lt1"/>
          </a:fontRef>
        </p:style>
        <p:txBody>
          <a:bodyPr rtlCol="1" anchor="ctr"/>
          <a:lstStyle/>
          <a:p>
            <a:pPr algn="ctr"/>
            <a:r>
              <a:rPr lang="ar-SA" sz="2400" b="1" dirty="0">
                <a:solidFill>
                  <a:schemeClr val="accent5">
                    <a:lumMod val="50000"/>
                  </a:schemeClr>
                </a:solidFill>
                <a:ea typeface="Calibri"/>
              </a:rPr>
              <a:t>العلاج المعرفي السُّلوكي </a:t>
            </a:r>
            <a:endParaRPr lang="ar-EG" sz="2400" b="1" dirty="0">
              <a:solidFill>
                <a:schemeClr val="accent5">
                  <a:lumMod val="50000"/>
                </a:schemeClr>
              </a:solidFill>
            </a:endParaRPr>
          </a:p>
        </p:txBody>
      </p:sp>
      <p:sp>
        <p:nvSpPr>
          <p:cNvPr id="6" name="Rectangle 5"/>
          <p:cNvSpPr/>
          <p:nvPr/>
        </p:nvSpPr>
        <p:spPr>
          <a:xfrm>
            <a:off x="1600200" y="3048000"/>
            <a:ext cx="7239000" cy="1200329"/>
          </a:xfrm>
          <a:prstGeom prst="rect">
            <a:avLst/>
          </a:prstGeom>
          <a:ln>
            <a:solidFill>
              <a:srgbClr val="00B0F0"/>
            </a:solidFill>
            <a:prstDash val="dash"/>
          </a:ln>
        </p:spPr>
        <p:txBody>
          <a:bodyPr wrap="square">
            <a:spAutoFit/>
          </a:bodyPr>
          <a:lstStyle/>
          <a:p>
            <a:pPr algn="r" rtl="1"/>
            <a:r>
              <a:rPr lang="ar-SA" dirty="0">
                <a:solidFill>
                  <a:srgbClr val="0D0D0D"/>
                </a:solidFill>
                <a:ea typeface="Calibri"/>
              </a:rPr>
              <a:t>هو طريقة علاجية تعتمد على الحديث بين المريض والمعالِج، وذلك بهدف التغلب على المشاكل عن طريق تغيير طريقة التفكير والتصرف. ويستخدم العلاج السلوكي المعرفي لعلاج الكآبة والقلق وتعكر المزاج الثنائي القطب وحالات نفسية أخرى، ويستند على مساعدة المريض في إدراك وتفسير طريقة تفكيره السلبية</a:t>
            </a:r>
            <a:endParaRPr lang="ar-EG" dirty="0"/>
          </a:p>
        </p:txBody>
      </p:sp>
      <p:sp>
        <p:nvSpPr>
          <p:cNvPr id="7" name="Oval 6"/>
          <p:cNvSpPr/>
          <p:nvPr/>
        </p:nvSpPr>
        <p:spPr>
          <a:xfrm flipH="1">
            <a:off x="457200" y="3429000"/>
            <a:ext cx="1371600" cy="10668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Flowchart: Terminator 7"/>
          <p:cNvSpPr/>
          <p:nvPr/>
        </p:nvSpPr>
        <p:spPr>
          <a:xfrm>
            <a:off x="5967984" y="4449147"/>
            <a:ext cx="2871216" cy="762000"/>
          </a:xfrm>
          <a:prstGeom prst="flowChartTerminator">
            <a:avLst/>
          </a:prstGeom>
        </p:spPr>
        <p:style>
          <a:lnRef idx="3">
            <a:schemeClr val="lt1"/>
          </a:lnRef>
          <a:fillRef idx="1">
            <a:schemeClr val="accent4"/>
          </a:fillRef>
          <a:effectRef idx="1">
            <a:schemeClr val="accent4"/>
          </a:effectRef>
          <a:fontRef idx="minor">
            <a:schemeClr val="lt1"/>
          </a:fontRef>
        </p:style>
        <p:txBody>
          <a:bodyPr rtlCol="1" anchor="ctr"/>
          <a:lstStyle/>
          <a:p>
            <a:pPr algn="ctr"/>
            <a:r>
              <a:rPr lang="ar-SA" sz="2400" b="1" dirty="0">
                <a:solidFill>
                  <a:schemeClr val="tx1">
                    <a:lumMod val="95000"/>
                    <a:lumOff val="5000"/>
                  </a:schemeClr>
                </a:solidFill>
                <a:ea typeface="Calibri"/>
              </a:rPr>
              <a:t>نشأه العلاج المعرفي السلوكى</a:t>
            </a:r>
            <a:endParaRPr lang="ar-EG" sz="2400" b="1" dirty="0">
              <a:solidFill>
                <a:schemeClr val="tx1">
                  <a:lumMod val="95000"/>
                  <a:lumOff val="5000"/>
                </a:schemeClr>
              </a:solidFill>
            </a:endParaRPr>
          </a:p>
        </p:txBody>
      </p:sp>
      <p:sp>
        <p:nvSpPr>
          <p:cNvPr id="9" name="Rectangle 8"/>
          <p:cNvSpPr/>
          <p:nvPr/>
        </p:nvSpPr>
        <p:spPr>
          <a:xfrm>
            <a:off x="457200" y="5334000"/>
            <a:ext cx="8382000" cy="1366528"/>
          </a:xfrm>
          <a:prstGeom prst="rect">
            <a:avLst/>
          </a:prstGeom>
          <a:ln w="19050">
            <a:solidFill>
              <a:srgbClr val="7030A0"/>
            </a:solidFill>
            <a:prstDash val="lgDash"/>
          </a:ln>
        </p:spPr>
        <p:txBody>
          <a:bodyPr wrap="square">
            <a:spAutoFit/>
          </a:bodyPr>
          <a:lstStyle/>
          <a:p>
            <a:pPr algn="r" rtl="1">
              <a:lnSpc>
                <a:spcPct val="115000"/>
              </a:lnSpc>
              <a:spcAft>
                <a:spcPts val="1000"/>
              </a:spcAft>
            </a:pPr>
            <a:r>
              <a:rPr lang="ar-SA" dirty="0">
                <a:solidFill>
                  <a:srgbClr val="0D0D0D"/>
                </a:solidFill>
                <a:ea typeface="Calibri"/>
              </a:rPr>
              <a:t>يعتبر دونالد هربربت هو مؤسس العلاج المعرفي السلوكى .الذي يعرفه فريمان بأنه أحد أنواع العلاج السلوكى الذي يهدف لتصحيح المفاهيم الخاصة بالسلوك اللاتوائمى . فهناك اتجاهين أساسيين في علم النفس هما الاتجاه المعرفي والاتجاه السلوكى ومن خلالهما بدأت الأفكار المعرفيه والسلوكيه الأول يهتم بالجوانب المعرفية والأخر يركز علي الجوانب السلوكية.</a:t>
            </a:r>
            <a:endParaRPr lang="en-US" sz="1100" dirty="0">
              <a:ea typeface="Calibri"/>
              <a:cs typeface="Arial"/>
            </a:endParaRPr>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457200"/>
            <a:ext cx="7467600" cy="1247008"/>
          </a:xfrm>
          <a:prstGeom prst="rect">
            <a:avLst/>
          </a:prstGeom>
          <a:ln w="19050">
            <a:solidFill>
              <a:srgbClr val="0070C0"/>
            </a:solidFill>
          </a:ln>
        </p:spPr>
        <p:txBody>
          <a:bodyPr wrap="square">
            <a:spAutoFit/>
          </a:bodyPr>
          <a:lstStyle/>
          <a:p>
            <a:pPr algn="r" rtl="1">
              <a:lnSpc>
                <a:spcPct val="115000"/>
              </a:lnSpc>
              <a:spcAft>
                <a:spcPts val="1000"/>
              </a:spcAft>
            </a:pPr>
            <a:r>
              <a:rPr lang="ar-SA" sz="2200" dirty="0">
                <a:solidFill>
                  <a:srgbClr val="7030A0"/>
                </a:solidFill>
                <a:ea typeface="Calibri"/>
              </a:rPr>
              <a:t>الإطار النظري للعلاج المعرفي السلوكى</a:t>
            </a:r>
            <a:endParaRPr lang="en-US" sz="1100" dirty="0">
              <a:ea typeface="Calibri"/>
              <a:cs typeface="Arial"/>
            </a:endParaRPr>
          </a:p>
          <a:p>
            <a:pPr algn="r" rtl="1">
              <a:lnSpc>
                <a:spcPct val="115000"/>
              </a:lnSpc>
              <a:spcAft>
                <a:spcPts val="1000"/>
              </a:spcAft>
            </a:pPr>
            <a:r>
              <a:rPr lang="ar-SA" dirty="0">
                <a:solidFill>
                  <a:srgbClr val="0D0D0D"/>
                </a:solidFill>
                <a:ea typeface="Calibri"/>
              </a:rPr>
              <a:t>يعتمد علي الإسهامات التي قدمها كل من ألبرت أليس في العلاج العقلانى الانفعالي وطريقه ميكنيبوم في ارشاد الذات في التعديل السلوكى .</a:t>
            </a:r>
            <a:endParaRPr lang="en-US" sz="1100" dirty="0">
              <a:ea typeface="Calibri"/>
              <a:cs typeface="Arial"/>
            </a:endParaRPr>
          </a:p>
        </p:txBody>
      </p:sp>
      <p:sp>
        <p:nvSpPr>
          <p:cNvPr id="3" name="Oval 2"/>
          <p:cNvSpPr/>
          <p:nvPr/>
        </p:nvSpPr>
        <p:spPr>
          <a:xfrm>
            <a:off x="304800" y="1112584"/>
            <a:ext cx="1524000" cy="14478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Rectangle 3"/>
          <p:cNvSpPr/>
          <p:nvPr/>
        </p:nvSpPr>
        <p:spPr>
          <a:xfrm>
            <a:off x="762000" y="2667000"/>
            <a:ext cx="8077200" cy="1994905"/>
          </a:xfrm>
          <a:prstGeom prst="rect">
            <a:avLst/>
          </a:prstGeom>
          <a:ln w="19050">
            <a:solidFill>
              <a:srgbClr val="FF0000"/>
            </a:solidFill>
          </a:ln>
        </p:spPr>
        <p:txBody>
          <a:bodyPr wrap="square">
            <a:spAutoFit/>
          </a:bodyPr>
          <a:lstStyle/>
          <a:p>
            <a:pPr algn="r" rtl="1">
              <a:lnSpc>
                <a:spcPct val="115000"/>
              </a:lnSpc>
              <a:spcAft>
                <a:spcPts val="1000"/>
              </a:spcAft>
            </a:pPr>
            <a:r>
              <a:rPr lang="ar-SA" sz="2200" dirty="0">
                <a:solidFill>
                  <a:srgbClr val="7030A0"/>
                </a:solidFill>
                <a:ea typeface="Calibri"/>
              </a:rPr>
              <a:t>العلاج والجلسات</a:t>
            </a:r>
            <a:endParaRPr lang="en-US" sz="1100" dirty="0">
              <a:ea typeface="Calibri"/>
              <a:cs typeface="Arial"/>
            </a:endParaRPr>
          </a:p>
          <a:p>
            <a:pPr algn="r" rtl="1"/>
            <a:r>
              <a:rPr lang="ar-SA" dirty="0">
                <a:solidFill>
                  <a:srgbClr val="0D0D0D"/>
                </a:solidFill>
                <a:ea typeface="Calibri"/>
              </a:rPr>
              <a:t>العلاج المعرفي السلوكي يمكن عمله بشكل فردي أو مع مجموعة من الناس. يمكن أيضا عمله عن طريق كتب المساعدة الذاتية أو برنامج حاسوبي. إذا كنت في المعالجة الفردية:فانك عادة ستلتقي مع المعالج ما بين 5 إلى 20 جلسة، كل أسبوع أو أسبوعين وتمتد كل جلسة ما بين 30 إلى 60 دقيقة. في الجلسات 2 -4 الأولى سيتفحص المعالج إذا كان باستطاعتك أن تستعمل هذا النوع من العلاج ولك أيضا لترى هل تشعر براحة مع هذا النوع من المعالجة</a:t>
            </a:r>
            <a:endParaRPr lang="ar-EG" dirty="0"/>
          </a:p>
        </p:txBody>
      </p:sp>
      <p:sp>
        <p:nvSpPr>
          <p:cNvPr id="5" name="Oval 4"/>
          <p:cNvSpPr/>
          <p:nvPr/>
        </p:nvSpPr>
        <p:spPr>
          <a:xfrm>
            <a:off x="62204" y="4343400"/>
            <a:ext cx="1536441" cy="16002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flipH="1">
            <a:off x="5029200" y="304800"/>
            <a:ext cx="3657600" cy="914400"/>
          </a:xfrm>
          <a:prstGeom prst="homePlate">
            <a:avLst/>
          </a:prstGeom>
        </p:spPr>
        <p:style>
          <a:lnRef idx="3">
            <a:schemeClr val="lt1"/>
          </a:lnRef>
          <a:fillRef idx="1">
            <a:schemeClr val="accent3"/>
          </a:fillRef>
          <a:effectRef idx="1">
            <a:schemeClr val="accent3"/>
          </a:effectRef>
          <a:fontRef idx="minor">
            <a:schemeClr val="lt1"/>
          </a:fontRef>
        </p:style>
        <p:txBody>
          <a:bodyPr rtlCol="1" anchor="ctr"/>
          <a:lstStyle/>
          <a:p>
            <a:pPr algn="r" rtl="1">
              <a:lnSpc>
                <a:spcPct val="115000"/>
              </a:lnSpc>
              <a:spcAft>
                <a:spcPts val="1000"/>
              </a:spcAft>
            </a:pPr>
            <a:r>
              <a:rPr lang="ar-SA" sz="2400" b="1" dirty="0">
                <a:solidFill>
                  <a:schemeClr val="tx1">
                    <a:lumMod val="95000"/>
                    <a:lumOff val="5000"/>
                  </a:schemeClr>
                </a:solidFill>
                <a:ea typeface="Calibri"/>
              </a:rPr>
              <a:t>أهداف العلاج المعرفي السلوكى</a:t>
            </a:r>
            <a:endParaRPr lang="en-US" sz="1100" b="1" dirty="0">
              <a:solidFill>
                <a:schemeClr val="tx1">
                  <a:lumMod val="95000"/>
                  <a:lumOff val="5000"/>
                </a:schemeClr>
              </a:solidFill>
              <a:ea typeface="Calibri"/>
              <a:cs typeface="Arial"/>
            </a:endParaRPr>
          </a:p>
        </p:txBody>
      </p:sp>
      <p:sp>
        <p:nvSpPr>
          <p:cNvPr id="4" name="Flowchart: Preparation 3"/>
          <p:cNvSpPr/>
          <p:nvPr/>
        </p:nvSpPr>
        <p:spPr>
          <a:xfrm>
            <a:off x="6248400" y="1981200"/>
            <a:ext cx="2286000" cy="1219200"/>
          </a:xfrm>
          <a:prstGeom prst="flowChartPreparation">
            <a:avLst/>
          </a:prstGeom>
        </p:spPr>
        <p:style>
          <a:lnRef idx="1">
            <a:schemeClr val="dk1"/>
          </a:lnRef>
          <a:fillRef idx="2">
            <a:schemeClr val="dk1"/>
          </a:fillRef>
          <a:effectRef idx="1">
            <a:schemeClr val="dk1"/>
          </a:effectRef>
          <a:fontRef idx="minor">
            <a:schemeClr val="dk1"/>
          </a:fontRef>
        </p:style>
        <p:txBody>
          <a:bodyPr rtlCol="1" anchor="ctr"/>
          <a:lstStyle/>
          <a:p>
            <a:pPr algn="ctr"/>
            <a:r>
              <a:rPr lang="ar-SA" dirty="0">
                <a:solidFill>
                  <a:srgbClr val="0D0D0D"/>
                </a:solidFill>
                <a:ea typeface="Calibri"/>
              </a:rPr>
              <a:t>تحديد المشكلات في مصطلحات سلوكية </a:t>
            </a:r>
            <a:endParaRPr lang="ar-EG" dirty="0"/>
          </a:p>
        </p:txBody>
      </p:sp>
      <p:sp>
        <p:nvSpPr>
          <p:cNvPr id="5" name="Flowchart: Preparation 4"/>
          <p:cNvSpPr/>
          <p:nvPr/>
        </p:nvSpPr>
        <p:spPr>
          <a:xfrm>
            <a:off x="2209800" y="3509865"/>
            <a:ext cx="2286000" cy="1219200"/>
          </a:xfrm>
          <a:prstGeom prst="flowChartPreparation">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1600" dirty="0">
                <a:solidFill>
                  <a:srgbClr val="0D0D0D"/>
                </a:solidFill>
                <a:ea typeface="Calibri"/>
              </a:rPr>
              <a:t>مساعده العملاء على إدراك دور الأحداث وتأثيرها على السلوك</a:t>
            </a:r>
            <a:endParaRPr lang="ar-EG" sz="1600" dirty="0"/>
          </a:p>
        </p:txBody>
      </p:sp>
      <p:sp>
        <p:nvSpPr>
          <p:cNvPr id="6" name="Flowchart: Preparation 5"/>
          <p:cNvSpPr/>
          <p:nvPr/>
        </p:nvSpPr>
        <p:spPr>
          <a:xfrm>
            <a:off x="838200" y="1981200"/>
            <a:ext cx="2286000" cy="1219200"/>
          </a:xfrm>
          <a:prstGeom prst="flowChartPreparation">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dirty="0">
                <a:solidFill>
                  <a:srgbClr val="0D0D0D"/>
                </a:solidFill>
                <a:ea typeface="Calibri"/>
              </a:rPr>
              <a:t>العمل علي تقييم التغيرات السلوكية والمعرفية  </a:t>
            </a:r>
            <a:endParaRPr lang="ar-EG" dirty="0"/>
          </a:p>
        </p:txBody>
      </p:sp>
      <p:sp>
        <p:nvSpPr>
          <p:cNvPr id="7" name="Flowchart: Preparation 6"/>
          <p:cNvSpPr/>
          <p:nvPr/>
        </p:nvSpPr>
        <p:spPr>
          <a:xfrm>
            <a:off x="3505200" y="1981200"/>
            <a:ext cx="2286000" cy="1219200"/>
          </a:xfrm>
          <a:prstGeom prst="flowChartPreparation">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dirty="0">
                <a:solidFill>
                  <a:srgbClr val="0D0D0D"/>
                </a:solidFill>
                <a:ea typeface="Calibri"/>
              </a:rPr>
              <a:t>إحداث تغيير في البناء المعرفي</a:t>
            </a:r>
            <a:endParaRPr lang="ar-EG" dirty="0"/>
          </a:p>
        </p:txBody>
      </p:sp>
      <p:sp>
        <p:nvSpPr>
          <p:cNvPr id="8" name="Flowchart: Preparation 7"/>
          <p:cNvSpPr/>
          <p:nvPr/>
        </p:nvSpPr>
        <p:spPr>
          <a:xfrm>
            <a:off x="4876800" y="3509865"/>
            <a:ext cx="2286000" cy="1219200"/>
          </a:xfrm>
          <a:prstGeom prst="flowChartPreparation">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1600" dirty="0">
                <a:solidFill>
                  <a:srgbClr val="0D0D0D"/>
                </a:solidFill>
                <a:ea typeface="Calibri"/>
              </a:rPr>
              <a:t>تحقيق التفاعل بين العوامل المعرفيه‘والعوامل الأخرى المرتبطه بالأداء الاجتماعى </a:t>
            </a:r>
            <a:endParaRPr lang="ar-EG" sz="1600" dirty="0"/>
          </a:p>
        </p:txBody>
      </p:sp>
      <p:sp>
        <p:nvSpPr>
          <p:cNvPr id="10" name="Flowchart: Preparation 9"/>
          <p:cNvSpPr/>
          <p:nvPr/>
        </p:nvSpPr>
        <p:spPr>
          <a:xfrm>
            <a:off x="3497424" y="5105400"/>
            <a:ext cx="2286000" cy="1219200"/>
          </a:xfrm>
          <a:prstGeom prst="flowChartPreparation">
            <a:avLst/>
          </a:prstGeom>
          <a:blipFill dpi="0" rotWithShape="1">
            <a:blip r:embed="rId2">
              <a:extLst>
                <a:ext uri="{28A0092B-C50C-407E-A947-70E740481C1C}">
                  <a14:useLocalDpi xmlns:a14="http://schemas.microsoft.com/office/drawing/2010/main" val="0"/>
                </a:ext>
              </a:extLst>
            </a:blip>
            <a:srcRect/>
            <a:stretch>
              <a:fillRect/>
            </a:stretch>
          </a:blipFill>
        </p:spPr>
        <p:style>
          <a:lnRef idx="1">
            <a:schemeClr val="accent1"/>
          </a:lnRef>
          <a:fillRef idx="2">
            <a:schemeClr val="accent1"/>
          </a:fillRef>
          <a:effectRef idx="1">
            <a:schemeClr val="accent1"/>
          </a:effectRef>
          <a:fontRef idx="minor">
            <a:schemeClr val="dk1"/>
          </a:fontRef>
        </p:style>
        <p:txBody>
          <a:bodyPr rtlCol="1" anchor="ctr"/>
          <a:lstStyle/>
          <a:p>
            <a:pPr algn="ctr"/>
            <a:endParaRPr lang="ar-EG" dirty="0"/>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457200"/>
            <a:ext cx="7543800" cy="2206245"/>
          </a:xfrm>
          <a:prstGeom prst="rect">
            <a:avLst/>
          </a:prstGeom>
          <a:ln w="19050">
            <a:solidFill>
              <a:srgbClr val="92D050"/>
            </a:solidFill>
            <a:prstDash val="lgDash"/>
          </a:ln>
        </p:spPr>
        <p:txBody>
          <a:bodyPr wrap="square">
            <a:spAutoFit/>
          </a:bodyPr>
          <a:lstStyle/>
          <a:p>
            <a:pPr algn="r" rtl="1">
              <a:lnSpc>
                <a:spcPct val="115000"/>
              </a:lnSpc>
              <a:spcAft>
                <a:spcPts val="1000"/>
              </a:spcAft>
            </a:pPr>
            <a:r>
              <a:rPr lang="ar-SA" sz="2200" dirty="0">
                <a:solidFill>
                  <a:srgbClr val="7030A0"/>
                </a:solidFill>
                <a:ea typeface="Calibri"/>
              </a:rPr>
              <a:t>الألية</a:t>
            </a:r>
            <a:endParaRPr lang="en-US" sz="1100" dirty="0">
              <a:ea typeface="Calibri"/>
              <a:cs typeface="Arial"/>
            </a:endParaRPr>
          </a:p>
          <a:p>
            <a:pPr algn="r" rtl="1">
              <a:lnSpc>
                <a:spcPct val="115000"/>
              </a:lnSpc>
              <a:spcAft>
                <a:spcPts val="1000"/>
              </a:spcAft>
            </a:pPr>
            <a:r>
              <a:rPr lang="ar-SA" dirty="0">
                <a:solidFill>
                  <a:srgbClr val="0D0D0D"/>
                </a:solidFill>
                <a:ea typeface="Calibri"/>
              </a:rPr>
              <a:t>• عادة ما يتم تجزيء وتقسيم المشاكل إلى أجزاء منفصلة وذلك يتم بين المريض والطبيب النفسي المعالج.</a:t>
            </a:r>
            <a:endParaRPr lang="en-US" sz="1100" dirty="0">
              <a:ea typeface="Calibri"/>
              <a:cs typeface="Arial"/>
            </a:endParaRPr>
          </a:p>
          <a:p>
            <a:pPr algn="r" rtl="1"/>
            <a:r>
              <a:rPr lang="ar-SA" dirty="0">
                <a:solidFill>
                  <a:srgbClr val="0D0D0D"/>
                </a:solidFill>
                <a:ea typeface="Calibri"/>
              </a:rPr>
              <a:t>.بعدها سيرى المعالج إذا ما كانت التصرفات والمشاعر التي يقوم بها المريض هي واقعية أو غير مفيدة وتوضيح كيف إذا ما هي مضرة ومؤثرة على المريض بعدها يقوم المعالج بمساعدة المريض ليتمكن من تغير هذه الأفكار والتصرفات غير المفيدة.</a:t>
            </a:r>
            <a:endParaRPr lang="ar-EG" dirty="0"/>
          </a:p>
        </p:txBody>
      </p:sp>
      <p:sp>
        <p:nvSpPr>
          <p:cNvPr id="3" name="Rectangle 2"/>
          <p:cNvSpPr/>
          <p:nvPr/>
        </p:nvSpPr>
        <p:spPr>
          <a:xfrm>
            <a:off x="457200" y="2971800"/>
            <a:ext cx="7848600" cy="1565557"/>
          </a:xfrm>
          <a:prstGeom prst="rect">
            <a:avLst/>
          </a:prstGeom>
          <a:ln w="28575">
            <a:solidFill>
              <a:srgbClr val="7030A0"/>
            </a:solidFill>
            <a:prstDash val="lgDashDotDot"/>
          </a:ln>
        </p:spPr>
        <p:txBody>
          <a:bodyPr wrap="square">
            <a:spAutoFit/>
          </a:bodyPr>
          <a:lstStyle/>
          <a:p>
            <a:pPr algn="r" rtl="1">
              <a:lnSpc>
                <a:spcPct val="115000"/>
              </a:lnSpc>
              <a:spcAft>
                <a:spcPts val="1000"/>
              </a:spcAft>
            </a:pPr>
            <a:r>
              <a:rPr lang="ar-SA" sz="2200" dirty="0">
                <a:solidFill>
                  <a:srgbClr val="7030A0"/>
                </a:solidFill>
                <a:ea typeface="Calibri"/>
              </a:rPr>
              <a:t>فترة العلاج</a:t>
            </a:r>
            <a:endParaRPr lang="en-US" sz="1100" dirty="0">
              <a:ea typeface="Calibri"/>
              <a:cs typeface="Arial"/>
            </a:endParaRPr>
          </a:p>
          <a:p>
            <a:pPr algn="r" rtl="1">
              <a:lnSpc>
                <a:spcPct val="115000"/>
              </a:lnSpc>
              <a:spcAft>
                <a:spcPts val="1000"/>
              </a:spcAft>
            </a:pPr>
            <a:r>
              <a:rPr lang="ar-SA" dirty="0">
                <a:solidFill>
                  <a:srgbClr val="0D0D0D"/>
                </a:solidFill>
                <a:ea typeface="Calibri"/>
              </a:rPr>
              <a:t>قد تستمر فترات العلاج والجلسات من 6 أسابيع إلى 6 أشهر وهذا يعتمد على نوع المشكلة ومدى استجابة المريض للعلاج. توفر العلاج المعرفي السلوكي قد يختلف من منطقة لأخرى وربما يكون هناك قائمة انتظار قبل بدء العلاج.</a:t>
            </a:r>
            <a:endParaRPr lang="en-US" sz="1100" dirty="0">
              <a:ea typeface="Calibri"/>
              <a:cs typeface="Arial"/>
            </a:endParaRPr>
          </a:p>
        </p:txBody>
      </p:sp>
      <p:sp>
        <p:nvSpPr>
          <p:cNvPr id="4" name="Rectangle 3"/>
          <p:cNvSpPr/>
          <p:nvPr/>
        </p:nvSpPr>
        <p:spPr>
          <a:xfrm>
            <a:off x="1143000" y="4953000"/>
            <a:ext cx="7807390" cy="1440907"/>
          </a:xfrm>
          <a:prstGeom prst="rect">
            <a:avLst/>
          </a:prstGeom>
          <a:ln w="38100">
            <a:solidFill>
              <a:schemeClr val="accent6">
                <a:lumMod val="75000"/>
              </a:schemeClr>
            </a:solidFill>
            <a:prstDash val="sysDot"/>
          </a:ln>
        </p:spPr>
        <p:txBody>
          <a:bodyPr wrap="square">
            <a:spAutoFit/>
          </a:bodyPr>
          <a:lstStyle/>
          <a:p>
            <a:pPr algn="r" rtl="1">
              <a:lnSpc>
                <a:spcPct val="115000"/>
              </a:lnSpc>
              <a:spcAft>
                <a:spcPts val="1000"/>
              </a:spcAft>
            </a:pPr>
            <a:r>
              <a:rPr lang="ar-SA" sz="2200" dirty="0">
                <a:solidFill>
                  <a:srgbClr val="7030A0"/>
                </a:solidFill>
                <a:ea typeface="Calibri"/>
              </a:rPr>
              <a:t>الانتكاسات</a:t>
            </a:r>
            <a:endParaRPr lang="en-US" sz="1100" dirty="0">
              <a:ea typeface="Calibri"/>
              <a:cs typeface="Arial"/>
            </a:endParaRPr>
          </a:p>
          <a:p>
            <a:pPr algn="r" rtl="1"/>
            <a:r>
              <a:rPr lang="ar-SA" dirty="0">
                <a:solidFill>
                  <a:srgbClr val="0D0D0D"/>
                </a:solidFill>
                <a:ea typeface="Calibri"/>
              </a:rPr>
              <a:t>يوجد دائما خطورة بأن الاكتئاب أو القلق قد يعود ثانية بنكسة معينة واذا ما حدث ذلك فان المهارات التي اكتسبها المريض بالعلاج المعرفي السلوكي ستسهل عليه التحكم بأعراضها. لذلك فمن المهم أن يستمر بتطبيق مهارات العلاج المعرفي السلوكي حتى بعد أن يشعر بتحسن</a:t>
            </a:r>
            <a:endParaRPr lang="ar-EG" dirty="0"/>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332514" y="3858"/>
            <a:ext cx="4496519" cy="1828800"/>
            <a:chOff x="7035" y="555"/>
            <a:chExt cx="4260" cy="3555"/>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5" y="555"/>
              <a:ext cx="4260" cy="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p:cNvSpPr>
              <a:spLocks noChangeArrowheads="1"/>
            </p:cNvSpPr>
            <p:nvPr/>
          </p:nvSpPr>
          <p:spPr bwMode="auto">
            <a:xfrm>
              <a:off x="7290" y="2655"/>
              <a:ext cx="3615" cy="87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dirty="0">
                  <a:latin typeface="Calibri" pitchFamily="34" charset="0"/>
                  <a:ea typeface="Arial" pitchFamily="34" charset="0"/>
                  <a:cs typeface="AL-Mateen" pitchFamily="2" charset="-78"/>
                </a:rPr>
                <a:t>تأثير العلاج المعرفي السلوكي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5" name="Rectangle 4"/>
          <p:cNvSpPr/>
          <p:nvPr/>
        </p:nvSpPr>
        <p:spPr>
          <a:xfrm>
            <a:off x="356309" y="1905000"/>
            <a:ext cx="8490726" cy="3655360"/>
          </a:xfrm>
          <a:prstGeom prst="rect">
            <a:avLst/>
          </a:prstGeom>
          <a:ln w="38100">
            <a:solidFill>
              <a:srgbClr val="00B0F0"/>
            </a:solidFill>
            <a:prstDash val="lgDashDotDot"/>
          </a:ln>
        </p:spPr>
        <p:txBody>
          <a:bodyPr wrap="square">
            <a:spAutoFit/>
          </a:bodyPr>
          <a:lstStyle/>
          <a:p>
            <a:pPr algn="r" rtl="1">
              <a:lnSpc>
                <a:spcPct val="115000"/>
              </a:lnSpc>
              <a:spcAft>
                <a:spcPts val="1000"/>
              </a:spcAft>
            </a:pPr>
            <a:r>
              <a:rPr lang="ar-SA" sz="2400" dirty="0">
                <a:solidFill>
                  <a:srgbClr val="0D0D0D"/>
                </a:solidFill>
                <a:ea typeface="Calibri"/>
              </a:rPr>
              <a:t>العلاج المعرفي السلوكي قد يساعدك على التحكم بأعراض هذه الأمراض ومن غير المحتمل أن يكون لهذا العلاج تأثير سلبي على حياة الانسان .</a:t>
            </a:r>
            <a:endParaRPr lang="en-US" sz="1400" dirty="0">
              <a:ea typeface="Calibri"/>
              <a:cs typeface="Arial"/>
            </a:endParaRPr>
          </a:p>
          <a:p>
            <a:pPr algn="r" rtl="1"/>
            <a:r>
              <a:rPr lang="ar-SA" sz="2400" dirty="0">
                <a:solidFill>
                  <a:srgbClr val="0D0D0D"/>
                </a:solidFill>
                <a:ea typeface="Calibri"/>
              </a:rPr>
              <a:t>تبدأ بعد معرفة الأسباب عملية استبدال تدريجي للمشاعر السلبية بأفكار إيجابية وواقعية، فعلى سبيل المثال استبدال فكرة "أنا لا اصلح لأي شيء" بفكرة "أنا احس باني لا اصلح لشيء لكوني مريضا"، وتستعمل أيضًا طريقة السؤال للشخص بأن يقوم بذكر مجموعة من النقاط الإيجابية عن نفسه وفي معظم الحالات لا يتمكن الشخص المصاب بالكآبة من ذكر أية نقطة إيجابية نظرًا للطبيعة التشاؤمية للمرض، فيقوم مثلاً المحلل والطبيب النفسي بمساعدة المريض بتكوين قائمة من النقاط الإيجابية الحقيقية الموجودة في الشخص المريض نفسه</a:t>
            </a:r>
            <a:endParaRPr lang="ar-EG" sz="2400" dirty="0"/>
          </a:p>
        </p:txBody>
      </p:sp>
      <p:sp>
        <p:nvSpPr>
          <p:cNvPr id="6" name="Oval 5"/>
          <p:cNvSpPr/>
          <p:nvPr/>
        </p:nvSpPr>
        <p:spPr>
          <a:xfrm flipH="1">
            <a:off x="76200" y="5181600"/>
            <a:ext cx="2026298" cy="1524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algn="ctr" rtl="1" fontAlgn="base">
              <a:spcBef>
                <a:spcPct val="0"/>
              </a:spcBef>
              <a:spcAft>
                <a:spcPct val="0"/>
              </a:spcAft>
            </a:pPr>
            <a:r>
              <a:rPr lang="ar-EG" sz="1400" smtClean="0">
                <a:solidFill>
                  <a:prstClr val="black"/>
                </a:solidFill>
                <a:ea typeface="Arial" pitchFamily="34" charset="0"/>
                <a:cs typeface="AL-Mateen" pitchFamily="2" charset="-78"/>
              </a:rPr>
              <a:t>نشاط فردي</a:t>
            </a:r>
            <a:endParaRPr lang="ar-EG" smtClean="0">
              <a:solidFill>
                <a:prstClr val="black"/>
              </a:solidFill>
              <a:latin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algn="r" rtl="1" fontAlgn="base">
              <a:spcBef>
                <a:spcPct val="0"/>
              </a:spcBef>
              <a:spcAft>
                <a:spcPts val="1000"/>
              </a:spcAft>
            </a:pPr>
            <a:r>
              <a:rPr lang="ar-EG" sz="1400" smtClean="0">
                <a:solidFill>
                  <a:prstClr val="black"/>
                </a:solidFill>
                <a:ea typeface="Arial" pitchFamily="34" charset="0"/>
                <a:cs typeface="AL-Mateen" pitchFamily="2" charset="-78"/>
              </a:rPr>
              <a:t>الزمن: 15 دقيقه</a:t>
            </a:r>
            <a:endParaRPr lang="ar-EG" smtClean="0">
              <a:solidFill>
                <a:prstClr val="black"/>
              </a:solidFill>
              <a:latin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rtl="1" fontAlgn="base">
              <a:spcBef>
                <a:spcPct val="0"/>
              </a:spcBef>
              <a:spcAft>
                <a:spcPts val="1000"/>
              </a:spcAft>
            </a:pPr>
            <a:r>
              <a:rPr lang="ar-EG" sz="2400" smtClean="0">
                <a:solidFill>
                  <a:prstClr val="black"/>
                </a:solidFill>
                <a:ea typeface="Arial" pitchFamily="34" charset="0"/>
                <a:cs typeface="AL-Mateen" pitchFamily="2" charset="-78"/>
              </a:rPr>
              <a:t>كسر الجليد</a:t>
            </a:r>
            <a:endParaRPr lang="ar-EG" smtClean="0">
              <a:solidFill>
                <a:prstClr val="black"/>
              </a:solidFill>
              <a:latin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pic>
        <p:nvPicPr>
          <p:cNvPr id="8209"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550" y="1331257"/>
            <a:ext cx="1085850" cy="1028700"/>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18"/>
          <p:cNvSpPr>
            <a:spLocks noChangeArrowheads="1"/>
          </p:cNvSpPr>
          <p:nvPr/>
        </p:nvSpPr>
        <p:spPr bwMode="auto">
          <a:xfrm>
            <a:off x="2321689" y="2494413"/>
            <a:ext cx="4878388" cy="485775"/>
          </a:xfrm>
          <a:prstGeom prst="roundRect">
            <a:avLst>
              <a:gd name="adj" fmla="val 16667"/>
            </a:avLst>
          </a:prstGeom>
          <a:noFill/>
          <a:ln w="31750">
            <a:solidFill>
              <a:srgbClr val="70AD47"/>
            </a:solidFill>
            <a:round/>
            <a:headEnd/>
            <a:tailEnd/>
          </a:ln>
          <a:effectLst/>
        </p:spPr>
        <p:txBody>
          <a:bodyPr vert="horz" wrap="square" lIns="91440" tIns="45720" rIns="91440" bIns="45720" numCol="1" anchor="t" anchorCtr="0" compatLnSpc="1">
            <a:prstTxWarp prst="textNoShape">
              <a:avLst/>
            </a:prstTxWarp>
          </a:bodyPr>
          <a:lstStyle/>
          <a:p>
            <a:pPr algn="ctr" rtl="1" fontAlgn="base">
              <a:spcBef>
                <a:spcPct val="0"/>
              </a:spcBef>
              <a:spcAft>
                <a:spcPts val="1000"/>
              </a:spcAft>
            </a:pPr>
            <a:r>
              <a:rPr lang="ar-EG" sz="2000" b="1" dirty="0" smtClean="0">
                <a:solidFill>
                  <a:prstClr val="black"/>
                </a:solidFill>
                <a:ea typeface="Arial" pitchFamily="34" charset="0"/>
                <a:cs typeface="AL-Mohanad Bold" pitchFamily="2" charset="-78"/>
              </a:rPr>
              <a:t>قم عزيزي المشارك بالإجابة عن الأسئلة التالية:</a:t>
            </a:r>
            <a:endParaRPr lang="ar-EG" sz="2400" b="1" dirty="0" smtClean="0">
              <a:solidFill>
                <a:prstClr val="black"/>
              </a:solidFill>
              <a:latin typeface="Arial" pitchFamily="34" charset="0"/>
            </a:endParaRPr>
          </a:p>
        </p:txBody>
      </p:sp>
      <p:sp>
        <p:nvSpPr>
          <p:cNvPr id="16" name="AutoShape 19"/>
          <p:cNvSpPr>
            <a:spLocks noChangeArrowheads="1"/>
          </p:cNvSpPr>
          <p:nvPr/>
        </p:nvSpPr>
        <p:spPr bwMode="auto">
          <a:xfrm>
            <a:off x="6324600" y="3418157"/>
            <a:ext cx="2390775" cy="60007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rtl="1" fontAlgn="base">
              <a:spcBef>
                <a:spcPct val="0"/>
              </a:spcBef>
              <a:spcAft>
                <a:spcPts val="1000"/>
              </a:spcAft>
            </a:pPr>
            <a:r>
              <a:rPr lang="ar-EG" sz="1600" dirty="0">
                <a:solidFill>
                  <a:srgbClr val="FFFFFF"/>
                </a:solidFill>
                <a:ea typeface="Arial" pitchFamily="34" charset="0"/>
                <a:cs typeface="AL-Mohanad Bold" pitchFamily="2" charset="-78"/>
              </a:rPr>
              <a:t>ما هي أهداف العلاج السلوكي المعرفي </a:t>
            </a:r>
            <a:endParaRPr lang="ar-EG" dirty="0" smtClean="0">
              <a:solidFill>
                <a:prstClr val="black"/>
              </a:solidFill>
              <a:latin typeface="Arial" pitchFamily="34" charset="0"/>
            </a:endParaRPr>
          </a:p>
        </p:txBody>
      </p:sp>
      <p:sp>
        <p:nvSpPr>
          <p:cNvPr id="17" name="AutoShape 20"/>
          <p:cNvSpPr>
            <a:spLocks noChangeArrowheads="1"/>
          </p:cNvSpPr>
          <p:nvPr/>
        </p:nvSpPr>
        <p:spPr bwMode="auto">
          <a:xfrm>
            <a:off x="1712883" y="3352800"/>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algn="r" rtl="1" fontAlgn="base">
              <a:spcBef>
                <a:spcPct val="0"/>
              </a:spcBef>
              <a:spcAft>
                <a:spcPts val="1000"/>
              </a:spcAft>
            </a:pPr>
            <a:r>
              <a:rPr lang="en-US" sz="1100" dirty="0" smtClean="0">
                <a:solidFill>
                  <a:prstClr val="black"/>
                </a:solidFill>
                <a:latin typeface="Arial" pitchFamily="34" charset="0"/>
                <a:ea typeface="Arial" pitchFamily="34" charset="0"/>
                <a:cs typeface="Arial" pitchFamily="34" charset="0"/>
              </a:rPr>
              <a:t>.</a:t>
            </a:r>
            <a:r>
              <a:rPr lang="en-US" sz="1200" b="1" dirty="0" smtClean="0">
                <a:solidFill>
                  <a:prstClr val="black"/>
                </a:solidFill>
                <a:latin typeface="Arial" pitchFamily="34" charset="0"/>
                <a:ea typeface="Arial" pitchFamily="34" charset="0"/>
                <a:cs typeface="Arial" pitchFamily="34" charset="0"/>
              </a:rPr>
              <a:t>......................................................................................................................................................................................................................................................................................</a:t>
            </a:r>
            <a:endParaRPr lang="ar-EG" sz="2000" b="1" dirty="0" smtClean="0">
              <a:solidFill>
                <a:prstClr val="black"/>
              </a:solidFill>
              <a:latin typeface="Arial" pitchFamily="34" charset="0"/>
            </a:endParaRPr>
          </a:p>
        </p:txBody>
      </p:sp>
      <p:sp>
        <p:nvSpPr>
          <p:cNvPr id="18" name="AutoShape 21"/>
          <p:cNvSpPr>
            <a:spLocks noChangeArrowheads="1"/>
          </p:cNvSpPr>
          <p:nvPr/>
        </p:nvSpPr>
        <p:spPr bwMode="auto">
          <a:xfrm>
            <a:off x="6372225" y="4572000"/>
            <a:ext cx="2390775" cy="96202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rtl="1" fontAlgn="base">
              <a:spcBef>
                <a:spcPct val="0"/>
              </a:spcBef>
              <a:spcAft>
                <a:spcPts val="1000"/>
              </a:spcAft>
            </a:pPr>
            <a:endParaRPr lang="en-US" sz="100" dirty="0" smtClean="0">
              <a:solidFill>
                <a:srgbClr val="FFFFFF"/>
              </a:solidFill>
              <a:ea typeface="Arial" pitchFamily="34" charset="0"/>
              <a:cs typeface="AL-Mohanad Bold" pitchFamily="2" charset="-78"/>
            </a:endParaRPr>
          </a:p>
          <a:p>
            <a:pPr algn="ctr" rtl="1" fontAlgn="base">
              <a:spcBef>
                <a:spcPct val="0"/>
              </a:spcBef>
              <a:spcAft>
                <a:spcPts val="1000"/>
              </a:spcAft>
            </a:pPr>
            <a:r>
              <a:rPr lang="ar-EG" sz="1600" dirty="0">
                <a:solidFill>
                  <a:srgbClr val="FFFFFF"/>
                </a:solidFill>
                <a:ea typeface="Arial" pitchFamily="34" charset="0"/>
                <a:cs typeface="AL-Mohanad Bold" pitchFamily="2" charset="-78"/>
              </a:rPr>
              <a:t>وما هي دواعي العلاج السلوكي المعرفي</a:t>
            </a:r>
            <a:endParaRPr lang="ar-EG" dirty="0" smtClean="0">
              <a:solidFill>
                <a:prstClr val="black"/>
              </a:solidFill>
              <a:latin typeface="Arial" pitchFamily="34" charset="0"/>
            </a:endParaRPr>
          </a:p>
        </p:txBody>
      </p:sp>
      <p:sp>
        <p:nvSpPr>
          <p:cNvPr id="23" name="AutoShape 20"/>
          <p:cNvSpPr>
            <a:spLocks noChangeArrowheads="1"/>
          </p:cNvSpPr>
          <p:nvPr/>
        </p:nvSpPr>
        <p:spPr bwMode="auto">
          <a:xfrm>
            <a:off x="1722947" y="4691721"/>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algn="r" rtl="1" fontAlgn="base">
              <a:spcBef>
                <a:spcPct val="0"/>
              </a:spcBef>
              <a:spcAft>
                <a:spcPts val="1000"/>
              </a:spcAft>
            </a:pPr>
            <a:r>
              <a:rPr lang="en-US" sz="1100" dirty="0" smtClean="0">
                <a:solidFill>
                  <a:prstClr val="black"/>
                </a:solidFill>
                <a:latin typeface="Arial" pitchFamily="34" charset="0"/>
                <a:ea typeface="Arial" pitchFamily="34" charset="0"/>
                <a:cs typeface="Arial" pitchFamily="34" charset="0"/>
              </a:rPr>
              <a:t>.</a:t>
            </a:r>
            <a:r>
              <a:rPr lang="en-US" sz="1200" b="1" dirty="0" smtClean="0">
                <a:solidFill>
                  <a:prstClr val="black"/>
                </a:solidFill>
                <a:latin typeface="Arial" pitchFamily="34" charset="0"/>
                <a:ea typeface="Arial" pitchFamily="34" charset="0"/>
                <a:cs typeface="Arial" pitchFamily="34" charset="0"/>
              </a:rPr>
              <a:t>......................................................................................................................................................................................................................................................................................</a:t>
            </a:r>
            <a:endParaRPr lang="ar-EG" sz="2000" b="1" dirty="0" smtClean="0">
              <a:solidFill>
                <a:prstClr val="black"/>
              </a:solidFill>
              <a:latin typeface="Arial" pitchFamily="34" charset="0"/>
            </a:endParaRPr>
          </a:p>
        </p:txBody>
      </p:sp>
    </p:spTree>
    <p:extLst>
      <p:ext uri="{BB962C8B-B14F-4D97-AF65-F5344CB8AC3E}">
        <p14:creationId xmlns:p14="http://schemas.microsoft.com/office/powerpoint/2010/main" val="5780028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85726"/>
            <a:ext cx="42672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دواعي العلاج السلوكي المعرفي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381000" y="1905000"/>
            <a:ext cx="8305800" cy="1822037"/>
          </a:xfrm>
          <a:prstGeom prst="rect">
            <a:avLst/>
          </a:prstGeom>
        </p:spPr>
        <p:txBody>
          <a:bodyPr wrap="square">
            <a:spAutoFit/>
          </a:bodyPr>
          <a:lstStyle/>
          <a:p>
            <a:pPr algn="r" rtl="1">
              <a:lnSpc>
                <a:spcPct val="115000"/>
              </a:lnSpc>
              <a:spcAft>
                <a:spcPts val="1000"/>
              </a:spcAft>
              <a:tabLst>
                <a:tab pos="1125855" algn="l"/>
              </a:tabLst>
            </a:pPr>
            <a:r>
              <a:rPr lang="ar-SA" sz="2200" dirty="0">
                <a:solidFill>
                  <a:srgbClr val="7030A0"/>
                </a:solidFill>
                <a:ea typeface="Calibri"/>
              </a:rPr>
              <a:t>* من يحتاج إلى العلاج السلوكي المعرفي؟</a:t>
            </a:r>
            <a:endParaRPr lang="en-US" sz="1100" dirty="0">
              <a:ea typeface="Calibri"/>
              <a:cs typeface="Arial"/>
            </a:endParaRPr>
          </a:p>
          <a:p>
            <a:pPr algn="r" rtl="1">
              <a:lnSpc>
                <a:spcPct val="115000"/>
              </a:lnSpc>
              <a:spcAft>
                <a:spcPts val="1000"/>
              </a:spcAft>
              <a:tabLst>
                <a:tab pos="1125855" algn="l"/>
              </a:tabLst>
            </a:pPr>
            <a:r>
              <a:rPr lang="ar-SA" dirty="0">
                <a:solidFill>
                  <a:srgbClr val="0D0D0D"/>
                </a:solidFill>
                <a:ea typeface="Calibri"/>
              </a:rPr>
              <a:t>- العلاج السلوكي المعرفي أداة مفيدة جدًا لعلاج الاضطرابات أو الأمراض العقلية، مثل القلق أو الاكتئاب.</a:t>
            </a:r>
            <a:endParaRPr lang="en-US" sz="1100" dirty="0">
              <a:ea typeface="Calibri"/>
              <a:cs typeface="Arial"/>
            </a:endParaRPr>
          </a:p>
          <a:p>
            <a:pPr algn="r" rtl="1">
              <a:lnSpc>
                <a:spcPct val="115000"/>
              </a:lnSpc>
              <a:spcAft>
                <a:spcPts val="1000"/>
              </a:spcAft>
              <a:tabLst>
                <a:tab pos="1125855" algn="l"/>
              </a:tabLst>
            </a:pPr>
            <a:r>
              <a:rPr lang="ar-SA" dirty="0">
                <a:solidFill>
                  <a:srgbClr val="0D0D0D"/>
                </a:solidFill>
                <a:ea typeface="Calibri"/>
              </a:rPr>
              <a:t>- يمكن أن يستفيد منه من لا توجد لديه مشكلة صحية عقلية.</a:t>
            </a:r>
            <a:endParaRPr lang="en-US" sz="1100" dirty="0">
              <a:ea typeface="Calibri"/>
              <a:cs typeface="Arial"/>
            </a:endParaRPr>
          </a:p>
          <a:p>
            <a:pPr algn="r" rtl="1">
              <a:lnSpc>
                <a:spcPct val="115000"/>
              </a:lnSpc>
              <a:spcAft>
                <a:spcPts val="1000"/>
              </a:spcAft>
              <a:tabLst>
                <a:tab pos="1125855" algn="l"/>
              </a:tabLst>
            </a:pPr>
            <a:r>
              <a:rPr lang="ar-SA" dirty="0">
                <a:solidFill>
                  <a:srgbClr val="0D0D0D"/>
                </a:solidFill>
                <a:ea typeface="Calibri"/>
              </a:rPr>
              <a:t>- أداة فعالة لمساعدة أي شخص على التعرف على كيفية التعامل مع مواقف الحياة، التي تشمل الضغوط.</a:t>
            </a:r>
            <a:endParaRPr lang="en-US" sz="1100" dirty="0">
              <a:ea typeface="Calibri"/>
              <a:cs typeface="Arial"/>
            </a:endParaRPr>
          </a:p>
        </p:txBody>
      </p:sp>
      <p:sp>
        <p:nvSpPr>
          <p:cNvPr id="6" name="Rectangle 5"/>
          <p:cNvSpPr/>
          <p:nvPr/>
        </p:nvSpPr>
        <p:spPr>
          <a:xfrm>
            <a:off x="381000" y="3962400"/>
            <a:ext cx="8305800" cy="1856406"/>
          </a:xfrm>
          <a:prstGeom prst="rect">
            <a:avLst/>
          </a:prstGeom>
        </p:spPr>
        <p:txBody>
          <a:bodyPr wrap="square">
            <a:spAutoFit/>
          </a:bodyPr>
          <a:lstStyle/>
          <a:p>
            <a:pPr algn="r" rtl="1">
              <a:lnSpc>
                <a:spcPct val="115000"/>
              </a:lnSpc>
              <a:spcAft>
                <a:spcPts val="1000"/>
              </a:spcAft>
              <a:tabLst>
                <a:tab pos="1125855" algn="l"/>
              </a:tabLst>
            </a:pPr>
            <a:r>
              <a:rPr lang="ar-SA" sz="2200" dirty="0">
                <a:solidFill>
                  <a:srgbClr val="7030A0"/>
                </a:solidFill>
                <a:ea typeface="Calibri"/>
              </a:rPr>
              <a:t>* دواعي العلاج السلوكي المعرفي</a:t>
            </a:r>
            <a:endParaRPr lang="en-US" sz="1100" dirty="0">
              <a:ea typeface="Calibri"/>
              <a:cs typeface="Arial"/>
            </a:endParaRPr>
          </a:p>
          <a:p>
            <a:pPr algn="r" rtl="1">
              <a:lnSpc>
                <a:spcPct val="150000"/>
              </a:lnSpc>
              <a:spcAft>
                <a:spcPts val="1000"/>
              </a:spcAft>
              <a:tabLst>
                <a:tab pos="1125855" algn="l"/>
              </a:tabLst>
            </a:pPr>
            <a:r>
              <a:rPr lang="ar-SA" dirty="0">
                <a:solidFill>
                  <a:srgbClr val="0D0D0D"/>
                </a:solidFill>
                <a:ea typeface="Calibri"/>
              </a:rPr>
              <a:t>يُستخدم العلاج السلوكي المعرفي لعلاج نطاق واسع من المشكلات، إنه النوع المفضل غالبًا من العلاج النفسي لأنه يمكن أن يساعدك بسرعة على تحديد التحديات المعينة، والتعامل معها، كما أنه يتطلب القليل من الجلسات، مقارنة بأنواع أخرى من العلاج، ويتم بطريقة منظمة.</a:t>
            </a:r>
            <a:endParaRPr lang="en-US" sz="1100" dirty="0">
              <a:ea typeface="Calibri"/>
              <a:cs typeface="Aria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90500"/>
            <a:ext cx="1714500" cy="1714500"/>
          </a:xfrm>
          <a:prstGeom prst="ellipse">
            <a:avLst/>
          </a:prstGeom>
          <a:ln>
            <a:noFill/>
          </a:ln>
          <a:effectLst>
            <a:softEdge rad="112500"/>
          </a:effectLst>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457200"/>
            <a:ext cx="7924800" cy="3410164"/>
          </a:xfrm>
          <a:prstGeom prst="rect">
            <a:avLst/>
          </a:prstGeom>
          <a:ln w="38100">
            <a:solidFill>
              <a:srgbClr val="00B050"/>
            </a:solidFill>
            <a:prstDash val="sysDot"/>
          </a:ln>
        </p:spPr>
        <p:txBody>
          <a:bodyPr wrap="square">
            <a:spAutoFit/>
          </a:bodyPr>
          <a:lstStyle/>
          <a:p>
            <a:pPr algn="r" rtl="1">
              <a:lnSpc>
                <a:spcPct val="115000"/>
              </a:lnSpc>
              <a:spcAft>
                <a:spcPts val="1000"/>
              </a:spcAft>
              <a:tabLst>
                <a:tab pos="1125855" algn="l"/>
              </a:tabLst>
            </a:pPr>
            <a:r>
              <a:rPr lang="ar-SA" sz="2400" dirty="0">
                <a:solidFill>
                  <a:srgbClr val="0070C0"/>
                </a:solidFill>
                <a:ea typeface="Calibri"/>
              </a:rPr>
              <a:t>العلاج السلوكي المعرفي يستخدم في التحديات العاطفية الآتية:</a:t>
            </a:r>
            <a:endParaRPr lang="en-US" sz="1200" dirty="0">
              <a:ea typeface="Calibri"/>
              <a:cs typeface="Arial"/>
            </a:endParaRPr>
          </a:p>
          <a:p>
            <a:pPr algn="r" rtl="1">
              <a:lnSpc>
                <a:spcPct val="115000"/>
              </a:lnSpc>
              <a:spcAft>
                <a:spcPts val="1000"/>
              </a:spcAft>
              <a:tabLst>
                <a:tab pos="1125855" algn="l"/>
              </a:tabLst>
            </a:pPr>
            <a:r>
              <a:rPr lang="ar-SA" sz="2000" dirty="0">
                <a:solidFill>
                  <a:srgbClr val="0D0D0D"/>
                </a:solidFill>
                <a:ea typeface="Calibri"/>
              </a:rPr>
              <a:t>- إدارة أعراض المرض العقلي إما بالعلاج نفسه، أو بطرق علاج أخرى مثل الأدوية.</a:t>
            </a:r>
            <a:endParaRPr lang="en-US" sz="1200" dirty="0">
              <a:ea typeface="Calibri"/>
              <a:cs typeface="Arial"/>
            </a:endParaRPr>
          </a:p>
          <a:p>
            <a:pPr algn="r" rtl="1">
              <a:lnSpc>
                <a:spcPct val="115000"/>
              </a:lnSpc>
              <a:spcAft>
                <a:spcPts val="1000"/>
              </a:spcAft>
              <a:tabLst>
                <a:tab pos="1125855" algn="l"/>
              </a:tabLst>
            </a:pPr>
            <a:r>
              <a:rPr lang="ar-SA" sz="2000" dirty="0">
                <a:solidFill>
                  <a:srgbClr val="0D0D0D"/>
                </a:solidFill>
                <a:ea typeface="Calibri"/>
              </a:rPr>
              <a:t>- الوقاية من الانتكاسات الخاصة بأعراض المرض العقلي.</a:t>
            </a:r>
            <a:endParaRPr lang="en-US" sz="1200" dirty="0">
              <a:ea typeface="Calibri"/>
              <a:cs typeface="Arial"/>
            </a:endParaRPr>
          </a:p>
          <a:p>
            <a:pPr algn="r" rtl="1">
              <a:lnSpc>
                <a:spcPct val="115000"/>
              </a:lnSpc>
              <a:spcAft>
                <a:spcPts val="1000"/>
              </a:spcAft>
              <a:tabLst>
                <a:tab pos="1125855" algn="l"/>
              </a:tabLst>
            </a:pPr>
            <a:r>
              <a:rPr lang="ar-SA" sz="2000" dirty="0">
                <a:solidFill>
                  <a:srgbClr val="0D0D0D"/>
                </a:solidFill>
                <a:ea typeface="Calibri"/>
              </a:rPr>
              <a:t>- علاج المرض العقلي عندما لا تكون الأدوية خيارًا جيدًا، مثل ما يتم أثناء الحمل.</a:t>
            </a:r>
            <a:endParaRPr lang="en-US" sz="1200" dirty="0">
              <a:ea typeface="Calibri"/>
              <a:cs typeface="Arial"/>
            </a:endParaRPr>
          </a:p>
          <a:p>
            <a:pPr algn="r" rtl="1">
              <a:lnSpc>
                <a:spcPct val="115000"/>
              </a:lnSpc>
              <a:spcAft>
                <a:spcPts val="1000"/>
              </a:spcAft>
              <a:tabLst>
                <a:tab pos="1125855" algn="l"/>
              </a:tabLst>
            </a:pPr>
            <a:r>
              <a:rPr lang="ar-SA" sz="2000" dirty="0">
                <a:solidFill>
                  <a:srgbClr val="0D0D0D"/>
                </a:solidFill>
                <a:ea typeface="Calibri"/>
              </a:rPr>
              <a:t>- تعلم تقنيات التعامل مع مواقف الحياة ذات الضغط النفسي، مثل مشكلات العمل.</a:t>
            </a:r>
            <a:endParaRPr lang="en-US" sz="1200" dirty="0">
              <a:ea typeface="Calibri"/>
              <a:cs typeface="Arial"/>
            </a:endParaRPr>
          </a:p>
          <a:p>
            <a:pPr algn="r" rtl="1">
              <a:lnSpc>
                <a:spcPct val="115000"/>
              </a:lnSpc>
              <a:spcAft>
                <a:spcPts val="1000"/>
              </a:spcAft>
              <a:tabLst>
                <a:tab pos="1125855" algn="l"/>
              </a:tabLst>
            </a:pPr>
            <a:r>
              <a:rPr lang="ar-SA" sz="2000" dirty="0">
                <a:solidFill>
                  <a:srgbClr val="0D0D0D"/>
                </a:solidFill>
                <a:ea typeface="Calibri"/>
              </a:rPr>
              <a:t>- تحديد طرق للتعامل مع العواطف المختلفة، مثل الغضب.</a:t>
            </a:r>
            <a:endParaRPr lang="en-US" sz="1200" dirty="0">
              <a:ea typeface="Calibri"/>
              <a:cs typeface="Arial"/>
            </a:endParaRPr>
          </a:p>
          <a:p>
            <a:pPr algn="r" rtl="1">
              <a:lnSpc>
                <a:spcPct val="115000"/>
              </a:lnSpc>
              <a:spcAft>
                <a:spcPts val="1000"/>
              </a:spcAft>
              <a:tabLst>
                <a:tab pos="1125855" algn="l"/>
              </a:tabLst>
            </a:pPr>
            <a:r>
              <a:rPr lang="ar-SA" sz="2000" dirty="0">
                <a:solidFill>
                  <a:srgbClr val="0D0D0D"/>
                </a:solidFill>
                <a:ea typeface="Calibri"/>
              </a:rPr>
              <a:t>- حل مشاكل العلاقات والتعرف على أفضل الطرق للتواصل.</a:t>
            </a:r>
            <a:endParaRPr lang="en-US" sz="1200" dirty="0">
              <a:ea typeface="Calibri"/>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4343400"/>
            <a:ext cx="3429000" cy="1920240"/>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85726"/>
            <a:ext cx="42672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مخاطر العلاج السلوكي المعرفي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Flowchart: Terminator 4"/>
          <p:cNvSpPr/>
          <p:nvPr/>
        </p:nvSpPr>
        <p:spPr>
          <a:xfrm>
            <a:off x="6019800" y="1905000"/>
            <a:ext cx="2667000" cy="685800"/>
          </a:xfrm>
          <a:prstGeom prst="flowChartTerminator">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r" rtl="1">
              <a:lnSpc>
                <a:spcPct val="115000"/>
              </a:lnSpc>
              <a:spcAft>
                <a:spcPts val="1800"/>
              </a:spcAft>
            </a:pPr>
            <a:r>
              <a:rPr lang="ar-SA" sz="3600" dirty="0">
                <a:solidFill>
                  <a:schemeClr val="bg1"/>
                </a:solidFill>
                <a:ea typeface="Times New Roman"/>
              </a:rPr>
              <a:t>نظرة عامة</a:t>
            </a:r>
            <a:endParaRPr lang="en-US" sz="1600" dirty="0">
              <a:solidFill>
                <a:schemeClr val="bg1"/>
              </a:solidFill>
              <a:ea typeface="Calibri"/>
              <a:cs typeface="Arial"/>
            </a:endParaRPr>
          </a:p>
        </p:txBody>
      </p:sp>
      <p:sp>
        <p:nvSpPr>
          <p:cNvPr id="6" name="Flowchart: Terminator 5"/>
          <p:cNvSpPr/>
          <p:nvPr/>
        </p:nvSpPr>
        <p:spPr>
          <a:xfrm>
            <a:off x="6096000" y="3962400"/>
            <a:ext cx="2667000" cy="685800"/>
          </a:xfrm>
          <a:prstGeom prst="flowChartTerminator">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r" rtl="1">
              <a:lnSpc>
                <a:spcPct val="115000"/>
              </a:lnSpc>
              <a:spcAft>
                <a:spcPts val="1800"/>
              </a:spcAft>
            </a:pPr>
            <a:r>
              <a:rPr lang="ar-SA" sz="2800" b="1" dirty="0">
                <a:solidFill>
                  <a:schemeClr val="tx1">
                    <a:lumMod val="95000"/>
                    <a:lumOff val="5000"/>
                  </a:schemeClr>
                </a:solidFill>
                <a:ea typeface="Times New Roman"/>
              </a:rPr>
              <a:t>لماذا يتم إجراء ذلك</a:t>
            </a:r>
            <a:endParaRPr lang="en-US" sz="1200" b="1" dirty="0">
              <a:solidFill>
                <a:schemeClr val="tx1">
                  <a:lumMod val="95000"/>
                  <a:lumOff val="5000"/>
                </a:schemeClr>
              </a:solidFill>
              <a:ea typeface="Calibri"/>
              <a:cs typeface="Arial"/>
            </a:endParaRPr>
          </a:p>
        </p:txBody>
      </p:sp>
      <p:sp>
        <p:nvSpPr>
          <p:cNvPr id="7" name="Rectangle 6"/>
          <p:cNvSpPr/>
          <p:nvPr/>
        </p:nvSpPr>
        <p:spPr>
          <a:xfrm>
            <a:off x="457200" y="2743200"/>
            <a:ext cx="8194890" cy="1015663"/>
          </a:xfrm>
          <a:prstGeom prst="rect">
            <a:avLst/>
          </a:prstGeom>
        </p:spPr>
        <p:txBody>
          <a:bodyPr wrap="square">
            <a:spAutoFit/>
          </a:bodyPr>
          <a:lstStyle/>
          <a:p>
            <a:pPr algn="r" rtl="1">
              <a:lnSpc>
                <a:spcPts val="1800"/>
              </a:lnSpc>
              <a:spcAft>
                <a:spcPts val="1800"/>
              </a:spcAft>
            </a:pPr>
            <a:r>
              <a:rPr lang="ar-SA" sz="2000" dirty="0">
                <a:solidFill>
                  <a:srgbClr val="0D0D0D"/>
                </a:solidFill>
                <a:ea typeface="Times New Roman"/>
              </a:rPr>
              <a:t>العلاج السلوكي المعرفي (</a:t>
            </a:r>
            <a:r>
              <a:rPr lang="en-US" sz="2000" dirty="0">
                <a:solidFill>
                  <a:srgbClr val="0D0D0D"/>
                </a:solidFill>
                <a:latin typeface="Arial"/>
                <a:ea typeface="Times New Roman"/>
                <a:cs typeface="Arial"/>
              </a:rPr>
              <a:t>CBT</a:t>
            </a:r>
            <a:r>
              <a:rPr lang="ar-SA" sz="2000" dirty="0">
                <a:solidFill>
                  <a:srgbClr val="0D0D0D"/>
                </a:solidFill>
                <a:ea typeface="Times New Roman"/>
              </a:rPr>
              <a:t>) هو نوع شائع من العلاج بالكلام (العلاج النفسي). تتعامَل مع مُستشار الصحة العقلية (مُعالِج نفساني أو مُعالج) بطريقة منظَّمة، وحضور عددٍ محدود من الجلسات. تساعدك طريقة العلاج السلوكي المعرفي (</a:t>
            </a:r>
            <a:r>
              <a:rPr lang="en-US" sz="2000" dirty="0">
                <a:solidFill>
                  <a:srgbClr val="0D0D0D"/>
                </a:solidFill>
                <a:latin typeface="Arial"/>
                <a:ea typeface="Times New Roman"/>
                <a:cs typeface="Arial"/>
              </a:rPr>
              <a:t>CBT</a:t>
            </a:r>
            <a:r>
              <a:rPr lang="ar-SA" sz="2000" dirty="0">
                <a:solidFill>
                  <a:srgbClr val="0D0D0D"/>
                </a:solidFill>
                <a:ea typeface="Times New Roman"/>
              </a:rPr>
              <a:t>) على أن تُدرك التفكير غير الصحيح أو السلبي حتى تتمكَّن من عرض المواقف الصعبة بشكل أكثر وضوحًا والاستجابة لها بطريقة أكثر فعالية.</a:t>
            </a:r>
            <a:endParaRPr lang="en-US" sz="1200" dirty="0">
              <a:ea typeface="Calibri"/>
              <a:cs typeface="Arial"/>
            </a:endParaRPr>
          </a:p>
        </p:txBody>
      </p:sp>
      <p:sp>
        <p:nvSpPr>
          <p:cNvPr id="8" name="Rectangle 7"/>
          <p:cNvSpPr/>
          <p:nvPr/>
        </p:nvSpPr>
        <p:spPr>
          <a:xfrm>
            <a:off x="614763" y="5029200"/>
            <a:ext cx="8160678" cy="1036822"/>
          </a:xfrm>
          <a:prstGeom prst="rect">
            <a:avLst/>
          </a:prstGeom>
        </p:spPr>
        <p:txBody>
          <a:bodyPr wrap="square">
            <a:spAutoFit/>
          </a:bodyPr>
          <a:lstStyle/>
          <a:p>
            <a:pPr algn="r" rtl="1">
              <a:lnSpc>
                <a:spcPts val="1800"/>
              </a:lnSpc>
              <a:spcAft>
                <a:spcPts val="1800"/>
              </a:spcAft>
            </a:pPr>
            <a:r>
              <a:rPr lang="ar-SA" sz="2400" dirty="0">
                <a:solidFill>
                  <a:srgbClr val="0D0D0D"/>
                </a:solidFill>
                <a:ea typeface="Times New Roman"/>
              </a:rPr>
              <a:t>يُستخدم العلاج المعرفي السلوكي لعلاج نطاق واسع من المشكلات. وهو النوع المفضل في العلاج النفسي نظرًا لسرعة مساعدته لك في تحديد تحديات محددة والتكيف معها. وبوجه عام، لا يتطلب العلاج سوى جلسات قليلة مقارنة بأنواع العلاج الأخرى، كما أنه يُقدَّم بطريقة مهيكلة.</a:t>
            </a:r>
            <a:endParaRPr lang="en-US" sz="1400" dirty="0">
              <a:ea typeface="Calibri"/>
              <a:cs typeface="Arial"/>
            </a:endParaRPr>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flipH="1">
            <a:off x="381000" y="3760418"/>
            <a:ext cx="2611437" cy="1193969"/>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1991" y="457200"/>
            <a:ext cx="3766476" cy="485040"/>
          </a:xfrm>
          <a:prstGeom prst="rect">
            <a:avLst/>
          </a:prstGeom>
          <a:solidFill>
            <a:srgbClr val="2F2B20"/>
          </a:solidFill>
          <a:ln w="25400" cap="flat" cmpd="sng" algn="ctr">
            <a:noFill/>
            <a:prstDash val="solid"/>
          </a:ln>
          <a:effec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sz="2400" b="1" i="0" u="none" strike="noStrike" kern="0" cap="none" spc="0" normalizeH="0" baseline="0" noProof="0" dirty="0">
                <a:ln>
                  <a:noFill/>
                </a:ln>
                <a:solidFill>
                  <a:srgbClr val="FFFFFF"/>
                </a:solidFill>
                <a:effectLst/>
                <a:uLnTx/>
                <a:uFillTx/>
                <a:latin typeface="Calibri"/>
                <a:ea typeface="+mn-ea"/>
                <a:cs typeface="Arial"/>
              </a:rPr>
              <a:t>المستهدفون من البرنامج</a:t>
            </a:r>
            <a:endParaRPr kumimoji="0" lang="en-US" sz="2400" b="0" i="0" u="none" strike="noStrike" kern="0" cap="none" spc="0" normalizeH="0" baseline="0" noProof="0" dirty="0">
              <a:ln>
                <a:noFill/>
              </a:ln>
              <a:solidFill>
                <a:srgbClr val="FFFFFF"/>
              </a:solidFill>
              <a:effectLst/>
              <a:uLnTx/>
              <a:uFillTx/>
              <a:latin typeface="Calibri"/>
              <a:ea typeface="+mn-ea"/>
              <a:cs typeface="+mn-cs"/>
            </a:endParaRPr>
          </a:p>
        </p:txBody>
      </p:sp>
      <p:pic>
        <p:nvPicPr>
          <p:cNvPr id="3" name="صورة 3"/>
          <p:cNvPicPr/>
          <p:nvPr/>
        </p:nvPicPr>
        <p:blipFill>
          <a:blip r:embed="rId2">
            <a:extLst>
              <a:ext uri="{28A0092B-C50C-407E-A947-70E740481C1C}">
                <a14:useLocalDpi xmlns:a14="http://schemas.microsoft.com/office/drawing/2010/main" val="0"/>
              </a:ext>
            </a:extLst>
          </a:blip>
          <a:stretch>
            <a:fillRect/>
          </a:stretch>
        </p:blipFill>
        <p:spPr>
          <a:xfrm>
            <a:off x="4879675" y="228600"/>
            <a:ext cx="1290151" cy="914400"/>
          </a:xfrm>
          <a:prstGeom prst="rect">
            <a:avLst/>
          </a:prstGeom>
          <a:ln w="127000" cap="sq">
            <a:solidFill>
              <a:srgbClr val="C0504D">
                <a:lumMod val="60000"/>
                <a:lumOff val="40000"/>
              </a:srgbClr>
            </a:solidFill>
            <a:miter lim="800000"/>
          </a:ln>
          <a:effectLst>
            <a:outerShdw blurRad="57150" dist="50800" dir="2700000" algn="tl" rotWithShape="0">
              <a:srgbClr val="000000">
                <a:alpha val="40000"/>
              </a:srgbClr>
            </a:outerShdw>
          </a:effectLst>
        </p:spPr>
      </p:pic>
      <p:grpSp>
        <p:nvGrpSpPr>
          <p:cNvPr id="5" name="Group 4"/>
          <p:cNvGrpSpPr/>
          <p:nvPr/>
        </p:nvGrpSpPr>
        <p:grpSpPr>
          <a:xfrm>
            <a:off x="635479" y="1837482"/>
            <a:ext cx="8001000" cy="4563318"/>
            <a:chOff x="762000" y="2057400"/>
            <a:chExt cx="7383780" cy="4343400"/>
          </a:xfrm>
        </p:grpSpPr>
        <p:grpSp>
          <p:nvGrpSpPr>
            <p:cNvPr id="6" name="Group 5"/>
            <p:cNvGrpSpPr/>
            <p:nvPr/>
          </p:nvGrpSpPr>
          <p:grpSpPr>
            <a:xfrm>
              <a:off x="762000" y="2057400"/>
              <a:ext cx="7383780" cy="4343400"/>
              <a:chOff x="762000" y="2057400"/>
              <a:chExt cx="7383780" cy="4343400"/>
            </a:xfrm>
          </p:grpSpPr>
          <p:pic>
            <p:nvPicPr>
              <p:cNvPr id="9" name="Picture 2" descr="عروض بوربوينت لكل الموا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057400"/>
                <a:ext cx="7383780" cy="43434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912188" y="2743200"/>
                <a:ext cx="3040811" cy="2286000"/>
              </a:xfrm>
              <a:prstGeom prst="rect">
                <a:avLst/>
              </a:prstGeom>
              <a:solidFill>
                <a:srgbClr val="FFFFFF"/>
              </a:solidFill>
              <a:ln w="25400" cap="flat" cmpd="sng" algn="ctr">
                <a:solidFill>
                  <a:srgbClr val="FFFFFF"/>
                </a:solidFill>
                <a:prstDash val="solid"/>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rgbClr val="FFFFFF"/>
                  </a:solidFill>
                  <a:effectLst/>
                  <a:uLnTx/>
                  <a:uFillTx/>
                  <a:latin typeface="Calibri"/>
                  <a:ea typeface="+mn-ea"/>
                  <a:cs typeface="Arial"/>
                </a:endParaRPr>
              </a:p>
            </p:txBody>
          </p:sp>
        </p:grpSp>
        <p:sp>
          <p:nvSpPr>
            <p:cNvPr id="7" name="مربع نص 135729"/>
            <p:cNvSpPr txBox="1">
              <a:spLocks/>
            </p:cNvSpPr>
            <p:nvPr/>
          </p:nvSpPr>
          <p:spPr>
            <a:xfrm>
              <a:off x="2590800" y="2919469"/>
              <a:ext cx="2804759" cy="2030776"/>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lvl="0" algn="ctr" rtl="1">
                <a:lnSpc>
                  <a:spcPct val="115000"/>
                </a:lnSpc>
                <a:spcAft>
                  <a:spcPts val="1000"/>
                </a:spcAft>
              </a:pPr>
              <a:r>
                <a:rPr lang="ar-EG" sz="2400" b="1" kern="0" dirty="0">
                  <a:solidFill>
                    <a:srgbClr val="215868"/>
                  </a:solidFill>
                  <a:latin typeface="Sakkal Majalla"/>
                  <a:ea typeface="Calibri"/>
                  <a:cs typeface="Akhbar MT"/>
                </a:rPr>
                <a:t>كل الفئات المهتمة في تطوير قدراتها علي التغلب علي كل الطغوطات الحياتية بكافة أنواعها وأخصائيين علم النفس والتنمية البشرية .</a:t>
              </a:r>
              <a:endParaRPr kumimoji="0" lang="en-US" sz="1400" b="0" i="0" u="none" strike="noStrike" kern="0" cap="none" spc="0" normalizeH="0" baseline="0" noProof="0" dirty="0">
                <a:ln>
                  <a:noFill/>
                </a:ln>
                <a:solidFill>
                  <a:sysClr val="windowText" lastClr="000000"/>
                </a:solidFill>
                <a:effectLst/>
                <a:uLnTx/>
                <a:uFillTx/>
                <a:latin typeface="Calibri"/>
                <a:ea typeface="Calibri"/>
                <a:cs typeface="Arial"/>
              </a:endParaRPr>
            </a:p>
          </p:txBody>
        </p:sp>
        <p:pic>
          <p:nvPicPr>
            <p:cNvPr id="8" name="صورة 3"/>
            <p:cNvPicPr/>
            <p:nvPr/>
          </p:nvPicPr>
          <p:blipFill>
            <a:blip r:embed="rId4">
              <a:extLst>
                <a:ext uri="{28A0092B-C50C-407E-A947-70E740481C1C}">
                  <a14:useLocalDpi xmlns:a14="http://schemas.microsoft.com/office/drawing/2010/main" val="0"/>
                </a:ext>
              </a:extLst>
            </a:blip>
            <a:stretch>
              <a:fillRect/>
            </a:stretch>
          </p:blipFill>
          <p:spPr>
            <a:xfrm>
              <a:off x="1182393" y="2708694"/>
              <a:ext cx="1707242" cy="1647508"/>
            </a:xfrm>
            <a:prstGeom prst="rect">
              <a:avLst/>
            </a:prstGeom>
          </p:spPr>
        </p:pic>
      </p:grpSp>
    </p:spTree>
    <p:extLst>
      <p:ext uri="{BB962C8B-B14F-4D97-AF65-F5344CB8AC3E}">
        <p14:creationId xmlns:p14="http://schemas.microsoft.com/office/powerpoint/2010/main" val="147508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800"/>
            <a:ext cx="8153400" cy="3404009"/>
          </a:xfrm>
          <a:prstGeom prst="rect">
            <a:avLst/>
          </a:prstGeom>
          <a:ln w="12700">
            <a:solidFill>
              <a:srgbClr val="7030A0"/>
            </a:solidFill>
          </a:ln>
        </p:spPr>
        <p:txBody>
          <a:bodyPr wrap="square">
            <a:spAutoFit/>
          </a:bodyPr>
          <a:lstStyle/>
          <a:p>
            <a:pPr algn="r" rtl="1">
              <a:lnSpc>
                <a:spcPct val="115000"/>
              </a:lnSpc>
              <a:spcAft>
                <a:spcPts val="1800"/>
              </a:spcAft>
            </a:pPr>
            <a:r>
              <a:rPr lang="ar-SA" sz="2400" dirty="0">
                <a:solidFill>
                  <a:srgbClr val="31849B"/>
                </a:solidFill>
                <a:ea typeface="Times New Roman"/>
              </a:rPr>
              <a:t>العلاج المعرفي السلوكي هو أداة مفيدة في علاج التحديات العاطفية. فعلى سبيل المثال قد يساعدك فيما يلي</a:t>
            </a:r>
            <a:r>
              <a:rPr lang="ar-SA" sz="2000" dirty="0">
                <a:solidFill>
                  <a:srgbClr val="0D0D0D"/>
                </a:solidFill>
                <a:ea typeface="Times New Roman"/>
              </a:rPr>
              <a:t>:</a:t>
            </a:r>
            <a:endParaRPr lang="en-US" sz="1200" dirty="0">
              <a:ea typeface="Calibri"/>
              <a:cs typeface="Arial"/>
            </a:endParaRPr>
          </a:p>
          <a:p>
            <a:pPr marL="342900" lvl="0" indent="-342900" algn="r" rtl="1">
              <a:lnSpc>
                <a:spcPct val="115000"/>
              </a:lnSpc>
              <a:spcAft>
                <a:spcPts val="900"/>
              </a:spcAft>
              <a:buSzPts val="1000"/>
              <a:buFont typeface="Symbol"/>
              <a:buChar char=""/>
              <a:tabLst>
                <a:tab pos="457200" algn="l"/>
              </a:tabLst>
            </a:pPr>
            <a:r>
              <a:rPr lang="ar-SA" sz="2000" dirty="0">
                <a:solidFill>
                  <a:srgbClr val="0D0D0D"/>
                </a:solidFill>
                <a:ea typeface="Times New Roman"/>
              </a:rPr>
              <a:t>السيطرة على أعراض المرض العقلي</a:t>
            </a:r>
            <a:endParaRPr lang="en-US" sz="1200" dirty="0">
              <a:ea typeface="Calibri"/>
              <a:cs typeface="Arial"/>
            </a:endParaRPr>
          </a:p>
          <a:p>
            <a:pPr marL="342900" lvl="0" indent="-342900" algn="r" rtl="1">
              <a:lnSpc>
                <a:spcPct val="115000"/>
              </a:lnSpc>
              <a:spcAft>
                <a:spcPts val="900"/>
              </a:spcAft>
              <a:buSzPts val="1000"/>
              <a:buFont typeface="Symbol"/>
              <a:buChar char=""/>
              <a:tabLst>
                <a:tab pos="457200" algn="l"/>
              </a:tabLst>
            </a:pPr>
            <a:r>
              <a:rPr lang="ar-SA" sz="2000" dirty="0">
                <a:solidFill>
                  <a:srgbClr val="0D0D0D"/>
                </a:solidFill>
                <a:ea typeface="Times New Roman"/>
              </a:rPr>
              <a:t>الوقاية من انتكاس أعراض المرض العقلي</a:t>
            </a:r>
            <a:endParaRPr lang="en-US" sz="1200" dirty="0">
              <a:ea typeface="Calibri"/>
              <a:cs typeface="Arial"/>
            </a:endParaRPr>
          </a:p>
          <a:p>
            <a:pPr marL="342900" lvl="0" indent="-342900" algn="r" rtl="1">
              <a:lnSpc>
                <a:spcPct val="115000"/>
              </a:lnSpc>
              <a:spcAft>
                <a:spcPts val="900"/>
              </a:spcAft>
              <a:buSzPts val="1000"/>
              <a:buFont typeface="Symbol"/>
              <a:buChar char=""/>
              <a:tabLst>
                <a:tab pos="457200" algn="l"/>
              </a:tabLst>
            </a:pPr>
            <a:r>
              <a:rPr lang="ar-SA" sz="2000" dirty="0">
                <a:solidFill>
                  <a:srgbClr val="0D0D0D"/>
                </a:solidFill>
                <a:ea typeface="Times New Roman"/>
              </a:rPr>
              <a:t>علاج المرض العقلي عندما لا تُعد الأدوية خيارًا جيدًا</a:t>
            </a:r>
            <a:endParaRPr lang="en-US" sz="1200" dirty="0">
              <a:ea typeface="Calibri"/>
              <a:cs typeface="Arial"/>
            </a:endParaRPr>
          </a:p>
          <a:p>
            <a:pPr marL="342900" lvl="0" indent="-342900" algn="r" rtl="1">
              <a:lnSpc>
                <a:spcPct val="115000"/>
              </a:lnSpc>
              <a:spcAft>
                <a:spcPts val="900"/>
              </a:spcAft>
              <a:buSzPts val="1000"/>
              <a:buFont typeface="Symbol"/>
              <a:buChar char=""/>
              <a:tabLst>
                <a:tab pos="457200" algn="l"/>
              </a:tabLst>
            </a:pPr>
            <a:r>
              <a:rPr lang="ar-SA" sz="2000" dirty="0">
                <a:solidFill>
                  <a:srgbClr val="0D0D0D"/>
                </a:solidFill>
                <a:ea typeface="Times New Roman"/>
              </a:rPr>
              <a:t>تعلم تقنيات للتكيف مع مواقف الحياة الضاغطة</a:t>
            </a:r>
            <a:endParaRPr lang="en-US" sz="1200" dirty="0">
              <a:ea typeface="Calibri"/>
              <a:cs typeface="Arial"/>
            </a:endParaRPr>
          </a:p>
          <a:p>
            <a:pPr marL="342900" lvl="0" indent="-342900" algn="r" rtl="1">
              <a:lnSpc>
                <a:spcPct val="115000"/>
              </a:lnSpc>
              <a:spcAft>
                <a:spcPts val="900"/>
              </a:spcAft>
              <a:buSzPts val="1000"/>
              <a:buFont typeface="Symbol"/>
              <a:buChar char=""/>
              <a:tabLst>
                <a:tab pos="457200" algn="l"/>
              </a:tabLst>
            </a:pPr>
            <a:r>
              <a:rPr lang="ar-SA" sz="2000" dirty="0">
                <a:solidFill>
                  <a:srgbClr val="0D0D0D"/>
                </a:solidFill>
                <a:ea typeface="Times New Roman"/>
              </a:rPr>
              <a:t>تحديد أساليب للسيطرة على العواطف</a:t>
            </a:r>
            <a:endParaRPr lang="en-US" sz="1200" dirty="0">
              <a:ea typeface="Calibri"/>
              <a:cs typeface="Arial"/>
            </a:endParaRPr>
          </a:p>
        </p:txBody>
      </p:sp>
      <p:sp>
        <p:nvSpPr>
          <p:cNvPr id="3" name="Rectangle 2"/>
          <p:cNvSpPr/>
          <p:nvPr/>
        </p:nvSpPr>
        <p:spPr>
          <a:xfrm>
            <a:off x="533400" y="3810000"/>
            <a:ext cx="8153400" cy="2723823"/>
          </a:xfrm>
          <a:prstGeom prst="rect">
            <a:avLst/>
          </a:prstGeom>
          <a:ln w="28575">
            <a:solidFill>
              <a:srgbClr val="FFC000"/>
            </a:solidFill>
            <a:prstDash val="lgDash"/>
          </a:ln>
        </p:spPr>
        <p:txBody>
          <a:bodyPr wrap="square">
            <a:spAutoFit/>
          </a:bodyPr>
          <a:lstStyle/>
          <a:p>
            <a:pPr algn="r" rtl="1">
              <a:lnSpc>
                <a:spcPct val="150000"/>
              </a:lnSpc>
              <a:spcAft>
                <a:spcPts val="1800"/>
              </a:spcAft>
            </a:pPr>
            <a:r>
              <a:rPr lang="ar-SA" sz="2400" dirty="0">
                <a:solidFill>
                  <a:srgbClr val="31849B"/>
                </a:solidFill>
                <a:ea typeface="Times New Roman"/>
              </a:rPr>
              <a:t>المخاطر</a:t>
            </a:r>
            <a:endParaRPr lang="en-US" sz="1200" dirty="0">
              <a:ea typeface="Calibri"/>
              <a:cs typeface="Arial"/>
            </a:endParaRPr>
          </a:p>
          <a:p>
            <a:pPr algn="r" rtl="1">
              <a:lnSpc>
                <a:spcPct val="150000"/>
              </a:lnSpc>
              <a:spcAft>
                <a:spcPts val="1800"/>
              </a:spcAft>
            </a:pPr>
            <a:r>
              <a:rPr lang="ar-SA" sz="2000" dirty="0">
                <a:solidFill>
                  <a:srgbClr val="0D0D0D"/>
                </a:solidFill>
                <a:ea typeface="Times New Roman"/>
              </a:rPr>
              <a:t>بشكل عام، ينطوي العلاج السلوكي المعرفي على خطرٍ ضئيل. ولكن قد تشعُر بعدم الارتياح العاطفي في بعض الأحيان. وذلك لأن العلاج السُّلوكي المعرفي قد يجعلك تستكشِف المشاعر والعواطف والخبرات المُؤلمة. قد تبكي أو تتضايق أو تشعُر بالغضب أثناء جلسة صعبة. وقد تشعُر أيضًا بأنك مُستنزف جسديًّا.</a:t>
            </a:r>
            <a:endParaRPr lang="en-US" sz="1200" dirty="0">
              <a:ea typeface="Calibri"/>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066800"/>
            <a:ext cx="2362200" cy="2335763"/>
          </a:xfrm>
          <a:prstGeom prst="ellipse">
            <a:avLst/>
          </a:prstGeom>
          <a:ln>
            <a:noFill/>
          </a:ln>
          <a:effectLst>
            <a:softEdge rad="112500"/>
          </a:effectLst>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381000"/>
            <a:ext cx="8001000" cy="2182136"/>
          </a:xfrm>
          <a:prstGeom prst="rect">
            <a:avLst/>
          </a:prstGeom>
        </p:spPr>
        <p:txBody>
          <a:bodyPr wrap="square">
            <a:spAutoFit/>
          </a:bodyPr>
          <a:lstStyle/>
          <a:p>
            <a:pPr algn="r" rtl="1">
              <a:lnSpc>
                <a:spcPct val="115000"/>
              </a:lnSpc>
              <a:spcAft>
                <a:spcPts val="1800"/>
              </a:spcAft>
            </a:pPr>
            <a:r>
              <a:rPr lang="ar-SA" sz="3200" dirty="0">
                <a:solidFill>
                  <a:srgbClr val="31849B"/>
                </a:solidFill>
                <a:ea typeface="Times New Roman"/>
              </a:rPr>
              <a:t>كيف تستعد</a:t>
            </a:r>
            <a:endParaRPr lang="en-US" sz="1600" dirty="0">
              <a:ea typeface="Calibri"/>
              <a:cs typeface="Arial"/>
            </a:endParaRPr>
          </a:p>
          <a:p>
            <a:pPr algn="r" rtl="1">
              <a:spcAft>
                <a:spcPts val="1800"/>
              </a:spcAft>
            </a:pPr>
            <a:r>
              <a:rPr lang="ar-SA" sz="2800" dirty="0">
                <a:solidFill>
                  <a:srgbClr val="0D0D0D"/>
                </a:solidFill>
                <a:ea typeface="Times New Roman"/>
              </a:rPr>
              <a:t>قد تُقرِّر من تلقاء نفسك أنك تريد تجربة العلاج السلوكي المعرفي. أو قد يقترِح الطبيب أو أي شخص آخر هذا العلاج عليك. إليكِ كيفية البدء:</a:t>
            </a:r>
            <a:endParaRPr lang="en-US" sz="1600" dirty="0">
              <a:ea typeface="Calibri"/>
              <a:cs typeface="Arial"/>
            </a:endParaRPr>
          </a:p>
        </p:txBody>
      </p:sp>
      <p:sp>
        <p:nvSpPr>
          <p:cNvPr id="4" name="Rounded Rectangle 3"/>
          <p:cNvSpPr/>
          <p:nvPr/>
        </p:nvSpPr>
        <p:spPr>
          <a:xfrm>
            <a:off x="6096000" y="2743200"/>
            <a:ext cx="2667000" cy="190500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b="1" dirty="0">
                <a:solidFill>
                  <a:srgbClr val="00B050"/>
                </a:solidFill>
                <a:ea typeface="Times New Roman"/>
              </a:rPr>
              <a:t>ابحث عن مُعالج.</a:t>
            </a:r>
            <a:r>
              <a:rPr lang="ar-SA" dirty="0">
                <a:solidFill>
                  <a:srgbClr val="00B050"/>
                </a:solidFill>
                <a:ea typeface="Times New Roman"/>
              </a:rPr>
              <a:t> </a:t>
            </a:r>
            <a:r>
              <a:rPr lang="ar-SA" dirty="0">
                <a:solidFill>
                  <a:srgbClr val="0D0D0D"/>
                </a:solidFill>
                <a:ea typeface="Times New Roman"/>
              </a:rPr>
              <a:t>قد تُحال من طبيب، أو شركة تأمين صحي، أو صديق، أو مصدر آخر موثوق به. يوفر العديد من أرباب العمل خدماتٍ استشارية أو إحالات من خلال برامج مساعدة الموظفين (</a:t>
            </a:r>
            <a:r>
              <a:rPr lang="en-US" dirty="0">
                <a:solidFill>
                  <a:srgbClr val="0D0D0D"/>
                </a:solidFill>
                <a:latin typeface="Arial"/>
                <a:ea typeface="Times New Roman"/>
              </a:rPr>
              <a:t>EAPs</a:t>
            </a:r>
            <a:r>
              <a:rPr lang="ar-SA" dirty="0">
                <a:solidFill>
                  <a:srgbClr val="0D0D0D"/>
                </a:solidFill>
                <a:latin typeface="Arial"/>
                <a:ea typeface="Times New Roman"/>
              </a:rPr>
              <a:t>).</a:t>
            </a:r>
            <a:endParaRPr lang="ar-EG" dirty="0"/>
          </a:p>
        </p:txBody>
      </p:sp>
      <p:sp>
        <p:nvSpPr>
          <p:cNvPr id="5" name="Rounded Rectangle 4"/>
          <p:cNvSpPr/>
          <p:nvPr/>
        </p:nvSpPr>
        <p:spPr>
          <a:xfrm>
            <a:off x="381000" y="4648200"/>
            <a:ext cx="2667000" cy="19050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b="1" dirty="0">
                <a:solidFill>
                  <a:srgbClr val="00B050"/>
                </a:solidFill>
                <a:ea typeface="Times New Roman"/>
              </a:rPr>
              <a:t>راجِعْ مخاوفك.</a:t>
            </a:r>
            <a:r>
              <a:rPr lang="ar-SA" dirty="0">
                <a:solidFill>
                  <a:srgbClr val="00B050"/>
                </a:solidFill>
                <a:ea typeface="Times New Roman"/>
              </a:rPr>
              <a:t> </a:t>
            </a:r>
            <a:r>
              <a:rPr lang="ar-SA" dirty="0">
                <a:solidFill>
                  <a:srgbClr val="0D0D0D"/>
                </a:solidFill>
                <a:ea typeface="Times New Roman"/>
              </a:rPr>
              <a:t>قبل موعدك الطبي الأول، فكر في المشكلات التي ترغب في حلها. بينما يمكنك أيضًا تنظيم ذلك مع المُعالج، فإن وجود بعض التفكير المُسبق قد يوفِّر نقطةً جيدة للبداية</a:t>
            </a:r>
            <a:endParaRPr lang="ar-EG" dirty="0"/>
          </a:p>
        </p:txBody>
      </p:sp>
      <p:sp>
        <p:nvSpPr>
          <p:cNvPr id="6" name="Rounded Rectangle 5"/>
          <p:cNvSpPr/>
          <p:nvPr/>
        </p:nvSpPr>
        <p:spPr>
          <a:xfrm>
            <a:off x="3245498" y="3581400"/>
            <a:ext cx="2667000" cy="1905000"/>
          </a:xfrm>
          <a:prstGeom prst="round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b="1" dirty="0">
                <a:solidFill>
                  <a:srgbClr val="00B050"/>
                </a:solidFill>
                <a:ea typeface="Times New Roman"/>
              </a:rPr>
              <a:t>معرفة التكاليف.</a:t>
            </a:r>
            <a:r>
              <a:rPr lang="ar-SA" dirty="0">
                <a:solidFill>
                  <a:srgbClr val="00B050"/>
                </a:solidFill>
                <a:ea typeface="Times New Roman"/>
              </a:rPr>
              <a:t> </a:t>
            </a:r>
            <a:r>
              <a:rPr lang="ar-SA" dirty="0">
                <a:solidFill>
                  <a:srgbClr val="0D0D0D"/>
                </a:solidFill>
                <a:ea typeface="Times New Roman"/>
              </a:rPr>
              <a:t>إذا كنتَ تتمتَّع بتأمين صحي، فتعرَّف على التغطية المادية التي يُقدمها للعلاج النفسي. لا تغطِّي بعض خطط التأمين الصحي سوى عددٍ مُعين من جلسات العلاج في السنة</a:t>
            </a:r>
            <a:endParaRPr lang="ar-EG" dirty="0"/>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533400"/>
            <a:ext cx="6066084" cy="555986"/>
          </a:xfrm>
          <a:prstGeom prst="rect">
            <a:avLst/>
          </a:prstGeom>
        </p:spPr>
        <p:txBody>
          <a:bodyPr wrap="none">
            <a:spAutoFit/>
          </a:bodyPr>
          <a:lstStyle/>
          <a:p>
            <a:pPr algn="r" rtl="1">
              <a:lnSpc>
                <a:spcPct val="115000"/>
              </a:lnSpc>
              <a:spcAft>
                <a:spcPts val="1800"/>
              </a:spcAft>
            </a:pPr>
            <a:r>
              <a:rPr lang="ar-SA" sz="2800" dirty="0">
                <a:solidFill>
                  <a:srgbClr val="0070C0"/>
                </a:solidFill>
                <a:ea typeface="Times New Roman"/>
              </a:rPr>
              <a:t>قبل أن ترى معالجًا نفسيًا، عليك أن تتحقق من الآتي:</a:t>
            </a:r>
            <a:endParaRPr lang="en-US" sz="1200" dirty="0">
              <a:ea typeface="Calibri"/>
              <a:cs typeface="Arial"/>
            </a:endParaRPr>
          </a:p>
        </p:txBody>
      </p:sp>
      <p:sp>
        <p:nvSpPr>
          <p:cNvPr id="3" name="Rounded Rectangle 2"/>
          <p:cNvSpPr/>
          <p:nvPr/>
        </p:nvSpPr>
        <p:spPr>
          <a:xfrm>
            <a:off x="5715000" y="1447800"/>
            <a:ext cx="2971800" cy="16764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ar-SA" sz="1600" b="1" dirty="0">
                <a:solidFill>
                  <a:srgbClr val="FF0000"/>
                </a:solidFill>
                <a:ea typeface="Times New Roman"/>
              </a:rPr>
              <a:t>الخلفية والتعليم.</a:t>
            </a:r>
            <a:r>
              <a:rPr lang="ar-SA" sz="1600" dirty="0">
                <a:solidFill>
                  <a:srgbClr val="FF0000"/>
                </a:solidFill>
                <a:ea typeface="Times New Roman"/>
              </a:rPr>
              <a:t> </a:t>
            </a:r>
            <a:r>
              <a:rPr lang="ar-SA" sz="1600" dirty="0">
                <a:solidFill>
                  <a:srgbClr val="0D0D0D"/>
                </a:solidFill>
                <a:ea typeface="Times New Roman"/>
              </a:rPr>
              <a:t>من الممكن أن يحمل المعالجون النفسيون المدربون عددًا من المسميات الوظيفية المختلفة، وفقًا لمستوى تعليمهم ودورهم. ويحمل معظمهم درجة الماجستير أو الدكتوراه بجانب حصولهم على تدريب خاص في مجال الاستشارات النفسية. </a:t>
            </a:r>
            <a:endParaRPr lang="ar-EG" sz="1600" dirty="0"/>
          </a:p>
        </p:txBody>
      </p:sp>
      <p:sp>
        <p:nvSpPr>
          <p:cNvPr id="4" name="Rounded Rectangle 3"/>
          <p:cNvSpPr/>
          <p:nvPr/>
        </p:nvSpPr>
        <p:spPr>
          <a:xfrm>
            <a:off x="2971800" y="3194180"/>
            <a:ext cx="2971800" cy="168262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342900" lvl="0" indent="-342900" algn="r" rtl="1">
              <a:lnSpc>
                <a:spcPct val="115000"/>
              </a:lnSpc>
              <a:spcAft>
                <a:spcPts val="900"/>
              </a:spcAft>
              <a:buSzPts val="1000"/>
              <a:buFont typeface="Symbol"/>
              <a:buChar char=""/>
              <a:tabLst>
                <a:tab pos="457200" algn="l"/>
              </a:tabLst>
            </a:pPr>
            <a:r>
              <a:rPr lang="ar-SA" b="1" dirty="0">
                <a:solidFill>
                  <a:srgbClr val="FF0000"/>
                </a:solidFill>
                <a:ea typeface="Times New Roman"/>
              </a:rPr>
              <a:t>الشهادة والترخيص.</a:t>
            </a:r>
            <a:r>
              <a:rPr lang="ar-SA" dirty="0">
                <a:solidFill>
                  <a:srgbClr val="FF0000"/>
                </a:solidFill>
                <a:ea typeface="Times New Roman"/>
              </a:rPr>
              <a:t> </a:t>
            </a:r>
            <a:r>
              <a:rPr lang="ar-SA" dirty="0">
                <a:solidFill>
                  <a:srgbClr val="0D0D0D"/>
                </a:solidFill>
                <a:ea typeface="Times New Roman"/>
              </a:rPr>
              <a:t>تأكد من أن المعالج الذي تختاره يلبي متطلبات الاعتماد والترخيص الخاصة بالولاية بالنسبة للتخصص الذي يعمل به.</a:t>
            </a:r>
            <a:endParaRPr lang="en-US" sz="1100" dirty="0">
              <a:ea typeface="Calibri"/>
              <a:cs typeface="Arial"/>
            </a:endParaRPr>
          </a:p>
        </p:txBody>
      </p:sp>
      <p:sp>
        <p:nvSpPr>
          <p:cNvPr id="5" name="Rounded Rectangle 4"/>
          <p:cNvSpPr/>
          <p:nvPr/>
        </p:nvSpPr>
        <p:spPr>
          <a:xfrm>
            <a:off x="381000" y="4953000"/>
            <a:ext cx="2971800" cy="16002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marL="342900" lvl="0" indent="-342900" algn="r" rtl="1">
              <a:lnSpc>
                <a:spcPct val="115000"/>
              </a:lnSpc>
              <a:spcAft>
                <a:spcPts val="900"/>
              </a:spcAft>
              <a:buSzPts val="1000"/>
              <a:buFont typeface="Symbol"/>
              <a:buChar char=""/>
              <a:tabLst>
                <a:tab pos="457200" algn="l"/>
              </a:tabLst>
            </a:pPr>
            <a:r>
              <a:rPr lang="ar-SA" sz="1600" b="1" dirty="0">
                <a:solidFill>
                  <a:srgbClr val="FF0000"/>
                </a:solidFill>
                <a:ea typeface="Times New Roman"/>
              </a:rPr>
              <a:t>مجال الخبرة.</a:t>
            </a:r>
            <a:r>
              <a:rPr lang="ar-SA" sz="1600" dirty="0">
                <a:solidFill>
                  <a:srgbClr val="FF0000"/>
                </a:solidFill>
                <a:ea typeface="Times New Roman"/>
              </a:rPr>
              <a:t> </a:t>
            </a:r>
            <a:r>
              <a:rPr lang="ar-SA" sz="1600" dirty="0">
                <a:solidFill>
                  <a:srgbClr val="0D0D0D"/>
                </a:solidFill>
                <a:ea typeface="Times New Roman"/>
              </a:rPr>
              <a:t>اسأل ما إذا كان المعالج لديه خبرة وتجربة في علاج الأعراض التي تعانيها أو علاج مصدر قلقك، مثل اضطرابات الأكل أو اضطراب الكرب التالي للرضح (</a:t>
            </a:r>
            <a:r>
              <a:rPr lang="en-US" sz="1600" dirty="0">
                <a:solidFill>
                  <a:srgbClr val="0D0D0D"/>
                </a:solidFill>
                <a:latin typeface="Arial"/>
                <a:ea typeface="Times New Roman"/>
                <a:cs typeface="Arial"/>
              </a:rPr>
              <a:t>PTSD</a:t>
            </a:r>
            <a:r>
              <a:rPr lang="ar-SA" sz="1600" dirty="0">
                <a:solidFill>
                  <a:srgbClr val="0D0D0D"/>
                </a:solidFill>
                <a:ea typeface="Times New Roman"/>
              </a:rPr>
              <a:t>).</a:t>
            </a:r>
            <a:endParaRPr lang="en-US" sz="1050" dirty="0">
              <a:ea typeface="Calibri"/>
              <a:cs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4333058"/>
            <a:ext cx="1882140" cy="2209469"/>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81000"/>
            <a:ext cx="7772400" cy="4613122"/>
          </a:xfrm>
          <a:prstGeom prst="rect">
            <a:avLst/>
          </a:prstGeom>
        </p:spPr>
        <p:txBody>
          <a:bodyPr wrap="square">
            <a:spAutoFit/>
          </a:bodyPr>
          <a:lstStyle/>
          <a:p>
            <a:pPr algn="r" rtl="1">
              <a:lnSpc>
                <a:spcPct val="150000"/>
              </a:lnSpc>
              <a:spcAft>
                <a:spcPts val="1800"/>
              </a:spcAft>
            </a:pPr>
            <a:r>
              <a:rPr lang="ar-SA" sz="2400" dirty="0">
                <a:solidFill>
                  <a:srgbClr val="7030A0"/>
                </a:solidFill>
                <a:ea typeface="Times New Roman"/>
              </a:rPr>
              <a:t>يتضمَّن العلاج المعرفي السلوكي (</a:t>
            </a:r>
            <a:r>
              <a:rPr lang="en-US" sz="2400" dirty="0">
                <a:solidFill>
                  <a:srgbClr val="7030A0"/>
                </a:solidFill>
                <a:latin typeface="Arial"/>
                <a:ea typeface="Times New Roman"/>
                <a:cs typeface="Arial"/>
              </a:rPr>
              <a:t>CBT</a:t>
            </a:r>
            <a:r>
              <a:rPr lang="ar-SA" sz="2400" dirty="0">
                <a:solidFill>
                  <a:srgbClr val="7030A0"/>
                </a:solidFill>
                <a:ea typeface="Times New Roman"/>
              </a:rPr>
              <a:t>) غالبًا:</a:t>
            </a:r>
            <a:endParaRPr lang="en-US" sz="1200" dirty="0">
              <a:ea typeface="Calibri"/>
              <a:cs typeface="Arial"/>
            </a:endParaRPr>
          </a:p>
          <a:p>
            <a:pPr marL="342900" lvl="0" indent="-342900" algn="r" rtl="1">
              <a:lnSpc>
                <a:spcPct val="150000"/>
              </a:lnSpc>
              <a:spcAft>
                <a:spcPts val="900"/>
              </a:spcAft>
              <a:buSzPts val="1000"/>
              <a:buFont typeface="Symbol"/>
              <a:buChar char=""/>
              <a:tabLst>
                <a:tab pos="457200" algn="l"/>
              </a:tabLst>
            </a:pPr>
            <a:r>
              <a:rPr lang="ar-SA" sz="2000" dirty="0">
                <a:solidFill>
                  <a:srgbClr val="0D0D0D"/>
                </a:solidFill>
                <a:ea typeface="Times New Roman"/>
              </a:rPr>
              <a:t>التعرُّف على حالة صحتك العقلية</a:t>
            </a:r>
            <a:endParaRPr lang="en-US" sz="1200" dirty="0">
              <a:ea typeface="Calibri"/>
              <a:cs typeface="Arial"/>
            </a:endParaRPr>
          </a:p>
          <a:p>
            <a:pPr marL="342900" lvl="0" indent="-342900" algn="r" rtl="1">
              <a:lnSpc>
                <a:spcPct val="150000"/>
              </a:lnSpc>
              <a:spcAft>
                <a:spcPts val="900"/>
              </a:spcAft>
              <a:buSzPts val="1000"/>
              <a:buFont typeface="Symbol"/>
              <a:buChar char=""/>
              <a:tabLst>
                <a:tab pos="457200" algn="l"/>
              </a:tabLst>
            </a:pPr>
            <a:r>
              <a:rPr lang="ar-SA" sz="2000" dirty="0">
                <a:solidFill>
                  <a:srgbClr val="0D0D0D"/>
                </a:solidFill>
                <a:ea typeface="Times New Roman"/>
              </a:rPr>
              <a:t>تقنيات التعلم والتدريب مثل الاسترخاء، والتأقلم، والمرونة، والتحكم بالإجهاد، والحزم</a:t>
            </a:r>
            <a:endParaRPr lang="en-US" sz="1200" dirty="0">
              <a:ea typeface="Calibri"/>
              <a:cs typeface="Arial"/>
            </a:endParaRPr>
          </a:p>
          <a:p>
            <a:pPr algn="r" rtl="1">
              <a:lnSpc>
                <a:spcPct val="150000"/>
              </a:lnSpc>
              <a:spcAft>
                <a:spcPts val="1800"/>
              </a:spcAft>
            </a:pPr>
            <a:r>
              <a:rPr lang="ar-SA" sz="2400" b="1" dirty="0">
                <a:solidFill>
                  <a:srgbClr val="E36C0A"/>
                </a:solidFill>
                <a:ea typeface="Times New Roman"/>
              </a:rPr>
              <a:t>أولى جلسات العلاج</a:t>
            </a:r>
            <a:endParaRPr lang="en-US" sz="1200" dirty="0">
              <a:ea typeface="Calibri"/>
              <a:cs typeface="Arial"/>
            </a:endParaRPr>
          </a:p>
          <a:p>
            <a:pPr algn="r" rtl="1">
              <a:lnSpc>
                <a:spcPct val="150000"/>
              </a:lnSpc>
              <a:spcAft>
                <a:spcPts val="1800"/>
              </a:spcAft>
            </a:pPr>
            <a:r>
              <a:rPr lang="ar-SA" sz="2000" dirty="0">
                <a:solidFill>
                  <a:srgbClr val="0D0D0D"/>
                </a:solidFill>
                <a:ea typeface="Times New Roman"/>
              </a:rPr>
              <a:t>في جلستك الأولى، عادةً ما سيقوم معالجك بجمع المعلومات عنك ويسألك عن المخاوف التي يجب أن يعمل عليها. من المحتمل أن يسألك المعالج عن صحتك البدنية والعاطفية الحالية والسابقة لفهم حالتك بشكل أفضل. قد يناقش معالجك ما إذا كان يمكنك الاستفادة من علاج آخر أيضًا، مثل الأدوية.</a:t>
            </a:r>
            <a:endParaRPr lang="en-US" sz="1200" dirty="0">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49898" y="4571999"/>
            <a:ext cx="2918134" cy="2185783"/>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800"/>
            <a:ext cx="8229600" cy="5262979"/>
          </a:xfrm>
          <a:prstGeom prst="rect">
            <a:avLst/>
          </a:prstGeom>
          <a:ln w="28575">
            <a:solidFill>
              <a:srgbClr val="FFC000"/>
            </a:solidFill>
          </a:ln>
        </p:spPr>
        <p:txBody>
          <a:bodyPr wrap="square">
            <a:spAutoFit/>
          </a:bodyPr>
          <a:lstStyle/>
          <a:p>
            <a:pPr algn="r" rtl="1">
              <a:lnSpc>
                <a:spcPct val="150000"/>
              </a:lnSpc>
              <a:spcAft>
                <a:spcPts val="1800"/>
              </a:spcAft>
            </a:pPr>
            <a:r>
              <a:rPr lang="ar-SA" sz="2400" b="1" dirty="0">
                <a:solidFill>
                  <a:srgbClr val="7030A0"/>
                </a:solidFill>
                <a:ea typeface="Times New Roman"/>
              </a:rPr>
              <a:t>مدة العلاج</a:t>
            </a:r>
            <a:endParaRPr lang="en-US" sz="1200" dirty="0">
              <a:ea typeface="Calibri"/>
              <a:cs typeface="Arial"/>
            </a:endParaRPr>
          </a:p>
          <a:p>
            <a:pPr algn="r" rtl="1">
              <a:lnSpc>
                <a:spcPct val="150000"/>
              </a:lnSpc>
              <a:spcAft>
                <a:spcPts val="1800"/>
              </a:spcAft>
            </a:pPr>
            <a:r>
              <a:rPr lang="ar-SA" sz="2000" dirty="0">
                <a:solidFill>
                  <a:srgbClr val="0D0D0D"/>
                </a:solidFill>
                <a:ea typeface="Times New Roman"/>
              </a:rPr>
              <a:t>يُعدُّ العلاج المَعرفي السلوكي علاجًا قصير الأجل بشكلٍ عام، ويستغرِق ما بين خمس جلسات إلى عشرين جلسة. يُمكنك أنت ومُعالجك مُناقشة عدد الجلسات المناسبة لك. العوامل التي يجب أخذُها في الاعتبار ما يلي:</a:t>
            </a:r>
            <a:endParaRPr lang="en-US" sz="1200" dirty="0">
              <a:ea typeface="Calibri"/>
              <a:cs typeface="Arial"/>
            </a:endParaRPr>
          </a:p>
          <a:p>
            <a:pPr marL="342900" lvl="0" indent="-342900" algn="r" rtl="1">
              <a:lnSpc>
                <a:spcPct val="150000"/>
              </a:lnSpc>
              <a:spcAft>
                <a:spcPts val="900"/>
              </a:spcAft>
              <a:buSzPts val="1000"/>
              <a:buFont typeface="Symbol"/>
              <a:buChar char=""/>
              <a:tabLst>
                <a:tab pos="457200" algn="l"/>
              </a:tabLst>
            </a:pPr>
            <a:r>
              <a:rPr lang="ar-SA" sz="2000" dirty="0">
                <a:solidFill>
                  <a:srgbClr val="0D0D0D"/>
                </a:solidFill>
                <a:ea typeface="Times New Roman"/>
              </a:rPr>
              <a:t>نوع الاضطراب أو الحالة</a:t>
            </a:r>
            <a:endParaRPr lang="en-US" sz="1200" dirty="0">
              <a:ea typeface="Calibri"/>
              <a:cs typeface="Arial"/>
            </a:endParaRPr>
          </a:p>
          <a:p>
            <a:pPr marL="342900" lvl="0" indent="-342900" algn="r" rtl="1">
              <a:lnSpc>
                <a:spcPct val="150000"/>
              </a:lnSpc>
              <a:spcAft>
                <a:spcPts val="900"/>
              </a:spcAft>
              <a:buSzPts val="1000"/>
              <a:buFont typeface="Symbol"/>
              <a:buChar char=""/>
              <a:tabLst>
                <a:tab pos="457200" algn="l"/>
              </a:tabLst>
            </a:pPr>
            <a:r>
              <a:rPr lang="ar-SA" sz="2000" dirty="0">
                <a:solidFill>
                  <a:srgbClr val="0D0D0D"/>
                </a:solidFill>
                <a:ea typeface="Times New Roman"/>
              </a:rPr>
              <a:t>مدى شدَّة الأعراض الخاصَّة بك</a:t>
            </a:r>
            <a:endParaRPr lang="en-US" sz="1200" dirty="0">
              <a:ea typeface="Calibri"/>
              <a:cs typeface="Arial"/>
            </a:endParaRPr>
          </a:p>
          <a:p>
            <a:pPr marL="342900" lvl="0" indent="-342900" algn="r" rtl="1">
              <a:lnSpc>
                <a:spcPct val="150000"/>
              </a:lnSpc>
              <a:spcAft>
                <a:spcPts val="900"/>
              </a:spcAft>
              <a:buSzPts val="1000"/>
              <a:buFont typeface="Symbol"/>
              <a:buChar char=""/>
              <a:tabLst>
                <a:tab pos="457200" algn="l"/>
              </a:tabLst>
            </a:pPr>
            <a:r>
              <a:rPr lang="ar-SA" sz="2000" dirty="0">
                <a:solidFill>
                  <a:srgbClr val="0D0D0D"/>
                </a:solidFill>
                <a:ea typeface="Times New Roman"/>
              </a:rPr>
              <a:t>منذ متى بدأ ظهور الأعراض أو كانت لديك هذه الحالة</a:t>
            </a:r>
            <a:endParaRPr lang="en-US" sz="1200" dirty="0">
              <a:ea typeface="Calibri"/>
              <a:cs typeface="Arial"/>
            </a:endParaRPr>
          </a:p>
          <a:p>
            <a:pPr marL="342900" lvl="0" indent="-342900" algn="r" rtl="1">
              <a:lnSpc>
                <a:spcPct val="150000"/>
              </a:lnSpc>
              <a:spcAft>
                <a:spcPts val="900"/>
              </a:spcAft>
              <a:buSzPts val="1000"/>
              <a:buFont typeface="Symbol"/>
              <a:buChar char=""/>
              <a:tabLst>
                <a:tab pos="457200" algn="l"/>
              </a:tabLst>
            </a:pPr>
            <a:r>
              <a:rPr lang="ar-SA" sz="2000" dirty="0">
                <a:solidFill>
                  <a:srgbClr val="0D0D0D"/>
                </a:solidFill>
                <a:ea typeface="Times New Roman"/>
              </a:rPr>
              <a:t>ما مدى سرعة تَقدُّمك</a:t>
            </a:r>
            <a:endParaRPr lang="en-US" sz="1200" dirty="0">
              <a:ea typeface="Calibri"/>
              <a:cs typeface="Arial"/>
            </a:endParaRPr>
          </a:p>
          <a:p>
            <a:pPr marL="342900" lvl="0" indent="-342900" algn="r" rtl="1">
              <a:lnSpc>
                <a:spcPct val="150000"/>
              </a:lnSpc>
              <a:spcAft>
                <a:spcPts val="900"/>
              </a:spcAft>
              <a:buSzPts val="1000"/>
              <a:buFont typeface="Symbol"/>
              <a:buChar char=""/>
              <a:tabLst>
                <a:tab pos="457200" algn="l"/>
              </a:tabLst>
            </a:pPr>
            <a:r>
              <a:rPr lang="ar-SA" sz="2000" dirty="0">
                <a:solidFill>
                  <a:srgbClr val="0D0D0D"/>
                </a:solidFill>
                <a:ea typeface="Times New Roman"/>
              </a:rPr>
              <a:t>مدى الضغط النفسي الذي تشعُر به</a:t>
            </a:r>
            <a:endParaRPr lang="en-US" sz="1200" dirty="0">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48951" y="3681829"/>
            <a:ext cx="2484120" cy="1885950"/>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800"/>
            <a:ext cx="8305800" cy="1209562"/>
          </a:xfrm>
          <a:prstGeom prst="rect">
            <a:avLst/>
          </a:prstGeom>
        </p:spPr>
        <p:txBody>
          <a:bodyPr wrap="square">
            <a:spAutoFit/>
          </a:bodyPr>
          <a:lstStyle/>
          <a:p>
            <a:pPr algn="r" rtl="1">
              <a:lnSpc>
                <a:spcPct val="115000"/>
              </a:lnSpc>
              <a:spcAft>
                <a:spcPts val="1800"/>
              </a:spcAft>
            </a:pPr>
            <a:r>
              <a:rPr lang="ar-SA" sz="2400" b="1" dirty="0">
                <a:solidFill>
                  <a:srgbClr val="7030A0"/>
                </a:solidFill>
                <a:ea typeface="Times New Roman"/>
              </a:rPr>
              <a:t>تحقيق أقصى استفادة من العلاج السلوكي المعرفي</a:t>
            </a:r>
            <a:endParaRPr lang="en-US" sz="1200" dirty="0">
              <a:ea typeface="Calibri"/>
              <a:cs typeface="Arial"/>
            </a:endParaRPr>
          </a:p>
          <a:p>
            <a:pPr algn="r" rtl="1">
              <a:lnSpc>
                <a:spcPts val="1800"/>
              </a:lnSpc>
              <a:spcAft>
                <a:spcPts val="1800"/>
              </a:spcAft>
            </a:pPr>
            <a:r>
              <a:rPr lang="ar-SA" sz="2000" dirty="0">
                <a:solidFill>
                  <a:srgbClr val="0D0D0D"/>
                </a:solidFill>
                <a:ea typeface="Times New Roman"/>
              </a:rPr>
              <a:t>لا يتسم العلاج السلوكي المعرفي (</a:t>
            </a:r>
            <a:r>
              <a:rPr lang="en-US" sz="2000" dirty="0">
                <a:solidFill>
                  <a:srgbClr val="0D0D0D"/>
                </a:solidFill>
                <a:latin typeface="Arial"/>
                <a:ea typeface="Times New Roman"/>
                <a:cs typeface="Arial"/>
              </a:rPr>
              <a:t>CBT</a:t>
            </a:r>
            <a:r>
              <a:rPr lang="ar-SA" sz="2000" dirty="0">
                <a:solidFill>
                  <a:srgbClr val="0D0D0D"/>
                </a:solidFill>
                <a:ea typeface="Times New Roman"/>
              </a:rPr>
              <a:t>) بالفاعلية بالنسبة للجميع. ولكن يمكنك اتخاذ خطوات لتحقيق أقصى استفادة من العلاج والمساعدة في نجاحه.</a:t>
            </a:r>
            <a:endParaRPr lang="en-US" sz="1200" dirty="0">
              <a:ea typeface="Calibri"/>
              <a:cs typeface="Arial"/>
            </a:endParaRPr>
          </a:p>
        </p:txBody>
      </p:sp>
      <p:sp>
        <p:nvSpPr>
          <p:cNvPr id="3" name="Rectangle 2"/>
          <p:cNvSpPr/>
          <p:nvPr/>
        </p:nvSpPr>
        <p:spPr>
          <a:xfrm>
            <a:off x="609600" y="2057400"/>
            <a:ext cx="8229600" cy="3624069"/>
          </a:xfrm>
          <a:prstGeom prst="rect">
            <a:avLst/>
          </a:prstGeom>
          <a:ln w="28575">
            <a:solidFill>
              <a:srgbClr val="00B050"/>
            </a:solidFill>
            <a:prstDash val="sysDot"/>
          </a:ln>
        </p:spPr>
        <p:txBody>
          <a:bodyPr wrap="square">
            <a:spAutoFit/>
          </a:bodyPr>
          <a:lstStyle/>
          <a:p>
            <a:pPr marL="342900" lvl="0" indent="-342900" algn="r" rtl="1">
              <a:lnSpc>
                <a:spcPct val="115000"/>
              </a:lnSpc>
              <a:spcAft>
                <a:spcPts val="900"/>
              </a:spcAft>
              <a:buClr>
                <a:srgbClr val="C00000"/>
              </a:buClr>
              <a:buSzPts val="1800"/>
              <a:buFont typeface="Wingdings"/>
              <a:buChar char=""/>
              <a:tabLst>
                <a:tab pos="228600" algn="l"/>
              </a:tabLst>
            </a:pPr>
            <a:r>
              <a:rPr lang="ar-SA" b="1" dirty="0">
                <a:solidFill>
                  <a:srgbClr val="0070C0"/>
                </a:solidFill>
                <a:ea typeface="Times New Roman"/>
              </a:rPr>
              <a:t>الحصول على العلاج من خلال المشاركة.</a:t>
            </a:r>
            <a:r>
              <a:rPr lang="ar-SA" dirty="0">
                <a:solidFill>
                  <a:srgbClr val="0070C0"/>
                </a:solidFill>
                <a:ea typeface="Times New Roman"/>
              </a:rPr>
              <a:t> </a:t>
            </a:r>
            <a:r>
              <a:rPr lang="ar-SA" dirty="0">
                <a:solidFill>
                  <a:srgbClr val="0D0D0D"/>
                </a:solidFill>
                <a:ea typeface="Times New Roman"/>
              </a:rPr>
              <a:t>يكون العلاج أكثر فاعلية عندما تشارك بشكل فعال في عملية اتخاذ القرار. تأكد من الاتفاق مع المعالج على الأمور الأساسية وكيفية معالجتها. كما يمكنك التعاون معه لتحديد الأهداف وتقييم مستوى التقدم الذي يتم إحرازه بمرور الوقت.</a:t>
            </a:r>
            <a:endParaRPr lang="en-US" sz="1100" dirty="0">
              <a:ea typeface="Calibri"/>
              <a:cs typeface="Arial"/>
            </a:endParaRPr>
          </a:p>
          <a:p>
            <a:pPr marL="342900" lvl="0" indent="-342900" algn="r" rtl="1">
              <a:lnSpc>
                <a:spcPct val="115000"/>
              </a:lnSpc>
              <a:spcAft>
                <a:spcPts val="900"/>
              </a:spcAft>
              <a:buClr>
                <a:srgbClr val="C00000"/>
              </a:buClr>
              <a:buSzPts val="1800"/>
              <a:buFont typeface="Wingdings"/>
              <a:buChar char=""/>
              <a:tabLst>
                <a:tab pos="228600" algn="l"/>
              </a:tabLst>
            </a:pPr>
            <a:r>
              <a:rPr lang="ar-SA" b="1" dirty="0">
                <a:solidFill>
                  <a:srgbClr val="0070C0"/>
                </a:solidFill>
                <a:ea typeface="Times New Roman"/>
              </a:rPr>
              <a:t>تحل بالصراحة والصدق.</a:t>
            </a:r>
            <a:r>
              <a:rPr lang="ar-SA" dirty="0">
                <a:solidFill>
                  <a:srgbClr val="0070C0"/>
                </a:solidFill>
                <a:ea typeface="Times New Roman"/>
              </a:rPr>
              <a:t> </a:t>
            </a:r>
            <a:r>
              <a:rPr lang="ar-SA" dirty="0">
                <a:solidFill>
                  <a:srgbClr val="0D0D0D"/>
                </a:solidFill>
                <a:ea typeface="Times New Roman"/>
              </a:rPr>
              <a:t>يعتمد نجاح العلاج على استعدادك لمشاركة أفكارك، ومشاعرك وتجاربك، وكذلك على مدى تقبل الرؤى الجديدة وطرق القيام بالأمور. </a:t>
            </a:r>
            <a:endParaRPr lang="en-US" sz="1100" dirty="0">
              <a:ea typeface="Calibri"/>
              <a:cs typeface="Arial"/>
            </a:endParaRPr>
          </a:p>
          <a:p>
            <a:pPr marL="342900" lvl="0" indent="-342900" algn="r" rtl="1">
              <a:lnSpc>
                <a:spcPct val="115000"/>
              </a:lnSpc>
              <a:spcAft>
                <a:spcPts val="900"/>
              </a:spcAft>
              <a:buClr>
                <a:srgbClr val="C00000"/>
              </a:buClr>
              <a:buSzPts val="1800"/>
              <a:buFont typeface="Wingdings"/>
              <a:buChar char=""/>
              <a:tabLst>
                <a:tab pos="228600" algn="l"/>
              </a:tabLst>
            </a:pPr>
            <a:r>
              <a:rPr lang="ar-SA" b="1" dirty="0">
                <a:solidFill>
                  <a:srgbClr val="0070C0"/>
                </a:solidFill>
                <a:ea typeface="Times New Roman"/>
              </a:rPr>
              <a:t>التزم بخطة علاجك.</a:t>
            </a:r>
            <a:r>
              <a:rPr lang="ar-SA" dirty="0">
                <a:solidFill>
                  <a:srgbClr val="0070C0"/>
                </a:solidFill>
                <a:ea typeface="Times New Roman"/>
              </a:rPr>
              <a:t> </a:t>
            </a:r>
            <a:r>
              <a:rPr lang="ar-SA" dirty="0">
                <a:solidFill>
                  <a:srgbClr val="0D0D0D"/>
                </a:solidFill>
                <a:ea typeface="Times New Roman"/>
              </a:rPr>
              <a:t>في حالة شعورك بالاكتئاب أو الافتقار إلى الدافع، فربما يؤدي هذا الأمر إلى تجاهل جلسات العلاج.</a:t>
            </a:r>
            <a:endParaRPr lang="en-US" sz="1100" dirty="0">
              <a:ea typeface="Calibri"/>
              <a:cs typeface="Arial"/>
            </a:endParaRPr>
          </a:p>
          <a:p>
            <a:pPr marL="342900" lvl="0" indent="-342900" algn="r" rtl="1">
              <a:lnSpc>
                <a:spcPct val="115000"/>
              </a:lnSpc>
              <a:spcAft>
                <a:spcPts val="900"/>
              </a:spcAft>
              <a:buClr>
                <a:srgbClr val="C00000"/>
              </a:buClr>
              <a:buSzPts val="1800"/>
              <a:buFont typeface="Wingdings"/>
              <a:buChar char=""/>
              <a:tabLst>
                <a:tab pos="228600" algn="l"/>
              </a:tabLst>
            </a:pPr>
            <a:r>
              <a:rPr lang="ar-SA" b="1" dirty="0">
                <a:solidFill>
                  <a:srgbClr val="0070C0"/>
                </a:solidFill>
                <a:ea typeface="Times New Roman"/>
              </a:rPr>
              <a:t>لا تتوقع تحقيق نتائج فورية.</a:t>
            </a:r>
            <a:r>
              <a:rPr lang="ar-SA" dirty="0">
                <a:solidFill>
                  <a:srgbClr val="0070C0"/>
                </a:solidFill>
                <a:ea typeface="Times New Roman"/>
              </a:rPr>
              <a:t> </a:t>
            </a:r>
            <a:r>
              <a:rPr lang="ar-SA" dirty="0">
                <a:solidFill>
                  <a:srgbClr val="0D0D0D"/>
                </a:solidFill>
                <a:ea typeface="Times New Roman"/>
              </a:rPr>
              <a:t>قد يكون علاج الأمور العاطفية مؤلمًا وغالبًا ما يحتاج إلى عمل شاق. من غير المستغرب أن تشعر بتفاقم الحالة في أثناء الجزء الأول من العلاج عندما تبدأ في مواجهة الخلافات الماضية والحالية. </a:t>
            </a:r>
            <a:r>
              <a:rPr lang="en-US" dirty="0">
                <a:ea typeface="Calibri"/>
                <a:cs typeface="Arial"/>
              </a:rPr>
              <a:t> </a:t>
            </a:r>
            <a:endParaRPr lang="en-US" sz="1100" dirty="0">
              <a:ea typeface="Calibri"/>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 y="5334000"/>
            <a:ext cx="2095500" cy="1402080"/>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(8)</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جماعي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الزمن: 10 دقيقه</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عصف</a:t>
            </a:r>
            <a:r>
              <a:rPr kumimoji="0" lang="ar-EG" sz="2400" b="0" i="0" u="none" strike="noStrike" cap="none" normalizeH="0" dirty="0" smtClean="0">
                <a:ln>
                  <a:noFill/>
                </a:ln>
                <a:solidFill>
                  <a:schemeClr val="tx1"/>
                </a:solidFill>
                <a:effectLst/>
                <a:latin typeface="Calibri" pitchFamily="34" charset="0"/>
                <a:ea typeface="Arial" pitchFamily="34" charset="0"/>
                <a:cs typeface="AL-Mateen" pitchFamily="2" charset="-78"/>
              </a:rPr>
              <a:t> ذهني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62000" y="2590800"/>
            <a:ext cx="7315200" cy="2351413"/>
          </a:xfrm>
          <a:prstGeom prst="rect">
            <a:avLst/>
          </a:prstGeom>
        </p:spPr>
        <p:txBody>
          <a:bodyPr wrap="square">
            <a:spAutoFit/>
          </a:bodyPr>
          <a:lstStyle/>
          <a:p>
            <a:pPr algn="r" rtl="1">
              <a:lnSpc>
                <a:spcPct val="115000"/>
              </a:lnSpc>
              <a:spcAft>
                <a:spcPts val="0"/>
              </a:spcAft>
            </a:pPr>
            <a:r>
              <a:rPr lang="ar-EG" sz="2000" b="1" dirty="0">
                <a:solidFill>
                  <a:srgbClr val="C00000"/>
                </a:solidFill>
                <a:ea typeface="Times New Roman"/>
                <a:cs typeface="AL-Mohanad Bold"/>
              </a:rPr>
              <a:t>عزيزي المشارك:</a:t>
            </a:r>
          </a:p>
          <a:p>
            <a:pPr algn="r" rtl="1">
              <a:lnSpc>
                <a:spcPct val="115000"/>
              </a:lnSpc>
              <a:spcAft>
                <a:spcPts val="0"/>
              </a:spcAft>
            </a:pPr>
            <a:r>
              <a:rPr lang="ar-EG" sz="2000" dirty="0">
                <a:ea typeface="Times New Roman"/>
                <a:cs typeface="AL-Mohanad Bold"/>
              </a:rPr>
              <a:t>تكلم عن نظرية العلاج السلوكي المعرفي عند ( أرون –بيك) </a:t>
            </a:r>
            <a:r>
              <a:rPr lang="ar-EG" sz="2000" b="1" dirty="0" smtClean="0">
                <a:solidFill>
                  <a:schemeClr val="tx1">
                    <a:lumMod val="95000"/>
                    <a:lumOff val="5000"/>
                  </a:schemeClr>
                </a:solidFill>
                <a:ea typeface="Times New Roman"/>
                <a:cs typeface="AL-Mohanad Bold"/>
              </a:rPr>
              <a:t>؟</a:t>
            </a:r>
            <a:r>
              <a:rPr lang="ar-EG"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r>
              <a:rPr lang="ar-EG" dirty="0">
                <a:ea typeface="Times New Roman"/>
                <a:cs typeface="AL-Mohanad Bold"/>
              </a:rPr>
              <a:t>......................................................................................................................</a:t>
            </a:r>
            <a:endParaRPr lang="ar-EG" dirty="0"/>
          </a:p>
        </p:txBody>
      </p:sp>
      <p:pic>
        <p:nvPicPr>
          <p:cNvPr id="11" name="Picture 10" descr="download (5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8657" y="1437648"/>
            <a:ext cx="1102743" cy="857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ounded Rectangle 11"/>
          <p:cNvSpPr/>
          <p:nvPr/>
        </p:nvSpPr>
        <p:spPr>
          <a:xfrm>
            <a:off x="457200" y="5257800"/>
            <a:ext cx="3392170" cy="1323340"/>
          </a:xfrm>
          <a:prstGeom prst="roundRect">
            <a:avLst/>
          </a:prstGeom>
          <a:blipFill>
            <a:blip r:embed="rId5">
              <a:extLst>
                <a:ext uri="{28A0092B-C50C-407E-A947-70E740481C1C}">
                  <a14:useLocalDpi xmlns:a14="http://schemas.microsoft.com/office/drawing/2010/main" val="0"/>
                </a:ext>
              </a:extLst>
            </a:blip>
            <a:srcRect/>
            <a:stretch>
              <a:fillRect l="-1000" r="-1000"/>
            </a:stretch>
          </a:blip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2808672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505200" y="85726"/>
            <a:ext cx="5334000" cy="2200274"/>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 نظريه العلاج المعرفي السلوكي عند ( ارون - بيك )</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609600" y="2590800"/>
            <a:ext cx="8077200" cy="3166380"/>
          </a:xfrm>
          <a:prstGeom prst="rect">
            <a:avLst/>
          </a:prstGeom>
          <a:ln w="28575">
            <a:solidFill>
              <a:srgbClr val="0070C0"/>
            </a:solidFill>
            <a:prstDash val="lgDashDotDot"/>
          </a:ln>
        </p:spPr>
        <p:txBody>
          <a:bodyPr wrap="square">
            <a:spAutoFit/>
          </a:bodyPr>
          <a:lstStyle/>
          <a:p>
            <a:pPr algn="r" rtl="1">
              <a:lnSpc>
                <a:spcPct val="115000"/>
              </a:lnSpc>
              <a:spcAft>
                <a:spcPts val="1000"/>
              </a:spcAft>
            </a:pPr>
            <a:r>
              <a:rPr lang="ar-EG" sz="2400" dirty="0">
                <a:solidFill>
                  <a:srgbClr val="0D0D0D"/>
                </a:solidFill>
                <a:ea typeface="Calibri"/>
              </a:rPr>
              <a:t>كان (بيك ) في بدايه حياته ينتمي الى المدرسيه التحليليه عند فرويد . وركز على (الافكار الاوتوماتيكيه للمسترشد ) وهي : افكار شخصيه تحدث بسبب مثيرات تودي الى استجابات انفعاليه . وكان تركيزه على سوال المسترشد لملاحظه الافكار السلبيه التي تصر على البقاء رغم تناقضها مع المنطقيه ومن هذا المبدا انطلق لدراسه الاكتئاب حيث لاحظ (بيك ) ان مرضى الاكتئاب يحملون افكار سلبيه توثر على تفسيرهم لاحداث الحياه .</a:t>
            </a:r>
            <a:endParaRPr lang="en-US" sz="1400" dirty="0">
              <a:ea typeface="Calibri"/>
              <a:cs typeface="Arial"/>
            </a:endParaRPr>
          </a:p>
          <a:p>
            <a:pPr algn="r" rtl="1">
              <a:lnSpc>
                <a:spcPct val="115000"/>
              </a:lnSpc>
              <a:spcAft>
                <a:spcPts val="1000"/>
              </a:spcAft>
            </a:pPr>
            <a:r>
              <a:rPr lang="ar-EG" sz="2400" dirty="0">
                <a:solidFill>
                  <a:srgbClr val="0D0D0D"/>
                </a:solidFill>
                <a:ea typeface="Calibri"/>
              </a:rPr>
              <a:t>مما يساهم في وجود تشوهات معرفيه لديهم .</a:t>
            </a:r>
            <a:endParaRPr lang="en-US" sz="1400" dirty="0">
              <a:ea typeface="Calibri"/>
              <a:cs typeface="Arial"/>
            </a:endParaRPr>
          </a:p>
        </p:txBody>
      </p:sp>
      <p:sp>
        <p:nvSpPr>
          <p:cNvPr id="6" name="Oval 5"/>
          <p:cNvSpPr/>
          <p:nvPr/>
        </p:nvSpPr>
        <p:spPr>
          <a:xfrm>
            <a:off x="152400" y="5029200"/>
            <a:ext cx="1828800" cy="16764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696200" cy="1154162"/>
          </a:xfrm>
          <a:prstGeom prst="rect">
            <a:avLst/>
          </a:prstGeom>
          <a:ln w="28575">
            <a:solidFill>
              <a:srgbClr val="00B0F0"/>
            </a:solidFill>
            <a:prstDash val="dashDot"/>
          </a:ln>
        </p:spPr>
        <p:txBody>
          <a:bodyPr wrap="square">
            <a:spAutoFit/>
          </a:bodyPr>
          <a:lstStyle/>
          <a:p>
            <a:pPr algn="r" rtl="1">
              <a:lnSpc>
                <a:spcPct val="115000"/>
              </a:lnSpc>
              <a:spcAft>
                <a:spcPts val="1000"/>
              </a:spcAft>
            </a:pPr>
            <a:r>
              <a:rPr lang="ar-EG" sz="2000" dirty="0">
                <a:solidFill>
                  <a:srgbClr val="0D0D0D"/>
                </a:solidFill>
                <a:ea typeface="Calibri"/>
              </a:rPr>
              <a:t>*ويركز العلاج المعرفي على العمليات العقليه ويقول ان كثير من الاستجابات النفسيه والسلوكيه تعتمد على المعتقدات الفكريه الخاطئه التي يكونها الفرد عن نفسه وعن المحيط وهنا يعتمد العلاج على تغيير مفاهيم المسترشد واعاده تشكيل مداركه حتى يحدث تغيير في سلوكه .</a:t>
            </a:r>
            <a:endParaRPr lang="en-US" sz="1200" dirty="0">
              <a:ea typeface="Calibri"/>
              <a:cs typeface="Arial"/>
            </a:endParaRPr>
          </a:p>
        </p:txBody>
      </p:sp>
      <p:sp>
        <p:nvSpPr>
          <p:cNvPr id="3" name="Rectangle 2"/>
          <p:cNvSpPr/>
          <p:nvPr/>
        </p:nvSpPr>
        <p:spPr>
          <a:xfrm>
            <a:off x="381000" y="2133600"/>
            <a:ext cx="7239000" cy="1366528"/>
          </a:xfrm>
          <a:prstGeom prst="rect">
            <a:avLst/>
          </a:prstGeom>
          <a:ln w="38100">
            <a:solidFill>
              <a:srgbClr val="92D050"/>
            </a:solidFill>
            <a:prstDash val="sysDot"/>
          </a:ln>
        </p:spPr>
        <p:txBody>
          <a:bodyPr wrap="square">
            <a:spAutoFit/>
          </a:bodyPr>
          <a:lstStyle/>
          <a:p>
            <a:pPr algn="r" rtl="1">
              <a:lnSpc>
                <a:spcPct val="115000"/>
              </a:lnSpc>
              <a:spcAft>
                <a:spcPts val="1000"/>
              </a:spcAft>
            </a:pPr>
            <a:r>
              <a:rPr lang="ar-EG" dirty="0">
                <a:solidFill>
                  <a:srgbClr val="0D0D0D"/>
                </a:solidFill>
                <a:ea typeface="Calibri"/>
              </a:rPr>
              <a:t>*ويقوم المنهج الارشادي عند (بيك ) على اساس نظريه في ( السيكوباثولوجيا ) التي تعاج مجموعه من الاضطرابات مثل الاكتئاب والقلق والمخاوف المرضيه والاضطرابات السيكوسوماتيه حيث يقوم على اساس نظري عقلاني وهو ان الطريقه التي يحدد بها الافراد ابنيه خبراتهم تحدد كيف يشعرون وكيف يسلكون فاذا فسرو موقفا على انه خطر فانهم يشعرون بالقلق ويريدون الهروب .</a:t>
            </a:r>
            <a:endParaRPr lang="en-US" sz="1100" dirty="0">
              <a:ea typeface="Calibri"/>
              <a:cs typeface="Arial"/>
            </a:endParaRPr>
          </a:p>
        </p:txBody>
      </p:sp>
      <p:sp>
        <p:nvSpPr>
          <p:cNvPr id="4" name="Rectangle 3"/>
          <p:cNvSpPr/>
          <p:nvPr/>
        </p:nvSpPr>
        <p:spPr>
          <a:xfrm>
            <a:off x="1143000" y="3962400"/>
            <a:ext cx="7543800" cy="1508105"/>
          </a:xfrm>
          <a:prstGeom prst="rect">
            <a:avLst/>
          </a:prstGeom>
          <a:ln w="38100">
            <a:solidFill>
              <a:srgbClr val="7030A0"/>
            </a:solidFill>
            <a:prstDash val="lgDashDotDot"/>
          </a:ln>
        </p:spPr>
        <p:txBody>
          <a:bodyPr wrap="square">
            <a:spAutoFit/>
          </a:bodyPr>
          <a:lstStyle/>
          <a:p>
            <a:pPr algn="r" rtl="1">
              <a:lnSpc>
                <a:spcPct val="115000"/>
              </a:lnSpc>
              <a:spcAft>
                <a:spcPts val="1000"/>
              </a:spcAft>
            </a:pPr>
            <a:r>
              <a:rPr lang="ar-EG" sz="2000" dirty="0">
                <a:solidFill>
                  <a:srgbClr val="0D0D0D"/>
                </a:solidFill>
                <a:ea typeface="Calibri"/>
              </a:rPr>
              <a:t>*واشار ( بيك ) ان العلاج المعرفي مستمد من (المنهج الفينيمنولوجي ) في علم النفس وهو المنهج الذي يركز على نظره الانسان لذاته ولعالمه الخاص في تحديد سلوكه . حيث تودي الضغوط الى خلل في النظام المعرفي للفرد مما يودي به الى اصدار احكام متطرفه ومطلقه ومنحازه الى جانب واحد .</a:t>
            </a:r>
            <a:endParaRPr lang="en-US" sz="1200" dirty="0">
              <a:ea typeface="Calibri"/>
              <a:cs typeface="Aria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5562600"/>
            <a:ext cx="2506980" cy="1165860"/>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976" y="533399"/>
            <a:ext cx="8305800" cy="4471993"/>
          </a:xfrm>
          <a:prstGeom prst="rect">
            <a:avLst/>
          </a:prstGeom>
          <a:ln w="28575">
            <a:solidFill>
              <a:srgbClr val="00B050"/>
            </a:solidFill>
          </a:ln>
        </p:spPr>
        <p:txBody>
          <a:bodyPr wrap="square">
            <a:spAutoFit/>
          </a:bodyPr>
          <a:lstStyle/>
          <a:p>
            <a:pPr algn="r" rtl="1">
              <a:lnSpc>
                <a:spcPct val="115000"/>
              </a:lnSpc>
              <a:spcAft>
                <a:spcPts val="1000"/>
              </a:spcAft>
            </a:pPr>
            <a:r>
              <a:rPr lang="ar-EG" sz="2000" dirty="0" smtClean="0">
                <a:solidFill>
                  <a:srgbClr val="0070C0"/>
                </a:solidFill>
                <a:ea typeface="Calibri"/>
              </a:rPr>
              <a:t>*</a:t>
            </a:r>
            <a:r>
              <a:rPr lang="ar-EG" sz="2000" dirty="0">
                <a:solidFill>
                  <a:srgbClr val="0070C0"/>
                </a:solidFill>
                <a:ea typeface="Calibri"/>
              </a:rPr>
              <a:t>ويمكن تلخيص فنيات استخدام العلاج المعرفي السلوكي بما يلي :</a:t>
            </a:r>
            <a:endParaRPr lang="en-US" sz="1100" dirty="0">
              <a:ea typeface="Calibri"/>
              <a:cs typeface="Arial"/>
            </a:endParaRPr>
          </a:p>
          <a:p>
            <a:pPr algn="r" rtl="1">
              <a:lnSpc>
                <a:spcPct val="115000"/>
              </a:lnSpc>
              <a:spcAft>
                <a:spcPts val="1000"/>
              </a:spcAft>
            </a:pPr>
            <a:r>
              <a:rPr lang="ar-EG" sz="2000" dirty="0">
                <a:solidFill>
                  <a:srgbClr val="FF0000"/>
                </a:solidFill>
                <a:ea typeface="Calibri"/>
              </a:rPr>
              <a:t>1 – تحديد الافكار التلقائيه الغير عقلانيه الخاطئه وتصحيحها : (( </a:t>
            </a:r>
            <a:r>
              <a:rPr lang="en-US" sz="2000" dirty="0">
                <a:solidFill>
                  <a:srgbClr val="FF0000"/>
                </a:solidFill>
                <a:latin typeface="Arial"/>
                <a:ea typeface="Calibri"/>
                <a:cs typeface="Arial"/>
              </a:rPr>
              <a:t>emotive experiences</a:t>
            </a:r>
            <a:r>
              <a:rPr lang="ar-EG" sz="2000" dirty="0">
                <a:solidFill>
                  <a:srgbClr val="FF0000"/>
                </a:solidFill>
                <a:ea typeface="Calibri"/>
              </a:rPr>
              <a:t> : </a:t>
            </a:r>
            <a:r>
              <a:rPr lang="ar-EG" dirty="0">
                <a:solidFill>
                  <a:srgbClr val="0D0D0D"/>
                </a:solidFill>
                <a:ea typeface="Calibri"/>
              </a:rPr>
              <a:t>وهي الافكار التي تسبق الانفعالات الغير ساره والتي تودي الى انفعال غير صحيح لذا يطلب من المريض تسجيل الافكار التلقائيه الغير ساره . واشار البعض الى وجود اسباب لدى البعض تمنع تحديد هذه الافكار ومنها</a:t>
            </a:r>
            <a:endParaRPr lang="en-US" sz="1100" dirty="0">
              <a:ea typeface="Calibri"/>
              <a:cs typeface="Arial"/>
            </a:endParaRPr>
          </a:p>
          <a:p>
            <a:pPr algn="r" rtl="1">
              <a:lnSpc>
                <a:spcPct val="115000"/>
              </a:lnSpc>
              <a:spcAft>
                <a:spcPts val="1000"/>
              </a:spcAft>
            </a:pPr>
            <a:r>
              <a:rPr lang="ar-EG" dirty="0">
                <a:solidFill>
                  <a:srgbClr val="0D0D0D"/>
                </a:solidFill>
                <a:ea typeface="Calibri"/>
              </a:rPr>
              <a:t>(التعود ) من قبل المريض على استخدام هذه الافكار وبشكل آلي لاعتقاده انها افكار معقوله مما يجعله لا يهتم بها .</a:t>
            </a:r>
            <a:endParaRPr lang="en-US" sz="1100" dirty="0">
              <a:ea typeface="Calibri"/>
              <a:cs typeface="Arial"/>
            </a:endParaRPr>
          </a:p>
          <a:p>
            <a:pPr algn="r" rtl="1">
              <a:lnSpc>
                <a:spcPct val="115000"/>
              </a:lnSpc>
              <a:spcAft>
                <a:spcPts val="1000"/>
              </a:spcAft>
            </a:pPr>
            <a:r>
              <a:rPr lang="ar-EG" sz="2000" dirty="0">
                <a:solidFill>
                  <a:srgbClr val="FF0000"/>
                </a:solidFill>
                <a:ea typeface="Calibri"/>
              </a:rPr>
              <a:t>2 – تخيل الخبرات الانفعاليه ( </a:t>
            </a:r>
            <a:r>
              <a:rPr lang="en-US" sz="2000" dirty="0">
                <a:solidFill>
                  <a:srgbClr val="FF0000"/>
                </a:solidFill>
                <a:latin typeface="Arial"/>
                <a:ea typeface="Calibri"/>
                <a:cs typeface="Arial"/>
              </a:rPr>
              <a:t>imagery</a:t>
            </a:r>
            <a:r>
              <a:rPr lang="ar-EG" sz="2000" dirty="0">
                <a:solidFill>
                  <a:srgbClr val="FF0000"/>
                </a:solidFill>
                <a:ea typeface="Calibri"/>
              </a:rPr>
              <a:t>) : </a:t>
            </a:r>
            <a:r>
              <a:rPr lang="ar-EG" dirty="0">
                <a:solidFill>
                  <a:srgbClr val="0D0D0D"/>
                </a:solidFill>
                <a:ea typeface="Calibri"/>
              </a:rPr>
              <a:t>من خلال الطلب من المريض تذكر موقف انفعالي حصل معه بحيث يصف تفاصيل هذا الحدث بشكل جيد ويتذكر ردودد الفعل الانفعالي في تلك اللحظه من خلال سواله عده اسئله عن هذا الموقف ومنها :</a:t>
            </a:r>
            <a:endParaRPr lang="en-US" sz="1100" dirty="0">
              <a:ea typeface="Calibri"/>
              <a:cs typeface="Arial"/>
            </a:endParaRPr>
          </a:p>
          <a:p>
            <a:pPr algn="r" rtl="1">
              <a:lnSpc>
                <a:spcPct val="115000"/>
              </a:lnSpc>
              <a:spcAft>
                <a:spcPts val="1000"/>
              </a:spcAft>
            </a:pPr>
            <a:r>
              <a:rPr lang="ar-EG" dirty="0">
                <a:solidFill>
                  <a:srgbClr val="0D0D0D"/>
                </a:solidFill>
                <a:ea typeface="Calibri"/>
              </a:rPr>
              <a:t>ا – ما اسوء ما توقعت حدوثه عندما كنت قلقا ؟</a:t>
            </a:r>
            <a:endParaRPr lang="en-US" sz="1100" dirty="0">
              <a:ea typeface="Calibri"/>
              <a:cs typeface="Arial"/>
            </a:endParaRPr>
          </a:p>
          <a:p>
            <a:pPr algn="r" rtl="1">
              <a:lnSpc>
                <a:spcPct val="115000"/>
              </a:lnSpc>
              <a:spcAft>
                <a:spcPts val="1000"/>
              </a:spcAft>
            </a:pPr>
            <a:r>
              <a:rPr lang="ar-EG" dirty="0">
                <a:solidFill>
                  <a:srgbClr val="0D0D0D"/>
                </a:solidFill>
                <a:ea typeface="Calibri"/>
              </a:rPr>
              <a:t>2 – ما الذي خطر في ذهنك آنذاك ؟</a:t>
            </a:r>
            <a:endParaRPr lang="en-US" sz="1100" dirty="0">
              <a:ea typeface="Calibri"/>
              <a:cs typeface="Arial"/>
            </a:endParaRPr>
          </a:p>
          <a:p>
            <a:pPr algn="r" rtl="1">
              <a:lnSpc>
                <a:spcPct val="115000"/>
              </a:lnSpc>
              <a:spcAft>
                <a:spcPts val="1000"/>
              </a:spcAft>
            </a:pPr>
            <a:r>
              <a:rPr lang="ar-EG" dirty="0">
                <a:solidFill>
                  <a:srgbClr val="0D0D0D"/>
                </a:solidFill>
                <a:ea typeface="Calibri"/>
              </a:rPr>
              <a:t>3 – هل تخيلت شي ما في تلك اللحظه ؟</a:t>
            </a:r>
            <a:endParaRPr lang="en-US" sz="1100" dirty="0">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4050843"/>
            <a:ext cx="2491273" cy="1709877"/>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WordArt 2"/>
          <p:cNvSpPr>
            <a:spLocks noChangeArrowheads="1" noChangeShapeType="1" noTextEdit="1"/>
          </p:cNvSpPr>
          <p:nvPr/>
        </p:nvSpPr>
        <p:spPr bwMode="auto">
          <a:xfrm>
            <a:off x="4038600" y="3243262"/>
            <a:ext cx="3657600" cy="103346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dirty="0" smtClean="0">
                <a:ln>
                  <a:noFill/>
                </a:ln>
                <a:solidFill>
                  <a:schemeClr val="bg1"/>
                </a:solidFill>
                <a:effectLst/>
                <a:cs typeface="AL-Mateen"/>
              </a:rPr>
              <a:t>الجلسة التدريبية الأولى</a:t>
            </a:r>
            <a:endParaRPr lang="ar-EG" sz="3600" kern="10" spc="0" dirty="0">
              <a:ln>
                <a:noFill/>
              </a:ln>
              <a:solidFill>
                <a:schemeClr val="bg1"/>
              </a:solidFill>
              <a:effectLst/>
            </a:endParaRPr>
          </a:p>
        </p:txBody>
      </p:sp>
      <p:sp>
        <p:nvSpPr>
          <p:cNvPr id="4" name="WordArt 3"/>
          <p:cNvSpPr>
            <a:spLocks noChangeArrowheads="1" noChangeShapeType="1" noTextEdit="1"/>
          </p:cNvSpPr>
          <p:nvPr/>
        </p:nvSpPr>
        <p:spPr bwMode="auto">
          <a:xfrm>
            <a:off x="2133600" y="4724400"/>
            <a:ext cx="5949950" cy="1152525"/>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dirty="0" smtClean="0">
                <a:ln>
                  <a:noFill/>
                </a:ln>
                <a:solidFill>
                  <a:schemeClr val="bg2">
                    <a:lumMod val="90000"/>
                  </a:schemeClr>
                </a:solidFill>
                <a:effectLst/>
                <a:cs typeface="AL-Mateen"/>
              </a:rPr>
              <a:t>العلاج السلوكي المعرفي ( المفهوم ــ طرق العلاج السلوكي )</a:t>
            </a:r>
            <a:endParaRPr lang="ar-EG" sz="3600" kern="10" spc="0" dirty="0">
              <a:ln>
                <a:noFill/>
              </a:ln>
              <a:solidFill>
                <a:schemeClr val="bg2">
                  <a:lumMod val="90000"/>
                </a:schemeClr>
              </a:solidFill>
              <a:effectLst/>
            </a:endParaRPr>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241" y="685800"/>
            <a:ext cx="8001000" cy="3675878"/>
          </a:xfrm>
          <a:prstGeom prst="rect">
            <a:avLst/>
          </a:prstGeom>
          <a:ln w="38100">
            <a:solidFill>
              <a:schemeClr val="accent6">
                <a:lumMod val="75000"/>
              </a:schemeClr>
            </a:solidFill>
            <a:prstDash val="lgDashDot"/>
          </a:ln>
        </p:spPr>
        <p:txBody>
          <a:bodyPr wrap="square">
            <a:spAutoFit/>
          </a:bodyPr>
          <a:lstStyle/>
          <a:p>
            <a:pPr algn="r" rtl="1">
              <a:lnSpc>
                <a:spcPct val="115000"/>
              </a:lnSpc>
              <a:spcAft>
                <a:spcPts val="1000"/>
              </a:spcAft>
            </a:pPr>
            <a:r>
              <a:rPr lang="ar-EG" sz="2400" dirty="0">
                <a:solidFill>
                  <a:srgbClr val="FF0000"/>
                </a:solidFill>
                <a:ea typeface="Calibri"/>
              </a:rPr>
              <a:t>3 – المراقبه الذاتيه ( </a:t>
            </a:r>
            <a:r>
              <a:rPr lang="en-US" sz="2400" dirty="0">
                <a:solidFill>
                  <a:srgbClr val="FF0000"/>
                </a:solidFill>
                <a:latin typeface="Arial"/>
                <a:ea typeface="Calibri"/>
                <a:cs typeface="Arial"/>
              </a:rPr>
              <a:t>self monitoring</a:t>
            </a:r>
            <a:r>
              <a:rPr lang="ar-EG" sz="2400" dirty="0">
                <a:solidFill>
                  <a:srgbClr val="FF0000"/>
                </a:solidFill>
                <a:ea typeface="Calibri"/>
              </a:rPr>
              <a:t> ) : </a:t>
            </a:r>
            <a:r>
              <a:rPr lang="ar-EG" sz="2000" dirty="0">
                <a:solidFill>
                  <a:srgbClr val="0D0D0D"/>
                </a:solidFill>
                <a:ea typeface="Calibri"/>
              </a:rPr>
              <a:t>من خلال تسجيل المريض لافكاره حيث تودي المراقبه الذاتيه الى انخفاض السلوكيات الغير مرغوب فيها مثل تسجيل المريض حالات القلق على مقياس (0 – 100 )وتساعد معلومات هذا المقياس في رويه متاعب المريض بشكل افضل وبالتالي مناقشتها فتزيد السلوكيات المرغوبه وتنقص السلوكيات الغير مرغوبه .</a:t>
            </a:r>
            <a:endParaRPr lang="en-US" sz="1200" dirty="0">
              <a:ea typeface="Calibri"/>
              <a:cs typeface="Arial"/>
            </a:endParaRPr>
          </a:p>
          <a:p>
            <a:pPr algn="r" rtl="1">
              <a:lnSpc>
                <a:spcPct val="115000"/>
              </a:lnSpc>
              <a:spcAft>
                <a:spcPts val="1000"/>
              </a:spcAft>
            </a:pPr>
            <a:r>
              <a:rPr lang="ar-EG" sz="2400" dirty="0">
                <a:solidFill>
                  <a:srgbClr val="FF0000"/>
                </a:solidFill>
                <a:ea typeface="Calibri"/>
              </a:rPr>
              <a:t>4 – فنيه المتصل المعرفي ( </a:t>
            </a:r>
            <a:r>
              <a:rPr lang="en-US" sz="2400" dirty="0">
                <a:solidFill>
                  <a:srgbClr val="FF0000"/>
                </a:solidFill>
                <a:latin typeface="Arial"/>
                <a:ea typeface="Calibri"/>
                <a:cs typeface="Arial"/>
              </a:rPr>
              <a:t>cognitive continuum</a:t>
            </a:r>
            <a:r>
              <a:rPr lang="ar-EG" sz="2400" dirty="0">
                <a:solidFill>
                  <a:srgbClr val="FF0000"/>
                </a:solidFill>
                <a:ea typeface="Calibri"/>
              </a:rPr>
              <a:t>) : </a:t>
            </a:r>
            <a:r>
              <a:rPr lang="ar-EG" sz="2000" dirty="0">
                <a:solidFill>
                  <a:srgbClr val="0D0D0D"/>
                </a:solidFill>
                <a:ea typeface="Calibri"/>
              </a:rPr>
              <a:t>وفيها يطلب من المريض ان يوضح كيف يرى نفسه مقارنه مع الاخرين خاصه الشخص الذي يوجد لديه اعتقاد انه شخص عديم الفائده حيث يطلب منه ان يشير الى الاشخاص الذين يعرفهم هل انهم يمتازون بنفس هذه الصفه وهي عديم الفائده على مقياس</a:t>
            </a:r>
            <a:endParaRPr lang="en-US" sz="1200" dirty="0">
              <a:ea typeface="Calibri"/>
              <a:cs typeface="Arial"/>
            </a:endParaRPr>
          </a:p>
          <a:p>
            <a:pPr algn="r" rtl="1">
              <a:lnSpc>
                <a:spcPct val="115000"/>
              </a:lnSpc>
              <a:spcAft>
                <a:spcPts val="1000"/>
              </a:spcAft>
            </a:pPr>
            <a:r>
              <a:rPr lang="ar-EG" sz="2000" dirty="0">
                <a:solidFill>
                  <a:srgbClr val="0D0D0D"/>
                </a:solidFill>
                <a:ea typeface="Calibri"/>
              </a:rPr>
              <a:t>( 0 - 100 ) .</a:t>
            </a:r>
            <a:endParaRPr lang="en-US" sz="1200" dirty="0">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870649"/>
            <a:ext cx="2445367" cy="1485900"/>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457200"/>
            <a:ext cx="7848600" cy="4808496"/>
          </a:xfrm>
          <a:prstGeom prst="rect">
            <a:avLst/>
          </a:prstGeom>
          <a:ln w="28575">
            <a:solidFill>
              <a:srgbClr val="FF0000"/>
            </a:solidFill>
            <a:prstDash val="lgDashDot"/>
          </a:ln>
        </p:spPr>
        <p:txBody>
          <a:bodyPr wrap="square">
            <a:spAutoFit/>
          </a:bodyPr>
          <a:lstStyle/>
          <a:p>
            <a:pPr algn="r" rtl="1">
              <a:lnSpc>
                <a:spcPct val="115000"/>
              </a:lnSpc>
              <a:spcAft>
                <a:spcPts val="1000"/>
              </a:spcAft>
            </a:pPr>
            <a:r>
              <a:rPr lang="ar-EG" sz="2800" dirty="0">
                <a:solidFill>
                  <a:srgbClr val="FF0000"/>
                </a:solidFill>
                <a:ea typeface="Calibri"/>
              </a:rPr>
              <a:t>5 – الجدل المباشر ( </a:t>
            </a:r>
            <a:r>
              <a:rPr lang="en-US" sz="2800" dirty="0">
                <a:solidFill>
                  <a:srgbClr val="FF0000"/>
                </a:solidFill>
                <a:latin typeface="Arial"/>
                <a:ea typeface="Calibri"/>
                <a:cs typeface="Arial"/>
              </a:rPr>
              <a:t>direct dialogue</a:t>
            </a:r>
            <a:r>
              <a:rPr lang="ar-EG" sz="2800" dirty="0">
                <a:solidFill>
                  <a:srgbClr val="FF0000"/>
                </a:solidFill>
                <a:ea typeface="Calibri"/>
              </a:rPr>
              <a:t>) : </a:t>
            </a:r>
            <a:r>
              <a:rPr lang="ar-EG" sz="2400" dirty="0">
                <a:solidFill>
                  <a:srgbClr val="0D0D0D"/>
                </a:solidFill>
                <a:ea typeface="Calibri"/>
              </a:rPr>
              <a:t>أي المواجهه المباشره خاصه عندما يكون عند المريض ميول انتحاريه حيث يجب على المعالج ان يعمل بسرعه لمواجهه هذا الشعور .</a:t>
            </a:r>
            <a:endParaRPr lang="en-US" sz="1400" dirty="0">
              <a:ea typeface="Calibri"/>
              <a:cs typeface="Arial"/>
            </a:endParaRPr>
          </a:p>
          <a:p>
            <a:pPr algn="r" rtl="1">
              <a:lnSpc>
                <a:spcPct val="115000"/>
              </a:lnSpc>
              <a:spcAft>
                <a:spcPts val="1000"/>
              </a:spcAft>
            </a:pPr>
            <a:r>
              <a:rPr lang="ar-EG" sz="2800" dirty="0">
                <a:solidFill>
                  <a:srgbClr val="FF0000"/>
                </a:solidFill>
                <a:ea typeface="Calibri"/>
              </a:rPr>
              <a:t>6 – التعريض : ( </a:t>
            </a:r>
            <a:r>
              <a:rPr lang="en-US" sz="2800" dirty="0">
                <a:solidFill>
                  <a:srgbClr val="FF0000"/>
                </a:solidFill>
                <a:latin typeface="Arial"/>
                <a:ea typeface="Calibri"/>
                <a:cs typeface="Arial"/>
              </a:rPr>
              <a:t>exposure</a:t>
            </a:r>
            <a:r>
              <a:rPr lang="ar-EG" sz="2800" dirty="0">
                <a:solidFill>
                  <a:srgbClr val="FF0000"/>
                </a:solidFill>
                <a:ea typeface="Calibri"/>
              </a:rPr>
              <a:t> ) : </a:t>
            </a:r>
            <a:r>
              <a:rPr lang="ar-EG" sz="2400" dirty="0">
                <a:solidFill>
                  <a:srgbClr val="0D0D0D"/>
                </a:solidFill>
                <a:ea typeface="Calibri"/>
              </a:rPr>
              <a:t>حيث وجد ان التعريض المستمر للمثيرات التي تسبب القلق ينتج عنه تشتت استجابه القلق للشخص الذي يعاني من القلق مثل التعريض التخيلي والتعريض المتدرج وهدف هذه الفنيه هو اطفاء الاعراض السلبيه للقلق من خلال مواجهه المثيرات من جانب ومواجهه سلوك التجنب الذي هو معزز للقلق من جانب ثاني .</a:t>
            </a:r>
            <a:endParaRPr lang="en-US" sz="1400" dirty="0">
              <a:ea typeface="Calibri"/>
              <a:cs typeface="Arial"/>
            </a:endParaRPr>
          </a:p>
          <a:p>
            <a:pPr algn="r" rtl="1">
              <a:lnSpc>
                <a:spcPct val="115000"/>
              </a:lnSpc>
              <a:spcAft>
                <a:spcPts val="1000"/>
              </a:spcAft>
            </a:pPr>
            <a:r>
              <a:rPr lang="ar-EG" sz="2800" dirty="0">
                <a:solidFill>
                  <a:srgbClr val="FF0000"/>
                </a:solidFill>
                <a:ea typeface="Calibri"/>
              </a:rPr>
              <a:t>7 – الواجبات المدرسيه ( </a:t>
            </a:r>
            <a:r>
              <a:rPr lang="en-US" sz="2800" dirty="0">
                <a:solidFill>
                  <a:srgbClr val="FF0000"/>
                </a:solidFill>
                <a:latin typeface="Arial"/>
                <a:ea typeface="Calibri"/>
                <a:cs typeface="Arial"/>
              </a:rPr>
              <a:t>home work</a:t>
            </a:r>
            <a:r>
              <a:rPr lang="ar-EG" sz="2800" dirty="0">
                <a:solidFill>
                  <a:srgbClr val="FF0000"/>
                </a:solidFill>
                <a:ea typeface="Calibri"/>
              </a:rPr>
              <a:t> ) </a:t>
            </a:r>
            <a:r>
              <a:rPr lang="ar-EG" sz="2400" dirty="0">
                <a:solidFill>
                  <a:srgbClr val="0D0D0D"/>
                </a:solidFill>
                <a:ea typeface="Calibri"/>
              </a:rPr>
              <a:t>: حيث ان الواجبات المنزليه وسيله لاكتشاف بعض الامور المعرفيه المتعلقه بالمشكله .</a:t>
            </a:r>
            <a:endParaRPr lang="en-US" sz="1400" dirty="0">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 y="4876800"/>
            <a:ext cx="2713653" cy="1706880"/>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382000" cy="5051639"/>
          </a:xfrm>
          <a:prstGeom prst="rect">
            <a:avLst/>
          </a:prstGeom>
          <a:ln w="19050">
            <a:solidFill>
              <a:schemeClr val="tx2">
                <a:lumMod val="60000"/>
                <a:lumOff val="40000"/>
              </a:schemeClr>
            </a:solidFill>
          </a:ln>
        </p:spPr>
        <p:txBody>
          <a:bodyPr wrap="square">
            <a:spAutoFit/>
          </a:bodyPr>
          <a:lstStyle/>
          <a:p>
            <a:pPr algn="r" rtl="1">
              <a:lnSpc>
                <a:spcPct val="115000"/>
              </a:lnSpc>
              <a:spcAft>
                <a:spcPts val="1000"/>
              </a:spcAft>
            </a:pPr>
            <a:r>
              <a:rPr lang="ar-EG" sz="2800" dirty="0">
                <a:solidFill>
                  <a:srgbClr val="7030A0"/>
                </a:solidFill>
                <a:ea typeface="Calibri"/>
              </a:rPr>
              <a:t>( العلاج العقلاني الانفعالي السلوكي – (اللبرت اليس ) :</a:t>
            </a:r>
            <a:endParaRPr lang="en-US" sz="1400" dirty="0">
              <a:ea typeface="Calibri"/>
              <a:cs typeface="Arial"/>
            </a:endParaRPr>
          </a:p>
          <a:p>
            <a:pPr algn="r" rtl="1">
              <a:lnSpc>
                <a:spcPct val="115000"/>
              </a:lnSpc>
              <a:spcAft>
                <a:spcPts val="1000"/>
              </a:spcAft>
            </a:pPr>
            <a:r>
              <a:rPr lang="ar-EG" sz="2400" dirty="0">
                <a:solidFill>
                  <a:srgbClr val="0D0D0D"/>
                </a:solidFill>
                <a:ea typeface="Calibri"/>
              </a:rPr>
              <a:t>ركز (اليس ) على المنطق والعقل في الارشاد النفسي واستخدم العلاج العقلاني الانفعالي السلوكي حيث قال ان سلوك قهر الذات ليس بسبب الضغوط الخارجيه بل بسبب التفكير الغير منطقي وان سبب التعاسه هو استمرار الافكار الغير عقلانيه والغير منطقيه عن انفسهم وعن الاخرين وان المشكله لن تحل الا اذ تم تغيير الافكار السوداويه بافكار منطقيه وقد لخص الافكار الغير عقلانيه بما يلي :</a:t>
            </a:r>
            <a:endParaRPr lang="en-US" sz="1400" dirty="0">
              <a:ea typeface="Calibri"/>
              <a:cs typeface="Arial"/>
            </a:endParaRPr>
          </a:p>
          <a:p>
            <a:pPr algn="r" rtl="1">
              <a:lnSpc>
                <a:spcPct val="115000"/>
              </a:lnSpc>
              <a:spcAft>
                <a:spcPts val="1000"/>
              </a:spcAft>
            </a:pPr>
            <a:r>
              <a:rPr lang="ar-EG" sz="2400" dirty="0">
                <a:solidFill>
                  <a:srgbClr val="0D0D0D"/>
                </a:solidFill>
                <a:ea typeface="Calibri"/>
              </a:rPr>
              <a:t>1 – يجب ان يكون الشخص محبوب من جميع الناس .</a:t>
            </a:r>
            <a:endParaRPr lang="en-US" sz="1400" dirty="0">
              <a:ea typeface="Calibri"/>
              <a:cs typeface="Arial"/>
            </a:endParaRPr>
          </a:p>
          <a:p>
            <a:pPr algn="r" rtl="1">
              <a:lnSpc>
                <a:spcPct val="115000"/>
              </a:lnSpc>
              <a:spcAft>
                <a:spcPts val="1000"/>
              </a:spcAft>
            </a:pPr>
            <a:r>
              <a:rPr lang="ar-EG" sz="2400" dirty="0">
                <a:solidFill>
                  <a:srgbClr val="0D0D0D"/>
                </a:solidFill>
                <a:ea typeface="Calibri"/>
              </a:rPr>
              <a:t>2 – يجب ان يكون الشخص على درجه عاليه من الانجاز ليصبح ذو اهميه .</a:t>
            </a:r>
            <a:endParaRPr lang="en-US" sz="1400" dirty="0">
              <a:ea typeface="Calibri"/>
              <a:cs typeface="Arial"/>
            </a:endParaRPr>
          </a:p>
          <a:p>
            <a:pPr algn="r" rtl="1">
              <a:lnSpc>
                <a:spcPct val="115000"/>
              </a:lnSpc>
              <a:spcAft>
                <a:spcPts val="1000"/>
              </a:spcAft>
            </a:pPr>
            <a:r>
              <a:rPr lang="ar-EG" sz="2400" dirty="0">
                <a:solidFill>
                  <a:srgbClr val="0D0D0D"/>
                </a:solidFill>
                <a:ea typeface="Calibri"/>
              </a:rPr>
              <a:t>3 – من المصيب هان تسير الامور على غير ما يريده الشخص </a:t>
            </a:r>
            <a:endParaRPr lang="en-US" sz="1400" dirty="0">
              <a:ea typeface="Calibri"/>
              <a:cs typeface="Arial"/>
            </a:endParaRPr>
          </a:p>
          <a:p>
            <a:pPr algn="r" rtl="1">
              <a:lnSpc>
                <a:spcPct val="115000"/>
              </a:lnSpc>
              <a:spcAft>
                <a:spcPts val="1000"/>
              </a:spcAft>
            </a:pPr>
            <a:r>
              <a:rPr lang="ar-EG" sz="2400" dirty="0">
                <a:solidFill>
                  <a:srgbClr val="0D0D0D"/>
                </a:solidFill>
                <a:ea typeface="Calibri"/>
              </a:rPr>
              <a:t>4 – سبب التعاسه ظروف خارجيه لا يتحكم بها الفرد </a:t>
            </a:r>
            <a:r>
              <a:rPr lang="ar-EG" dirty="0">
                <a:solidFill>
                  <a:srgbClr val="0D0D0D"/>
                </a:solidFill>
                <a:ea typeface="Calibri"/>
              </a:rPr>
              <a:t>.</a:t>
            </a:r>
            <a:endParaRPr lang="en-US" sz="1100" dirty="0">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4876800"/>
            <a:ext cx="2240280" cy="1303020"/>
          </a:xfrm>
          <a:prstGeom prst="rect">
            <a:avLst/>
          </a:prstGeom>
        </p:spPr>
      </p:pic>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(9)</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جماعي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الزمن: 10 دقيقه</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عصف</a:t>
            </a:r>
            <a:r>
              <a:rPr kumimoji="0" lang="ar-EG" sz="2400" b="0" i="0" u="none" strike="noStrike" cap="none" normalizeH="0" dirty="0" smtClean="0">
                <a:ln>
                  <a:noFill/>
                </a:ln>
                <a:solidFill>
                  <a:schemeClr val="tx1"/>
                </a:solidFill>
                <a:effectLst/>
                <a:latin typeface="Calibri" pitchFamily="34" charset="0"/>
                <a:ea typeface="Arial" pitchFamily="34" charset="0"/>
                <a:cs typeface="AL-Mateen" pitchFamily="2" charset="-78"/>
              </a:rPr>
              <a:t> ذهني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62000" y="2590800"/>
            <a:ext cx="7315200" cy="2351413"/>
          </a:xfrm>
          <a:prstGeom prst="rect">
            <a:avLst/>
          </a:prstGeom>
        </p:spPr>
        <p:txBody>
          <a:bodyPr wrap="square">
            <a:spAutoFit/>
          </a:bodyPr>
          <a:lstStyle/>
          <a:p>
            <a:pPr algn="r" rtl="1">
              <a:lnSpc>
                <a:spcPct val="115000"/>
              </a:lnSpc>
              <a:spcAft>
                <a:spcPts val="0"/>
              </a:spcAft>
            </a:pPr>
            <a:r>
              <a:rPr lang="ar-EG" sz="2000" b="1" dirty="0">
                <a:solidFill>
                  <a:srgbClr val="C00000"/>
                </a:solidFill>
                <a:ea typeface="Times New Roman"/>
                <a:cs typeface="AL-Mohanad Bold"/>
              </a:rPr>
              <a:t>عزيزي المشارك:</a:t>
            </a:r>
          </a:p>
          <a:p>
            <a:pPr algn="r" rtl="1">
              <a:lnSpc>
                <a:spcPct val="115000"/>
              </a:lnSpc>
              <a:spcAft>
                <a:spcPts val="0"/>
              </a:spcAft>
            </a:pPr>
            <a:r>
              <a:rPr lang="ar-EG" sz="2000" dirty="0">
                <a:ea typeface="Times New Roman"/>
                <a:cs typeface="AL-Mohanad Bold"/>
              </a:rPr>
              <a:t>إذكر مبادئ العلاج المعرفي السلوكي</a:t>
            </a:r>
            <a:r>
              <a:rPr lang="ar-EG" sz="2000" b="1" dirty="0" smtClean="0">
                <a:solidFill>
                  <a:schemeClr val="tx1">
                    <a:lumMod val="95000"/>
                    <a:lumOff val="5000"/>
                  </a:schemeClr>
                </a:solidFill>
                <a:ea typeface="Times New Roman"/>
                <a:cs typeface="AL-Mohanad Bold"/>
              </a:rPr>
              <a:t>؟</a:t>
            </a:r>
            <a:r>
              <a:rPr lang="ar-EG" dirty="0">
                <a:ea typeface="Times New Roman"/>
                <a:cs typeface="AL-Mohanad Bold"/>
              </a:rPr>
              <a:t> </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lnSpc>
                <a:spcPct val="115000"/>
              </a:lnSpc>
              <a:spcAft>
                <a:spcPts val="0"/>
              </a:spcAft>
            </a:pPr>
            <a:r>
              <a:rPr lang="ar-EG" dirty="0">
                <a:ea typeface="Times New Roman"/>
                <a:cs typeface="AL-Mohanad Bold"/>
              </a:rPr>
              <a:t>......................................................................................................................</a:t>
            </a:r>
            <a:endParaRPr lang="en-US" sz="1200" dirty="0">
              <a:ea typeface="Times New Roman"/>
              <a:cs typeface="Arial"/>
            </a:endParaRPr>
          </a:p>
          <a:p>
            <a:pPr algn="r" rtl="1"/>
            <a:r>
              <a:rPr lang="ar-EG" dirty="0">
                <a:ea typeface="Times New Roman"/>
                <a:cs typeface="AL-Mohanad Bold"/>
              </a:rPr>
              <a:t>......................................................................................................................</a:t>
            </a:r>
            <a:endParaRPr lang="ar-EG" dirty="0"/>
          </a:p>
        </p:txBody>
      </p:sp>
      <p:pic>
        <p:nvPicPr>
          <p:cNvPr id="11" name="Picture 10" descr="download (5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8657" y="1437648"/>
            <a:ext cx="1102743" cy="857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ounded Rectangle 11"/>
          <p:cNvSpPr/>
          <p:nvPr/>
        </p:nvSpPr>
        <p:spPr>
          <a:xfrm>
            <a:off x="457200" y="5257800"/>
            <a:ext cx="3392170" cy="1323340"/>
          </a:xfrm>
          <a:prstGeom prst="roundRect">
            <a:avLst/>
          </a:prstGeom>
          <a:blipFill>
            <a:blip r:embed="rId5">
              <a:extLst>
                <a:ext uri="{28A0092B-C50C-407E-A947-70E740481C1C}">
                  <a14:useLocalDpi xmlns:a14="http://schemas.microsoft.com/office/drawing/2010/main" val="0"/>
                </a:ext>
              </a:extLst>
            </a:blip>
            <a:srcRect/>
            <a:stretch>
              <a:fillRect l="-1000" r="-1000"/>
            </a:stretch>
          </a:blip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77595575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7467600" y="3505200"/>
            <a:ext cx="1295400" cy="914400"/>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srgbClr val="C00000"/>
                </a:solidFill>
              </a:rPr>
              <a:t>الأولى</a:t>
            </a:r>
            <a:endParaRPr lang="ar-EG" b="1" dirty="0">
              <a:solidFill>
                <a:srgbClr val="C00000"/>
              </a:solidFill>
            </a:endParaRPr>
          </a:p>
        </p:txBody>
      </p:sp>
      <p:sp>
        <p:nvSpPr>
          <p:cNvPr id="7" name="Rectangle 6"/>
          <p:cNvSpPr/>
          <p:nvPr/>
        </p:nvSpPr>
        <p:spPr>
          <a:xfrm>
            <a:off x="685800" y="3398679"/>
            <a:ext cx="6705600" cy="1020921"/>
          </a:xfrm>
          <a:prstGeom prst="rect">
            <a:avLst/>
          </a:prstGeom>
          <a:ln w="28575">
            <a:solidFill>
              <a:srgbClr val="C00000"/>
            </a:solidFill>
            <a:prstDash val="sysDot"/>
          </a:ln>
        </p:spPr>
        <p:txBody>
          <a:bodyPr wrap="square">
            <a:spAutoFit/>
          </a:bodyPr>
          <a:lstStyle/>
          <a:p>
            <a:pPr algn="r" rtl="1">
              <a:lnSpc>
                <a:spcPct val="115000"/>
              </a:lnSpc>
              <a:spcAft>
                <a:spcPts val="1000"/>
              </a:spcAft>
            </a:pPr>
            <a:r>
              <a:rPr lang="ar-EG" dirty="0" smtClean="0">
                <a:solidFill>
                  <a:srgbClr val="0D0D0D"/>
                </a:solidFill>
                <a:ea typeface="Calibri"/>
              </a:rPr>
              <a:t>يهتم </a:t>
            </a:r>
            <a:r>
              <a:rPr lang="ar-EG" dirty="0">
                <a:solidFill>
                  <a:srgbClr val="0D0D0D"/>
                </a:solidFill>
                <a:ea typeface="Calibri"/>
              </a:rPr>
              <a:t>العلاج المعرفي السلوكي على قدرة فهم لمشكلة المريض، قدرة تعديلها بشكل مستمر، بشرط أن تكون ضمن الإطار المعرفي. يرتكز المعالج النفسي في الصياغة لمشكلة المريض على عوامل مختلفة</a:t>
            </a:r>
          </a:p>
        </p:txBody>
      </p:sp>
      <p:sp>
        <p:nvSpPr>
          <p:cNvPr id="8" name="Oval 7"/>
          <p:cNvSpPr/>
          <p:nvPr/>
        </p:nvSpPr>
        <p:spPr>
          <a:xfrm>
            <a:off x="7543800" y="5212825"/>
            <a:ext cx="1295400" cy="1066800"/>
          </a:xfrm>
          <a:prstGeom prst="ellipse">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srgbClr val="00B050"/>
                </a:solidFill>
              </a:rPr>
              <a:t>الثانية</a:t>
            </a:r>
            <a:endParaRPr lang="ar-EG" b="1" dirty="0">
              <a:solidFill>
                <a:srgbClr val="00B050"/>
              </a:solidFill>
            </a:endParaRPr>
          </a:p>
        </p:txBody>
      </p:sp>
      <p:sp>
        <p:nvSpPr>
          <p:cNvPr id="9" name="Rectangle 8"/>
          <p:cNvSpPr/>
          <p:nvPr/>
        </p:nvSpPr>
        <p:spPr>
          <a:xfrm>
            <a:off x="685800" y="5222236"/>
            <a:ext cx="6705600" cy="1047979"/>
          </a:xfrm>
          <a:prstGeom prst="rect">
            <a:avLst/>
          </a:prstGeom>
          <a:ln w="28575">
            <a:solidFill>
              <a:srgbClr val="00B050"/>
            </a:solidFill>
            <a:prstDash val="sysDot"/>
          </a:ln>
        </p:spPr>
        <p:txBody>
          <a:bodyPr wrap="square">
            <a:spAutoFit/>
          </a:bodyPr>
          <a:lstStyle/>
          <a:p>
            <a:pPr algn="r" rtl="1">
              <a:lnSpc>
                <a:spcPct val="115000"/>
              </a:lnSpc>
              <a:spcAft>
                <a:spcPts val="1000"/>
              </a:spcAft>
            </a:pPr>
            <a:r>
              <a:rPr lang="ar-EG" dirty="0" smtClean="0">
                <a:solidFill>
                  <a:srgbClr val="0D0D0D"/>
                </a:solidFill>
                <a:ea typeface="Calibri"/>
              </a:rPr>
              <a:t>إنّ </a:t>
            </a:r>
            <a:r>
              <a:rPr lang="ar-EG" dirty="0">
                <a:solidFill>
                  <a:srgbClr val="0D0D0D"/>
                </a:solidFill>
                <a:ea typeface="Calibri"/>
              </a:rPr>
              <a:t>العلاج المعرفي السلوكي يتطلَّب أن تكون هناك علاقة علاجية قوية بين المعالج النفسي والمريض، يصل فيها المريض إلى الثقة بالمعالج، أيضاً أن يتحلا المعالج بصفات التعاطف والاهتمام والحب للمريض، كذلك وجود الاحترام وحسن الإصغاء</a:t>
            </a:r>
            <a:endParaRPr lang="en-US" sz="1050" dirty="0">
              <a:ea typeface="Calibri"/>
              <a:cs typeface="Arial"/>
            </a:endParaRPr>
          </a:p>
        </p:txBody>
      </p:sp>
      <p:grpSp>
        <p:nvGrpSpPr>
          <p:cNvPr id="10" name="Group 2"/>
          <p:cNvGrpSpPr>
            <a:grpSpLocks/>
          </p:cNvGrpSpPr>
          <p:nvPr/>
        </p:nvGrpSpPr>
        <p:grpSpPr bwMode="auto">
          <a:xfrm>
            <a:off x="4343400" y="85726"/>
            <a:ext cx="4495800" cy="1819274"/>
            <a:chOff x="6675" y="135"/>
            <a:chExt cx="5250" cy="5250"/>
          </a:xfrm>
        </p:grpSpPr>
        <p:pic>
          <p:nvPicPr>
            <p:cNvPr id="11"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مبادئ العلاج المعرفي السلوكي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13" name="Rectangle 12"/>
          <p:cNvSpPr/>
          <p:nvPr/>
        </p:nvSpPr>
        <p:spPr>
          <a:xfrm>
            <a:off x="5426830" y="2587690"/>
            <a:ext cx="3336170" cy="489749"/>
          </a:xfrm>
          <a:prstGeom prst="rect">
            <a:avLst/>
          </a:prstGeom>
        </p:spPr>
        <p:txBody>
          <a:bodyPr wrap="none">
            <a:spAutoFit/>
          </a:bodyPr>
          <a:lstStyle/>
          <a:p>
            <a:pPr algn="r" rtl="1">
              <a:lnSpc>
                <a:spcPct val="115000"/>
              </a:lnSpc>
              <a:spcAft>
                <a:spcPts val="1000"/>
              </a:spcAft>
            </a:pPr>
            <a:r>
              <a:rPr lang="ar-EG" sz="2400" b="1" dirty="0">
                <a:solidFill>
                  <a:srgbClr val="9F2387"/>
                </a:solidFill>
                <a:ea typeface="Calibri"/>
              </a:rPr>
              <a:t>مبادئ العلاج المعرفي السلوكي:</a:t>
            </a:r>
            <a:endParaRPr lang="en-US" sz="1100" dirty="0">
              <a:ea typeface="Calibri"/>
              <a:cs typeface="Arial"/>
            </a:endParaRPr>
          </a:p>
        </p:txBody>
      </p:sp>
    </p:spTree>
    <p:extLst>
      <p:ext uri="{BB962C8B-B14F-4D97-AF65-F5344CB8AC3E}">
        <p14:creationId xmlns:p14="http://schemas.microsoft.com/office/powerpoint/2010/main" val="222414667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7467600" y="533400"/>
            <a:ext cx="1295400" cy="1286069"/>
          </a:xfrm>
          <a:prstGeom prst="ellipse">
            <a:avLst/>
          </a:prstGeom>
          <a:no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srgbClr val="7030A0"/>
                </a:solidFill>
              </a:rPr>
              <a:t>الثالثة</a:t>
            </a:r>
            <a:endParaRPr lang="ar-EG" b="1" dirty="0">
              <a:solidFill>
                <a:srgbClr val="7030A0"/>
              </a:solidFill>
            </a:endParaRPr>
          </a:p>
        </p:txBody>
      </p:sp>
      <p:sp>
        <p:nvSpPr>
          <p:cNvPr id="3" name="Oval 2"/>
          <p:cNvSpPr/>
          <p:nvPr/>
        </p:nvSpPr>
        <p:spPr>
          <a:xfrm>
            <a:off x="7543800" y="2514600"/>
            <a:ext cx="1295400" cy="829433"/>
          </a:xfrm>
          <a:prstGeom prst="ellipse">
            <a:avLst/>
          </a:prstGeom>
          <a:noFill/>
          <a:ln>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srgbClr val="00B0F0"/>
                </a:solidFill>
              </a:rPr>
              <a:t> </a:t>
            </a:r>
            <a:r>
              <a:rPr lang="ar-EG" b="1" dirty="0">
                <a:solidFill>
                  <a:srgbClr val="00B0F0"/>
                </a:solidFill>
              </a:rPr>
              <a:t>الرابعة</a:t>
            </a:r>
          </a:p>
        </p:txBody>
      </p:sp>
      <p:sp>
        <p:nvSpPr>
          <p:cNvPr id="5" name="Oval 4"/>
          <p:cNvSpPr/>
          <p:nvPr/>
        </p:nvSpPr>
        <p:spPr>
          <a:xfrm>
            <a:off x="7543800" y="4114800"/>
            <a:ext cx="1295400" cy="1447800"/>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srgbClr val="C00000"/>
                </a:solidFill>
              </a:rPr>
              <a:t>الخامسة</a:t>
            </a:r>
            <a:endParaRPr lang="ar-EG" b="1" dirty="0">
              <a:solidFill>
                <a:srgbClr val="C00000"/>
              </a:solidFill>
            </a:endParaRPr>
          </a:p>
        </p:txBody>
      </p:sp>
      <p:sp>
        <p:nvSpPr>
          <p:cNvPr id="6" name="Rectangle 5"/>
          <p:cNvSpPr/>
          <p:nvPr/>
        </p:nvSpPr>
        <p:spPr>
          <a:xfrm>
            <a:off x="609600" y="2438400"/>
            <a:ext cx="6705600" cy="905633"/>
          </a:xfrm>
          <a:prstGeom prst="rect">
            <a:avLst/>
          </a:prstGeom>
          <a:ln w="28575">
            <a:solidFill>
              <a:srgbClr val="00B0F0"/>
            </a:solidFill>
            <a:prstDash val="sysDot"/>
          </a:ln>
        </p:spPr>
        <p:txBody>
          <a:bodyPr wrap="square">
            <a:spAutoFit/>
          </a:bodyPr>
          <a:lstStyle/>
          <a:p>
            <a:pPr algn="r" rtl="1">
              <a:lnSpc>
                <a:spcPct val="115000"/>
              </a:lnSpc>
              <a:spcAft>
                <a:spcPts val="1000"/>
              </a:spcAft>
            </a:pPr>
            <a:r>
              <a:rPr lang="ar-EG" sz="2400" dirty="0" smtClean="0">
                <a:solidFill>
                  <a:srgbClr val="0D0D0D"/>
                </a:solidFill>
                <a:ea typeface="Calibri"/>
              </a:rPr>
              <a:t>يسعى </a:t>
            </a:r>
            <a:r>
              <a:rPr lang="ar-EG" sz="2400" dirty="0">
                <a:solidFill>
                  <a:srgbClr val="0D0D0D"/>
                </a:solidFill>
                <a:ea typeface="Calibri"/>
              </a:rPr>
              <a:t>المعالج إلى حصر الأهداف، يسعى أيضاً لتحقيقها وحل مشكلات محددة واضحة</a:t>
            </a:r>
          </a:p>
        </p:txBody>
      </p:sp>
      <p:sp>
        <p:nvSpPr>
          <p:cNvPr id="7" name="Rectangle 6"/>
          <p:cNvSpPr/>
          <p:nvPr/>
        </p:nvSpPr>
        <p:spPr>
          <a:xfrm>
            <a:off x="609600" y="4191000"/>
            <a:ext cx="6705600" cy="1154162"/>
          </a:xfrm>
          <a:prstGeom prst="rect">
            <a:avLst/>
          </a:prstGeom>
          <a:ln w="28575">
            <a:solidFill>
              <a:srgbClr val="FF0000"/>
            </a:solidFill>
            <a:prstDash val="sysDot"/>
          </a:ln>
        </p:spPr>
        <p:txBody>
          <a:bodyPr wrap="square">
            <a:spAutoFit/>
          </a:bodyPr>
          <a:lstStyle/>
          <a:p>
            <a:pPr algn="r" rtl="1">
              <a:lnSpc>
                <a:spcPct val="115000"/>
              </a:lnSpc>
              <a:spcAft>
                <a:spcPts val="1000"/>
              </a:spcAft>
            </a:pPr>
            <a:r>
              <a:rPr lang="ar-EG" sz="2000" dirty="0" smtClean="0">
                <a:solidFill>
                  <a:srgbClr val="0D0D0D"/>
                </a:solidFill>
                <a:ea typeface="Calibri"/>
              </a:rPr>
              <a:t>يكون </a:t>
            </a:r>
            <a:r>
              <a:rPr lang="ar-EG" sz="2000" dirty="0">
                <a:solidFill>
                  <a:srgbClr val="0D0D0D"/>
                </a:solidFill>
                <a:ea typeface="Calibri"/>
              </a:rPr>
              <a:t>اهتمام العلاج المعرفي السلوكي بالحاضر، بحيث يركز على المشكلات التي تحدث في الوقت الحالي وعلى مواقف معينة تثير القلق لدى المريض. من الممكن الرجوع إلى الماضي في حالات مختلفة</a:t>
            </a:r>
          </a:p>
        </p:txBody>
      </p:sp>
      <p:sp>
        <p:nvSpPr>
          <p:cNvPr id="8" name="Rectangle 7"/>
          <p:cNvSpPr/>
          <p:nvPr/>
        </p:nvSpPr>
        <p:spPr>
          <a:xfrm>
            <a:off x="609600" y="574036"/>
            <a:ext cx="6705600" cy="1124090"/>
          </a:xfrm>
          <a:prstGeom prst="rect">
            <a:avLst/>
          </a:prstGeom>
          <a:ln w="28575">
            <a:solidFill>
              <a:srgbClr val="7030A0"/>
            </a:solidFill>
            <a:prstDash val="sysDot"/>
          </a:ln>
        </p:spPr>
        <p:txBody>
          <a:bodyPr wrap="square">
            <a:spAutoFit/>
          </a:bodyPr>
          <a:lstStyle/>
          <a:p>
            <a:pPr algn="r" rtl="1">
              <a:lnSpc>
                <a:spcPct val="115000"/>
              </a:lnSpc>
              <a:spcAft>
                <a:spcPts val="1000"/>
              </a:spcAft>
            </a:pPr>
            <a:r>
              <a:rPr lang="ar-EG" sz="2000" dirty="0" smtClean="0">
                <a:solidFill>
                  <a:srgbClr val="0D0D0D"/>
                </a:solidFill>
                <a:ea typeface="Calibri"/>
              </a:rPr>
              <a:t>يركِّز </a:t>
            </a:r>
            <a:r>
              <a:rPr lang="ar-EG" sz="2000" dirty="0">
                <a:solidFill>
                  <a:srgbClr val="0D0D0D"/>
                </a:solidFill>
                <a:ea typeface="Calibri"/>
              </a:rPr>
              <a:t>العلاج المعرفي السلوكي على التعاون والمشاركة الفعالة. بذل الجهد كفريق يشترك في تعيين وتحديد جداول عمل للجلسات، تحضير الواجبات المنزلية التي تُعطى للمريض بين كل جلسة من الجلسات</a:t>
            </a:r>
          </a:p>
        </p:txBody>
      </p:sp>
    </p:spTree>
    <p:extLst>
      <p:ext uri="{BB962C8B-B14F-4D97-AF65-F5344CB8AC3E}">
        <p14:creationId xmlns:p14="http://schemas.microsoft.com/office/powerpoint/2010/main" val="180957076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7467600" y="533400"/>
            <a:ext cx="1295400" cy="1164726"/>
          </a:xfrm>
          <a:prstGeom prst="ellipse">
            <a:avLst/>
          </a:prstGeom>
          <a:noFill/>
          <a:ln>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schemeClr val="accent6">
                    <a:lumMod val="75000"/>
                  </a:schemeClr>
                </a:solidFill>
              </a:rPr>
              <a:t>السادسة</a:t>
            </a:r>
            <a:endParaRPr lang="ar-EG" b="1" dirty="0">
              <a:solidFill>
                <a:schemeClr val="accent6">
                  <a:lumMod val="75000"/>
                </a:schemeClr>
              </a:solidFill>
            </a:endParaRPr>
          </a:p>
        </p:txBody>
      </p:sp>
      <p:sp>
        <p:nvSpPr>
          <p:cNvPr id="3" name="Oval 2"/>
          <p:cNvSpPr/>
          <p:nvPr/>
        </p:nvSpPr>
        <p:spPr>
          <a:xfrm>
            <a:off x="7543800" y="2438400"/>
            <a:ext cx="1295400" cy="1330364"/>
          </a:xfrm>
          <a:prstGeom prst="ellipse">
            <a:avLst/>
          </a:prstGeom>
          <a:noFill/>
          <a:ln>
            <a:solidFill>
              <a:srgbClr val="FF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srgbClr val="FF00FF"/>
                </a:solidFill>
              </a:rPr>
              <a:t>السابعة</a:t>
            </a:r>
            <a:endParaRPr lang="ar-EG" b="1" dirty="0">
              <a:solidFill>
                <a:srgbClr val="FF00FF"/>
              </a:solidFill>
            </a:endParaRPr>
          </a:p>
        </p:txBody>
      </p:sp>
      <p:sp>
        <p:nvSpPr>
          <p:cNvPr id="5" name="Oval 4"/>
          <p:cNvSpPr/>
          <p:nvPr/>
        </p:nvSpPr>
        <p:spPr>
          <a:xfrm>
            <a:off x="7543800" y="4533900"/>
            <a:ext cx="1295400" cy="1164726"/>
          </a:xfrm>
          <a:prstGeom prst="ellipse">
            <a:avLst/>
          </a:prstGeom>
          <a:no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srgbClr val="002060"/>
                </a:solidFill>
              </a:rPr>
              <a:t>الثامنة</a:t>
            </a:r>
            <a:endParaRPr lang="ar-EG" b="1" dirty="0">
              <a:solidFill>
                <a:srgbClr val="002060"/>
              </a:solidFill>
            </a:endParaRPr>
          </a:p>
        </p:txBody>
      </p:sp>
      <p:sp>
        <p:nvSpPr>
          <p:cNvPr id="6" name="Rectangle 5"/>
          <p:cNvSpPr/>
          <p:nvPr/>
        </p:nvSpPr>
        <p:spPr>
          <a:xfrm>
            <a:off x="609600" y="2438400"/>
            <a:ext cx="6705600" cy="1330364"/>
          </a:xfrm>
          <a:prstGeom prst="rect">
            <a:avLst/>
          </a:prstGeom>
          <a:ln w="28575">
            <a:solidFill>
              <a:srgbClr val="FF00FF"/>
            </a:solidFill>
            <a:prstDash val="sysDot"/>
          </a:ln>
        </p:spPr>
        <p:txBody>
          <a:bodyPr wrap="square">
            <a:spAutoFit/>
          </a:bodyPr>
          <a:lstStyle/>
          <a:p>
            <a:pPr algn="r" rtl="1">
              <a:lnSpc>
                <a:spcPct val="115000"/>
              </a:lnSpc>
              <a:spcAft>
                <a:spcPts val="1000"/>
              </a:spcAft>
            </a:pPr>
            <a:r>
              <a:rPr lang="ar-EG" sz="2400" dirty="0" smtClean="0">
                <a:solidFill>
                  <a:srgbClr val="0D0D0D"/>
                </a:solidFill>
                <a:ea typeface="Calibri"/>
              </a:rPr>
              <a:t>يكون </a:t>
            </a:r>
            <a:r>
              <a:rPr lang="ar-EG" sz="2400" dirty="0">
                <a:solidFill>
                  <a:srgbClr val="0D0D0D"/>
                </a:solidFill>
                <a:ea typeface="Calibri"/>
              </a:rPr>
              <a:t>العلاج المعرفي السلوكي قصير المدى وبشكل كثيف، يكون علاج أغلب الحالات في مدة محددة تكون بين (4 إلى 12) جلسة، من الممكن أن يستمر إلى فترة أطول من ذلك.</a:t>
            </a:r>
          </a:p>
        </p:txBody>
      </p:sp>
      <p:sp>
        <p:nvSpPr>
          <p:cNvPr id="7" name="Rectangle 6"/>
          <p:cNvSpPr/>
          <p:nvPr/>
        </p:nvSpPr>
        <p:spPr>
          <a:xfrm>
            <a:off x="609600" y="4574536"/>
            <a:ext cx="6705600" cy="941796"/>
          </a:xfrm>
          <a:prstGeom prst="rect">
            <a:avLst/>
          </a:prstGeom>
          <a:ln w="28575">
            <a:solidFill>
              <a:srgbClr val="002060"/>
            </a:solidFill>
            <a:prstDash val="sysDot"/>
          </a:ln>
        </p:spPr>
        <p:txBody>
          <a:bodyPr wrap="square">
            <a:spAutoFit/>
          </a:bodyPr>
          <a:lstStyle/>
          <a:p>
            <a:pPr algn="r" rtl="1">
              <a:lnSpc>
                <a:spcPct val="115000"/>
              </a:lnSpc>
              <a:spcAft>
                <a:spcPts val="1000"/>
              </a:spcAft>
            </a:pPr>
            <a:r>
              <a:rPr lang="ar-EG" sz="2400" dirty="0">
                <a:solidFill>
                  <a:srgbClr val="0D0D0D"/>
                </a:solidFill>
                <a:ea typeface="Calibri"/>
              </a:rPr>
              <a:t>يساعد العلاج المعرفي السلوكي المريض في التعرُّف على الأفكار والمعتقدات غير الفاعلة، أيضاً كيف يقوّمها ويستجيب لها</a:t>
            </a:r>
          </a:p>
        </p:txBody>
      </p:sp>
      <p:sp>
        <p:nvSpPr>
          <p:cNvPr id="8" name="Rectangle 7"/>
          <p:cNvSpPr/>
          <p:nvPr/>
        </p:nvSpPr>
        <p:spPr>
          <a:xfrm>
            <a:off x="609600" y="574036"/>
            <a:ext cx="6705600" cy="1124090"/>
          </a:xfrm>
          <a:prstGeom prst="rect">
            <a:avLst/>
          </a:prstGeom>
          <a:ln w="28575">
            <a:solidFill>
              <a:schemeClr val="accent6">
                <a:lumMod val="75000"/>
              </a:schemeClr>
            </a:solidFill>
            <a:prstDash val="sysDot"/>
          </a:ln>
        </p:spPr>
        <p:txBody>
          <a:bodyPr wrap="square">
            <a:spAutoFit/>
          </a:bodyPr>
          <a:lstStyle/>
          <a:p>
            <a:pPr algn="r" rtl="1">
              <a:lnSpc>
                <a:spcPct val="115000"/>
              </a:lnSpc>
              <a:spcAft>
                <a:spcPts val="1000"/>
              </a:spcAft>
            </a:pPr>
            <a:r>
              <a:rPr lang="ar-EG" sz="2000" dirty="0" smtClean="0">
                <a:solidFill>
                  <a:srgbClr val="0D0D0D"/>
                </a:solidFill>
                <a:ea typeface="Calibri"/>
              </a:rPr>
              <a:t>يعد </a:t>
            </a:r>
            <a:r>
              <a:rPr lang="ar-EG" sz="2000" dirty="0">
                <a:solidFill>
                  <a:srgbClr val="0D0D0D"/>
                </a:solidFill>
                <a:ea typeface="Calibri"/>
              </a:rPr>
              <a:t>العلاج المعرفي السلوكي علاج تعلُّمي، يكون هدفه جعل المريض معالج لنفسه، كما أنه يهتم بشكل كبير بإعطاء وتعليم المريض مهارات متعددة؛ حتى يمنع عودة المرض بعد حالة (الانتكاس).</a:t>
            </a:r>
          </a:p>
        </p:txBody>
      </p:sp>
    </p:spTree>
    <p:extLst>
      <p:ext uri="{BB962C8B-B14F-4D97-AF65-F5344CB8AC3E}">
        <p14:creationId xmlns:p14="http://schemas.microsoft.com/office/powerpoint/2010/main" val="14746444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84668" y="1481959"/>
            <a:ext cx="2739732" cy="4122297"/>
            <a:chOff x="-886579" y="-184725"/>
            <a:chExt cx="5369013" cy="5072256"/>
          </a:xfrm>
        </p:grpSpPr>
        <p:sp>
          <p:nvSpPr>
            <p:cNvPr id="3" name="Freeform 2"/>
            <p:cNvSpPr>
              <a:spLocks/>
            </p:cNvSpPr>
            <p:nvPr/>
          </p:nvSpPr>
          <p:spPr bwMode="auto">
            <a:xfrm>
              <a:off x="2186225" y="-184725"/>
              <a:ext cx="921911" cy="1967320"/>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4" name="Freeform 3"/>
            <p:cNvSpPr>
              <a:spLocks/>
            </p:cNvSpPr>
            <p:nvPr/>
          </p:nvSpPr>
          <p:spPr bwMode="auto">
            <a:xfrm rot="213971">
              <a:off x="-876541" y="1314487"/>
              <a:ext cx="3042550" cy="702425"/>
            </a:xfrm>
            <a:custGeom>
              <a:avLst/>
              <a:gdLst>
                <a:gd name="T0" fmla="*/ 188 w 672"/>
                <a:gd name="T1" fmla="*/ 0 h 327"/>
                <a:gd name="T2" fmla="*/ 226 w 672"/>
                <a:gd name="T3" fmla="*/ 1 h 327"/>
                <a:gd name="T4" fmla="*/ 267 w 672"/>
                <a:gd name="T5" fmla="*/ 7 h 327"/>
                <a:gd name="T6" fmla="*/ 309 w 672"/>
                <a:gd name="T7" fmla="*/ 17 h 327"/>
                <a:gd name="T8" fmla="*/ 352 w 672"/>
                <a:gd name="T9" fmla="*/ 29 h 327"/>
                <a:gd name="T10" fmla="*/ 397 w 672"/>
                <a:gd name="T11" fmla="*/ 47 h 327"/>
                <a:gd name="T12" fmla="*/ 444 w 672"/>
                <a:gd name="T13" fmla="*/ 71 h 327"/>
                <a:gd name="T14" fmla="*/ 490 w 672"/>
                <a:gd name="T15" fmla="*/ 102 h 327"/>
                <a:gd name="T16" fmla="*/ 536 w 672"/>
                <a:gd name="T17" fmla="*/ 139 h 327"/>
                <a:gd name="T18" fmla="*/ 582 w 672"/>
                <a:gd name="T19" fmla="*/ 182 h 327"/>
                <a:gd name="T20" fmla="*/ 627 w 672"/>
                <a:gd name="T21" fmla="*/ 234 h 327"/>
                <a:gd name="T22" fmla="*/ 672 w 672"/>
                <a:gd name="T23" fmla="*/ 293 h 327"/>
                <a:gd name="T24" fmla="*/ 670 w 672"/>
                <a:gd name="T25" fmla="*/ 295 h 327"/>
                <a:gd name="T26" fmla="*/ 663 w 672"/>
                <a:gd name="T27" fmla="*/ 297 h 327"/>
                <a:gd name="T28" fmla="*/ 648 w 672"/>
                <a:gd name="T29" fmla="*/ 302 h 327"/>
                <a:gd name="T30" fmla="*/ 632 w 672"/>
                <a:gd name="T31" fmla="*/ 306 h 327"/>
                <a:gd name="T32" fmla="*/ 611 w 672"/>
                <a:gd name="T33" fmla="*/ 311 h 327"/>
                <a:gd name="T34" fmla="*/ 585 w 672"/>
                <a:gd name="T35" fmla="*/ 316 h 327"/>
                <a:gd name="T36" fmla="*/ 556 w 672"/>
                <a:gd name="T37" fmla="*/ 320 h 327"/>
                <a:gd name="T38" fmla="*/ 525 w 672"/>
                <a:gd name="T39" fmla="*/ 324 h 327"/>
                <a:gd name="T40" fmla="*/ 491 w 672"/>
                <a:gd name="T41" fmla="*/ 325 h 327"/>
                <a:gd name="T42" fmla="*/ 455 w 672"/>
                <a:gd name="T43" fmla="*/ 327 h 327"/>
                <a:gd name="T44" fmla="*/ 417 w 672"/>
                <a:gd name="T45" fmla="*/ 324 h 327"/>
                <a:gd name="T46" fmla="*/ 378 w 672"/>
                <a:gd name="T47" fmla="*/ 320 h 327"/>
                <a:gd name="T48" fmla="*/ 338 w 672"/>
                <a:gd name="T49" fmla="*/ 311 h 327"/>
                <a:gd name="T50" fmla="*/ 298 w 672"/>
                <a:gd name="T51" fmla="*/ 300 h 327"/>
                <a:gd name="T52" fmla="*/ 257 w 672"/>
                <a:gd name="T53" fmla="*/ 286 h 327"/>
                <a:gd name="T54" fmla="*/ 216 w 672"/>
                <a:gd name="T55" fmla="*/ 266 h 327"/>
                <a:gd name="T56" fmla="*/ 177 w 672"/>
                <a:gd name="T57" fmla="*/ 241 h 327"/>
                <a:gd name="T58" fmla="*/ 138 w 672"/>
                <a:gd name="T59" fmla="*/ 212 h 327"/>
                <a:gd name="T60" fmla="*/ 100 w 672"/>
                <a:gd name="T61" fmla="*/ 177 h 327"/>
                <a:gd name="T62" fmla="*/ 65 w 672"/>
                <a:gd name="T63" fmla="*/ 134 h 327"/>
                <a:gd name="T64" fmla="*/ 31 w 672"/>
                <a:gd name="T65" fmla="*/ 85 h 327"/>
                <a:gd name="T66" fmla="*/ 0 w 672"/>
                <a:gd name="T67" fmla="*/ 31 h 327"/>
                <a:gd name="T68" fmla="*/ 3 w 672"/>
                <a:gd name="T69" fmla="*/ 29 h 327"/>
                <a:gd name="T70" fmla="*/ 11 w 672"/>
                <a:gd name="T71" fmla="*/ 26 h 327"/>
                <a:gd name="T72" fmla="*/ 24 w 672"/>
                <a:gd name="T73" fmla="*/ 22 h 327"/>
                <a:gd name="T74" fmla="*/ 42 w 672"/>
                <a:gd name="T75" fmla="*/ 17 h 327"/>
                <a:gd name="T76" fmla="*/ 63 w 672"/>
                <a:gd name="T77" fmla="*/ 11 h 327"/>
                <a:gd name="T78" fmla="*/ 90 w 672"/>
                <a:gd name="T79" fmla="*/ 7 h 327"/>
                <a:gd name="T80" fmla="*/ 119 w 672"/>
                <a:gd name="T81" fmla="*/ 2 h 327"/>
                <a:gd name="T82" fmla="*/ 152 w 672"/>
                <a:gd name="T83" fmla="*/ 0 h 327"/>
                <a:gd name="T84" fmla="*/ 188 w 672"/>
                <a:gd name="T85"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2" h="327">
                  <a:moveTo>
                    <a:pt x="188" y="0"/>
                  </a:moveTo>
                  <a:lnTo>
                    <a:pt x="226" y="1"/>
                  </a:lnTo>
                  <a:lnTo>
                    <a:pt x="267" y="7"/>
                  </a:lnTo>
                  <a:lnTo>
                    <a:pt x="309" y="17"/>
                  </a:lnTo>
                  <a:lnTo>
                    <a:pt x="352" y="29"/>
                  </a:lnTo>
                  <a:lnTo>
                    <a:pt x="397" y="47"/>
                  </a:lnTo>
                  <a:lnTo>
                    <a:pt x="444" y="71"/>
                  </a:lnTo>
                  <a:lnTo>
                    <a:pt x="490" y="102"/>
                  </a:lnTo>
                  <a:lnTo>
                    <a:pt x="536" y="139"/>
                  </a:lnTo>
                  <a:lnTo>
                    <a:pt x="582" y="182"/>
                  </a:lnTo>
                  <a:lnTo>
                    <a:pt x="627" y="234"/>
                  </a:lnTo>
                  <a:lnTo>
                    <a:pt x="672" y="293"/>
                  </a:lnTo>
                  <a:lnTo>
                    <a:pt x="670" y="295"/>
                  </a:lnTo>
                  <a:lnTo>
                    <a:pt x="663" y="297"/>
                  </a:lnTo>
                  <a:lnTo>
                    <a:pt x="648" y="302"/>
                  </a:lnTo>
                  <a:lnTo>
                    <a:pt x="632" y="306"/>
                  </a:lnTo>
                  <a:lnTo>
                    <a:pt x="611" y="311"/>
                  </a:lnTo>
                  <a:lnTo>
                    <a:pt x="585" y="316"/>
                  </a:lnTo>
                  <a:lnTo>
                    <a:pt x="556" y="320"/>
                  </a:lnTo>
                  <a:lnTo>
                    <a:pt x="525" y="324"/>
                  </a:lnTo>
                  <a:lnTo>
                    <a:pt x="491" y="325"/>
                  </a:lnTo>
                  <a:lnTo>
                    <a:pt x="455" y="327"/>
                  </a:lnTo>
                  <a:lnTo>
                    <a:pt x="417" y="324"/>
                  </a:lnTo>
                  <a:lnTo>
                    <a:pt x="378" y="320"/>
                  </a:lnTo>
                  <a:lnTo>
                    <a:pt x="338" y="311"/>
                  </a:lnTo>
                  <a:lnTo>
                    <a:pt x="298" y="300"/>
                  </a:lnTo>
                  <a:lnTo>
                    <a:pt x="257" y="286"/>
                  </a:lnTo>
                  <a:lnTo>
                    <a:pt x="216" y="266"/>
                  </a:lnTo>
                  <a:lnTo>
                    <a:pt x="177" y="241"/>
                  </a:lnTo>
                  <a:lnTo>
                    <a:pt x="138" y="212"/>
                  </a:lnTo>
                  <a:lnTo>
                    <a:pt x="100" y="177"/>
                  </a:lnTo>
                  <a:lnTo>
                    <a:pt x="65" y="134"/>
                  </a:lnTo>
                  <a:lnTo>
                    <a:pt x="31" y="85"/>
                  </a:lnTo>
                  <a:lnTo>
                    <a:pt x="0" y="31"/>
                  </a:lnTo>
                  <a:lnTo>
                    <a:pt x="3" y="29"/>
                  </a:lnTo>
                  <a:lnTo>
                    <a:pt x="11" y="26"/>
                  </a:lnTo>
                  <a:lnTo>
                    <a:pt x="24" y="22"/>
                  </a:lnTo>
                  <a:lnTo>
                    <a:pt x="42" y="17"/>
                  </a:lnTo>
                  <a:lnTo>
                    <a:pt x="63" y="11"/>
                  </a:lnTo>
                  <a:lnTo>
                    <a:pt x="90" y="7"/>
                  </a:lnTo>
                  <a:lnTo>
                    <a:pt x="119" y="2"/>
                  </a:lnTo>
                  <a:lnTo>
                    <a:pt x="152" y="0"/>
                  </a:lnTo>
                  <a:lnTo>
                    <a:pt x="188" y="0"/>
                  </a:lnTo>
                  <a:close/>
                </a:path>
              </a:pathLst>
            </a:custGeom>
            <a:solidFill>
              <a:sysClr val="window" lastClr="FFFFFF"/>
            </a:solidFill>
            <a:ln w="12700" cap="flat" cmpd="sng" algn="ctr">
              <a:solidFill>
                <a:srgbClr val="4472C4"/>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5" name="Freeform 4"/>
            <p:cNvSpPr>
              <a:spLocks/>
            </p:cNvSpPr>
            <p:nvPr/>
          </p:nvSpPr>
          <p:spPr bwMode="auto">
            <a:xfrm rot="21183438">
              <a:off x="1164872" y="38735"/>
              <a:ext cx="1162096" cy="1987996"/>
            </a:xfrm>
            <a:custGeom>
              <a:avLst/>
              <a:gdLst>
                <a:gd name="T0" fmla="*/ 20 w 816"/>
                <a:gd name="T1" fmla="*/ 0 h 1241"/>
                <a:gd name="T2" fmla="*/ 40 w 816"/>
                <a:gd name="T3" fmla="*/ 5 h 1241"/>
                <a:gd name="T4" fmla="*/ 75 w 816"/>
                <a:gd name="T5" fmla="*/ 17 h 1241"/>
                <a:gd name="T6" fmla="*/ 125 w 816"/>
                <a:gd name="T7" fmla="*/ 35 h 1241"/>
                <a:gd name="T8" fmla="*/ 186 w 816"/>
                <a:gd name="T9" fmla="*/ 61 h 1241"/>
                <a:gd name="T10" fmla="*/ 254 w 816"/>
                <a:gd name="T11" fmla="*/ 99 h 1241"/>
                <a:gd name="T12" fmla="*/ 329 w 816"/>
                <a:gd name="T13" fmla="*/ 147 h 1241"/>
                <a:gd name="T14" fmla="*/ 407 w 816"/>
                <a:gd name="T15" fmla="*/ 206 h 1241"/>
                <a:gd name="T16" fmla="*/ 485 w 816"/>
                <a:gd name="T17" fmla="*/ 278 h 1241"/>
                <a:gd name="T18" fmla="*/ 560 w 816"/>
                <a:gd name="T19" fmla="*/ 365 h 1241"/>
                <a:gd name="T20" fmla="*/ 632 w 816"/>
                <a:gd name="T21" fmla="*/ 466 h 1241"/>
                <a:gd name="T22" fmla="*/ 695 w 816"/>
                <a:gd name="T23" fmla="*/ 584 h 1241"/>
                <a:gd name="T24" fmla="*/ 747 w 816"/>
                <a:gd name="T25" fmla="*/ 720 h 1241"/>
                <a:gd name="T26" fmla="*/ 786 w 816"/>
                <a:gd name="T27" fmla="*/ 873 h 1241"/>
                <a:gd name="T28" fmla="*/ 810 w 816"/>
                <a:gd name="T29" fmla="*/ 1047 h 1241"/>
                <a:gd name="T30" fmla="*/ 816 w 816"/>
                <a:gd name="T31" fmla="*/ 1241 h 1241"/>
                <a:gd name="T32" fmla="*/ 805 w 816"/>
                <a:gd name="T33" fmla="*/ 1238 h 1241"/>
                <a:gd name="T34" fmla="*/ 775 w 816"/>
                <a:gd name="T35" fmla="*/ 1229 h 1241"/>
                <a:gd name="T36" fmla="*/ 727 w 816"/>
                <a:gd name="T37" fmla="*/ 1210 h 1241"/>
                <a:gd name="T38" fmla="*/ 669 w 816"/>
                <a:gd name="T39" fmla="*/ 1185 h 1241"/>
                <a:gd name="T40" fmla="*/ 598 w 816"/>
                <a:gd name="T41" fmla="*/ 1150 h 1241"/>
                <a:gd name="T42" fmla="*/ 521 w 816"/>
                <a:gd name="T43" fmla="*/ 1105 h 1241"/>
                <a:gd name="T44" fmla="*/ 438 w 816"/>
                <a:gd name="T45" fmla="*/ 1052 h 1241"/>
                <a:gd name="T46" fmla="*/ 356 w 816"/>
                <a:gd name="T47" fmla="*/ 986 h 1241"/>
                <a:gd name="T48" fmla="*/ 276 w 816"/>
                <a:gd name="T49" fmla="*/ 910 h 1241"/>
                <a:gd name="T50" fmla="*/ 200 w 816"/>
                <a:gd name="T51" fmla="*/ 821 h 1241"/>
                <a:gd name="T52" fmla="*/ 131 w 816"/>
                <a:gd name="T53" fmla="*/ 719 h 1241"/>
                <a:gd name="T54" fmla="*/ 75 w 816"/>
                <a:gd name="T55" fmla="*/ 605 h 1241"/>
                <a:gd name="T56" fmla="*/ 31 w 816"/>
                <a:gd name="T57" fmla="*/ 476 h 1241"/>
                <a:gd name="T58" fmla="*/ 6 w 816"/>
                <a:gd name="T59" fmla="*/ 333 h 1241"/>
                <a:gd name="T60" fmla="*/ 0 w 816"/>
                <a:gd name="T61" fmla="*/ 174 h 1241"/>
                <a:gd name="T62" fmla="*/ 19 w 816"/>
                <a:gd name="T63" fmla="*/ 0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6" h="1241">
                  <a:moveTo>
                    <a:pt x="19" y="0"/>
                  </a:moveTo>
                  <a:lnTo>
                    <a:pt x="20" y="0"/>
                  </a:lnTo>
                  <a:lnTo>
                    <a:pt x="28" y="1"/>
                  </a:lnTo>
                  <a:lnTo>
                    <a:pt x="40" y="5"/>
                  </a:lnTo>
                  <a:lnTo>
                    <a:pt x="55" y="9"/>
                  </a:lnTo>
                  <a:lnTo>
                    <a:pt x="75" y="17"/>
                  </a:lnTo>
                  <a:lnTo>
                    <a:pt x="99" y="25"/>
                  </a:lnTo>
                  <a:lnTo>
                    <a:pt x="125" y="35"/>
                  </a:lnTo>
                  <a:lnTo>
                    <a:pt x="153" y="47"/>
                  </a:lnTo>
                  <a:lnTo>
                    <a:pt x="186" y="61"/>
                  </a:lnTo>
                  <a:lnTo>
                    <a:pt x="219" y="80"/>
                  </a:lnTo>
                  <a:lnTo>
                    <a:pt x="254" y="99"/>
                  </a:lnTo>
                  <a:lnTo>
                    <a:pt x="291" y="122"/>
                  </a:lnTo>
                  <a:lnTo>
                    <a:pt x="329" y="147"/>
                  </a:lnTo>
                  <a:lnTo>
                    <a:pt x="368" y="175"/>
                  </a:lnTo>
                  <a:lnTo>
                    <a:pt x="407" y="206"/>
                  </a:lnTo>
                  <a:lnTo>
                    <a:pt x="447" y="240"/>
                  </a:lnTo>
                  <a:lnTo>
                    <a:pt x="485" y="278"/>
                  </a:lnTo>
                  <a:lnTo>
                    <a:pt x="524" y="320"/>
                  </a:lnTo>
                  <a:lnTo>
                    <a:pt x="560" y="365"/>
                  </a:lnTo>
                  <a:lnTo>
                    <a:pt x="597" y="414"/>
                  </a:lnTo>
                  <a:lnTo>
                    <a:pt x="632" y="466"/>
                  </a:lnTo>
                  <a:lnTo>
                    <a:pt x="664" y="524"/>
                  </a:lnTo>
                  <a:lnTo>
                    <a:pt x="695" y="584"/>
                  </a:lnTo>
                  <a:lnTo>
                    <a:pt x="722" y="650"/>
                  </a:lnTo>
                  <a:lnTo>
                    <a:pt x="747" y="720"/>
                  </a:lnTo>
                  <a:lnTo>
                    <a:pt x="768" y="795"/>
                  </a:lnTo>
                  <a:lnTo>
                    <a:pt x="786" y="873"/>
                  </a:lnTo>
                  <a:lnTo>
                    <a:pt x="800" y="957"/>
                  </a:lnTo>
                  <a:lnTo>
                    <a:pt x="810" y="1047"/>
                  </a:lnTo>
                  <a:lnTo>
                    <a:pt x="816" y="1141"/>
                  </a:lnTo>
                  <a:lnTo>
                    <a:pt x="816" y="1241"/>
                  </a:lnTo>
                  <a:lnTo>
                    <a:pt x="813" y="1241"/>
                  </a:lnTo>
                  <a:lnTo>
                    <a:pt x="805" y="1238"/>
                  </a:lnTo>
                  <a:lnTo>
                    <a:pt x="792" y="1234"/>
                  </a:lnTo>
                  <a:lnTo>
                    <a:pt x="775" y="1229"/>
                  </a:lnTo>
                  <a:lnTo>
                    <a:pt x="753" y="1220"/>
                  </a:lnTo>
                  <a:lnTo>
                    <a:pt x="727" y="1210"/>
                  </a:lnTo>
                  <a:lnTo>
                    <a:pt x="699" y="1199"/>
                  </a:lnTo>
                  <a:lnTo>
                    <a:pt x="669" y="1185"/>
                  </a:lnTo>
                  <a:lnTo>
                    <a:pt x="635" y="1168"/>
                  </a:lnTo>
                  <a:lnTo>
                    <a:pt x="598" y="1150"/>
                  </a:lnTo>
                  <a:lnTo>
                    <a:pt x="560" y="1129"/>
                  </a:lnTo>
                  <a:lnTo>
                    <a:pt x="521" y="1105"/>
                  </a:lnTo>
                  <a:lnTo>
                    <a:pt x="480" y="1080"/>
                  </a:lnTo>
                  <a:lnTo>
                    <a:pt x="438" y="1052"/>
                  </a:lnTo>
                  <a:lnTo>
                    <a:pt x="398" y="1019"/>
                  </a:lnTo>
                  <a:lnTo>
                    <a:pt x="356" y="986"/>
                  </a:lnTo>
                  <a:lnTo>
                    <a:pt x="315" y="949"/>
                  </a:lnTo>
                  <a:lnTo>
                    <a:pt x="276" y="910"/>
                  </a:lnTo>
                  <a:lnTo>
                    <a:pt x="236" y="866"/>
                  </a:lnTo>
                  <a:lnTo>
                    <a:pt x="200" y="821"/>
                  </a:lnTo>
                  <a:lnTo>
                    <a:pt x="165" y="772"/>
                  </a:lnTo>
                  <a:lnTo>
                    <a:pt x="131" y="719"/>
                  </a:lnTo>
                  <a:lnTo>
                    <a:pt x="101" y="664"/>
                  </a:lnTo>
                  <a:lnTo>
                    <a:pt x="75" y="605"/>
                  </a:lnTo>
                  <a:lnTo>
                    <a:pt x="51" y="542"/>
                  </a:lnTo>
                  <a:lnTo>
                    <a:pt x="31" y="476"/>
                  </a:lnTo>
                  <a:lnTo>
                    <a:pt x="16" y="406"/>
                  </a:lnTo>
                  <a:lnTo>
                    <a:pt x="6" y="333"/>
                  </a:lnTo>
                  <a:lnTo>
                    <a:pt x="0" y="255"/>
                  </a:lnTo>
                  <a:lnTo>
                    <a:pt x="0" y="174"/>
                  </a:lnTo>
                  <a:lnTo>
                    <a:pt x="6" y="88"/>
                  </a:lnTo>
                  <a:lnTo>
                    <a:pt x="19" y="0"/>
                  </a:lnTo>
                  <a:close/>
                </a:path>
              </a:pathLst>
            </a:custGeom>
            <a:solidFill>
              <a:sysClr val="window" lastClr="FFFFFF"/>
            </a:solidFill>
            <a:ln w="12700" cap="flat" cmpd="sng" algn="ctr">
              <a:solidFill>
                <a:srgbClr val="FFC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6" name="Freeform 5"/>
            <p:cNvSpPr>
              <a:spLocks/>
            </p:cNvSpPr>
            <p:nvPr/>
          </p:nvSpPr>
          <p:spPr bwMode="auto">
            <a:xfrm rot="20531283">
              <a:off x="-886579" y="2118569"/>
              <a:ext cx="3174271" cy="481519"/>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nvGrpSpPr>
            <p:cNvPr id="7" name="Group 6"/>
            <p:cNvGrpSpPr/>
            <p:nvPr/>
          </p:nvGrpSpPr>
          <p:grpSpPr>
            <a:xfrm>
              <a:off x="973383" y="1835960"/>
              <a:ext cx="3509051" cy="3051571"/>
              <a:chOff x="973383" y="1835960"/>
              <a:chExt cx="3509051" cy="3051571"/>
            </a:xfrm>
          </p:grpSpPr>
          <p:grpSp>
            <p:nvGrpSpPr>
              <p:cNvPr id="8" name="Group 7"/>
              <p:cNvGrpSpPr/>
              <p:nvPr/>
            </p:nvGrpSpPr>
            <p:grpSpPr>
              <a:xfrm>
                <a:off x="973383" y="2379421"/>
                <a:ext cx="3509051" cy="2508110"/>
                <a:chOff x="973383" y="2379421"/>
                <a:chExt cx="3509051" cy="2508110"/>
              </a:xfrm>
              <a:solidFill>
                <a:sysClr val="windowText" lastClr="000000">
                  <a:lumMod val="85000"/>
                  <a:lumOff val="15000"/>
                </a:sysClr>
              </a:solidFill>
            </p:grpSpPr>
            <p:sp>
              <p:nvSpPr>
                <p:cNvPr id="10" name="Freeform 9"/>
                <p:cNvSpPr>
                  <a:spLocks/>
                </p:cNvSpPr>
                <p:nvPr/>
              </p:nvSpPr>
              <p:spPr bwMode="auto">
                <a:xfrm>
                  <a:off x="973383" y="4367809"/>
                  <a:ext cx="3509051" cy="519722"/>
                </a:xfrm>
                <a:custGeom>
                  <a:avLst/>
                  <a:gdLst>
                    <a:gd name="T0" fmla="*/ 2108 w 3781"/>
                    <a:gd name="T1" fmla="*/ 2 h 560"/>
                    <a:gd name="T2" fmla="*/ 2334 w 3781"/>
                    <a:gd name="T3" fmla="*/ 19 h 560"/>
                    <a:gd name="T4" fmla="*/ 2546 w 3781"/>
                    <a:gd name="T5" fmla="*/ 50 h 560"/>
                    <a:gd name="T6" fmla="*/ 2743 w 3781"/>
                    <a:gd name="T7" fmla="*/ 91 h 560"/>
                    <a:gd name="T8" fmla="*/ 2924 w 3781"/>
                    <a:gd name="T9" fmla="*/ 140 h 560"/>
                    <a:gd name="T10" fmla="*/ 3088 w 3781"/>
                    <a:gd name="T11" fmla="*/ 195 h 560"/>
                    <a:gd name="T12" fmla="*/ 3237 w 3781"/>
                    <a:gd name="T13" fmla="*/ 254 h 560"/>
                    <a:gd name="T14" fmla="*/ 3369 w 3781"/>
                    <a:gd name="T15" fmla="*/ 313 h 560"/>
                    <a:gd name="T16" fmla="*/ 3484 w 3781"/>
                    <a:gd name="T17" fmla="*/ 370 h 560"/>
                    <a:gd name="T18" fmla="*/ 3581 w 3781"/>
                    <a:gd name="T19" fmla="*/ 425 h 560"/>
                    <a:gd name="T20" fmla="*/ 3658 w 3781"/>
                    <a:gd name="T21" fmla="*/ 474 h 560"/>
                    <a:gd name="T22" fmla="*/ 3718 w 3781"/>
                    <a:gd name="T23" fmla="*/ 514 h 560"/>
                    <a:gd name="T24" fmla="*/ 3758 w 3781"/>
                    <a:gd name="T25" fmla="*/ 543 h 560"/>
                    <a:gd name="T26" fmla="*/ 3779 w 3781"/>
                    <a:gd name="T27" fmla="*/ 559 h 560"/>
                    <a:gd name="T28" fmla="*/ 3621 w 3781"/>
                    <a:gd name="T29" fmla="*/ 501 h 560"/>
                    <a:gd name="T30" fmla="*/ 3306 w 3781"/>
                    <a:gd name="T31" fmla="*/ 403 h 560"/>
                    <a:gd name="T32" fmla="*/ 2994 w 3781"/>
                    <a:gd name="T33" fmla="*/ 327 h 560"/>
                    <a:gd name="T34" fmla="*/ 2689 w 3781"/>
                    <a:gd name="T35" fmla="*/ 272 h 560"/>
                    <a:gd name="T36" fmla="*/ 2395 w 3781"/>
                    <a:gd name="T37" fmla="*/ 237 h 560"/>
                    <a:gd name="T38" fmla="*/ 2108 w 3781"/>
                    <a:gd name="T39" fmla="*/ 217 h 560"/>
                    <a:gd name="T40" fmla="*/ 1833 w 3781"/>
                    <a:gd name="T41" fmla="*/ 213 h 560"/>
                    <a:gd name="T42" fmla="*/ 1572 w 3781"/>
                    <a:gd name="T43" fmla="*/ 222 h 560"/>
                    <a:gd name="T44" fmla="*/ 1325 w 3781"/>
                    <a:gd name="T45" fmla="*/ 240 h 560"/>
                    <a:gd name="T46" fmla="*/ 1095 w 3781"/>
                    <a:gd name="T47" fmla="*/ 266 h 560"/>
                    <a:gd name="T48" fmla="*/ 881 w 3781"/>
                    <a:gd name="T49" fmla="*/ 299 h 560"/>
                    <a:gd name="T50" fmla="*/ 688 w 3781"/>
                    <a:gd name="T51" fmla="*/ 337 h 560"/>
                    <a:gd name="T52" fmla="*/ 515 w 3781"/>
                    <a:gd name="T53" fmla="*/ 375 h 560"/>
                    <a:gd name="T54" fmla="*/ 364 w 3781"/>
                    <a:gd name="T55" fmla="*/ 414 h 560"/>
                    <a:gd name="T56" fmla="*/ 237 w 3781"/>
                    <a:gd name="T57" fmla="*/ 450 h 560"/>
                    <a:gd name="T58" fmla="*/ 136 w 3781"/>
                    <a:gd name="T59" fmla="*/ 481 h 560"/>
                    <a:gd name="T60" fmla="*/ 62 w 3781"/>
                    <a:gd name="T61" fmla="*/ 508 h 560"/>
                    <a:gd name="T62" fmla="*/ 15 w 3781"/>
                    <a:gd name="T63" fmla="*/ 523 h 560"/>
                    <a:gd name="T64" fmla="*/ 0 w 3781"/>
                    <a:gd name="T65" fmla="*/ 531 h 560"/>
                    <a:gd name="T66" fmla="*/ 319 w 3781"/>
                    <a:gd name="T67" fmla="*/ 373 h 560"/>
                    <a:gd name="T68" fmla="*/ 627 w 3781"/>
                    <a:gd name="T69" fmla="*/ 248 h 560"/>
                    <a:gd name="T70" fmla="*/ 925 w 3781"/>
                    <a:gd name="T71" fmla="*/ 150 h 560"/>
                    <a:gd name="T72" fmla="*/ 1210 w 3781"/>
                    <a:gd name="T73" fmla="*/ 80 h 560"/>
                    <a:gd name="T74" fmla="*/ 1482 w 3781"/>
                    <a:gd name="T75" fmla="*/ 32 h 560"/>
                    <a:gd name="T76" fmla="*/ 1743 w 3781"/>
                    <a:gd name="T77" fmla="*/ 7 h 560"/>
                    <a:gd name="T78" fmla="*/ 1990 w 3781"/>
                    <a:gd name="T79"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81" h="560">
                      <a:moveTo>
                        <a:pt x="1990" y="0"/>
                      </a:moveTo>
                      <a:lnTo>
                        <a:pt x="2108" y="2"/>
                      </a:lnTo>
                      <a:lnTo>
                        <a:pt x="2223" y="9"/>
                      </a:lnTo>
                      <a:lnTo>
                        <a:pt x="2334" y="19"/>
                      </a:lnTo>
                      <a:lnTo>
                        <a:pt x="2442" y="33"/>
                      </a:lnTo>
                      <a:lnTo>
                        <a:pt x="2546" y="50"/>
                      </a:lnTo>
                      <a:lnTo>
                        <a:pt x="2646" y="70"/>
                      </a:lnTo>
                      <a:lnTo>
                        <a:pt x="2743" y="91"/>
                      </a:lnTo>
                      <a:lnTo>
                        <a:pt x="2835" y="115"/>
                      </a:lnTo>
                      <a:lnTo>
                        <a:pt x="2924" y="140"/>
                      </a:lnTo>
                      <a:lnTo>
                        <a:pt x="3008" y="167"/>
                      </a:lnTo>
                      <a:lnTo>
                        <a:pt x="3088" y="195"/>
                      </a:lnTo>
                      <a:lnTo>
                        <a:pt x="3165" y="224"/>
                      </a:lnTo>
                      <a:lnTo>
                        <a:pt x="3237" y="254"/>
                      </a:lnTo>
                      <a:lnTo>
                        <a:pt x="3306" y="283"/>
                      </a:lnTo>
                      <a:lnTo>
                        <a:pt x="3369" y="313"/>
                      </a:lnTo>
                      <a:lnTo>
                        <a:pt x="3429" y="342"/>
                      </a:lnTo>
                      <a:lnTo>
                        <a:pt x="3484" y="370"/>
                      </a:lnTo>
                      <a:lnTo>
                        <a:pt x="3534" y="398"/>
                      </a:lnTo>
                      <a:lnTo>
                        <a:pt x="3581" y="425"/>
                      </a:lnTo>
                      <a:lnTo>
                        <a:pt x="3621" y="450"/>
                      </a:lnTo>
                      <a:lnTo>
                        <a:pt x="3658" y="474"/>
                      </a:lnTo>
                      <a:lnTo>
                        <a:pt x="3690" y="495"/>
                      </a:lnTo>
                      <a:lnTo>
                        <a:pt x="3718" y="514"/>
                      </a:lnTo>
                      <a:lnTo>
                        <a:pt x="3741" y="529"/>
                      </a:lnTo>
                      <a:lnTo>
                        <a:pt x="3758" y="543"/>
                      </a:lnTo>
                      <a:lnTo>
                        <a:pt x="3770" y="552"/>
                      </a:lnTo>
                      <a:lnTo>
                        <a:pt x="3779" y="559"/>
                      </a:lnTo>
                      <a:lnTo>
                        <a:pt x="3781" y="560"/>
                      </a:lnTo>
                      <a:lnTo>
                        <a:pt x="3621" y="501"/>
                      </a:lnTo>
                      <a:lnTo>
                        <a:pt x="3463" y="449"/>
                      </a:lnTo>
                      <a:lnTo>
                        <a:pt x="3306" y="403"/>
                      </a:lnTo>
                      <a:lnTo>
                        <a:pt x="3148" y="362"/>
                      </a:lnTo>
                      <a:lnTo>
                        <a:pt x="2994" y="327"/>
                      </a:lnTo>
                      <a:lnTo>
                        <a:pt x="2841" y="297"/>
                      </a:lnTo>
                      <a:lnTo>
                        <a:pt x="2689" y="272"/>
                      </a:lnTo>
                      <a:lnTo>
                        <a:pt x="2541" y="252"/>
                      </a:lnTo>
                      <a:lnTo>
                        <a:pt x="2395" y="237"/>
                      </a:lnTo>
                      <a:lnTo>
                        <a:pt x="2250" y="226"/>
                      </a:lnTo>
                      <a:lnTo>
                        <a:pt x="2108" y="217"/>
                      </a:lnTo>
                      <a:lnTo>
                        <a:pt x="1969" y="215"/>
                      </a:lnTo>
                      <a:lnTo>
                        <a:pt x="1833" y="213"/>
                      </a:lnTo>
                      <a:lnTo>
                        <a:pt x="1701" y="216"/>
                      </a:lnTo>
                      <a:lnTo>
                        <a:pt x="1572" y="222"/>
                      </a:lnTo>
                      <a:lnTo>
                        <a:pt x="1447" y="230"/>
                      </a:lnTo>
                      <a:lnTo>
                        <a:pt x="1325" y="240"/>
                      </a:lnTo>
                      <a:lnTo>
                        <a:pt x="1209" y="252"/>
                      </a:lnTo>
                      <a:lnTo>
                        <a:pt x="1095" y="266"/>
                      </a:lnTo>
                      <a:lnTo>
                        <a:pt x="985" y="282"/>
                      </a:lnTo>
                      <a:lnTo>
                        <a:pt x="881" y="299"/>
                      </a:lnTo>
                      <a:lnTo>
                        <a:pt x="782" y="317"/>
                      </a:lnTo>
                      <a:lnTo>
                        <a:pt x="688" y="337"/>
                      </a:lnTo>
                      <a:lnTo>
                        <a:pt x="598" y="355"/>
                      </a:lnTo>
                      <a:lnTo>
                        <a:pt x="515" y="375"/>
                      </a:lnTo>
                      <a:lnTo>
                        <a:pt x="437" y="394"/>
                      </a:lnTo>
                      <a:lnTo>
                        <a:pt x="364" y="414"/>
                      </a:lnTo>
                      <a:lnTo>
                        <a:pt x="298" y="432"/>
                      </a:lnTo>
                      <a:lnTo>
                        <a:pt x="237" y="450"/>
                      </a:lnTo>
                      <a:lnTo>
                        <a:pt x="182" y="467"/>
                      </a:lnTo>
                      <a:lnTo>
                        <a:pt x="136" y="481"/>
                      </a:lnTo>
                      <a:lnTo>
                        <a:pt x="95" y="495"/>
                      </a:lnTo>
                      <a:lnTo>
                        <a:pt x="62" y="508"/>
                      </a:lnTo>
                      <a:lnTo>
                        <a:pt x="35" y="516"/>
                      </a:lnTo>
                      <a:lnTo>
                        <a:pt x="15" y="523"/>
                      </a:lnTo>
                      <a:lnTo>
                        <a:pt x="4" y="529"/>
                      </a:lnTo>
                      <a:lnTo>
                        <a:pt x="0" y="531"/>
                      </a:lnTo>
                      <a:lnTo>
                        <a:pt x="161" y="448"/>
                      </a:lnTo>
                      <a:lnTo>
                        <a:pt x="319" y="373"/>
                      </a:lnTo>
                      <a:lnTo>
                        <a:pt x="474" y="307"/>
                      </a:lnTo>
                      <a:lnTo>
                        <a:pt x="627" y="248"/>
                      </a:lnTo>
                      <a:lnTo>
                        <a:pt x="778" y="196"/>
                      </a:lnTo>
                      <a:lnTo>
                        <a:pt x="925" y="150"/>
                      </a:lnTo>
                      <a:lnTo>
                        <a:pt x="1068" y="112"/>
                      </a:lnTo>
                      <a:lnTo>
                        <a:pt x="1210" y="80"/>
                      </a:lnTo>
                      <a:lnTo>
                        <a:pt x="1347" y="53"/>
                      </a:lnTo>
                      <a:lnTo>
                        <a:pt x="1482" y="32"/>
                      </a:lnTo>
                      <a:lnTo>
                        <a:pt x="1614" y="16"/>
                      </a:lnTo>
                      <a:lnTo>
                        <a:pt x="1743" y="7"/>
                      </a:lnTo>
                      <a:lnTo>
                        <a:pt x="1868" y="1"/>
                      </a:lnTo>
                      <a:lnTo>
                        <a:pt x="1990" y="0"/>
                      </a:lnTo>
                      <a:close/>
                    </a:path>
                  </a:pathLst>
                </a:custGeom>
                <a:solidFill>
                  <a:sysClr val="windowText" lastClr="000000">
                    <a:lumMod val="65000"/>
                    <a:lumOff val="35000"/>
                  </a:sysClr>
                </a:solidFill>
                <a:ln w="0">
                  <a:noFill/>
                  <a:prstDash val="solid"/>
                  <a:round/>
                  <a:headEnd/>
                  <a:tailEnd/>
                </a:ln>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1" name="Freeform 10"/>
                <p:cNvSpPr>
                  <a:spLocks/>
                </p:cNvSpPr>
                <p:nvPr/>
              </p:nvSpPr>
              <p:spPr bwMode="auto">
                <a:xfrm>
                  <a:off x="1994209" y="2379421"/>
                  <a:ext cx="2064212" cy="2100172"/>
                </a:xfrm>
                <a:custGeom>
                  <a:avLst/>
                  <a:gdLst>
                    <a:gd name="T0" fmla="*/ 285 w 1627"/>
                    <a:gd name="T1" fmla="*/ 59 h 2254"/>
                    <a:gd name="T2" fmla="*/ 396 w 1627"/>
                    <a:gd name="T3" fmla="*/ 173 h 2254"/>
                    <a:gd name="T4" fmla="*/ 490 w 1627"/>
                    <a:gd name="T5" fmla="*/ 308 h 2254"/>
                    <a:gd name="T6" fmla="*/ 571 w 1627"/>
                    <a:gd name="T7" fmla="*/ 451 h 2254"/>
                    <a:gd name="T8" fmla="*/ 643 w 1627"/>
                    <a:gd name="T9" fmla="*/ 589 h 2254"/>
                    <a:gd name="T10" fmla="*/ 711 w 1627"/>
                    <a:gd name="T11" fmla="*/ 710 h 2254"/>
                    <a:gd name="T12" fmla="*/ 782 w 1627"/>
                    <a:gd name="T13" fmla="*/ 801 h 2254"/>
                    <a:gd name="T14" fmla="*/ 856 w 1627"/>
                    <a:gd name="T15" fmla="*/ 847 h 2254"/>
                    <a:gd name="T16" fmla="*/ 940 w 1627"/>
                    <a:gd name="T17" fmla="*/ 839 h 2254"/>
                    <a:gd name="T18" fmla="*/ 1040 w 1627"/>
                    <a:gd name="T19" fmla="*/ 762 h 2254"/>
                    <a:gd name="T20" fmla="*/ 1212 w 1627"/>
                    <a:gd name="T21" fmla="*/ 599 h 2254"/>
                    <a:gd name="T22" fmla="*/ 1361 w 1627"/>
                    <a:gd name="T23" fmla="*/ 496 h 2254"/>
                    <a:gd name="T24" fmla="*/ 1481 w 1627"/>
                    <a:gd name="T25" fmla="*/ 441 h 2254"/>
                    <a:gd name="T26" fmla="*/ 1568 w 1627"/>
                    <a:gd name="T27" fmla="*/ 419 h 2254"/>
                    <a:gd name="T28" fmla="*/ 1617 w 1627"/>
                    <a:gd name="T29" fmla="*/ 413 h 2254"/>
                    <a:gd name="T30" fmla="*/ 1547 w 1627"/>
                    <a:gd name="T31" fmla="*/ 471 h 2254"/>
                    <a:gd name="T32" fmla="*/ 1353 w 1627"/>
                    <a:gd name="T33" fmla="*/ 651 h 2254"/>
                    <a:gd name="T34" fmla="*/ 1219 w 1627"/>
                    <a:gd name="T35" fmla="*/ 846 h 2254"/>
                    <a:gd name="T36" fmla="*/ 1138 w 1627"/>
                    <a:gd name="T37" fmla="*/ 1049 h 2254"/>
                    <a:gd name="T38" fmla="*/ 1099 w 1627"/>
                    <a:gd name="T39" fmla="*/ 1252 h 2254"/>
                    <a:gd name="T40" fmla="*/ 1093 w 1627"/>
                    <a:gd name="T41" fmla="*/ 1448 h 2254"/>
                    <a:gd name="T42" fmla="*/ 1111 w 1627"/>
                    <a:gd name="T43" fmla="*/ 1631 h 2254"/>
                    <a:gd name="T44" fmla="*/ 1145 w 1627"/>
                    <a:gd name="T45" fmla="*/ 1794 h 2254"/>
                    <a:gd name="T46" fmla="*/ 1186 w 1627"/>
                    <a:gd name="T47" fmla="*/ 1927 h 2254"/>
                    <a:gd name="T48" fmla="*/ 1222 w 1627"/>
                    <a:gd name="T49" fmla="*/ 2027 h 2254"/>
                    <a:gd name="T50" fmla="*/ 1248 w 1627"/>
                    <a:gd name="T51" fmla="*/ 2085 h 2254"/>
                    <a:gd name="T52" fmla="*/ 1277 w 1627"/>
                    <a:gd name="T53" fmla="*/ 2135 h 2254"/>
                    <a:gd name="T54" fmla="*/ 1325 w 1627"/>
                    <a:gd name="T55" fmla="*/ 2217 h 2254"/>
                    <a:gd name="T56" fmla="*/ 1339 w 1627"/>
                    <a:gd name="T57" fmla="*/ 2252 h 2254"/>
                    <a:gd name="T58" fmla="*/ 1321 w 1627"/>
                    <a:gd name="T59" fmla="*/ 2250 h 2254"/>
                    <a:gd name="T60" fmla="*/ 1274 w 1627"/>
                    <a:gd name="T61" fmla="*/ 2222 h 2254"/>
                    <a:gd name="T62" fmla="*/ 1203 w 1627"/>
                    <a:gd name="T63" fmla="*/ 2179 h 2254"/>
                    <a:gd name="T64" fmla="*/ 1107 w 1627"/>
                    <a:gd name="T65" fmla="*/ 2108 h 2254"/>
                    <a:gd name="T66" fmla="*/ 1020 w 1627"/>
                    <a:gd name="T67" fmla="*/ 1982 h 2254"/>
                    <a:gd name="T68" fmla="*/ 944 w 1627"/>
                    <a:gd name="T69" fmla="*/ 1830 h 2254"/>
                    <a:gd name="T70" fmla="*/ 878 w 1627"/>
                    <a:gd name="T71" fmla="*/ 1693 h 2254"/>
                    <a:gd name="T72" fmla="*/ 818 w 1627"/>
                    <a:gd name="T73" fmla="*/ 1601 h 2254"/>
                    <a:gd name="T74" fmla="*/ 760 w 1627"/>
                    <a:gd name="T75" fmla="*/ 1586 h 2254"/>
                    <a:gd name="T76" fmla="*/ 707 w 1627"/>
                    <a:gd name="T77" fmla="*/ 1637 h 2254"/>
                    <a:gd name="T78" fmla="*/ 644 w 1627"/>
                    <a:gd name="T79" fmla="*/ 1738 h 2254"/>
                    <a:gd name="T80" fmla="*/ 553 w 1627"/>
                    <a:gd name="T81" fmla="*/ 1874 h 2254"/>
                    <a:gd name="T82" fmla="*/ 417 w 1627"/>
                    <a:gd name="T83" fmla="*/ 2024 h 2254"/>
                    <a:gd name="T84" fmla="*/ 266 w 1627"/>
                    <a:gd name="T85" fmla="*/ 2124 h 2254"/>
                    <a:gd name="T86" fmla="*/ 132 w 1627"/>
                    <a:gd name="T87" fmla="*/ 2173 h 2254"/>
                    <a:gd name="T88" fmla="*/ 36 w 1627"/>
                    <a:gd name="T89" fmla="*/ 2188 h 2254"/>
                    <a:gd name="T90" fmla="*/ 0 w 1627"/>
                    <a:gd name="T91" fmla="*/ 2190 h 2254"/>
                    <a:gd name="T92" fmla="*/ 25 w 1627"/>
                    <a:gd name="T93" fmla="*/ 2170 h 2254"/>
                    <a:gd name="T94" fmla="*/ 92 w 1627"/>
                    <a:gd name="T95" fmla="*/ 2114 h 2254"/>
                    <a:gd name="T96" fmla="*/ 188 w 1627"/>
                    <a:gd name="T97" fmla="*/ 2026 h 2254"/>
                    <a:gd name="T98" fmla="*/ 300 w 1627"/>
                    <a:gd name="T99" fmla="*/ 1910 h 2254"/>
                    <a:gd name="T100" fmla="*/ 412 w 1627"/>
                    <a:gd name="T101" fmla="*/ 1770 h 2254"/>
                    <a:gd name="T102" fmla="*/ 513 w 1627"/>
                    <a:gd name="T103" fmla="*/ 1611 h 2254"/>
                    <a:gd name="T104" fmla="*/ 591 w 1627"/>
                    <a:gd name="T105" fmla="*/ 1436 h 2254"/>
                    <a:gd name="T106" fmla="*/ 629 w 1627"/>
                    <a:gd name="T107" fmla="*/ 1250 h 2254"/>
                    <a:gd name="T108" fmla="*/ 616 w 1627"/>
                    <a:gd name="T109" fmla="*/ 1048 h 2254"/>
                    <a:gd name="T110" fmla="*/ 568 w 1627"/>
                    <a:gd name="T111" fmla="*/ 832 h 2254"/>
                    <a:gd name="T112" fmla="*/ 502 w 1627"/>
                    <a:gd name="T113" fmla="*/ 625 h 2254"/>
                    <a:gd name="T114" fmla="*/ 426 w 1627"/>
                    <a:gd name="T115" fmla="*/ 437 h 2254"/>
                    <a:gd name="T116" fmla="*/ 349 w 1627"/>
                    <a:gd name="T117" fmla="*/ 273 h 2254"/>
                    <a:gd name="T118" fmla="*/ 280 w 1627"/>
                    <a:gd name="T119" fmla="*/ 141 h 2254"/>
                    <a:gd name="T120" fmla="*/ 229 w 1627"/>
                    <a:gd name="T121" fmla="*/ 48 h 2254"/>
                    <a:gd name="T122" fmla="*/ 202 w 1627"/>
                    <a:gd name="T123" fmla="*/ 3 h 2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27" h="2254">
                      <a:moveTo>
                        <a:pt x="199" y="0"/>
                      </a:moveTo>
                      <a:lnTo>
                        <a:pt x="244" y="27"/>
                      </a:lnTo>
                      <a:lnTo>
                        <a:pt x="285" y="59"/>
                      </a:lnTo>
                      <a:lnTo>
                        <a:pt x="324" y="94"/>
                      </a:lnTo>
                      <a:lnTo>
                        <a:pt x="360" y="132"/>
                      </a:lnTo>
                      <a:lnTo>
                        <a:pt x="396" y="173"/>
                      </a:lnTo>
                      <a:lnTo>
                        <a:pt x="429" y="217"/>
                      </a:lnTo>
                      <a:lnTo>
                        <a:pt x="460" y="262"/>
                      </a:lnTo>
                      <a:lnTo>
                        <a:pt x="490" y="308"/>
                      </a:lnTo>
                      <a:lnTo>
                        <a:pt x="518" y="356"/>
                      </a:lnTo>
                      <a:lnTo>
                        <a:pt x="544" y="403"/>
                      </a:lnTo>
                      <a:lnTo>
                        <a:pt x="571" y="451"/>
                      </a:lnTo>
                      <a:lnTo>
                        <a:pt x="595" y="499"/>
                      </a:lnTo>
                      <a:lnTo>
                        <a:pt x="619" y="545"/>
                      </a:lnTo>
                      <a:lnTo>
                        <a:pt x="643" y="589"/>
                      </a:lnTo>
                      <a:lnTo>
                        <a:pt x="666" y="632"/>
                      </a:lnTo>
                      <a:lnTo>
                        <a:pt x="689" y="673"/>
                      </a:lnTo>
                      <a:lnTo>
                        <a:pt x="711" y="710"/>
                      </a:lnTo>
                      <a:lnTo>
                        <a:pt x="734" y="745"/>
                      </a:lnTo>
                      <a:lnTo>
                        <a:pt x="758" y="774"/>
                      </a:lnTo>
                      <a:lnTo>
                        <a:pt x="782" y="801"/>
                      </a:lnTo>
                      <a:lnTo>
                        <a:pt x="805" y="822"/>
                      </a:lnTo>
                      <a:lnTo>
                        <a:pt x="831" y="837"/>
                      </a:lnTo>
                      <a:lnTo>
                        <a:pt x="856" y="847"/>
                      </a:lnTo>
                      <a:lnTo>
                        <a:pt x="883" y="851"/>
                      </a:lnTo>
                      <a:lnTo>
                        <a:pt x="911" y="849"/>
                      </a:lnTo>
                      <a:lnTo>
                        <a:pt x="940" y="839"/>
                      </a:lnTo>
                      <a:lnTo>
                        <a:pt x="972" y="821"/>
                      </a:lnTo>
                      <a:lnTo>
                        <a:pt x="1005" y="795"/>
                      </a:lnTo>
                      <a:lnTo>
                        <a:pt x="1040" y="762"/>
                      </a:lnTo>
                      <a:lnTo>
                        <a:pt x="1100" y="700"/>
                      </a:lnTo>
                      <a:lnTo>
                        <a:pt x="1158" y="645"/>
                      </a:lnTo>
                      <a:lnTo>
                        <a:pt x="1212" y="599"/>
                      </a:lnTo>
                      <a:lnTo>
                        <a:pt x="1264" y="558"/>
                      </a:lnTo>
                      <a:lnTo>
                        <a:pt x="1315" y="524"/>
                      </a:lnTo>
                      <a:lnTo>
                        <a:pt x="1361" y="496"/>
                      </a:lnTo>
                      <a:lnTo>
                        <a:pt x="1405" y="474"/>
                      </a:lnTo>
                      <a:lnTo>
                        <a:pt x="1444" y="455"/>
                      </a:lnTo>
                      <a:lnTo>
                        <a:pt x="1481" y="441"/>
                      </a:lnTo>
                      <a:lnTo>
                        <a:pt x="1514" y="430"/>
                      </a:lnTo>
                      <a:lnTo>
                        <a:pt x="1542" y="423"/>
                      </a:lnTo>
                      <a:lnTo>
                        <a:pt x="1568" y="419"/>
                      </a:lnTo>
                      <a:lnTo>
                        <a:pt x="1589" y="416"/>
                      </a:lnTo>
                      <a:lnTo>
                        <a:pt x="1605" y="415"/>
                      </a:lnTo>
                      <a:lnTo>
                        <a:pt x="1617" y="413"/>
                      </a:lnTo>
                      <a:lnTo>
                        <a:pt x="1624" y="415"/>
                      </a:lnTo>
                      <a:lnTo>
                        <a:pt x="1627" y="415"/>
                      </a:lnTo>
                      <a:lnTo>
                        <a:pt x="1547" y="471"/>
                      </a:lnTo>
                      <a:lnTo>
                        <a:pt x="1475" y="528"/>
                      </a:lnTo>
                      <a:lnTo>
                        <a:pt x="1410" y="589"/>
                      </a:lnTo>
                      <a:lnTo>
                        <a:pt x="1353" y="651"/>
                      </a:lnTo>
                      <a:lnTo>
                        <a:pt x="1302" y="715"/>
                      </a:lnTo>
                      <a:lnTo>
                        <a:pt x="1257" y="780"/>
                      </a:lnTo>
                      <a:lnTo>
                        <a:pt x="1219" y="846"/>
                      </a:lnTo>
                      <a:lnTo>
                        <a:pt x="1187" y="913"/>
                      </a:lnTo>
                      <a:lnTo>
                        <a:pt x="1161" y="981"/>
                      </a:lnTo>
                      <a:lnTo>
                        <a:pt x="1138" y="1049"/>
                      </a:lnTo>
                      <a:lnTo>
                        <a:pt x="1121" y="1117"/>
                      </a:lnTo>
                      <a:lnTo>
                        <a:pt x="1107" y="1186"/>
                      </a:lnTo>
                      <a:lnTo>
                        <a:pt x="1099" y="1252"/>
                      </a:lnTo>
                      <a:lnTo>
                        <a:pt x="1093" y="1319"/>
                      </a:lnTo>
                      <a:lnTo>
                        <a:pt x="1092" y="1385"/>
                      </a:lnTo>
                      <a:lnTo>
                        <a:pt x="1093" y="1448"/>
                      </a:lnTo>
                      <a:lnTo>
                        <a:pt x="1097" y="1512"/>
                      </a:lnTo>
                      <a:lnTo>
                        <a:pt x="1103" y="1572"/>
                      </a:lnTo>
                      <a:lnTo>
                        <a:pt x="1111" y="1631"/>
                      </a:lnTo>
                      <a:lnTo>
                        <a:pt x="1121" y="1688"/>
                      </a:lnTo>
                      <a:lnTo>
                        <a:pt x="1132" y="1742"/>
                      </a:lnTo>
                      <a:lnTo>
                        <a:pt x="1145" y="1794"/>
                      </a:lnTo>
                      <a:lnTo>
                        <a:pt x="1159" y="1842"/>
                      </a:lnTo>
                      <a:lnTo>
                        <a:pt x="1172" y="1886"/>
                      </a:lnTo>
                      <a:lnTo>
                        <a:pt x="1186" y="1927"/>
                      </a:lnTo>
                      <a:lnTo>
                        <a:pt x="1198" y="1965"/>
                      </a:lnTo>
                      <a:lnTo>
                        <a:pt x="1211" y="1999"/>
                      </a:lnTo>
                      <a:lnTo>
                        <a:pt x="1222" y="2027"/>
                      </a:lnTo>
                      <a:lnTo>
                        <a:pt x="1232" y="2051"/>
                      </a:lnTo>
                      <a:lnTo>
                        <a:pt x="1241" y="2070"/>
                      </a:lnTo>
                      <a:lnTo>
                        <a:pt x="1248" y="2085"/>
                      </a:lnTo>
                      <a:lnTo>
                        <a:pt x="1252" y="2093"/>
                      </a:lnTo>
                      <a:lnTo>
                        <a:pt x="1253" y="2096"/>
                      </a:lnTo>
                      <a:lnTo>
                        <a:pt x="1277" y="2135"/>
                      </a:lnTo>
                      <a:lnTo>
                        <a:pt x="1297" y="2167"/>
                      </a:lnTo>
                      <a:lnTo>
                        <a:pt x="1312" y="2195"/>
                      </a:lnTo>
                      <a:lnTo>
                        <a:pt x="1325" y="2217"/>
                      </a:lnTo>
                      <a:lnTo>
                        <a:pt x="1333" y="2232"/>
                      </a:lnTo>
                      <a:lnTo>
                        <a:pt x="1337" y="2245"/>
                      </a:lnTo>
                      <a:lnTo>
                        <a:pt x="1339" y="2252"/>
                      </a:lnTo>
                      <a:lnTo>
                        <a:pt x="1336" y="2254"/>
                      </a:lnTo>
                      <a:lnTo>
                        <a:pt x="1330" y="2254"/>
                      </a:lnTo>
                      <a:lnTo>
                        <a:pt x="1321" y="2250"/>
                      </a:lnTo>
                      <a:lnTo>
                        <a:pt x="1308" y="2243"/>
                      </a:lnTo>
                      <a:lnTo>
                        <a:pt x="1292" y="2233"/>
                      </a:lnTo>
                      <a:lnTo>
                        <a:pt x="1274" y="2222"/>
                      </a:lnTo>
                      <a:lnTo>
                        <a:pt x="1253" y="2210"/>
                      </a:lnTo>
                      <a:lnTo>
                        <a:pt x="1229" y="2194"/>
                      </a:lnTo>
                      <a:lnTo>
                        <a:pt x="1203" y="2179"/>
                      </a:lnTo>
                      <a:lnTo>
                        <a:pt x="1173" y="2163"/>
                      </a:lnTo>
                      <a:lnTo>
                        <a:pt x="1139" y="2139"/>
                      </a:lnTo>
                      <a:lnTo>
                        <a:pt x="1107" y="2108"/>
                      </a:lnTo>
                      <a:lnTo>
                        <a:pt x="1076" y="2070"/>
                      </a:lnTo>
                      <a:lnTo>
                        <a:pt x="1047" y="2028"/>
                      </a:lnTo>
                      <a:lnTo>
                        <a:pt x="1020" y="1982"/>
                      </a:lnTo>
                      <a:lnTo>
                        <a:pt x="993" y="1931"/>
                      </a:lnTo>
                      <a:lnTo>
                        <a:pt x="968" y="1881"/>
                      </a:lnTo>
                      <a:lnTo>
                        <a:pt x="944" y="1830"/>
                      </a:lnTo>
                      <a:lnTo>
                        <a:pt x="922" y="1781"/>
                      </a:lnTo>
                      <a:lnTo>
                        <a:pt x="899" y="1735"/>
                      </a:lnTo>
                      <a:lnTo>
                        <a:pt x="878" y="1693"/>
                      </a:lnTo>
                      <a:lnTo>
                        <a:pt x="857" y="1655"/>
                      </a:lnTo>
                      <a:lnTo>
                        <a:pt x="838" y="1624"/>
                      </a:lnTo>
                      <a:lnTo>
                        <a:pt x="818" y="1601"/>
                      </a:lnTo>
                      <a:lnTo>
                        <a:pt x="800" y="1589"/>
                      </a:lnTo>
                      <a:lnTo>
                        <a:pt x="779" y="1583"/>
                      </a:lnTo>
                      <a:lnTo>
                        <a:pt x="760" y="1586"/>
                      </a:lnTo>
                      <a:lnTo>
                        <a:pt x="742" y="1597"/>
                      </a:lnTo>
                      <a:lnTo>
                        <a:pt x="725" y="1614"/>
                      </a:lnTo>
                      <a:lnTo>
                        <a:pt x="707" y="1637"/>
                      </a:lnTo>
                      <a:lnTo>
                        <a:pt x="688" y="1666"/>
                      </a:lnTo>
                      <a:lnTo>
                        <a:pt x="668" y="1700"/>
                      </a:lnTo>
                      <a:lnTo>
                        <a:pt x="644" y="1738"/>
                      </a:lnTo>
                      <a:lnTo>
                        <a:pt x="617" y="1780"/>
                      </a:lnTo>
                      <a:lnTo>
                        <a:pt x="586" y="1826"/>
                      </a:lnTo>
                      <a:lnTo>
                        <a:pt x="553" y="1874"/>
                      </a:lnTo>
                      <a:lnTo>
                        <a:pt x="512" y="1924"/>
                      </a:lnTo>
                      <a:lnTo>
                        <a:pt x="466" y="1976"/>
                      </a:lnTo>
                      <a:lnTo>
                        <a:pt x="417" y="2024"/>
                      </a:lnTo>
                      <a:lnTo>
                        <a:pt x="366" y="2065"/>
                      </a:lnTo>
                      <a:lnTo>
                        <a:pt x="316" y="2097"/>
                      </a:lnTo>
                      <a:lnTo>
                        <a:pt x="266" y="2124"/>
                      </a:lnTo>
                      <a:lnTo>
                        <a:pt x="219" y="2145"/>
                      </a:lnTo>
                      <a:lnTo>
                        <a:pt x="174" y="2162"/>
                      </a:lnTo>
                      <a:lnTo>
                        <a:pt x="132" y="2173"/>
                      </a:lnTo>
                      <a:lnTo>
                        <a:pt x="95" y="2181"/>
                      </a:lnTo>
                      <a:lnTo>
                        <a:pt x="63" y="2186"/>
                      </a:lnTo>
                      <a:lnTo>
                        <a:pt x="36" y="2188"/>
                      </a:lnTo>
                      <a:lnTo>
                        <a:pt x="17" y="2190"/>
                      </a:lnTo>
                      <a:lnTo>
                        <a:pt x="4" y="2190"/>
                      </a:lnTo>
                      <a:lnTo>
                        <a:pt x="0" y="2190"/>
                      </a:lnTo>
                      <a:lnTo>
                        <a:pt x="3" y="2187"/>
                      </a:lnTo>
                      <a:lnTo>
                        <a:pt x="11" y="2180"/>
                      </a:lnTo>
                      <a:lnTo>
                        <a:pt x="25" y="2170"/>
                      </a:lnTo>
                      <a:lnTo>
                        <a:pt x="43" y="2155"/>
                      </a:lnTo>
                      <a:lnTo>
                        <a:pt x="66" y="2136"/>
                      </a:lnTo>
                      <a:lnTo>
                        <a:pt x="92" y="2114"/>
                      </a:lnTo>
                      <a:lnTo>
                        <a:pt x="122" y="2087"/>
                      </a:lnTo>
                      <a:lnTo>
                        <a:pt x="154" y="2059"/>
                      </a:lnTo>
                      <a:lnTo>
                        <a:pt x="188" y="2026"/>
                      </a:lnTo>
                      <a:lnTo>
                        <a:pt x="224" y="1990"/>
                      </a:lnTo>
                      <a:lnTo>
                        <a:pt x="262" y="1951"/>
                      </a:lnTo>
                      <a:lnTo>
                        <a:pt x="300" y="1910"/>
                      </a:lnTo>
                      <a:lnTo>
                        <a:pt x="338" y="1865"/>
                      </a:lnTo>
                      <a:lnTo>
                        <a:pt x="376" y="1819"/>
                      </a:lnTo>
                      <a:lnTo>
                        <a:pt x="412" y="1770"/>
                      </a:lnTo>
                      <a:lnTo>
                        <a:pt x="449" y="1719"/>
                      </a:lnTo>
                      <a:lnTo>
                        <a:pt x="483" y="1666"/>
                      </a:lnTo>
                      <a:lnTo>
                        <a:pt x="513" y="1611"/>
                      </a:lnTo>
                      <a:lnTo>
                        <a:pt x="543" y="1554"/>
                      </a:lnTo>
                      <a:lnTo>
                        <a:pt x="568" y="1496"/>
                      </a:lnTo>
                      <a:lnTo>
                        <a:pt x="591" y="1436"/>
                      </a:lnTo>
                      <a:lnTo>
                        <a:pt x="609" y="1375"/>
                      </a:lnTo>
                      <a:lnTo>
                        <a:pt x="622" y="1313"/>
                      </a:lnTo>
                      <a:lnTo>
                        <a:pt x="629" y="1250"/>
                      </a:lnTo>
                      <a:lnTo>
                        <a:pt x="630" y="1186"/>
                      </a:lnTo>
                      <a:lnTo>
                        <a:pt x="626" y="1121"/>
                      </a:lnTo>
                      <a:lnTo>
                        <a:pt x="616" y="1048"/>
                      </a:lnTo>
                      <a:lnTo>
                        <a:pt x="602" y="976"/>
                      </a:lnTo>
                      <a:lnTo>
                        <a:pt x="586" y="903"/>
                      </a:lnTo>
                      <a:lnTo>
                        <a:pt x="568" y="832"/>
                      </a:lnTo>
                      <a:lnTo>
                        <a:pt x="547" y="762"/>
                      </a:lnTo>
                      <a:lnTo>
                        <a:pt x="526" y="693"/>
                      </a:lnTo>
                      <a:lnTo>
                        <a:pt x="502" y="625"/>
                      </a:lnTo>
                      <a:lnTo>
                        <a:pt x="477" y="561"/>
                      </a:lnTo>
                      <a:lnTo>
                        <a:pt x="452" y="498"/>
                      </a:lnTo>
                      <a:lnTo>
                        <a:pt x="426" y="437"/>
                      </a:lnTo>
                      <a:lnTo>
                        <a:pt x="401" y="378"/>
                      </a:lnTo>
                      <a:lnTo>
                        <a:pt x="374" y="323"/>
                      </a:lnTo>
                      <a:lnTo>
                        <a:pt x="349" y="273"/>
                      </a:lnTo>
                      <a:lnTo>
                        <a:pt x="325" y="225"/>
                      </a:lnTo>
                      <a:lnTo>
                        <a:pt x="303" y="180"/>
                      </a:lnTo>
                      <a:lnTo>
                        <a:pt x="280" y="141"/>
                      </a:lnTo>
                      <a:lnTo>
                        <a:pt x="261" y="106"/>
                      </a:lnTo>
                      <a:lnTo>
                        <a:pt x="244" y="75"/>
                      </a:lnTo>
                      <a:lnTo>
                        <a:pt x="229" y="48"/>
                      </a:lnTo>
                      <a:lnTo>
                        <a:pt x="216" y="28"/>
                      </a:lnTo>
                      <a:lnTo>
                        <a:pt x="207" y="13"/>
                      </a:lnTo>
                      <a:lnTo>
                        <a:pt x="202" y="3"/>
                      </a:lnTo>
                      <a:lnTo>
                        <a:pt x="199"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sp>
            <p:nvSpPr>
              <p:cNvPr id="9" name="Oval 8"/>
              <p:cNvSpPr/>
              <p:nvPr/>
            </p:nvSpPr>
            <p:spPr>
              <a:xfrm>
                <a:off x="2328912" y="1835960"/>
                <a:ext cx="1739394" cy="862350"/>
              </a:xfrm>
              <a:prstGeom prst="ellipse">
                <a:avLst/>
              </a:prstGeom>
              <a:solidFill>
                <a:sysClr val="window" lastClr="FFFFFF"/>
              </a:solidFill>
              <a:ln w="12700" cap="flat" cmpd="sng" algn="ctr">
                <a:solidFill>
                  <a:srgbClr val="ED7D31"/>
                </a:solidFill>
                <a:prstDash val="solid"/>
                <a:miter lim="800000"/>
              </a:ln>
              <a:effectLst/>
            </p:spPr>
            <p:txBody>
              <a:bodyPr rtlCol="0" anchor="ctr"/>
              <a:lstStyle/>
              <a:p>
                <a:pPr algn="ctr" rtl="1">
                  <a:lnSpc>
                    <a:spcPct val="115000"/>
                  </a:lnSpc>
                  <a:spcAft>
                    <a:spcPts val="0"/>
                  </a:spcAft>
                </a:pPr>
                <a:r>
                  <a:rPr lang="ar-SA" sz="1100" b="1" dirty="0">
                    <a:effectLst/>
                    <a:latin typeface="Calibri"/>
                    <a:ea typeface="Times New Roman"/>
                    <a:cs typeface="Arial"/>
                  </a:rPr>
                  <a:t>ماذا </a:t>
                </a:r>
                <a:r>
                  <a:rPr lang="ar-SA" sz="1050" b="1" dirty="0">
                    <a:effectLst/>
                    <a:latin typeface="Calibri"/>
                    <a:ea typeface="Times New Roman"/>
                    <a:cs typeface="Arial"/>
                  </a:rPr>
                  <a:t>تعلمت من هذا البرنامج</a:t>
                </a:r>
                <a:endParaRPr lang="en-US" sz="1050" dirty="0">
                  <a:effectLst/>
                  <a:latin typeface="Calibri"/>
                  <a:ea typeface="Calibri"/>
                  <a:cs typeface="Arial"/>
                </a:endParaRPr>
              </a:p>
            </p:txBody>
          </p:sp>
        </p:grpSp>
      </p:grpSp>
      <p:sp>
        <p:nvSpPr>
          <p:cNvPr id="12" name="Freeform 11"/>
          <p:cNvSpPr>
            <a:spLocks/>
          </p:cNvSpPr>
          <p:nvPr/>
        </p:nvSpPr>
        <p:spPr bwMode="auto">
          <a:xfrm rot="1423379">
            <a:off x="4119702" y="1637259"/>
            <a:ext cx="584658" cy="156749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3" name="Freeform 12"/>
          <p:cNvSpPr>
            <a:spLocks/>
          </p:cNvSpPr>
          <p:nvPr/>
        </p:nvSpPr>
        <p:spPr bwMode="auto">
          <a:xfrm rot="2347836">
            <a:off x="4825487" y="1471099"/>
            <a:ext cx="544368" cy="201173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4" name="Freeform 13"/>
          <p:cNvSpPr>
            <a:spLocks/>
          </p:cNvSpPr>
          <p:nvPr/>
        </p:nvSpPr>
        <p:spPr bwMode="auto">
          <a:xfrm rot="3921877">
            <a:off x="5159188" y="2132443"/>
            <a:ext cx="502219" cy="1966147"/>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ED7D31"/>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5" name="Freeform 14"/>
          <p:cNvSpPr>
            <a:spLocks/>
          </p:cNvSpPr>
          <p:nvPr/>
        </p:nvSpPr>
        <p:spPr bwMode="auto">
          <a:xfrm rot="5692358">
            <a:off x="5374902" y="2711894"/>
            <a:ext cx="455540" cy="2148261"/>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ysClr val="windowText" lastClr="000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7" name="Freeform 16"/>
          <p:cNvSpPr>
            <a:spLocks/>
          </p:cNvSpPr>
          <p:nvPr/>
        </p:nvSpPr>
        <p:spPr bwMode="auto">
          <a:xfrm rot="19353363">
            <a:off x="2144562" y="3809731"/>
            <a:ext cx="1578437" cy="522563"/>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9" name="مربع نص 135512"/>
          <p:cNvSpPr txBox="1"/>
          <p:nvPr/>
        </p:nvSpPr>
        <p:spPr>
          <a:xfrm rot="16200000">
            <a:off x="3600490" y="4332810"/>
            <a:ext cx="798830" cy="341630"/>
          </a:xfrm>
          <a:prstGeom prst="rect">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15000"/>
              </a:lnSpc>
              <a:spcAft>
                <a:spcPts val="0"/>
              </a:spcAft>
            </a:pPr>
            <a:r>
              <a:rPr lang="ar-EG" sz="1050" b="1" dirty="0">
                <a:solidFill>
                  <a:srgbClr val="C00000"/>
                </a:solidFill>
                <a:effectLst/>
                <a:latin typeface="Calibri"/>
                <a:ea typeface="Calibri"/>
                <a:cs typeface="Times New Roman"/>
              </a:rPr>
              <a:t>شجرة التعلم</a:t>
            </a:r>
            <a:endParaRPr lang="en-US" sz="1050" dirty="0">
              <a:effectLst/>
              <a:latin typeface="Calibri"/>
              <a:ea typeface="Calibri"/>
              <a:cs typeface="Arial"/>
            </a:endParaRPr>
          </a:p>
          <a:p>
            <a:pPr algn="r" rtl="1">
              <a:lnSpc>
                <a:spcPct val="115000"/>
              </a:lnSpc>
              <a:spcAft>
                <a:spcPts val="1000"/>
              </a:spcAft>
            </a:pPr>
            <a:r>
              <a:rPr lang="en-US" sz="1100" dirty="0">
                <a:effectLst/>
                <a:latin typeface="Calibri"/>
                <a:ea typeface="Calibri"/>
                <a:cs typeface="Arial"/>
              </a:rPr>
              <a:t> </a:t>
            </a:r>
          </a:p>
        </p:txBody>
      </p:sp>
      <p:sp>
        <p:nvSpPr>
          <p:cNvPr id="20" name="Rectangle 19"/>
          <p:cNvSpPr>
            <a:spLocks noChangeArrowheads="1"/>
          </p:cNvSpPr>
          <p:nvPr/>
        </p:nvSpPr>
        <p:spPr bwMode="auto">
          <a:xfrm>
            <a:off x="3797460" y="866406"/>
            <a:ext cx="1066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6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شجرة التعلم</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831975" algn="l"/>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 name="Diagram 21"/>
          <p:cNvGraphicFramePr/>
          <p:nvPr>
            <p:extLst>
              <p:ext uri="{D42A27DB-BD31-4B8C-83A1-F6EECF244321}">
                <p14:modId xmlns:p14="http://schemas.microsoft.com/office/powerpoint/2010/main" val="1288784505"/>
              </p:ext>
            </p:extLst>
          </p:nvPr>
        </p:nvGraphicFramePr>
        <p:xfrm>
          <a:off x="537225" y="619125"/>
          <a:ext cx="2228850" cy="828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3" name="Diagram 22"/>
          <p:cNvGraphicFramePr/>
          <p:nvPr>
            <p:extLst>
              <p:ext uri="{D42A27DB-BD31-4B8C-83A1-F6EECF244321}">
                <p14:modId xmlns:p14="http://schemas.microsoft.com/office/powerpoint/2010/main" val="1087162641"/>
              </p:ext>
            </p:extLst>
          </p:nvPr>
        </p:nvGraphicFramePr>
        <p:xfrm>
          <a:off x="6019800" y="547431"/>
          <a:ext cx="2228850" cy="91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4" name="Rectangle 23"/>
          <p:cNvSpPr/>
          <p:nvPr/>
        </p:nvSpPr>
        <p:spPr>
          <a:xfrm>
            <a:off x="2988585" y="11827"/>
            <a:ext cx="1140057" cy="768159"/>
          </a:xfrm>
          <a:prstGeom prst="rect">
            <a:avLst/>
          </a:prstGeom>
        </p:spPr>
        <p:txBody>
          <a:bodyPr wrap="none">
            <a:spAutoFit/>
          </a:bodyPr>
          <a:lstStyle/>
          <a:p>
            <a:pPr algn="ctr" rtl="1">
              <a:lnSpc>
                <a:spcPct val="300000"/>
              </a:lnSpc>
              <a:spcBef>
                <a:spcPts val="100"/>
              </a:spcBef>
              <a:spcAft>
                <a:spcPts val="100"/>
              </a:spcAft>
            </a:pPr>
            <a:r>
              <a:rPr lang="ar-EG" b="1" dirty="0" smtClean="0">
                <a:latin typeface="Segoe UI Symbol"/>
                <a:ea typeface="Calibri"/>
                <a:cs typeface="PT Bold Dusky"/>
              </a:rPr>
              <a:t>نشا</a:t>
            </a:r>
            <a:r>
              <a:rPr lang="ar-SA" b="1" dirty="0">
                <a:latin typeface="Segoe UI Symbol"/>
                <a:ea typeface="Calibri"/>
                <a:cs typeface="PT Bold Dusky"/>
              </a:rPr>
              <a:t>ط</a:t>
            </a:r>
            <a:r>
              <a:rPr lang="ar-EG" b="1" dirty="0">
                <a:latin typeface="Segoe UI Symbol"/>
                <a:ea typeface="Calibri"/>
                <a:cs typeface="PT Bold Dusky"/>
              </a:rPr>
              <a:t> </a:t>
            </a:r>
            <a:r>
              <a:rPr lang="ar-EG" b="1" dirty="0" smtClean="0">
                <a:latin typeface="Segoe UI Symbol"/>
                <a:ea typeface="Calibri"/>
                <a:cs typeface="PT Bold Dusky"/>
              </a:rPr>
              <a:t>(10 </a:t>
            </a:r>
            <a:r>
              <a:rPr lang="ar-EG" b="1" dirty="0">
                <a:latin typeface="Segoe UI Symbol"/>
                <a:ea typeface="Calibri"/>
                <a:cs typeface="PT Bold Dusky"/>
              </a:rPr>
              <a:t>)</a:t>
            </a:r>
            <a:r>
              <a:rPr lang="ar-EG" sz="1000" dirty="0">
                <a:ea typeface="Calibri"/>
              </a:rPr>
              <a:t> </a:t>
            </a:r>
            <a:endParaRPr lang="en-US" sz="1000" dirty="0">
              <a:ea typeface="Calibri"/>
              <a:cs typeface="Arial"/>
            </a:endParaRPr>
          </a:p>
        </p:txBody>
      </p:sp>
      <p:grpSp>
        <p:nvGrpSpPr>
          <p:cNvPr id="25" name="مجموعة 264"/>
          <p:cNvGrpSpPr/>
          <p:nvPr/>
        </p:nvGrpSpPr>
        <p:grpSpPr>
          <a:xfrm>
            <a:off x="4330064" y="442044"/>
            <a:ext cx="1376679" cy="434975"/>
            <a:chOff x="0" y="0"/>
            <a:chExt cx="1376855" cy="435391"/>
          </a:xfrm>
        </p:grpSpPr>
        <p:pic>
          <p:nvPicPr>
            <p:cNvPr id="26" name="صورة 27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931" y="0"/>
              <a:ext cx="430924" cy="430924"/>
            </a:xfrm>
            <a:prstGeom prst="rect">
              <a:avLst/>
            </a:prstGeom>
          </p:spPr>
        </p:pic>
        <p:sp>
          <p:nvSpPr>
            <p:cNvPr id="27" name="مربع نص 279"/>
            <p:cNvSpPr txBox="1">
              <a:spLocks/>
            </p:cNvSpPr>
            <p:nvPr/>
          </p:nvSpPr>
          <p:spPr>
            <a:xfrm>
              <a:off x="0" y="31531"/>
              <a:ext cx="826770" cy="40386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15000"/>
                </a:lnSpc>
                <a:spcAft>
                  <a:spcPts val="1000"/>
                </a:spcAft>
              </a:pPr>
              <a:r>
                <a:rPr lang="ar-SA" sz="1400" b="1">
                  <a:effectLst/>
                  <a:latin typeface="Calibri"/>
                  <a:ea typeface="Calibri"/>
                  <a:cs typeface="Arial"/>
                </a:rPr>
                <a:t>15 دقيقة</a:t>
              </a:r>
              <a:endParaRPr lang="en-US" sz="1100">
                <a:effectLst/>
                <a:latin typeface="Calibri"/>
                <a:ea typeface="Calibri"/>
                <a:cs typeface="Arial"/>
              </a:endParaRPr>
            </a:p>
          </p:txBody>
        </p:sp>
      </p:grpSp>
      <p:sp>
        <p:nvSpPr>
          <p:cNvPr id="28" name="Rectangle 27"/>
          <p:cNvSpPr/>
          <p:nvPr/>
        </p:nvSpPr>
        <p:spPr>
          <a:xfrm>
            <a:off x="1371600" y="5867400"/>
            <a:ext cx="6621143" cy="369332"/>
          </a:xfrm>
          <a:prstGeom prst="rect">
            <a:avLst/>
          </a:prstGeom>
        </p:spPr>
        <p:txBody>
          <a:bodyPr wrap="square">
            <a:spAutoFit/>
          </a:bodyPr>
          <a:lstStyle/>
          <a:p>
            <a:pPr algn="r" rtl="1"/>
            <a:r>
              <a:rPr lang="ar-EG" b="1" dirty="0">
                <a:ea typeface="Calibri"/>
                <a:cs typeface="Times New Roman"/>
              </a:rPr>
              <a:t>تعاون مع مجموعتك وارسم شجرة وضح على فروعها ماذا تعلمت في هذا البرنامج</a:t>
            </a:r>
            <a:endParaRPr lang="ar-EG" b="1" dirty="0"/>
          </a:p>
        </p:txBody>
      </p:sp>
    </p:spTree>
    <p:extLst>
      <p:ext uri="{BB962C8B-B14F-4D97-AF65-F5344CB8AC3E}">
        <p14:creationId xmlns:p14="http://schemas.microsoft.com/office/powerpoint/2010/main" val="18063241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13071517"/>
              </p:ext>
            </p:extLst>
          </p:nvPr>
        </p:nvGraphicFramePr>
        <p:xfrm>
          <a:off x="1371600" y="1828800"/>
          <a:ext cx="6400800" cy="4526684"/>
        </p:xfrm>
        <a:graphic>
          <a:graphicData uri="http://schemas.openxmlformats.org/drawingml/2006/table">
            <a:tbl>
              <a:tblPr rtl="1" firstRow="1" firstCol="1" lastRow="1" lastCol="1" bandRow="1" bandCol="1"/>
              <a:tblGrid>
                <a:gridCol w="479828"/>
                <a:gridCol w="5920972"/>
              </a:tblGrid>
              <a:tr h="244647">
                <a:tc>
                  <a:txBody>
                    <a:bodyPr/>
                    <a:lstStyle/>
                    <a:p>
                      <a:pPr algn="ctr" rtl="1">
                        <a:lnSpc>
                          <a:spcPct val="115000"/>
                        </a:lnSpc>
                        <a:spcAft>
                          <a:spcPts val="0"/>
                        </a:spcAft>
                      </a:pPr>
                      <a:r>
                        <a:rPr lang="ar-EG" sz="1200" dirty="0">
                          <a:solidFill>
                            <a:srgbClr val="000000"/>
                          </a:solidFill>
                          <a:effectLst/>
                          <a:latin typeface="Microsoft Uighur"/>
                          <a:ea typeface="SimSun"/>
                          <a:cs typeface="Akhbar MT"/>
                        </a:rPr>
                        <a:t>م</a:t>
                      </a:r>
                      <a:endParaRPr lang="en-US" sz="1000" dirty="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EG" sz="1400" b="1">
                          <a:solidFill>
                            <a:srgbClr val="000000"/>
                          </a:solidFill>
                          <a:effectLst/>
                          <a:latin typeface="Calibri"/>
                          <a:ea typeface="SimSun"/>
                          <a:cs typeface="Times New Roman"/>
                        </a:rPr>
                        <a:t>استفدت من هذه الجلسة</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2</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3</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4</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5</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dirty="0">
                          <a:solidFill>
                            <a:srgbClr val="000000"/>
                          </a:solidFill>
                          <a:effectLst/>
                          <a:latin typeface="Calibri"/>
                          <a:ea typeface="SimSun"/>
                          <a:cs typeface="Times New Roman"/>
                        </a:rPr>
                        <a:t> </a:t>
                      </a:r>
                      <a:endParaRPr lang="en-US" sz="1000" dirty="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6</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7</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8</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dirty="0">
                          <a:solidFill>
                            <a:srgbClr val="000000"/>
                          </a:solidFill>
                          <a:effectLst/>
                          <a:latin typeface="Calibri"/>
                          <a:ea typeface="SimSun"/>
                          <a:cs typeface="Times New Roman"/>
                        </a:rPr>
                        <a:t> </a:t>
                      </a:r>
                      <a:endParaRPr lang="en-US" sz="1000" dirty="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9</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10</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11</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12</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13</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14</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15</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16</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17</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18</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19</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20</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dirty="0">
                          <a:solidFill>
                            <a:srgbClr val="000000"/>
                          </a:solidFill>
                          <a:effectLst/>
                          <a:latin typeface="Calibri"/>
                          <a:ea typeface="SimSun"/>
                          <a:cs typeface="Times New Roman"/>
                        </a:rPr>
                        <a:t> </a:t>
                      </a:r>
                      <a:endParaRPr lang="en-US" sz="1000" dirty="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219200" y="265585"/>
            <a:ext cx="6781800" cy="158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200" b="1" i="0" u="none" strike="noStrike" cap="none" normalizeH="0" baseline="0" dirty="0" smtClean="0">
                <a:ln>
                  <a:noFill/>
                </a:ln>
                <a:solidFill>
                  <a:srgbClr val="833C0B"/>
                </a:solidFill>
                <a:effectLst/>
                <a:latin typeface="PT Bold Heading"/>
                <a:ea typeface="Calibri" pitchFamily="34" charset="0"/>
                <a:cs typeface="Arial" pitchFamily="34" charset="0"/>
              </a:rPr>
              <a:t>   </a:t>
            </a:r>
            <a:r>
              <a:rPr kumimoji="0" lang="ar-SA" sz="3200" b="1" i="0" u="none" strike="noStrike" cap="none" normalizeH="0" baseline="0" dirty="0" smtClean="0">
                <a:ln>
                  <a:noFill/>
                </a:ln>
                <a:solidFill>
                  <a:srgbClr val="833C0B"/>
                </a:solidFill>
                <a:effectLst/>
                <a:latin typeface="PT Bold Heading"/>
                <a:ea typeface="Calibri" pitchFamily="34" charset="0"/>
                <a:cs typeface="Arial" pitchFamily="34" charset="0"/>
              </a:rPr>
              <a:t>نموذج العائد من الجلسة التدريبية </a:t>
            </a:r>
            <a:endParaRPr kumimoji="0" lang="ar-EG" sz="3200" b="1" i="0" u="none" strike="noStrike" cap="none" normalizeH="0" baseline="0" dirty="0" smtClean="0">
              <a:ln>
                <a:noFill/>
              </a:ln>
              <a:solidFill>
                <a:srgbClr val="833C0B"/>
              </a:solidFill>
              <a:effectLst/>
              <a:latin typeface="PT Bold Heading"/>
              <a:ea typeface="Calibri"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7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EG" altLang="zh-CN" sz="2400" b="1" i="0" u="none" strike="noStrike" cap="none" normalizeH="0" baseline="0" dirty="0" smtClean="0">
                <a:ln>
                  <a:noFill/>
                </a:ln>
                <a:solidFill>
                  <a:srgbClr val="833C0B"/>
                </a:solidFill>
                <a:effectLst/>
                <a:latin typeface="Times New Roman" pitchFamily="18" charset="0"/>
                <a:ea typeface="SimSun" pitchFamily="2" charset="-122"/>
                <a:cs typeface="Times New Roman" pitchFamily="18" charset="0"/>
              </a:rPr>
              <a:t>عزيزي المتدرب ما الذي استفادته من هذه الجلسة التدريبية؟</a:t>
            </a:r>
            <a:endParaRPr kumimoji="0" lang="en-US" altLang="zh-CN" sz="7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ar-EG" altLang="zh-CN" sz="1600" b="1" i="0" u="none" strike="noStrike" cap="none" normalizeH="0" baseline="0" dirty="0" smtClean="0">
                <a:ln>
                  <a:noFill/>
                </a:ln>
                <a:solidFill>
                  <a:srgbClr val="000000"/>
                </a:solidFill>
                <a:effectLst/>
                <a:latin typeface="Akhbar MT"/>
                <a:ea typeface="SimSun" pitchFamily="2" charset="-122"/>
                <a:cs typeface="Arial" pitchFamily="34" charset="0"/>
              </a:rPr>
              <a:t> </a:t>
            </a:r>
            <a:endParaRPr kumimoji="0" lang="en-US" altLang="zh-CN"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61473159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48400" y="304800"/>
            <a:ext cx="2618024"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4000" b="1" i="0" u="none" strike="noStrike" kern="0" cap="none" spc="0" normalizeH="0" baseline="0" noProof="0" dirty="0">
                <a:ln w="1905"/>
                <a:solidFill>
                  <a:srgbClr val="C00000"/>
                </a:solidFill>
                <a:effectLst>
                  <a:innerShdw blurRad="69850" dist="43180" dir="5400000">
                    <a:srgbClr val="000000">
                      <a:alpha val="65000"/>
                    </a:srgbClr>
                  </a:innerShdw>
                </a:effectLst>
                <a:uLnTx/>
                <a:uFillTx/>
                <a:latin typeface="inherit"/>
                <a:ea typeface="Times New Roman"/>
                <a:cs typeface="AL-Mohanad Bold"/>
              </a:rPr>
              <a:t>المراجع والمصادر</a:t>
            </a:r>
            <a:endParaRPr kumimoji="0" lang="ar-EG" sz="4000" b="1" i="0" u="none" strike="noStrike" kern="0" cap="none" spc="0" normalizeH="0" baseline="0" noProof="0" dirty="0">
              <a:ln w="1905"/>
              <a:solidFill>
                <a:srgbClr val="C00000"/>
              </a:solidFill>
              <a:effectLst>
                <a:innerShdw blurRad="69850" dist="43180" dir="5400000">
                  <a:srgbClr val="000000">
                    <a:alpha val="65000"/>
                  </a:srgbClr>
                </a:innerShdw>
              </a:effectLst>
              <a:uLnTx/>
              <a:uFillTx/>
            </a:endParaRPr>
          </a:p>
        </p:txBody>
      </p:sp>
      <p:sp>
        <p:nvSpPr>
          <p:cNvPr id="3" name="Rectangle 2"/>
          <p:cNvSpPr/>
          <p:nvPr/>
        </p:nvSpPr>
        <p:spPr>
          <a:xfrm>
            <a:off x="457200" y="1219200"/>
            <a:ext cx="8153400" cy="1366528"/>
          </a:xfrm>
          <a:prstGeom prst="rect">
            <a:avLst/>
          </a:prstGeom>
        </p:spPr>
        <p:txBody>
          <a:bodyPr wrap="square">
            <a:spAutoFit/>
          </a:bodyPr>
          <a:lstStyle/>
          <a:p>
            <a:pPr marL="342900" marR="99060" lvl="0" indent="-342900" algn="r" rtl="1">
              <a:lnSpc>
                <a:spcPct val="115000"/>
              </a:lnSpc>
              <a:spcAft>
                <a:spcPts val="0"/>
              </a:spcAft>
              <a:buClr>
                <a:srgbClr val="C00000"/>
              </a:buClr>
              <a:buFont typeface="Wingdings"/>
              <a:buChar char=""/>
            </a:pPr>
            <a:r>
              <a:rPr lang="en-US" spc="55" dirty="0">
                <a:solidFill>
                  <a:schemeClr val="tx1">
                    <a:lumMod val="95000"/>
                    <a:lumOff val="5000"/>
                  </a:schemeClr>
                </a:solidFill>
                <a:latin typeface="Arial"/>
                <a:ea typeface="Times New Roman"/>
                <a:cs typeface="Arial"/>
                <a:hlinkClick r:id="rId2"/>
              </a:rPr>
              <a:t>"Cognitive behavioral therapy"</a:t>
            </a:r>
            <a:r>
              <a:rPr lang="en-US" spc="55" dirty="0">
                <a:solidFill>
                  <a:schemeClr val="tx1">
                    <a:lumMod val="95000"/>
                    <a:lumOff val="5000"/>
                  </a:schemeClr>
                </a:solidFill>
                <a:latin typeface="Arial"/>
                <a:ea typeface="Times New Roman"/>
                <a:cs typeface="Arial"/>
              </a:rPr>
              <a:t>. </a:t>
            </a:r>
            <a:r>
              <a:rPr lang="ar-SA" spc="55" dirty="0">
                <a:solidFill>
                  <a:schemeClr val="tx1">
                    <a:lumMod val="95000"/>
                    <a:lumOff val="5000"/>
                  </a:schemeClr>
                </a:solidFill>
                <a:ea typeface="Times New Roman"/>
                <a:hlinkClick r:id="rId3" tooltip="قاموس المعاني"/>
              </a:rPr>
              <a:t>قاموس المعاني</a:t>
            </a:r>
            <a:r>
              <a:rPr lang="en-US" spc="55" dirty="0">
                <a:solidFill>
                  <a:schemeClr val="tx1">
                    <a:lumMod val="95000"/>
                    <a:lumOff val="5000"/>
                  </a:schemeClr>
                </a:solidFill>
                <a:latin typeface="Arial"/>
                <a:ea typeface="Times New Roman"/>
                <a:cs typeface="Arial"/>
              </a:rPr>
              <a:t>. </a:t>
            </a:r>
            <a:r>
              <a:rPr lang="ar-SA" spc="55" dirty="0">
                <a:solidFill>
                  <a:schemeClr val="tx1">
                    <a:lumMod val="95000"/>
                    <a:lumOff val="5000"/>
                  </a:schemeClr>
                </a:solidFill>
                <a:ea typeface="Times New Roman"/>
              </a:rPr>
              <a:t>مؤرشف من</a:t>
            </a:r>
            <a:r>
              <a:rPr lang="en-US" spc="55" dirty="0">
                <a:solidFill>
                  <a:schemeClr val="tx1">
                    <a:lumMod val="95000"/>
                    <a:lumOff val="5000"/>
                  </a:schemeClr>
                </a:solidFill>
                <a:latin typeface="Arial"/>
                <a:ea typeface="Times New Roman"/>
                <a:cs typeface="Arial"/>
              </a:rPr>
              <a:t> </a:t>
            </a:r>
            <a:r>
              <a:rPr lang="ar-SA" spc="55" dirty="0">
                <a:solidFill>
                  <a:schemeClr val="tx1">
                    <a:lumMod val="95000"/>
                    <a:lumOff val="5000"/>
                  </a:schemeClr>
                </a:solidFill>
                <a:ea typeface="Times New Roman"/>
                <a:hlinkClick r:id="rId4"/>
              </a:rPr>
              <a:t>الأصل</a:t>
            </a:r>
            <a:r>
              <a:rPr lang="en-US" spc="55" dirty="0">
                <a:solidFill>
                  <a:schemeClr val="tx1">
                    <a:lumMod val="95000"/>
                    <a:lumOff val="5000"/>
                  </a:schemeClr>
                </a:solidFill>
                <a:latin typeface="Arial"/>
                <a:ea typeface="Times New Roman"/>
                <a:cs typeface="Arial"/>
              </a:rPr>
              <a:t> </a:t>
            </a:r>
            <a:r>
              <a:rPr lang="ar-SA" spc="55" dirty="0">
                <a:solidFill>
                  <a:schemeClr val="tx1">
                    <a:lumMod val="95000"/>
                    <a:lumOff val="5000"/>
                  </a:schemeClr>
                </a:solidFill>
                <a:ea typeface="Times New Roman"/>
              </a:rPr>
              <a:t>في 19 أكتوبر 2019</a:t>
            </a:r>
            <a:r>
              <a:rPr lang="en-US" spc="55" dirty="0">
                <a:solidFill>
                  <a:schemeClr val="tx1">
                    <a:lumMod val="95000"/>
                    <a:lumOff val="5000"/>
                  </a:schemeClr>
                </a:solidFill>
                <a:latin typeface="Arial"/>
                <a:ea typeface="Times New Roman"/>
                <a:cs typeface="Arial"/>
              </a:rPr>
              <a:t>. </a:t>
            </a:r>
            <a:r>
              <a:rPr lang="ar-SA" spc="55" dirty="0">
                <a:solidFill>
                  <a:schemeClr val="tx1">
                    <a:lumMod val="95000"/>
                    <a:lumOff val="5000"/>
                  </a:schemeClr>
                </a:solidFill>
                <a:ea typeface="Times New Roman"/>
              </a:rPr>
              <a:t>اطلع عليه بتاريخ 10/2019</a:t>
            </a:r>
            <a:r>
              <a:rPr lang="en-US" spc="55" dirty="0">
                <a:solidFill>
                  <a:schemeClr val="tx1">
                    <a:lumMod val="95000"/>
                    <a:lumOff val="5000"/>
                  </a:schemeClr>
                </a:solidFill>
                <a:latin typeface="Arial"/>
                <a:ea typeface="Times New Roman"/>
                <a:cs typeface="Arial"/>
              </a:rPr>
              <a:t>.</a:t>
            </a:r>
            <a:endParaRPr lang="en-US" sz="1050" dirty="0">
              <a:solidFill>
                <a:schemeClr val="tx1">
                  <a:lumMod val="95000"/>
                  <a:lumOff val="5000"/>
                </a:schemeClr>
              </a:solidFill>
              <a:ea typeface="Calibri"/>
              <a:cs typeface="Arial"/>
            </a:endParaRPr>
          </a:p>
          <a:p>
            <a:pPr marL="342900" marR="99060" lvl="0" indent="-342900" algn="r" rtl="1">
              <a:lnSpc>
                <a:spcPct val="115000"/>
              </a:lnSpc>
              <a:spcAft>
                <a:spcPts val="0"/>
              </a:spcAft>
              <a:buClr>
                <a:srgbClr val="C00000"/>
              </a:buClr>
              <a:buFont typeface="Wingdings"/>
              <a:buChar char=""/>
            </a:pPr>
            <a:r>
              <a:rPr lang="en-US" b="1" dirty="0">
                <a:solidFill>
                  <a:schemeClr val="tx1">
                    <a:lumMod val="95000"/>
                    <a:lumOff val="5000"/>
                  </a:schemeClr>
                </a:solidFill>
                <a:latin typeface="Arial"/>
                <a:ea typeface="Times New Roman"/>
                <a:cs typeface="Arial"/>
                <a:hlinkClick r:id="rId5" tooltip="تعدى المحتوى الحالي إلى أعلى الصفحة"/>
              </a:rPr>
              <a:t>^</a:t>
            </a:r>
            <a:r>
              <a:rPr lang="en-US" dirty="0">
                <a:solidFill>
                  <a:schemeClr val="tx1">
                    <a:lumMod val="95000"/>
                    <a:lumOff val="5000"/>
                  </a:schemeClr>
                </a:solidFill>
                <a:latin typeface="Arial"/>
                <a:ea typeface="Times New Roman"/>
                <a:cs typeface="Arial"/>
              </a:rPr>
              <a:t> </a:t>
            </a:r>
            <a:r>
              <a:rPr lang="en-US" spc="55" dirty="0">
                <a:solidFill>
                  <a:schemeClr val="tx1">
                    <a:lumMod val="95000"/>
                    <a:lumOff val="5000"/>
                  </a:schemeClr>
                </a:solidFill>
                <a:latin typeface="Arial"/>
                <a:ea typeface="Times New Roman"/>
                <a:cs typeface="Arial"/>
                <a:hlinkClick r:id="rId6"/>
              </a:rPr>
              <a:t>"</a:t>
            </a:r>
            <a:r>
              <a:rPr lang="ar-SA" spc="55" dirty="0">
                <a:solidFill>
                  <a:schemeClr val="tx1">
                    <a:lumMod val="95000"/>
                    <a:lumOff val="5000"/>
                  </a:schemeClr>
                </a:solidFill>
                <a:ea typeface="Times New Roman"/>
                <a:hlinkClick r:id="rId6"/>
              </a:rPr>
              <a:t>ما هو العلاج السلوكي المعرفي؟</a:t>
            </a:r>
            <a:r>
              <a:rPr lang="en-US" spc="55" dirty="0">
                <a:solidFill>
                  <a:schemeClr val="tx1">
                    <a:lumMod val="95000"/>
                    <a:lumOff val="5000"/>
                  </a:schemeClr>
                </a:solidFill>
                <a:latin typeface="Arial"/>
                <a:ea typeface="Times New Roman"/>
                <a:cs typeface="Arial"/>
                <a:hlinkClick r:id="rId6"/>
              </a:rPr>
              <a:t>"</a:t>
            </a:r>
            <a:r>
              <a:rPr lang="en-US" spc="55" dirty="0">
                <a:solidFill>
                  <a:schemeClr val="tx1">
                    <a:lumMod val="95000"/>
                    <a:lumOff val="5000"/>
                  </a:schemeClr>
                </a:solidFill>
                <a:latin typeface="Arial"/>
                <a:ea typeface="Times New Roman"/>
                <a:cs typeface="Arial"/>
              </a:rPr>
              <a:t>. </a:t>
            </a:r>
            <a:r>
              <a:rPr lang="ar-SA" spc="55" dirty="0">
                <a:solidFill>
                  <a:schemeClr val="tx1">
                    <a:lumMod val="95000"/>
                    <a:lumOff val="5000"/>
                  </a:schemeClr>
                </a:solidFill>
                <a:ea typeface="Times New Roman"/>
              </a:rPr>
              <a:t>مؤرشف من</a:t>
            </a:r>
            <a:r>
              <a:rPr lang="en-US" spc="55" dirty="0">
                <a:solidFill>
                  <a:schemeClr val="tx1">
                    <a:lumMod val="95000"/>
                    <a:lumOff val="5000"/>
                  </a:schemeClr>
                </a:solidFill>
                <a:latin typeface="Arial"/>
                <a:ea typeface="Times New Roman"/>
                <a:cs typeface="Arial"/>
              </a:rPr>
              <a:t> </a:t>
            </a:r>
            <a:r>
              <a:rPr lang="ar-SA" spc="55" dirty="0">
                <a:solidFill>
                  <a:schemeClr val="tx1">
                    <a:lumMod val="95000"/>
                    <a:lumOff val="5000"/>
                  </a:schemeClr>
                </a:solidFill>
                <a:ea typeface="Times New Roman"/>
                <a:hlinkClick r:id="rId7"/>
              </a:rPr>
              <a:t>الأصل</a:t>
            </a:r>
            <a:r>
              <a:rPr lang="en-US" spc="55" dirty="0">
                <a:solidFill>
                  <a:schemeClr val="tx1">
                    <a:lumMod val="95000"/>
                    <a:lumOff val="5000"/>
                  </a:schemeClr>
                </a:solidFill>
                <a:latin typeface="Arial"/>
                <a:ea typeface="Times New Roman"/>
                <a:cs typeface="Arial"/>
              </a:rPr>
              <a:t> </a:t>
            </a:r>
            <a:r>
              <a:rPr lang="ar-SA" spc="55" dirty="0">
                <a:solidFill>
                  <a:schemeClr val="tx1">
                    <a:lumMod val="95000"/>
                    <a:lumOff val="5000"/>
                  </a:schemeClr>
                </a:solidFill>
                <a:ea typeface="Times New Roman"/>
              </a:rPr>
              <a:t>في 10 أكتوبر 2018</a:t>
            </a:r>
            <a:r>
              <a:rPr lang="en-US" spc="55" dirty="0">
                <a:solidFill>
                  <a:schemeClr val="tx1">
                    <a:lumMod val="95000"/>
                    <a:lumOff val="5000"/>
                  </a:schemeClr>
                </a:solidFill>
                <a:latin typeface="Arial"/>
                <a:ea typeface="Times New Roman"/>
                <a:cs typeface="Arial"/>
              </a:rPr>
              <a:t>. </a:t>
            </a:r>
            <a:r>
              <a:rPr lang="ar-SA" spc="55" dirty="0">
                <a:solidFill>
                  <a:schemeClr val="tx1">
                    <a:lumMod val="95000"/>
                    <a:lumOff val="5000"/>
                  </a:schemeClr>
                </a:solidFill>
                <a:ea typeface="Times New Roman"/>
              </a:rPr>
              <a:t>اطلع عليه بتاريخ 21/05/2018</a:t>
            </a:r>
            <a:r>
              <a:rPr lang="en-US" spc="55" dirty="0">
                <a:solidFill>
                  <a:schemeClr val="tx1">
                    <a:lumMod val="95000"/>
                    <a:lumOff val="5000"/>
                  </a:schemeClr>
                </a:solidFill>
                <a:latin typeface="Arial"/>
                <a:ea typeface="Times New Roman"/>
                <a:cs typeface="Arial"/>
              </a:rPr>
              <a:t>.</a:t>
            </a:r>
            <a:endParaRPr lang="en-US" sz="1050" dirty="0">
              <a:solidFill>
                <a:schemeClr val="tx1">
                  <a:lumMod val="95000"/>
                  <a:lumOff val="5000"/>
                </a:schemeClr>
              </a:solidFill>
              <a:ea typeface="Calibri"/>
              <a:cs typeface="Arial"/>
            </a:endParaRPr>
          </a:p>
        </p:txBody>
      </p:sp>
      <p:sp>
        <p:nvSpPr>
          <p:cNvPr id="4" name="Rectangle 3"/>
          <p:cNvSpPr/>
          <p:nvPr/>
        </p:nvSpPr>
        <p:spPr>
          <a:xfrm>
            <a:off x="533400" y="2743200"/>
            <a:ext cx="8077200" cy="2260106"/>
          </a:xfrm>
          <a:prstGeom prst="rect">
            <a:avLst/>
          </a:prstGeom>
        </p:spPr>
        <p:txBody>
          <a:bodyPr wrap="square">
            <a:spAutoFit/>
          </a:bodyPr>
          <a:lstStyle/>
          <a:p>
            <a:pPr marL="342900" lvl="0" indent="-342900">
              <a:lnSpc>
                <a:spcPct val="115000"/>
              </a:lnSpc>
              <a:spcAft>
                <a:spcPts val="1000"/>
              </a:spcAft>
              <a:buClr>
                <a:srgbClr val="C00000"/>
              </a:buClr>
              <a:buSzPts val="1800"/>
              <a:buFont typeface="Wingdings"/>
              <a:buChar char=""/>
            </a:pPr>
            <a:r>
              <a:rPr lang="en-US" dirty="0">
                <a:solidFill>
                  <a:srgbClr val="333333"/>
                </a:solidFill>
                <a:latin typeface="Arial"/>
                <a:ea typeface="Calibri"/>
                <a:cs typeface="Arial"/>
              </a:rPr>
              <a:t>↑ Ana </a:t>
            </a:r>
            <a:r>
              <a:rPr lang="en-US" dirty="0" err="1">
                <a:solidFill>
                  <a:srgbClr val="333333"/>
                </a:solidFill>
                <a:latin typeface="Arial"/>
                <a:ea typeface="Calibri"/>
                <a:cs typeface="Arial"/>
              </a:rPr>
              <a:t>Gotter</a:t>
            </a:r>
            <a:r>
              <a:rPr lang="en-US" dirty="0">
                <a:solidFill>
                  <a:srgbClr val="333333"/>
                </a:solidFill>
                <a:latin typeface="Arial"/>
                <a:ea typeface="Calibri"/>
                <a:cs typeface="Arial"/>
              </a:rPr>
              <a:t> (14-11-2016), "Behavioral Therapy"</a:t>
            </a:r>
            <a:r>
              <a:rPr lang="ar-SA" dirty="0">
                <a:solidFill>
                  <a:srgbClr val="333333"/>
                </a:solidFill>
                <a:latin typeface="Arial"/>
                <a:ea typeface="Calibri"/>
              </a:rPr>
              <a:t>، </a:t>
            </a:r>
            <a:r>
              <a:rPr lang="en-US" dirty="0">
                <a:solidFill>
                  <a:srgbClr val="333333"/>
                </a:solidFill>
                <a:latin typeface="Arial"/>
                <a:ea typeface="Calibri"/>
                <a:cs typeface="Arial"/>
              </a:rPr>
              <a:t>www.healthline.com, Retrieved 17-3-2019.</a:t>
            </a:r>
            <a:endParaRPr lang="en-US" sz="1050" dirty="0">
              <a:ea typeface="Calibri"/>
              <a:cs typeface="Arial"/>
            </a:endParaRPr>
          </a:p>
          <a:p>
            <a:pPr marL="342900" lvl="0" indent="-342900">
              <a:lnSpc>
                <a:spcPct val="115000"/>
              </a:lnSpc>
              <a:spcAft>
                <a:spcPts val="1000"/>
              </a:spcAft>
              <a:buClr>
                <a:srgbClr val="C00000"/>
              </a:buClr>
              <a:buSzPts val="1800"/>
              <a:buFont typeface="Wingdings"/>
              <a:buChar char=""/>
            </a:pPr>
            <a:r>
              <a:rPr lang="en-US" dirty="0">
                <a:solidFill>
                  <a:srgbClr val="333333"/>
                </a:solidFill>
                <a:latin typeface="Arial"/>
                <a:ea typeface="Calibri"/>
                <a:cs typeface="Arial"/>
              </a:rPr>
              <a:t> ↑ "Behavior therapy for young children with ADHD", www.cdc.gov,14-12-2018</a:t>
            </a:r>
            <a:r>
              <a:rPr lang="ar-SA" dirty="0">
                <a:solidFill>
                  <a:srgbClr val="333333"/>
                </a:solidFill>
                <a:latin typeface="Arial"/>
                <a:ea typeface="Calibri"/>
              </a:rPr>
              <a:t>، </a:t>
            </a:r>
            <a:r>
              <a:rPr lang="en-US" dirty="0">
                <a:solidFill>
                  <a:srgbClr val="333333"/>
                </a:solidFill>
                <a:latin typeface="Arial"/>
                <a:ea typeface="Calibri"/>
                <a:cs typeface="Arial"/>
              </a:rPr>
              <a:t>Retrieved 17-3-2019. </a:t>
            </a:r>
            <a:endParaRPr lang="en-US" sz="1050" dirty="0">
              <a:ea typeface="Calibri"/>
              <a:cs typeface="Arial"/>
            </a:endParaRPr>
          </a:p>
          <a:p>
            <a:pPr marL="342900" lvl="0" indent="-342900">
              <a:lnSpc>
                <a:spcPct val="115000"/>
              </a:lnSpc>
              <a:spcAft>
                <a:spcPts val="1000"/>
              </a:spcAft>
              <a:buClr>
                <a:srgbClr val="C00000"/>
              </a:buClr>
              <a:buSzPts val="1800"/>
              <a:buFont typeface="Wingdings"/>
              <a:buChar char=""/>
            </a:pPr>
            <a:r>
              <a:rPr lang="en-US" dirty="0">
                <a:solidFill>
                  <a:srgbClr val="333333"/>
                </a:solidFill>
                <a:latin typeface="Arial"/>
                <a:ea typeface="Calibri"/>
                <a:cs typeface="Arial"/>
              </a:rPr>
              <a:t>↑ "Cognitive behavioral therapy", www.mayoclinic.org,16-3-2019</a:t>
            </a:r>
            <a:r>
              <a:rPr lang="ar-SA" dirty="0">
                <a:solidFill>
                  <a:srgbClr val="333333"/>
                </a:solidFill>
                <a:latin typeface="Arial"/>
                <a:ea typeface="Calibri"/>
              </a:rPr>
              <a:t>، </a:t>
            </a:r>
            <a:r>
              <a:rPr lang="en-US" dirty="0">
                <a:solidFill>
                  <a:srgbClr val="333333"/>
                </a:solidFill>
                <a:latin typeface="Arial"/>
                <a:ea typeface="Calibri"/>
                <a:cs typeface="Arial"/>
              </a:rPr>
              <a:t>Retrieved 17-3-2019. Edited.</a:t>
            </a:r>
            <a:endParaRPr lang="en-US" sz="1050" dirty="0">
              <a:ea typeface="Calibri"/>
              <a:cs typeface="Arial"/>
            </a:endParaRPr>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343400" y="304800"/>
            <a:ext cx="4496519" cy="1828800"/>
            <a:chOff x="7035" y="555"/>
            <a:chExt cx="4260" cy="3555"/>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5" y="555"/>
              <a:ext cx="4260" cy="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p:cNvSpPr>
              <a:spLocks noChangeArrowheads="1"/>
            </p:cNvSpPr>
            <p:nvPr/>
          </p:nvSpPr>
          <p:spPr bwMode="auto">
            <a:xfrm>
              <a:off x="7290" y="2655"/>
              <a:ext cx="3615" cy="87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dirty="0">
                  <a:latin typeface="Calibri" pitchFamily="34" charset="0"/>
                  <a:ea typeface="Arial" pitchFamily="34" charset="0"/>
                  <a:cs typeface="AL-Mateen" pitchFamily="2" charset="-78"/>
                </a:rPr>
                <a:t>الأهداف  التفصيلية للوحدة:</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5" name="Rectangle 4"/>
          <p:cNvSpPr/>
          <p:nvPr/>
        </p:nvSpPr>
        <p:spPr>
          <a:xfrm>
            <a:off x="2332266" y="2229531"/>
            <a:ext cx="6096000" cy="3287054"/>
          </a:xfrm>
          <a:prstGeom prst="rect">
            <a:avLst/>
          </a:prstGeom>
        </p:spPr>
        <p:txBody>
          <a:bodyPr wrap="square">
            <a:spAutoFit/>
          </a:bodyPr>
          <a:lstStyle/>
          <a:p>
            <a:pPr marL="342900" lvl="0" indent="-342900" algn="r" rtl="1">
              <a:lnSpc>
                <a:spcPct val="115000"/>
              </a:lnSpc>
              <a:spcAft>
                <a:spcPts val="0"/>
              </a:spcAft>
              <a:buClr>
                <a:srgbClr val="31849B"/>
              </a:buClr>
              <a:buFont typeface="Wingdings"/>
              <a:buChar char=""/>
            </a:pPr>
            <a:r>
              <a:rPr lang="ar-SA" sz="2400" dirty="0">
                <a:ea typeface="Times New Roman"/>
              </a:rPr>
              <a:t>أن يعرف المتدرب ما هو العلاج السلوكي</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يدرك المتدرب خطوات العلاج السلوكي المعرفي  </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يعي المتدرب العلاج السلوكي المعرفي </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يعرف المتدرب العلاج السلوكي المعرفي للأكتئاب</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يلم المتدرب بطرق العلاج السلوكي المعرفي </a:t>
            </a:r>
            <a:endParaRPr lang="en-US" sz="1600" dirty="0">
              <a:ea typeface="Calibri"/>
              <a:cs typeface="Arial"/>
            </a:endParaRPr>
          </a:p>
          <a:p>
            <a:pPr marL="342900" lvl="0" indent="-342900" algn="r" rtl="1">
              <a:lnSpc>
                <a:spcPct val="150000"/>
              </a:lnSpc>
              <a:spcAft>
                <a:spcPts val="0"/>
              </a:spcAft>
              <a:buClr>
                <a:srgbClr val="31849B"/>
              </a:buClr>
              <a:buFont typeface="Wingdings"/>
              <a:buChar char=""/>
            </a:pPr>
            <a:r>
              <a:rPr lang="ar-SA" sz="2400" dirty="0">
                <a:ea typeface="Times New Roman"/>
              </a:rPr>
              <a:t>أن يدرك المتدرب أفضل علاج سلوكي للوسواس القهري</a:t>
            </a:r>
            <a:endParaRPr lang="en-US" sz="1600" dirty="0">
              <a:ea typeface="Calibri"/>
              <a:cs typeface="Arial"/>
            </a:endParaRPr>
          </a:p>
        </p:txBody>
      </p:sp>
      <p:pic>
        <p:nvPicPr>
          <p:cNvPr id="6" name="Picture 5" descr="images"/>
          <p:cNvPicPr/>
          <p:nvPr/>
        </p:nvPicPr>
        <p:blipFill>
          <a:blip r:embed="rId3">
            <a:extLst>
              <a:ext uri="{28A0092B-C50C-407E-A947-70E740481C1C}">
                <a14:useLocalDpi xmlns:a14="http://schemas.microsoft.com/office/drawing/2010/main" val="0"/>
              </a:ext>
            </a:extLst>
          </a:blip>
          <a:srcRect/>
          <a:stretch>
            <a:fillRect/>
          </a:stretch>
        </p:blipFill>
        <p:spPr bwMode="auto">
          <a:xfrm>
            <a:off x="444519" y="4724399"/>
            <a:ext cx="1887747" cy="1495425"/>
          </a:xfrm>
          <a:prstGeom prst="rect">
            <a:avLst/>
          </a:prstGeom>
          <a:noFill/>
          <a:ln>
            <a:noFill/>
          </a:ln>
        </p:spPr>
      </p:pic>
    </p:spTree>
    <p:extLst>
      <p:ext uri="{BB962C8B-B14F-4D97-AF65-F5344CB8AC3E}">
        <p14:creationId xmlns:p14="http://schemas.microsoft.com/office/powerpoint/2010/main" val="423378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
        <p:nvSpPr>
          <p:cNvPr id="3" name="Rectangle 2"/>
          <p:cNvSpPr/>
          <p:nvPr/>
        </p:nvSpPr>
        <p:spPr>
          <a:xfrm>
            <a:off x="6705600" y="228600"/>
            <a:ext cx="2318262" cy="1284519"/>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7200" b="1" i="0" u="none" strike="noStrike" kern="0" cap="none" spc="0" normalizeH="0" baseline="0" noProof="0" dirty="0">
                <a:ln w="1905"/>
                <a:solidFill>
                  <a:srgbClr val="C00000"/>
                </a:solidFill>
                <a:effectLst>
                  <a:innerShdw blurRad="69850" dist="43180" dir="5400000">
                    <a:srgbClr val="000000">
                      <a:alpha val="65000"/>
                    </a:srgbClr>
                  </a:innerShdw>
                </a:effectLst>
                <a:uLnTx/>
                <a:uFillTx/>
                <a:ea typeface="Calibri"/>
              </a:rPr>
              <a:t>الخاتمة</a:t>
            </a:r>
            <a:endParaRPr kumimoji="0" lang="en-US" sz="3200" b="1" i="0" u="none" strike="noStrike" kern="0" cap="none" spc="0" normalizeH="0" baseline="0" noProof="0" dirty="0">
              <a:ln w="11430"/>
              <a:solidFill>
                <a:srgbClr val="C00000"/>
              </a:solidFill>
              <a:effectLst>
                <a:outerShdw blurRad="50800" dist="39000" dir="5460000" algn="tl">
                  <a:srgbClr val="000000">
                    <a:alpha val="38000"/>
                  </a:srgbClr>
                </a:outerShdw>
              </a:effectLst>
              <a:uLnTx/>
              <a:uFillTx/>
              <a:ea typeface="Calibri"/>
              <a:cs typeface="Arial"/>
            </a:endParaRPr>
          </a:p>
        </p:txBody>
      </p:sp>
      <p:sp>
        <p:nvSpPr>
          <p:cNvPr id="4" name="Content Placeholder 2"/>
          <p:cNvSpPr txBox="1">
            <a:spLocks/>
          </p:cNvSpPr>
          <p:nvPr/>
        </p:nvSpPr>
        <p:spPr>
          <a:xfrm>
            <a:off x="2362200" y="5410200"/>
            <a:ext cx="5029200" cy="1447800"/>
          </a:xfrm>
          <a:prstGeom prst="rect">
            <a:avLst/>
          </a:prstGeom>
          <a:noFill/>
          <a:ln w="12700" cap="flat" cmpd="sng" algn="ctr">
            <a:noFill/>
            <a:prstDash val="solid"/>
            <a:miter lim="800000"/>
          </a:ln>
          <a:effectLst/>
        </p:spPr>
        <p:txBody>
          <a:bodyPr vert="horz" lIns="91440" tIns="45720" rIns="91440" bIns="45720" rtlCol="1">
            <a:normAutofit fontScale="475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76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76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شكراً لحضوركم</a:t>
            </a:r>
            <a:endParaRPr kumimoji="0" lang="en-US" altLang="en-US" sz="76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3927195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(1/1)</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فردي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smtClean="0">
                <a:ln>
                  <a:noFill/>
                </a:ln>
                <a:solidFill>
                  <a:schemeClr val="tx1"/>
                </a:solidFill>
                <a:effectLst/>
                <a:latin typeface="Calibri" pitchFamily="34" charset="0"/>
                <a:ea typeface="Arial" pitchFamily="34" charset="0"/>
                <a:cs typeface="AL-Mateen" pitchFamily="2" charset="-78"/>
              </a:rPr>
              <a:t>الزمن: 15 دقيقه</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smtClean="0">
                <a:ln>
                  <a:noFill/>
                </a:ln>
                <a:solidFill>
                  <a:schemeClr val="tx1"/>
                </a:solidFill>
                <a:effectLst/>
                <a:latin typeface="Calibri" pitchFamily="34" charset="0"/>
                <a:ea typeface="Arial" pitchFamily="34" charset="0"/>
                <a:cs typeface="AL-Mateen" pitchFamily="2" charset="-78"/>
              </a:rPr>
              <a:t>كسر الجليد</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pic>
        <p:nvPicPr>
          <p:cNvPr id="8209"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550" y="1331257"/>
            <a:ext cx="1085850" cy="1028700"/>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18"/>
          <p:cNvSpPr>
            <a:spLocks noChangeArrowheads="1"/>
          </p:cNvSpPr>
          <p:nvPr/>
        </p:nvSpPr>
        <p:spPr bwMode="auto">
          <a:xfrm>
            <a:off x="2321689" y="2494413"/>
            <a:ext cx="4878388" cy="485775"/>
          </a:xfrm>
          <a:prstGeom prst="roundRect">
            <a:avLst>
              <a:gd name="adj" fmla="val 16667"/>
            </a:avLst>
          </a:prstGeom>
          <a:noFill/>
          <a:ln w="31750">
            <a:solidFill>
              <a:srgbClr val="70AD47"/>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000" b="1"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قم عزيزي المشارك بالإجابة عن الأسئلة التالية:</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6" name="AutoShape 19"/>
          <p:cNvSpPr>
            <a:spLocks noChangeArrowheads="1"/>
          </p:cNvSpPr>
          <p:nvPr/>
        </p:nvSpPr>
        <p:spPr bwMode="auto">
          <a:xfrm>
            <a:off x="6324600" y="3418157"/>
            <a:ext cx="2390775" cy="60007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ما هو العلاج السلوكي المعرفي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AutoShape 20"/>
          <p:cNvSpPr>
            <a:spLocks noChangeArrowheads="1"/>
          </p:cNvSpPr>
          <p:nvPr/>
        </p:nvSpPr>
        <p:spPr bwMode="auto">
          <a:xfrm>
            <a:off x="1712883" y="3352800"/>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8" name="AutoShape 21"/>
          <p:cNvSpPr>
            <a:spLocks noChangeArrowheads="1"/>
          </p:cNvSpPr>
          <p:nvPr/>
        </p:nvSpPr>
        <p:spPr bwMode="auto">
          <a:xfrm>
            <a:off x="6372225" y="4572000"/>
            <a:ext cx="2390775" cy="96202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endParaRPr kumimoji="0" lang="en-US" sz="100" b="0" i="0" u="none" strike="noStrike" cap="none" normalizeH="0" baseline="0" dirty="0" smtClean="0">
              <a:ln>
                <a:noFill/>
              </a:ln>
              <a:solidFill>
                <a:srgbClr val="FFFFFF"/>
              </a:solidFill>
              <a:effectLst/>
              <a:latin typeface="Calibri" pitchFamily="34" charset="0"/>
              <a:ea typeface="Arial" pitchFamily="34" charset="0"/>
              <a:cs typeface="AL-Mohanad Bold" pitchFamily="2" charset="-78"/>
            </a:endParaRPr>
          </a:p>
          <a:p>
            <a:pPr lvl="0" algn="ctr" rtl="1"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كا هي دلائل حاجة الطفل للعلاج السلوكي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AutoShape 20"/>
          <p:cNvSpPr>
            <a:spLocks noChangeArrowheads="1"/>
          </p:cNvSpPr>
          <p:nvPr/>
        </p:nvSpPr>
        <p:spPr bwMode="auto">
          <a:xfrm>
            <a:off x="1722947" y="4691721"/>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6913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209"/>
                                        </p:tgtEl>
                                        <p:attrNameLst>
                                          <p:attrName>style.visibility</p:attrName>
                                        </p:attrNameLst>
                                      </p:cBhvr>
                                      <p:to>
                                        <p:strVal val="visible"/>
                                      </p:to>
                                    </p:set>
                                    <p:animEffect transition="in" filter="barn(inVertical)">
                                      <p:cBhvr>
                                        <p:cTn id="17" dur="500"/>
                                        <p:tgtEl>
                                          <p:spTgt spid="820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208"/>
                                        </p:tgtEl>
                                        <p:attrNameLst>
                                          <p:attrName>style.visibility</p:attrName>
                                        </p:attrNameLst>
                                      </p:cBhvr>
                                      <p:to>
                                        <p:strVal val="visible"/>
                                      </p:to>
                                    </p:set>
                                    <p:animEffect transition="in" filter="barn(inVertical)">
                                      <p:cBhvr>
                                        <p:cTn id="22" dur="500"/>
                                        <p:tgtEl>
                                          <p:spTgt spid="820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ppt_x"/>
                                          </p:val>
                                        </p:tav>
                                        <p:tav tm="100000">
                                          <p:val>
                                            <p:strVal val="#ppt_x"/>
                                          </p:val>
                                        </p:tav>
                                      </p:tavLst>
                                    </p:anim>
                                    <p:anim calcmode="lin" valueType="num">
                                      <p:cBhvr additive="base">
                                        <p:cTn id="4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1000"/>
                                        <p:tgtEl>
                                          <p:spTgt spid="17"/>
                                        </p:tgtEl>
                                      </p:cBhvr>
                                    </p:animEffect>
                                    <p:anim calcmode="lin" valueType="num">
                                      <p:cBhvr>
                                        <p:cTn id="51" dur="1000" fill="hold"/>
                                        <p:tgtEl>
                                          <p:spTgt spid="17"/>
                                        </p:tgtEl>
                                        <p:attrNameLst>
                                          <p:attrName>ppt_x</p:attrName>
                                        </p:attrNameLst>
                                      </p:cBhvr>
                                      <p:tavLst>
                                        <p:tav tm="0">
                                          <p:val>
                                            <p:strVal val="#ppt_x"/>
                                          </p:val>
                                        </p:tav>
                                        <p:tav tm="100000">
                                          <p:val>
                                            <p:strVal val="#ppt_x"/>
                                          </p:val>
                                        </p:tav>
                                      </p:tavLst>
                                    </p:anim>
                                    <p:anim calcmode="lin" valueType="num">
                                      <p:cBhvr>
                                        <p:cTn id="5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arn(inVertical)">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barn(inVertical)">
                                      <p:cBhvr>
                                        <p:cTn id="6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0" grpId="0" animBg="1"/>
      <p:bldP spid="14" grpId="0" animBg="1"/>
      <p:bldP spid="15" grpId="0" animBg="1"/>
      <p:bldP spid="16" grpId="0" animBg="1"/>
      <p:bldP spid="17" grpId="0" animBg="1"/>
      <p:bldP spid="18"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rtl="1"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 هو العلاج السلوكي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609600" y="2072219"/>
            <a:ext cx="8077200" cy="2805896"/>
          </a:xfrm>
          <a:prstGeom prst="rect">
            <a:avLst/>
          </a:prstGeom>
          <a:ln w="28575">
            <a:solidFill>
              <a:srgbClr val="C00000"/>
            </a:solidFill>
            <a:prstDash val="sysDash"/>
          </a:ln>
        </p:spPr>
        <p:txBody>
          <a:bodyPr wrap="square">
            <a:spAutoFit/>
          </a:bodyPr>
          <a:lstStyle/>
          <a:p>
            <a:pPr algn="r" rtl="1">
              <a:lnSpc>
                <a:spcPct val="150000"/>
              </a:lnSpc>
              <a:spcAft>
                <a:spcPts val="1000"/>
              </a:spcAft>
            </a:pPr>
            <a:r>
              <a:rPr lang="ar-SA" sz="3200" dirty="0">
                <a:solidFill>
                  <a:srgbClr val="7030A0"/>
                </a:solidFill>
                <a:ea typeface="Calibri"/>
              </a:rPr>
              <a:t>العلاج السلوكي </a:t>
            </a:r>
            <a:endParaRPr lang="en-US" sz="1400" dirty="0">
              <a:ea typeface="Calibri"/>
              <a:cs typeface="Arial"/>
            </a:endParaRPr>
          </a:p>
          <a:p>
            <a:pPr algn="r" rtl="1"/>
            <a:r>
              <a:rPr lang="ar-SA" sz="2400" dirty="0">
                <a:solidFill>
                  <a:srgbClr val="0D0D0D"/>
                </a:solidFill>
                <a:ea typeface="Calibri"/>
              </a:rPr>
              <a:t>يمكن القول إنّ العلاج السلوكي هو مفهوم واسع النطاق يشتمل على العديد من أنواع العلاج التي تعالج الأمراض العقلية؛ بحيث يهدف إلى تحديد الأطباع والسلوكيات غير الصحية؛ التي يقوم بها المريض وتؤول بعدها إلى تدمير مستواه الصحي، معتمداً على فكرة أساسها أن جميع التصرفات يتعلمها الإنسان، سواء الصحية، وغير الصحية ويمكن بعدها تغيير التصرفات غير الصحية منها وتعديلها</a:t>
            </a:r>
            <a:endParaRPr lang="ar-EG" sz="2400" dirty="0"/>
          </a:p>
        </p:txBody>
      </p:sp>
      <p:sp>
        <p:nvSpPr>
          <p:cNvPr id="7" name="Oval 6"/>
          <p:cNvSpPr/>
          <p:nvPr/>
        </p:nvSpPr>
        <p:spPr>
          <a:xfrm>
            <a:off x="152400" y="4758612"/>
            <a:ext cx="1600200" cy="1675085"/>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2602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TotalTime>
  <Words>4916</Words>
  <Application>Microsoft Office PowerPoint</Application>
  <PresentationFormat>عرض على الشاشة (3:4)‏</PresentationFormat>
  <Paragraphs>511</Paragraphs>
  <Slides>70</Slides>
  <Notes>9</Notes>
  <HiddenSlides>0</HiddenSlides>
  <MMClips>0</MMClips>
  <ScaleCrop>false</ScaleCrop>
  <HeadingPairs>
    <vt:vector size="4" baseType="variant">
      <vt:variant>
        <vt:lpstr>نسق</vt:lpstr>
      </vt:variant>
      <vt:variant>
        <vt:i4>1</vt:i4>
      </vt:variant>
      <vt:variant>
        <vt:lpstr>عناوين الشرائح</vt:lpstr>
      </vt:variant>
      <vt:variant>
        <vt:i4>70</vt:i4>
      </vt:variant>
    </vt:vector>
  </HeadingPairs>
  <TitlesOfParts>
    <vt:vector size="71" baseType="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Kimo Store</cp:lastModifiedBy>
  <cp:revision>75</cp:revision>
  <dcterms:created xsi:type="dcterms:W3CDTF">2006-08-16T00:00:00Z</dcterms:created>
  <dcterms:modified xsi:type="dcterms:W3CDTF">2021-02-23T11:54:29Z</dcterms:modified>
</cp:coreProperties>
</file>