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75"/>
  </p:notesMasterIdLst>
  <p:sldIdLst>
    <p:sldId id="268" r:id="rId2"/>
    <p:sldId id="284" r:id="rId3"/>
    <p:sldId id="285" r:id="rId4"/>
    <p:sldId id="286" r:id="rId5"/>
    <p:sldId id="287" r:id="rId6"/>
    <p:sldId id="288" r:id="rId7"/>
    <p:sldId id="289" r:id="rId8"/>
    <p:sldId id="290" r:id="rId9"/>
    <p:sldId id="291" r:id="rId10"/>
    <p:sldId id="260" r:id="rId11"/>
    <p:sldId id="261" r:id="rId12"/>
    <p:sldId id="262" r:id="rId13"/>
    <p:sldId id="263" r:id="rId14"/>
    <p:sldId id="264" r:id="rId15"/>
    <p:sldId id="322" r:id="rId16"/>
    <p:sldId id="321" r:id="rId17"/>
    <p:sldId id="320" r:id="rId18"/>
    <p:sldId id="319" r:id="rId19"/>
    <p:sldId id="318" r:id="rId20"/>
    <p:sldId id="317" r:id="rId21"/>
    <p:sldId id="316" r:id="rId22"/>
    <p:sldId id="315" r:id="rId23"/>
    <p:sldId id="314" r:id="rId24"/>
    <p:sldId id="313" r:id="rId25"/>
    <p:sldId id="312" r:id="rId26"/>
    <p:sldId id="311" r:id="rId27"/>
    <p:sldId id="310" r:id="rId28"/>
    <p:sldId id="309" r:id="rId29"/>
    <p:sldId id="308" r:id="rId30"/>
    <p:sldId id="307" r:id="rId31"/>
    <p:sldId id="306" r:id="rId32"/>
    <p:sldId id="305" r:id="rId33"/>
    <p:sldId id="304" r:id="rId34"/>
    <p:sldId id="303" r:id="rId35"/>
    <p:sldId id="302" r:id="rId36"/>
    <p:sldId id="301" r:id="rId37"/>
    <p:sldId id="300" r:id="rId38"/>
    <p:sldId id="299" r:id="rId39"/>
    <p:sldId id="298" r:id="rId40"/>
    <p:sldId id="297" r:id="rId41"/>
    <p:sldId id="296" r:id="rId42"/>
    <p:sldId id="295" r:id="rId43"/>
    <p:sldId id="294" r:id="rId44"/>
    <p:sldId id="293" r:id="rId45"/>
    <p:sldId id="292" r:id="rId46"/>
    <p:sldId id="336" r:id="rId47"/>
    <p:sldId id="323" r:id="rId48"/>
    <p:sldId id="324" r:id="rId49"/>
    <p:sldId id="335" r:id="rId50"/>
    <p:sldId id="325" r:id="rId51"/>
    <p:sldId id="334" r:id="rId52"/>
    <p:sldId id="333" r:id="rId53"/>
    <p:sldId id="332" r:id="rId54"/>
    <p:sldId id="326" r:id="rId55"/>
    <p:sldId id="331" r:id="rId56"/>
    <p:sldId id="330" r:id="rId57"/>
    <p:sldId id="329" r:id="rId58"/>
    <p:sldId id="337" r:id="rId59"/>
    <p:sldId id="327" r:id="rId60"/>
    <p:sldId id="328" r:id="rId61"/>
    <p:sldId id="345" r:id="rId62"/>
    <p:sldId id="344" r:id="rId63"/>
    <p:sldId id="343" r:id="rId64"/>
    <p:sldId id="342" r:id="rId65"/>
    <p:sldId id="341" r:id="rId66"/>
    <p:sldId id="340" r:id="rId67"/>
    <p:sldId id="339" r:id="rId68"/>
    <p:sldId id="338" r:id="rId69"/>
    <p:sldId id="355" r:id="rId70"/>
    <p:sldId id="354" r:id="rId71"/>
    <p:sldId id="353" r:id="rId72"/>
    <p:sldId id="356" r:id="rId73"/>
    <p:sldId id="352" r:id="rId74"/>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diagrams/_rels/data1.xml.rels><?xml version="1.0" encoding="UTF-8" standalone="yes"?>
<Relationships xmlns="http://schemas.openxmlformats.org/package/2006/relationships"><Relationship Id="rId1" Type="http://schemas.openxmlformats.org/officeDocument/2006/relationships/image" Target="../media/image30.png"/></Relationships>
</file>

<file path=ppt/diagrams/_rels/data2.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xml.rels><?xml version="1.0" encoding="UTF-8" standalone="yes"?>
<Relationships xmlns="http://schemas.openxmlformats.org/package/2006/relationships"><Relationship Id="rId1" Type="http://schemas.openxmlformats.org/officeDocument/2006/relationships/image" Target="../media/image30.png"/></Relationships>
</file>

<file path=ppt/diagrams/_rels/drawing2.xml.rels><?xml version="1.0" encoding="UTF-8" standalone="yes"?>
<Relationships xmlns="http://schemas.openxmlformats.org/package/2006/relationships"><Relationship Id="rId1" Type="http://schemas.openxmlformats.org/officeDocument/2006/relationships/image" Target="../media/image31.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dirty="0">
              <a:solidFill>
                <a:sysClr val="window" lastClr="FFFFFF"/>
              </a:solidFill>
              <a:latin typeface="Calibri" panose="020F0502020204030204"/>
              <a:ea typeface="+mn-ea"/>
              <a:cs typeface="Arial"/>
            </a:rPr>
            <a:t>مجموعات</a:t>
          </a:r>
          <a:endParaRPr lang="en-US" sz="1800" b="1" dirty="0">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B8A6CDB7-1A5D-4C29-8F67-1C00B53EEEA0}" type="presOf" srcId="{A2A4516F-14F5-43D9-A322-89CAAABD865F}" destId="{B8CF5077-D659-40EF-9B51-5FF7EA518122}"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F4D13110-0204-4303-93FC-6E5D16C5FA16}" type="presOf" srcId="{7EC9CC68-72AB-4D14-BBC6-B126BF274413}" destId="{96AFD1C2-1A16-4C5E-82F0-AB2C721F0364}" srcOrd="0" destOrd="0" presId="urn:microsoft.com/office/officeart/2005/8/layout/vList3"/>
    <dgm:cxn modelId="{E036424F-0149-484F-9A06-B094A4629F24}" type="presParOf" srcId="{B8CF5077-D659-40EF-9B51-5FF7EA518122}" destId="{1F4B3028-6953-4CDB-83D5-F8A0FDB7ACF9}" srcOrd="0" destOrd="0" presId="urn:microsoft.com/office/officeart/2005/8/layout/vList3"/>
    <dgm:cxn modelId="{1F085E2C-8386-4987-AD56-EE64F0D0F21A}" type="presParOf" srcId="{1F4B3028-6953-4CDB-83D5-F8A0FDB7ACF9}" destId="{ADC16539-1EAD-46A0-9319-37BDB968970F}" srcOrd="0" destOrd="0" presId="urn:microsoft.com/office/officeart/2005/8/layout/vList3"/>
    <dgm:cxn modelId="{DFC8E530-8A57-4A45-9CC9-962E82D45381}"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dirty="0">
              <a:solidFill>
                <a:sysClr val="window" lastClr="FFFFFF"/>
              </a:solidFill>
              <a:latin typeface="Calibri" panose="020F0502020204030204"/>
              <a:ea typeface="+mn-ea"/>
              <a:cs typeface="Arial"/>
            </a:rPr>
            <a:t>ورشة عمل</a:t>
          </a:r>
          <a:endParaRPr lang="en-US" sz="1800" b="1" dirty="0">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6022E62B-8CD7-4564-978F-48234A24311E}"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79CDCCEF-75B3-44AA-B3F6-BB49568B172C}" type="presOf" srcId="{A2A4516F-14F5-43D9-A322-89CAAABD865F}" destId="{B8CF5077-D659-40EF-9B51-5FF7EA518122}" srcOrd="0" destOrd="0" presId="urn:microsoft.com/office/officeart/2005/8/layout/vList3"/>
    <dgm:cxn modelId="{32DF40AD-E282-41AA-8239-0AD835F4BCC0}" type="presParOf" srcId="{B8CF5077-D659-40EF-9B51-5FF7EA518122}" destId="{1F4B3028-6953-4CDB-83D5-F8A0FDB7ACF9}" srcOrd="0" destOrd="0" presId="urn:microsoft.com/office/officeart/2005/8/layout/vList3"/>
    <dgm:cxn modelId="{A5F74F81-86A9-4F2A-9F73-78940B0FF187}" type="presParOf" srcId="{1F4B3028-6953-4CDB-83D5-F8A0FDB7ACF9}" destId="{ADC16539-1EAD-46A0-9319-37BDB968970F}" srcOrd="0" destOrd="0" presId="urn:microsoft.com/office/officeart/2005/8/layout/vList3"/>
    <dgm:cxn modelId="{19227F70-8F67-47F5-9278-9322AAF9884F}"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dirty="0">
              <a:solidFill>
                <a:sysClr val="window" lastClr="FFFFFF"/>
              </a:solidFill>
              <a:latin typeface="Calibri" panose="020F0502020204030204"/>
              <a:ea typeface="+mn-ea"/>
              <a:cs typeface="Arial"/>
            </a:rPr>
            <a:t>مجموعات</a:t>
          </a:r>
          <a:endParaRPr lang="en-US" sz="1800" b="1" kern="1200" dirty="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dirty="0">
              <a:solidFill>
                <a:sysClr val="window" lastClr="FFFFFF"/>
              </a:solidFill>
              <a:latin typeface="Calibri" panose="020F0502020204030204"/>
              <a:ea typeface="+mn-ea"/>
              <a:cs typeface="Arial"/>
            </a:rPr>
            <a:t>ورشة عمل</a:t>
          </a:r>
          <a:endParaRPr lang="en-US" sz="1800" b="1" kern="1200" dirty="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6C3CAC03-4290-482C-AC1A-17A77B6AD145}" type="datetimeFigureOut">
              <a:rPr lang="ar-EG" smtClean="0"/>
              <a:t>24/06/1442</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E3EF65D0-B316-4301-9908-983EB47678F4}" type="slidenum">
              <a:rPr lang="ar-EG" smtClean="0"/>
              <a:t>‹#›</a:t>
            </a:fld>
            <a:endParaRPr lang="ar-EG"/>
          </a:p>
        </p:txBody>
      </p:sp>
    </p:spTree>
    <p:extLst>
      <p:ext uri="{BB962C8B-B14F-4D97-AF65-F5344CB8AC3E}">
        <p14:creationId xmlns:p14="http://schemas.microsoft.com/office/powerpoint/2010/main" val="139286157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txBox="1">
            <a:spLocks noGrp="1"/>
          </p:cNvSpPr>
          <p:nvPr>
            <p:ph type="body" sz="quarter" idx="1"/>
          </p:nvPr>
        </p:nvSpPr>
        <p:spPr/>
        <p:txBody>
          <a:bodyPr/>
          <a:lstStyle/>
          <a:p>
            <a:pPr algn="l" rtl="0"/>
            <a:endParaRPr lang="en-US"/>
          </a:p>
        </p:txBody>
      </p:sp>
      <p:sp>
        <p:nvSpPr>
          <p:cNvPr id="4" name="عنصر نائب لرقم الشريحة 3"/>
          <p:cNvSpPr txBox="1"/>
          <p:nvPr/>
        </p:nvSpPr>
        <p:spPr>
          <a:xfrm>
            <a:off x="1591"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F8BDF028-0C12-4D45-9407-BFBA1248A3FD}" type="slidenum">
              <a:t>6</a:t>
            </a:fld>
            <a:endParaRPr lang="ar-SA" sz="1200" b="0" i="0" u="none" strike="noStrike" kern="1200" cap="none" spc="0" baseline="0">
              <a:solidFill>
                <a:srgbClr val="000000"/>
              </a:solidFill>
              <a:uFillTx/>
              <a:latin typeface="Calibri"/>
              <a:cs typeface="Arial" pitchFamily="34"/>
            </a:endParaRPr>
          </a:p>
        </p:txBody>
      </p:sp>
    </p:spTree>
    <p:extLst>
      <p:ext uri="{BB962C8B-B14F-4D97-AF65-F5344CB8AC3E}">
        <p14:creationId xmlns:p14="http://schemas.microsoft.com/office/powerpoint/2010/main" val="34833560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a:prstGeom prst="rect">
            <a:avLst/>
          </a:prstGeo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457200" y="1600200"/>
            <a:ext cx="8229600" cy="4525963"/>
          </a:xfrm>
          <a:prstGeom prst="rect">
            <a:avLst/>
          </a:prstGeom>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p>
            <a:endParaRPr lang="ar-SA"/>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8" name="عنصر نائب للتذييل 7"/>
          <p:cNvSpPr>
            <a:spLocks noGrp="1"/>
          </p:cNvSpPr>
          <p:nvPr>
            <p:ph type="ftr" sz="quarter" idx="11"/>
          </p:nvPr>
        </p:nvSpPr>
        <p:spPr>
          <a:xfrm>
            <a:off x="3124200" y="6356350"/>
            <a:ext cx="2895600" cy="365125"/>
          </a:xfrm>
          <a:prstGeom prst="rect">
            <a:avLst/>
          </a:prstGeom>
        </p:spPr>
        <p:txBody>
          <a:bodyPr/>
          <a:lstStyle/>
          <a:p>
            <a:endParaRPr lang="ar-SA"/>
          </a:p>
        </p:txBody>
      </p:sp>
      <p:sp>
        <p:nvSpPr>
          <p:cNvPr id="9" name="عنصر نائب لرقم الشريحة 8"/>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4" name="عنصر نائب للتذييل 3"/>
          <p:cNvSpPr>
            <a:spLocks noGrp="1"/>
          </p:cNvSpPr>
          <p:nvPr>
            <p:ph type="ftr" sz="quarter" idx="11"/>
          </p:nvPr>
        </p:nvSpPr>
        <p:spPr>
          <a:xfrm>
            <a:off x="3124200" y="6356350"/>
            <a:ext cx="2895600" cy="365125"/>
          </a:xfrm>
          <a:prstGeom prst="rect">
            <a:avLst/>
          </a:prstGeom>
        </p:spPr>
        <p:txBody>
          <a:bodyPr/>
          <a:lstStyle/>
          <a:p>
            <a:endParaRPr lang="ar-SA"/>
          </a:p>
        </p:txBody>
      </p:sp>
      <p:sp>
        <p:nvSpPr>
          <p:cNvPr id="5" name="عنصر نائب لرقم الشريحة 4"/>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3" name="عنصر نائب للتذييل 2"/>
          <p:cNvSpPr>
            <a:spLocks noGrp="1"/>
          </p:cNvSpPr>
          <p:nvPr>
            <p:ph type="ftr" sz="quarter" idx="11"/>
          </p:nvPr>
        </p:nvSpPr>
        <p:spPr>
          <a:xfrm>
            <a:off x="3124200" y="6356350"/>
            <a:ext cx="2895600" cy="365125"/>
          </a:xfrm>
          <a:prstGeom prst="rect">
            <a:avLst/>
          </a:prstGeom>
        </p:spPr>
        <p:txBody>
          <a:bodyPr/>
          <a:lstStyle/>
          <a:p>
            <a:endParaRPr lang="ar-SA"/>
          </a:p>
        </p:txBody>
      </p:sp>
      <p:sp>
        <p:nvSpPr>
          <p:cNvPr id="4" name="عنصر نائب لرقم الشريحة 3"/>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a:prstGeom prst="rect">
            <a:avLst/>
          </a:prstGeo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a:xfrm>
            <a:off x="6553200" y="6356350"/>
            <a:ext cx="2133600" cy="365125"/>
          </a:xfrm>
          <a:prstGeom prst="rect">
            <a:avLst/>
          </a:prstGeom>
        </p:spPr>
        <p:txBody>
          <a:bodyPr/>
          <a:lstStyle/>
          <a:p>
            <a:fld id="{1B8ABB09-4A1D-463E-8065-109CC2B7EFAA}" type="datetimeFigureOut">
              <a:rPr lang="ar-SA" smtClean="0"/>
              <a:t>24/06/1442</a:t>
            </a:fld>
            <a:endParaRPr lang="ar-SA"/>
          </a:p>
        </p:txBody>
      </p:sp>
      <p:sp>
        <p:nvSpPr>
          <p:cNvPr id="6" name="عنصر نائب للتذييل 5"/>
          <p:cNvSpPr>
            <a:spLocks noGrp="1"/>
          </p:cNvSpPr>
          <p:nvPr>
            <p:ph type="ftr" sz="quarter" idx="11"/>
          </p:nvPr>
        </p:nvSpPr>
        <p:spPr>
          <a:xfrm>
            <a:off x="3124200" y="6356350"/>
            <a:ext cx="2895600" cy="365125"/>
          </a:xfrm>
          <a:prstGeom prst="rect">
            <a:avLst/>
          </a:prstGeom>
        </p:spPr>
        <p:txBody>
          <a:bodyPr/>
          <a:lstStyle/>
          <a:p>
            <a:endParaRPr lang="ar-SA"/>
          </a:p>
        </p:txBody>
      </p:sp>
      <p:sp>
        <p:nvSpPr>
          <p:cNvPr id="7" name="عنصر نائب لرقم الشريحة 6"/>
          <p:cNvSpPr>
            <a:spLocks noGrp="1"/>
          </p:cNvSpPr>
          <p:nvPr>
            <p:ph type="sldNum" sz="quarter" idx="12"/>
          </p:nvPr>
        </p:nvSpPr>
        <p:spPr>
          <a:xfrm>
            <a:off x="457200" y="6356350"/>
            <a:ext cx="2133600" cy="365125"/>
          </a:xfrm>
          <a:prstGeom prst="rect">
            <a:avLst/>
          </a:prstGeom>
        </p:spPr>
        <p:txBody>
          <a:bodyPr/>
          <a:lstStyle/>
          <a:p>
            <a:fld id="{0B34F065-1154-456A-91E3-76DE8E75E17B}" type="slidenum">
              <a:rPr lang="ar-SA" smtClean="0"/>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descr="خلفيات بوربوينت بجودة عالية - powerpoint wallpaper HD"/>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jpeg"/><Relationship Id="rId7" Type="http://schemas.openxmlformats.org/officeDocument/2006/relationships/image" Target="../media/image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2.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7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57914">
            <a:off x="1670580" y="1929104"/>
            <a:ext cx="4905321" cy="1661993"/>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ar-EG"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حقيبة</a:t>
            </a:r>
          </a:p>
          <a:p>
            <a:pPr algn="ctr"/>
            <a:r>
              <a:rPr lang="ar-EG" sz="48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 فن اختيار شريك الحياة</a:t>
            </a:r>
            <a:endParaRPr lang="ar-SA" sz="48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pic>
        <p:nvPicPr>
          <p:cNvPr id="2050" name="Picture 2" descr="D:\آلاء\حقائب جديدة\فن إختيار شريك الحياة\الصور\images (1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48672">
            <a:off x="2325111" y="3937110"/>
            <a:ext cx="3910564" cy="1969066"/>
          </a:xfrm>
          <a:prstGeom prst="rect">
            <a:avLst/>
          </a:prstGeom>
          <a:noFill/>
          <a:extLst>
            <a:ext uri="{909E8E84-426E-40DD-AFC4-6F175D3DCCD1}">
              <a14:hiddenFill xmlns:a14="http://schemas.microsoft.com/office/drawing/2010/main">
                <a:solidFill>
                  <a:srgbClr val="FFFFFF"/>
                </a:solidFill>
              </a14:hiddenFill>
            </a:ext>
          </a:extLst>
        </p:spPr>
      </p:pic>
      <p:sp>
        <p:nvSpPr>
          <p:cNvPr id="4" name="مخطط انسيابي: معالجة متعاقبة 3"/>
          <p:cNvSpPr/>
          <p:nvPr/>
        </p:nvSpPr>
        <p:spPr>
          <a:xfrm>
            <a:off x="5076056" y="5805264"/>
            <a:ext cx="2443659" cy="1035384"/>
          </a:xfrm>
          <a:prstGeom prst="flowChartAlternateProcess">
            <a:avLst/>
          </a:prstGeom>
          <a:noFill/>
          <a:ln w="25400" cap="flat" cmpd="sng" algn="ctr">
            <a:solidFill>
              <a:srgbClr val="C0504D"/>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1400" b="1" dirty="0">
                <a:solidFill>
                  <a:srgbClr val="C00000"/>
                </a:solidFill>
                <a:effectLst/>
                <a:latin typeface="Calibri"/>
                <a:ea typeface="Calibri"/>
                <a:cs typeface="Arial"/>
              </a:rPr>
              <a:t>المدرب :</a:t>
            </a:r>
            <a:endParaRPr lang="en-US" sz="1000" dirty="0">
              <a:effectLst/>
              <a:latin typeface="Calibri"/>
              <a:ea typeface="Calibri"/>
              <a:cs typeface="Arial"/>
            </a:endParaRPr>
          </a:p>
          <a:p>
            <a:pPr algn="r" rtl="1">
              <a:lnSpc>
                <a:spcPct val="115000"/>
              </a:lnSpc>
              <a:spcAft>
                <a:spcPts val="1000"/>
              </a:spcAft>
            </a:pPr>
            <a:r>
              <a:rPr lang="ar-EG" sz="1400" b="1" dirty="0">
                <a:solidFill>
                  <a:srgbClr val="C00000"/>
                </a:solidFill>
                <a:effectLst/>
                <a:latin typeface="Calibri"/>
                <a:ea typeface="Calibri"/>
                <a:cs typeface="Arial"/>
              </a:rPr>
              <a:t>مدة الدورة : </a:t>
            </a:r>
            <a:r>
              <a:rPr lang="en-US" sz="1400" b="1" dirty="0">
                <a:solidFill>
                  <a:srgbClr val="C00000"/>
                </a:solidFill>
                <a:effectLst/>
                <a:latin typeface="Calibri"/>
                <a:ea typeface="Calibri"/>
                <a:cs typeface="Arial"/>
              </a:rPr>
              <a:t>2</a:t>
            </a:r>
            <a:r>
              <a:rPr lang="ar-EG" sz="1400" b="1" dirty="0">
                <a:solidFill>
                  <a:srgbClr val="C00000"/>
                </a:solidFill>
                <a:effectLst/>
                <a:latin typeface="Calibri"/>
                <a:ea typeface="Calibri"/>
                <a:cs typeface="Arial"/>
              </a:rPr>
              <a:t> يوم</a:t>
            </a:r>
            <a:endParaRPr lang="en-US" sz="1000" dirty="0">
              <a:effectLst/>
              <a:latin typeface="Calibri"/>
              <a:ea typeface="Calibri"/>
              <a:cs typeface="Arial"/>
            </a:endParaRPr>
          </a:p>
          <a:p>
            <a:pPr algn="r" rtl="1">
              <a:lnSpc>
                <a:spcPct val="115000"/>
              </a:lnSpc>
              <a:spcAft>
                <a:spcPts val="1000"/>
              </a:spcAft>
            </a:pPr>
            <a:r>
              <a:rPr lang="ar-EG" sz="1400" b="1" dirty="0">
                <a:solidFill>
                  <a:srgbClr val="C00000"/>
                </a:solidFill>
                <a:effectLst/>
                <a:latin typeface="Calibri"/>
                <a:ea typeface="Calibri"/>
                <a:cs typeface="Arial"/>
              </a:rPr>
              <a:t>عدد الساعات : 10 ساعات</a:t>
            </a:r>
            <a:endParaRPr lang="en-US" sz="1000" dirty="0">
              <a:effectLst/>
              <a:latin typeface="Calibri"/>
              <a:ea typeface="Calibri"/>
              <a:cs typeface="Arial"/>
            </a:endParaRPr>
          </a:p>
        </p:txBody>
      </p:sp>
    </p:spTree>
    <p:extLst>
      <p:ext uri="{BB962C8B-B14F-4D97-AF65-F5344CB8AC3E}">
        <p14:creationId xmlns:p14="http://schemas.microsoft.com/office/powerpoint/2010/main" val="7604438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635896" y="116632"/>
            <a:ext cx="3563659" cy="852547"/>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3600" b="1" i="0" u="none" strike="noStrike" kern="0" cap="none" spc="0" normalizeH="0" baseline="0" noProof="0" dirty="0">
                <a:ln>
                  <a:noFill/>
                </a:ln>
                <a:solidFill>
                  <a:srgbClr val="FFFF00"/>
                </a:solidFill>
                <a:effectLst/>
                <a:uLnTx/>
                <a:uFillTx/>
                <a:latin typeface="Simplified Arabic"/>
                <a:ea typeface="Calibri"/>
                <a:cs typeface="DecoType Naskh"/>
              </a:rPr>
              <a:t>أسس اختيار شريك الحياة</a:t>
            </a:r>
            <a:endParaRPr kumimoji="0" lang="en-US" sz="1100" b="0" i="0" u="none" strike="noStrike" kern="0" cap="none" spc="0" normalizeH="0" baseline="0" noProof="0" dirty="0">
              <a:ln>
                <a:noFill/>
              </a:ln>
              <a:solidFill>
                <a:srgbClr val="FFFF00"/>
              </a:solidFill>
              <a:effectLst/>
              <a:uLnTx/>
              <a:uFillTx/>
              <a:latin typeface="Calibri"/>
              <a:ea typeface="Calibri"/>
              <a:cs typeface="Arial"/>
            </a:endParaRPr>
          </a:p>
        </p:txBody>
      </p:sp>
      <p:sp>
        <p:nvSpPr>
          <p:cNvPr id="3" name="مستطيل 2"/>
          <p:cNvSpPr/>
          <p:nvPr/>
        </p:nvSpPr>
        <p:spPr>
          <a:xfrm rot="20255180">
            <a:off x="1758529" y="1791280"/>
            <a:ext cx="5105950" cy="400622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اختيار الأزواج المُناسبين</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يلعب اختيار شريك الحياة المُناسب دوراً مهماً في تحقيق السعادة والتناغم بين الزوجين، والتخلّص من المخاوف والشكوك التي تنتابهما حول مُستقبل العلاقة ونجاحها، ولا ننسى ضرورة تحلّي كل منهما بالوعي والنُضج الكافي ومعرفة أهميّة هذا القرار وتأثيره على حياته لاحقاً، وبالتالي التأني والصبر وأخذ الوقت الكافي في الاختيار، إضافةً لمُراعاة بعص الصفات والمعايير المهمة التي ستُذكر لاحقاً والتي قد تتوفر في شريك الحياة المُناسب، ولا يعني ذلك المثالية والكمال </a:t>
            </a:r>
            <a:r>
              <a:rPr lang="ar-EG" b="1" dirty="0" smtClean="0">
                <a:solidFill>
                  <a:srgbClr val="0D0D0D"/>
                </a:solidFill>
                <a:ea typeface="Calibri"/>
                <a:cs typeface="Times New Roman"/>
              </a:rPr>
              <a:t>المُطلق.</a:t>
            </a:r>
            <a:endParaRPr lang="en-US" sz="1050" dirty="0">
              <a:ea typeface="Calibri"/>
              <a:cs typeface="Arial"/>
            </a:endParaRPr>
          </a:p>
        </p:txBody>
      </p:sp>
    </p:spTree>
    <p:extLst>
      <p:ext uri="{BB962C8B-B14F-4D97-AF65-F5344CB8AC3E}">
        <p14:creationId xmlns:p14="http://schemas.microsoft.com/office/powerpoint/2010/main" val="7604438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5061">
            <a:off x="2107285" y="1816358"/>
            <a:ext cx="4572000" cy="2344231"/>
          </a:xfrm>
          <a:prstGeom prst="rect">
            <a:avLst/>
          </a:prstGeom>
        </p:spPr>
        <p:txBody>
          <a:bodyPr>
            <a:spAutoFit/>
          </a:bodyPr>
          <a:lstStyle/>
          <a:p>
            <a:pPr algn="justLow">
              <a:lnSpc>
                <a:spcPct val="150000"/>
              </a:lnSpc>
              <a:spcAft>
                <a:spcPts val="1000"/>
              </a:spcAft>
            </a:pPr>
            <a:r>
              <a:rPr lang="ar-EG" sz="2000" b="1" dirty="0">
                <a:solidFill>
                  <a:srgbClr val="FF0000"/>
                </a:solidFill>
                <a:ea typeface="Calibri"/>
                <a:cs typeface="Times New Roman"/>
              </a:rPr>
              <a:t>معايير اختيار الزوج والزوجة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يُمكن اختيار الزوج أو الزوجة المُناسبين بحيث يتمتع كل منهما ببعض المعايير والصفات الحسنة اللازمة لإنشاء علاقة صحيّة وزواج سعيد معاً لاحقاً، والتي يُمكن التعرّف عليها واختبارها في فترة الخطوبة، ومنها ما يأتي:</a:t>
            </a:r>
            <a:endParaRPr lang="en-US" sz="1050" dirty="0">
              <a:ea typeface="Calibri"/>
              <a:cs typeface="Arial"/>
            </a:endParaRPr>
          </a:p>
        </p:txBody>
      </p:sp>
      <p:pic>
        <p:nvPicPr>
          <p:cNvPr id="5122" name="Picture 2" descr="D:\آلاء\حقائب جديدة\فن إختيار شريك الحياة\الصور\artworks-000161174223-ffi65v-t500x5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69887">
            <a:off x="2551586" y="4490457"/>
            <a:ext cx="2538550" cy="1584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4438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2472">
            <a:off x="1937228" y="1939521"/>
            <a:ext cx="4933697" cy="3544560"/>
          </a:xfrm>
          <a:prstGeom prst="rect">
            <a:avLst/>
          </a:prstGeom>
        </p:spPr>
        <p:txBody>
          <a:bodyPr wrap="square">
            <a:spAutoFit/>
          </a:bodyPr>
          <a:lstStyle/>
          <a:p>
            <a:pPr algn="justLow">
              <a:lnSpc>
                <a:spcPct val="150000"/>
              </a:lnSpc>
              <a:spcAft>
                <a:spcPts val="1000"/>
              </a:spcAft>
            </a:pPr>
            <a:r>
              <a:rPr lang="en-US" b="1" dirty="0">
                <a:solidFill>
                  <a:srgbClr val="0D0D0D"/>
                </a:solidFill>
                <a:latin typeface="Times New Roman"/>
                <a:ea typeface="Calibri"/>
                <a:cs typeface="Arial"/>
              </a:rPr>
              <a:t> </a:t>
            </a:r>
            <a:r>
              <a:rPr lang="ar-EG" b="1" dirty="0">
                <a:solidFill>
                  <a:srgbClr val="00B050"/>
                </a:solidFill>
                <a:ea typeface="Calibri"/>
                <a:cs typeface="Times New Roman"/>
              </a:rPr>
              <a:t>الثقة والإخلاص</a:t>
            </a:r>
            <a:endParaRPr lang="en-US" sz="1050" dirty="0">
              <a:ea typeface="Calibri"/>
              <a:cs typeface="Arial"/>
            </a:endParaRPr>
          </a:p>
          <a:p>
            <a:pPr>
              <a:lnSpc>
                <a:spcPct val="150000"/>
              </a:lnSpc>
            </a:pPr>
            <a:r>
              <a:rPr lang="ar-EG" b="1" dirty="0">
                <a:solidFill>
                  <a:srgbClr val="0D0D0D"/>
                </a:solidFill>
                <a:ea typeface="Calibri"/>
                <a:cs typeface="Times New Roman"/>
              </a:rPr>
              <a:t> تُعدّ الثقة والإخلاص من أهم مقوّمات وأساسيات الزواج، ومعياراً مهماً في شريك الحياة المُستقبليّ، وبالتالي يجب اعتماد الثقة كأساس للعلاقة بينهما، وإيمان كل منهما بالآخر، ويظهر ذلك من خلال تمتعهما بالصدق، وقول الحقيقة للشريك وتصديق الطرف الآخر له، وتجنّبهما الغش والخداع اللذان يهدمان الثقة الثمينة ويُزعزعانها، إضافةً لعدم إخفاء الأشياء السابقة التي قد تخصّ العلاقات غير الناجحة في الماضي</a:t>
            </a:r>
            <a:endParaRPr lang="ar-EG" dirty="0"/>
          </a:p>
        </p:txBody>
      </p:sp>
    </p:spTree>
    <p:extLst>
      <p:ext uri="{BB962C8B-B14F-4D97-AF65-F5344CB8AC3E}">
        <p14:creationId xmlns:p14="http://schemas.microsoft.com/office/powerpoint/2010/main" val="7604438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rot="20315649">
            <a:off x="1789353" y="1975859"/>
            <a:ext cx="5112440" cy="3129062"/>
          </a:xfrm>
          <a:prstGeom prst="rect">
            <a:avLst/>
          </a:prstGeom>
        </p:spPr>
        <p:txBody>
          <a:bodyPr wrap="square">
            <a:spAutoFit/>
          </a:bodyPr>
          <a:lstStyle/>
          <a:p>
            <a:pPr algn="justLow">
              <a:lnSpc>
                <a:spcPct val="150000"/>
              </a:lnSpc>
              <a:spcAft>
                <a:spcPts val="1000"/>
              </a:spcAft>
            </a:pPr>
            <a:r>
              <a:rPr lang="ar-EG" b="1" dirty="0">
                <a:solidFill>
                  <a:srgbClr val="00B050"/>
                </a:solidFill>
                <a:ea typeface="Calibri"/>
                <a:cs typeface="Times New Roman"/>
              </a:rPr>
              <a:t>النُضج وتحمّل المسؤوليّة</a:t>
            </a:r>
            <a:endParaRPr lang="en-US" sz="1050" dirty="0">
              <a:ea typeface="Calibri"/>
              <a:cs typeface="Arial"/>
            </a:endParaRPr>
          </a:p>
          <a:p>
            <a:pPr>
              <a:lnSpc>
                <a:spcPct val="150000"/>
              </a:lnSpc>
            </a:pPr>
            <a:r>
              <a:rPr lang="ar-EG" b="1" dirty="0">
                <a:solidFill>
                  <a:srgbClr val="0D0D0D"/>
                </a:solidFill>
                <a:ea typeface="Calibri"/>
                <a:cs typeface="Times New Roman"/>
              </a:rPr>
              <a:t> يجب أن يُدرك الشخص المُقبل على الزواج مقاصده، وأهميّته، ويتحلى بالوعي والنضج الكافي الذي يجعله يعرف ما يُريده من هذه العلاقة، وبالتالي يبحث عن شريك مُناسب يُشاركه التفكير الجاد في هذا القرار، ويُمكن تخيّل الزواج كأنه اختبار قيادّة سيستمر لساعات طويلة، يشعر المرء خلالها بالتعب، لكن عليه أن يستمر بتحمّل المسؤوليّة من أجل الوصول إلى غايته، وتحقيق السعادة في النهاية</a:t>
            </a:r>
            <a:endParaRPr lang="ar-EG" dirty="0"/>
          </a:p>
        </p:txBody>
      </p:sp>
    </p:spTree>
    <p:extLst>
      <p:ext uri="{BB962C8B-B14F-4D97-AF65-F5344CB8AC3E}">
        <p14:creationId xmlns:p14="http://schemas.microsoft.com/office/powerpoint/2010/main" val="7604438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90291">
            <a:off x="1769584" y="1475500"/>
            <a:ext cx="5316554" cy="4355038"/>
          </a:xfrm>
          <a:prstGeom prst="rect">
            <a:avLst/>
          </a:prstGeom>
        </p:spPr>
        <p:txBody>
          <a:bodyPr wrap="square">
            <a:spAutoFit/>
          </a:bodyPr>
          <a:lstStyle/>
          <a:p>
            <a:pPr algn="justLow">
              <a:lnSpc>
                <a:spcPct val="150000"/>
              </a:lnSpc>
              <a:spcAft>
                <a:spcPts val="1000"/>
              </a:spcAft>
            </a:pPr>
            <a:r>
              <a:rPr lang="en-US" b="1" dirty="0">
                <a:solidFill>
                  <a:srgbClr val="0D0D0D"/>
                </a:solidFill>
                <a:latin typeface="Times New Roman"/>
                <a:ea typeface="Calibri"/>
                <a:cs typeface="Arial"/>
              </a:rPr>
              <a:t> </a:t>
            </a:r>
            <a:r>
              <a:rPr lang="ar-EG" b="1" dirty="0">
                <a:solidFill>
                  <a:srgbClr val="00B050"/>
                </a:solidFill>
                <a:ea typeface="Calibri"/>
                <a:cs typeface="Times New Roman"/>
              </a:rPr>
              <a:t>التمتع بشخصيّةٍ مميّزة وجّذابة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هنالك بعض المعايير الشخصيّة التي يرغب بها كلا الزوجين في شريكه المُستقبليّ الذي سيُقاسمه الحياة الزوجية الطويلة، والتي تختلف خصائصها من شخص لآخر، ومنها ما يأتي:</a:t>
            </a:r>
            <a:endParaRPr lang="en-US" sz="1050" dirty="0">
              <a:ea typeface="Calibri"/>
              <a:cs typeface="Arial"/>
            </a:endParaRPr>
          </a:p>
          <a:p>
            <a:pPr marL="342900" lvl="0" indent="-342900" algn="justLow">
              <a:lnSpc>
                <a:spcPct val="150000"/>
              </a:lnSpc>
              <a:buClr>
                <a:srgbClr val="00B050"/>
              </a:buClr>
              <a:buFont typeface="Symbol"/>
              <a:buChar char=""/>
            </a:pPr>
            <a:r>
              <a:rPr lang="ar-EG" b="1" dirty="0">
                <a:solidFill>
                  <a:srgbClr val="7030A0"/>
                </a:solidFill>
                <a:ea typeface="Calibri"/>
                <a:cs typeface="Times New Roman"/>
              </a:rPr>
              <a:t>الاستقلاليّة: </a:t>
            </a:r>
            <a:r>
              <a:rPr lang="ar-EG" b="1" dirty="0">
                <a:solidFill>
                  <a:srgbClr val="0D0D0D"/>
                </a:solidFill>
                <a:ea typeface="Calibri"/>
                <a:cs typeface="Times New Roman"/>
              </a:rPr>
              <a:t>يميل بعض الأزواج للبحث عن شريك مُستقّل يتمتع بجاذبيّة شخصيّة </a:t>
            </a:r>
            <a:r>
              <a:rPr lang="ar-EG" b="1" dirty="0" smtClean="0">
                <a:solidFill>
                  <a:srgbClr val="0D0D0D"/>
                </a:solidFill>
                <a:ea typeface="Calibri"/>
                <a:cs typeface="Times New Roman"/>
              </a:rPr>
              <a:t>مميّزة.</a:t>
            </a:r>
            <a:endParaRPr lang="en-US" sz="1050" dirty="0">
              <a:ea typeface="Calibri"/>
              <a:cs typeface="Arial"/>
            </a:endParaRPr>
          </a:p>
          <a:p>
            <a:pPr marL="342900" lvl="0" indent="-342900" algn="justLow">
              <a:lnSpc>
                <a:spcPct val="150000"/>
              </a:lnSpc>
              <a:spcAft>
                <a:spcPts val="1000"/>
              </a:spcAft>
              <a:buClr>
                <a:srgbClr val="00B050"/>
              </a:buClr>
              <a:buFont typeface="Symbol"/>
              <a:buChar char=""/>
            </a:pPr>
            <a:r>
              <a:rPr lang="ar-EG" b="1" dirty="0">
                <a:solidFill>
                  <a:srgbClr val="7030A0"/>
                </a:solidFill>
                <a:ea typeface="Calibri"/>
                <a:cs typeface="Times New Roman"/>
              </a:rPr>
              <a:t>خفة الدم وروح الدعابة : </a:t>
            </a:r>
            <a:r>
              <a:rPr lang="ar-EG" b="1" dirty="0">
                <a:solidFill>
                  <a:srgbClr val="0D0D0D"/>
                </a:solidFill>
                <a:ea typeface="Calibri"/>
                <a:cs typeface="Times New Roman"/>
              </a:rPr>
              <a:t>يرغب الأزواج بقضاء حياة سعيدة تتكلل بالبهجة والمرح من خلال تشارك المزاح الودّي </a:t>
            </a:r>
            <a:r>
              <a:rPr lang="ar-EG" b="1" dirty="0" smtClean="0">
                <a:solidFill>
                  <a:srgbClr val="0D0D0D"/>
                </a:solidFill>
                <a:ea typeface="Calibri"/>
                <a:cs typeface="Times New Roman"/>
              </a:rPr>
              <a:t>واللطيف.</a:t>
            </a:r>
            <a:endParaRPr lang="en-US" sz="1050" dirty="0">
              <a:ea typeface="Calibri"/>
              <a:cs typeface="Arial"/>
            </a:endParaRPr>
          </a:p>
          <a:p>
            <a:r>
              <a:rPr lang="ar-EG" b="1" dirty="0">
                <a:solidFill>
                  <a:srgbClr val="7030A0"/>
                </a:solidFill>
                <a:ea typeface="Calibri"/>
                <a:cs typeface="Times New Roman"/>
              </a:rPr>
              <a:t>الشعور بالرضا والقبول: </a:t>
            </a:r>
            <a:r>
              <a:rPr lang="ar-EG" b="1" dirty="0">
                <a:solidFill>
                  <a:srgbClr val="0D0D0D"/>
                </a:solidFill>
                <a:ea typeface="Calibri"/>
                <a:cs typeface="Times New Roman"/>
              </a:rPr>
              <a:t>من أهم معايير اختيار الشريك هو شعور الطرف الآخر بالرضا والقبول له،</a:t>
            </a:r>
            <a:endParaRPr lang="ar-EG" dirty="0"/>
          </a:p>
        </p:txBody>
      </p:sp>
    </p:spTree>
    <p:extLst>
      <p:ext uri="{BB962C8B-B14F-4D97-AF65-F5344CB8AC3E}">
        <p14:creationId xmlns:p14="http://schemas.microsoft.com/office/powerpoint/2010/main" val="760443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49704">
            <a:off x="1756796" y="1683931"/>
            <a:ext cx="5382172" cy="3801041"/>
          </a:xfrm>
          <a:prstGeom prst="rect">
            <a:avLst/>
          </a:prstGeom>
        </p:spPr>
        <p:txBody>
          <a:bodyPr wrap="square">
            <a:spAutoFit/>
          </a:bodyPr>
          <a:lstStyle/>
          <a:p>
            <a:pPr algn="justLow">
              <a:lnSpc>
                <a:spcPct val="150000"/>
              </a:lnSpc>
              <a:spcAft>
                <a:spcPts val="1000"/>
              </a:spcAft>
            </a:pPr>
            <a:r>
              <a:rPr lang="ar-EG" b="1" dirty="0">
                <a:solidFill>
                  <a:srgbClr val="00B050"/>
                </a:solidFill>
                <a:ea typeface="Calibri"/>
                <a:cs typeface="Times New Roman"/>
              </a:rPr>
              <a:t>القُدرة على التواصل الجيّد مع الشريك</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يُعد التواصل مفتاحاً أساسيّاً للعلاقات، وهو سبب لتقريب الزوجين </a:t>
            </a:r>
            <a:r>
              <a:rPr lang="ar-EG" b="1" dirty="0" smtClean="0">
                <a:solidFill>
                  <a:srgbClr val="0D0D0D"/>
                </a:solidFill>
                <a:ea typeface="Calibri"/>
                <a:cs typeface="Times New Roman"/>
              </a:rPr>
              <a:t>لاحقاً، </a:t>
            </a:r>
            <a:r>
              <a:rPr lang="ar-EG" b="1" dirty="0">
                <a:solidFill>
                  <a:srgbClr val="0D0D0D"/>
                </a:solidFill>
                <a:ea typeface="Calibri"/>
                <a:cs typeface="Times New Roman"/>
              </a:rPr>
              <a:t>من خلال المظاهر الآتية: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a:t>
            </a:r>
            <a:r>
              <a:rPr lang="ar-EG" b="1" dirty="0">
                <a:solidFill>
                  <a:srgbClr val="E46C0A"/>
                </a:solidFill>
                <a:ea typeface="Calibri"/>
                <a:cs typeface="Times New Roman"/>
              </a:rPr>
              <a:t>التفاهم والتوافق معاً: </a:t>
            </a:r>
            <a:r>
              <a:rPr lang="ar-EG" b="1" dirty="0">
                <a:solidFill>
                  <a:srgbClr val="0D0D0D"/>
                </a:solidFill>
                <a:ea typeface="Calibri"/>
                <a:cs typeface="Times New Roman"/>
              </a:rPr>
              <a:t>ويظهر ذلك من خلال وجود قواسم مُشتركة بين الزوجين تُحقق التوافق والانسجام الفكري، والعاطفي بينهما، وتجعلهما يتفاهمان </a:t>
            </a:r>
            <a:r>
              <a:rPr lang="ar-EG" b="1" dirty="0" smtClean="0">
                <a:solidFill>
                  <a:srgbClr val="0D0D0D"/>
                </a:solidFill>
                <a:ea typeface="Calibri"/>
                <a:cs typeface="Times New Roman"/>
              </a:rPr>
              <a:t>أكثر. </a:t>
            </a:r>
            <a:endParaRPr lang="en-US" sz="1050" dirty="0">
              <a:ea typeface="Calibri"/>
              <a:cs typeface="Arial"/>
            </a:endParaRPr>
          </a:p>
          <a:p>
            <a:pPr algn="justLow">
              <a:lnSpc>
                <a:spcPct val="150000"/>
              </a:lnSpc>
              <a:spcAft>
                <a:spcPts val="1000"/>
              </a:spcAft>
            </a:pPr>
            <a:r>
              <a:rPr lang="ar-EG" b="1" dirty="0">
                <a:solidFill>
                  <a:srgbClr val="E46C0A"/>
                </a:solidFill>
                <a:ea typeface="Calibri"/>
                <a:cs typeface="Times New Roman"/>
              </a:rPr>
              <a:t>الانفتاح وتقبّل النقد: </a:t>
            </a:r>
            <a:r>
              <a:rPr lang="ar-EG" b="1" dirty="0">
                <a:solidFill>
                  <a:srgbClr val="0D0D0D"/>
                </a:solidFill>
                <a:ea typeface="Calibri"/>
                <a:cs typeface="Times New Roman"/>
              </a:rPr>
              <a:t>من الضروريّ تقبل الأزواج للنقد البناء، واستغلاله بطريقة تُنمي شخصيّاتهم </a:t>
            </a:r>
            <a:r>
              <a:rPr lang="ar-EG" b="1" dirty="0" smtClean="0">
                <a:solidFill>
                  <a:srgbClr val="0D0D0D"/>
                </a:solidFill>
                <a:ea typeface="Calibri"/>
                <a:cs typeface="Times New Roman"/>
              </a:rPr>
              <a:t>وتُطورها. </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45216">
            <a:off x="1799233" y="1779549"/>
            <a:ext cx="5258352" cy="3960058"/>
          </a:xfrm>
          <a:prstGeom prst="rect">
            <a:avLst/>
          </a:prstGeom>
        </p:spPr>
        <p:txBody>
          <a:bodyPr wrap="square">
            <a:spAutoFit/>
          </a:bodyPr>
          <a:lstStyle/>
          <a:p>
            <a:pPr algn="justLow">
              <a:lnSpc>
                <a:spcPct val="150000"/>
              </a:lnSpc>
              <a:spcAft>
                <a:spcPts val="1000"/>
              </a:spcAft>
            </a:pPr>
            <a:r>
              <a:rPr lang="ar-EG" b="1" dirty="0">
                <a:solidFill>
                  <a:srgbClr val="E46C0A"/>
                </a:solidFill>
                <a:ea typeface="Calibri"/>
                <a:cs typeface="Times New Roman"/>
              </a:rPr>
              <a:t>تبادل الاحترام: </a:t>
            </a:r>
            <a:r>
              <a:rPr lang="ar-EG" b="1" dirty="0">
                <a:solidFill>
                  <a:srgbClr val="0D0D0D"/>
                </a:solidFill>
                <a:ea typeface="Calibri"/>
                <a:cs typeface="Times New Roman"/>
              </a:rPr>
              <a:t>قد لا يتوافق الزوجين في جميع أفكارهما، ويتعارضان في وجهات النظر والرغبات، لكن هذا لا ينفي أهميّة وجود الاحترام بينهما، والتعامل مع الشريك بأسلوبٍ مُهذّب ولائق رغم اختلاف القيم والمُعتقدات بينهما.</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a:t>
            </a:r>
            <a:r>
              <a:rPr lang="ar-EG" b="1" dirty="0">
                <a:solidFill>
                  <a:srgbClr val="E46C0A"/>
                </a:solidFill>
                <a:ea typeface="Calibri"/>
                <a:cs typeface="Times New Roman"/>
              </a:rPr>
              <a:t>التعبير عن العواطف وتقديم الحب: </a:t>
            </a:r>
            <a:r>
              <a:rPr lang="ar-EG" b="1" dirty="0">
                <a:solidFill>
                  <a:srgbClr val="0D0D0D"/>
                </a:solidFill>
                <a:ea typeface="Calibri"/>
                <a:cs typeface="Times New Roman"/>
              </a:rPr>
              <a:t>يحتاج المرء للإحساس باهتمام الطرف الآخر، حيث إن الحب والعاطفة أحد المعايير المهمة في الزواج، وتتطلب قدرة الزوجين على العطاء، وتقديم هذه المشاعر الجميلة الصادقة مع الوقت للشريك، شرط أن لا يكون الحب هو فقط السبب الوحيد </a:t>
            </a:r>
            <a:r>
              <a:rPr lang="ar-EG" b="1" dirty="0" smtClean="0">
                <a:solidFill>
                  <a:srgbClr val="0D0D0D"/>
                </a:solidFill>
                <a:ea typeface="Calibri"/>
                <a:cs typeface="Times New Roman"/>
              </a:rPr>
              <a:t>للزواج.</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4241">
            <a:off x="1801712" y="1554211"/>
            <a:ext cx="5466683" cy="4262705"/>
          </a:xfrm>
          <a:prstGeom prst="rect">
            <a:avLst/>
          </a:prstGeom>
        </p:spPr>
        <p:txBody>
          <a:bodyPr wrap="square">
            <a:spAutoFit/>
          </a:bodyPr>
          <a:lstStyle/>
          <a:p>
            <a:pPr algn="justLow">
              <a:lnSpc>
                <a:spcPct val="150000"/>
              </a:lnSpc>
              <a:spcAft>
                <a:spcPts val="1000"/>
              </a:spcAft>
            </a:pPr>
            <a:r>
              <a:rPr lang="en-US" b="1" dirty="0">
                <a:solidFill>
                  <a:srgbClr val="0D0D0D"/>
                </a:solidFill>
                <a:latin typeface="Times New Roman"/>
                <a:ea typeface="Calibri"/>
                <a:cs typeface="Arial"/>
              </a:rPr>
              <a:t> </a:t>
            </a:r>
            <a:r>
              <a:rPr lang="ar-EG" sz="2000" b="1" dirty="0">
                <a:solidFill>
                  <a:srgbClr val="7030A0"/>
                </a:solidFill>
                <a:ea typeface="Calibri"/>
                <a:cs typeface="Times New Roman"/>
              </a:rPr>
              <a:t>معايير أخرى لاختيار الأزواج المُناسبين </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هنالك بعض الصفات والمعايير الأخرى لاختيار الأزواج لبعضهم البعض، ومنها:</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cs typeface="Times New Roman"/>
              </a:rPr>
              <a:t>قدرة المرء على التعامل اللطيف والتواصل الجيّد مع عائلة الشريك، وهو سبب لدخول القلوب والتعمّق مع العائلة كفرد جديد فيها، ويزيد من سعادة الشريك ورضاه. </a:t>
            </a:r>
            <a:endParaRPr lang="ar-EG" sz="1050" dirty="0" smtClean="0">
              <a:ea typeface="Calibri"/>
              <a:cs typeface="Arial"/>
            </a:endParaRPr>
          </a:p>
          <a:p>
            <a:pPr marL="342900" lvl="0" indent="-342900" algn="justLow">
              <a:lnSpc>
                <a:spcPct val="150000"/>
              </a:lnSpc>
              <a:spcAft>
                <a:spcPts val="1000"/>
              </a:spcAft>
              <a:buClr>
                <a:srgbClr val="C00000"/>
              </a:buClr>
              <a:buFont typeface="Wingdings"/>
              <a:buChar char=""/>
            </a:pPr>
            <a:r>
              <a:rPr lang="ar-EG" b="1" dirty="0" smtClean="0">
                <a:solidFill>
                  <a:srgbClr val="0D0D0D"/>
                </a:solidFill>
                <a:ea typeface="Calibri"/>
                <a:cs typeface="Times New Roman"/>
              </a:rPr>
              <a:t>استخدام </a:t>
            </a:r>
            <a:r>
              <a:rPr lang="ar-EG" b="1" dirty="0">
                <a:solidFill>
                  <a:srgbClr val="0D0D0D"/>
                </a:solidFill>
                <a:ea typeface="Calibri"/>
                <a:cs typeface="Times New Roman"/>
              </a:rPr>
              <a:t>الحوار الهادئ، وإعطاء الشريك فرصةً للتحدّث بشكلٍ مُريح، والاستماع له بإنصات خاصة عندما يكون مُنزعجاً، وهو سبب لتحسين الاتصال وتوطيد العلاقة بينهما</a:t>
            </a:r>
            <a:endParaRPr lang="ar-EG" dirty="0"/>
          </a:p>
        </p:txBody>
      </p:sp>
    </p:spTree>
    <p:extLst>
      <p:ext uri="{BB962C8B-B14F-4D97-AF65-F5344CB8AC3E}">
        <p14:creationId xmlns:p14="http://schemas.microsoft.com/office/powerpoint/2010/main" val="39598953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415499">
            <a:off x="2034642" y="1383150"/>
            <a:ext cx="5388114" cy="4247317"/>
          </a:xfrm>
          <a:prstGeom prst="rect">
            <a:avLst/>
          </a:prstGeom>
        </p:spPr>
        <p:txBody>
          <a:bodyPr wrap="square">
            <a:spAutoFit/>
          </a:bodyPr>
          <a:lstStyle/>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وجود بعض الاختلافات البسيطة في الاهتمامات والهوايات التي يُمكن للشركاء تعلّمها لتغيير الروتين، شرط أن لا يكون الاختلاف بالقيم والمبادئ والشخصيّات بشكلٍ يُعيق تفاهم وانسجام الزوجين لاحقاً.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تحلي الشريك ببعض الصفات الخاصة، أو امتناعه عن غيرها، وهي أمور شخصيّة جداً يختلف بها الأزواج، كرغبة أحدهم بالارتباط بشخصٍ غير مدخّن </a:t>
            </a:r>
            <a:r>
              <a:rPr lang="ar-EG" b="1" dirty="0" smtClean="0">
                <a:solidFill>
                  <a:srgbClr val="0D0D0D"/>
                </a:solidFill>
                <a:ea typeface="Calibri"/>
                <a:cs typeface="Times New Roman"/>
              </a:rPr>
              <a:t>مثلاً. </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cs typeface="Times New Roman"/>
              </a:rPr>
              <a:t>التعبير عن الإعجاب والتقدير، حيث إن تقدير المرء لشريكه وإعجابه بما يُحبّه أو مدحه لصفاته مثلاً يجعله يرغب بالاستمرار معه.</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491880" y="44624"/>
            <a:ext cx="3670935" cy="792088"/>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كيف تختارين شريك حياتك</a:t>
            </a:r>
            <a:endParaRPr lang="en-US" sz="1100" dirty="0">
              <a:solidFill>
                <a:srgbClr val="FFFF00"/>
              </a:solidFill>
              <a:effectLst/>
              <a:latin typeface="Calibri"/>
              <a:ea typeface="Calibri"/>
              <a:cs typeface="Arial"/>
            </a:endParaRPr>
          </a:p>
        </p:txBody>
      </p:sp>
      <p:sp>
        <p:nvSpPr>
          <p:cNvPr id="3" name="مستطيل 2"/>
          <p:cNvSpPr/>
          <p:nvPr/>
        </p:nvSpPr>
        <p:spPr>
          <a:xfrm rot="20307402">
            <a:off x="1824460" y="1912598"/>
            <a:ext cx="4959861" cy="3175228"/>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الاهتمامات المشتركة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يُمكن للفتاة أن تختار شريك حياتها وفقاً لامتلاكه اهتمامات مماثلة لاهتماماتها، مع الإشارة إلى عدم ضرورة تشابه جميع الاهتمامات، إنّما يكفي ذلك في بعضها، وتنصح خبيرة علم النّفس الإكلينيكي ساميا  هندواني أنّ عند اختيار شريك الحياة يجب على الشخص النّظر إلى الأشياء التي يحبّها والتي يُمكن أن يقوما بها معاً؛ فهذا يُساهم في جعل الحياة مثيرة للاهتمام أكثر.</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16"/>
          <p:cNvSpPr/>
          <p:nvPr/>
        </p:nvSpPr>
        <p:spPr>
          <a:xfrm>
            <a:off x="3771469" y="40567"/>
            <a:ext cx="5352944" cy="777104"/>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3">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i="0" u="none" strike="noStrike" kern="1200" cap="none" spc="0" baseline="0" dirty="0">
                <a:solidFill>
                  <a:schemeClr val="bg1">
                    <a:lumMod val="95000"/>
                  </a:schemeClr>
                </a:solidFill>
                <a:uFillTx/>
                <a:latin typeface="Sakkal Majalla" panose="02000000000000000000" pitchFamily="2" charset="-78"/>
                <a:cs typeface="DecoType Naskh" pitchFamily="2" charset="-78"/>
              </a:rPr>
              <a:t>قواعد عامة قبل البدء بالدورة</a:t>
            </a:r>
          </a:p>
        </p:txBody>
      </p:sp>
      <p:pic>
        <p:nvPicPr>
          <p:cNvPr id="6" name="Picture 20" descr="http://thumb1.shutterstock.com/photos/thumb_large/739834/174129590.jpg"/>
          <p:cNvPicPr>
            <a:picLocks noChangeAspect="1"/>
          </p:cNvPicPr>
          <p:nvPr/>
        </p:nvPicPr>
        <p:blipFill>
          <a:blip r:embed="rId3"/>
          <a:srcRect r="9386"/>
          <a:stretch>
            <a:fillRect/>
          </a:stretch>
        </p:blipFill>
        <p:spPr>
          <a:xfrm rot="20149051">
            <a:off x="3492277" y="2206328"/>
            <a:ext cx="1235811" cy="914099"/>
          </a:xfrm>
          <a:prstGeom prst="rect">
            <a:avLst/>
          </a:prstGeom>
          <a:noFill/>
          <a:ln>
            <a:noFill/>
          </a:ln>
        </p:spPr>
      </p:pic>
      <p:grpSp>
        <p:nvGrpSpPr>
          <p:cNvPr id="7" name="Group 2"/>
          <p:cNvGrpSpPr/>
          <p:nvPr/>
        </p:nvGrpSpPr>
        <p:grpSpPr>
          <a:xfrm>
            <a:off x="5045156" y="1638768"/>
            <a:ext cx="1142388" cy="803850"/>
            <a:chOff x="4733456" y="1678297"/>
            <a:chExt cx="1760474" cy="1221284"/>
          </a:xfrm>
        </p:grpSpPr>
        <p:graphicFrame>
          <p:nvGraphicFramePr>
            <p:cNvPr id="8" name="Object 3"/>
            <p:cNvGraphicFramePr/>
            <p:nvPr>
              <p:extLst>
                <p:ext uri="{D42A27DB-BD31-4B8C-83A1-F6EECF244321}">
                  <p14:modId xmlns:p14="http://schemas.microsoft.com/office/powerpoint/2010/main" val="100547896"/>
                </p:ext>
              </p:extLst>
            </p:nvPr>
          </p:nvGraphicFramePr>
          <p:xfrm>
            <a:off x="4938335" y="1678297"/>
            <a:ext cx="1555595" cy="1196492"/>
          </p:xfrm>
          <a:graphic>
            <a:graphicData uri="http://schemas.openxmlformats.org/presentationml/2006/ole">
              <mc:AlternateContent xmlns:mc="http://schemas.openxmlformats.org/markup-compatibility/2006">
                <mc:Choice xmlns:v="urn:schemas-microsoft-com:vml" Requires="v">
                  <p:oleObj spid="_x0000_s3146" r:id="rId4" imgW="2461034" imgH="3289426" progId="">
                    <p:embed/>
                  </p:oleObj>
                </mc:Choice>
                <mc:Fallback>
                  <p:oleObj r:id="rId4" imgW="2461034" imgH="3289426" progId="">
                    <p:embed/>
                    <p:pic>
                      <p:nvPicPr>
                        <p:cNvPr id="0" name=""/>
                        <p:cNvPicPr/>
                        <p:nvPr/>
                      </p:nvPicPr>
                      <p:blipFill>
                        <a:blip r:embed="rId5"/>
                        <a:stretch>
                          <a:fillRect/>
                        </a:stretch>
                      </p:blipFill>
                      <p:spPr>
                        <a:xfrm>
                          <a:off x="4938335" y="1678297"/>
                          <a:ext cx="1555595" cy="1196492"/>
                        </a:xfrm>
                        <a:prstGeom prst="rect">
                          <a:avLst/>
                        </a:prstGeom>
                        <a:noFill/>
                        <a:ln>
                          <a:noFill/>
                        </a:ln>
                      </p:spPr>
                    </p:pic>
                  </p:oleObj>
                </mc:Fallback>
              </mc:AlternateContent>
            </a:graphicData>
          </a:graphic>
        </p:graphicFrame>
        <p:sp>
          <p:nvSpPr>
            <p:cNvPr id="9" name="Freeform 4"/>
            <p:cNvSpPr/>
            <p:nvPr/>
          </p:nvSpPr>
          <p:spPr>
            <a:xfrm>
              <a:off x="4733456" y="1770424"/>
              <a:ext cx="1741986" cy="1129157"/>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Freeform 5"/>
            <p:cNvSpPr/>
            <p:nvPr/>
          </p:nvSpPr>
          <p:spPr>
            <a:xfrm>
              <a:off x="5174896" y="1925333"/>
              <a:ext cx="835148" cy="819337"/>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1" name="مستطيل مستدير الزوايا 17"/>
          <p:cNvSpPr/>
          <p:nvPr/>
        </p:nvSpPr>
        <p:spPr>
          <a:xfrm rot="20275709">
            <a:off x="5451264" y="2420638"/>
            <a:ext cx="1472561"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اغلاق الهاتف المحمول</a:t>
            </a:r>
          </a:p>
        </p:txBody>
      </p:sp>
      <p:sp>
        <p:nvSpPr>
          <p:cNvPr id="13" name="مستطيل مستدير الزوايا 69"/>
          <p:cNvSpPr/>
          <p:nvPr/>
        </p:nvSpPr>
        <p:spPr>
          <a:xfrm rot="20159844">
            <a:off x="3795832" y="3125367"/>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عدم التحدث الا بعد الاستئذان</a:t>
            </a:r>
          </a:p>
        </p:txBody>
      </p:sp>
      <p:grpSp>
        <p:nvGrpSpPr>
          <p:cNvPr id="14" name="Group 10"/>
          <p:cNvGrpSpPr/>
          <p:nvPr/>
        </p:nvGrpSpPr>
        <p:grpSpPr>
          <a:xfrm rot="20152651">
            <a:off x="1862780" y="2752329"/>
            <a:ext cx="1012816" cy="1225552"/>
            <a:chOff x="7524332" y="3645026"/>
            <a:chExt cx="1012816" cy="1225552"/>
          </a:xfrm>
        </p:grpSpPr>
        <p:grpSp>
          <p:nvGrpSpPr>
            <p:cNvPr id="15" name="Group 11"/>
            <p:cNvGrpSpPr/>
            <p:nvPr/>
          </p:nvGrpSpPr>
          <p:grpSpPr>
            <a:xfrm>
              <a:off x="8132024" y="4019894"/>
              <a:ext cx="405124" cy="847794"/>
              <a:chOff x="8132024" y="4019894"/>
              <a:chExt cx="405124" cy="847794"/>
            </a:xfrm>
          </p:grpSpPr>
          <p:sp>
            <p:nvSpPr>
              <p:cNvPr id="40"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7"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8"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9"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0"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6" name="Group 33"/>
            <p:cNvGrpSpPr/>
            <p:nvPr/>
          </p:nvGrpSpPr>
          <p:grpSpPr>
            <a:xfrm>
              <a:off x="7524332" y="3881481"/>
              <a:ext cx="675211" cy="989097"/>
              <a:chOff x="7524332" y="3881481"/>
              <a:chExt cx="675211" cy="989097"/>
            </a:xfrm>
          </p:grpSpPr>
          <p:sp>
            <p:nvSpPr>
              <p:cNvPr id="18"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6"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7"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155" name="مستطيل مستدير الزوايا 67"/>
          <p:cNvSpPr/>
          <p:nvPr/>
        </p:nvSpPr>
        <p:spPr>
          <a:xfrm rot="20118216">
            <a:off x="1964160" y="4026875"/>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الخروج في الوقت المحدد</a:t>
            </a:r>
          </a:p>
        </p:txBody>
      </p:sp>
      <p:pic>
        <p:nvPicPr>
          <p:cNvPr id="156" name="Picture 58" descr="TIMEL018"/>
          <p:cNvPicPr>
            <a:picLocks noChangeAspect="1"/>
          </p:cNvPicPr>
          <p:nvPr/>
        </p:nvPicPr>
        <p:blipFill>
          <a:blip r:embed="rId6"/>
          <a:srcRect/>
          <a:stretch>
            <a:fillRect/>
          </a:stretch>
        </p:blipFill>
        <p:spPr>
          <a:xfrm rot="19536900">
            <a:off x="4673485" y="3723896"/>
            <a:ext cx="1062039" cy="939802"/>
          </a:xfrm>
          <a:prstGeom prst="rect">
            <a:avLst/>
          </a:prstGeom>
          <a:noFill/>
          <a:ln>
            <a:noFill/>
          </a:ln>
        </p:spPr>
      </p:pic>
      <p:sp>
        <p:nvSpPr>
          <p:cNvPr id="158" name="مستطيل مستدير الزوايا 19"/>
          <p:cNvSpPr/>
          <p:nvPr/>
        </p:nvSpPr>
        <p:spPr>
          <a:xfrm rot="19970587">
            <a:off x="4964207" y="4747272"/>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الالتزام بالوقت</a:t>
            </a:r>
          </a:p>
        </p:txBody>
      </p:sp>
      <p:pic>
        <p:nvPicPr>
          <p:cNvPr id="159" name="Picture 7"/>
          <p:cNvPicPr>
            <a:picLocks noChangeAspect="1"/>
          </p:cNvPicPr>
          <p:nvPr/>
        </p:nvPicPr>
        <p:blipFill>
          <a:blip r:embed="rId7"/>
          <a:srcRect/>
          <a:stretch>
            <a:fillRect/>
          </a:stretch>
        </p:blipFill>
        <p:spPr>
          <a:xfrm rot="19871497">
            <a:off x="3361100" y="4506765"/>
            <a:ext cx="820738" cy="773116"/>
          </a:xfrm>
          <a:prstGeom prst="rect">
            <a:avLst/>
          </a:prstGeom>
          <a:noFill/>
          <a:ln>
            <a:noFill/>
          </a:ln>
        </p:spPr>
      </p:pic>
      <p:pic>
        <p:nvPicPr>
          <p:cNvPr id="161" name="Picture 6"/>
          <p:cNvPicPr>
            <a:picLocks noChangeAspect="1"/>
          </p:cNvPicPr>
          <p:nvPr/>
        </p:nvPicPr>
        <p:blipFill>
          <a:blip r:embed="rId8"/>
          <a:srcRect/>
          <a:stretch>
            <a:fillRect/>
          </a:stretch>
        </p:blipFill>
        <p:spPr>
          <a:xfrm rot="20116336">
            <a:off x="2142961" y="4846200"/>
            <a:ext cx="1141408" cy="1073148"/>
          </a:xfrm>
          <a:prstGeom prst="rect">
            <a:avLst/>
          </a:prstGeom>
          <a:noFill/>
          <a:ln>
            <a:noFill/>
          </a:ln>
        </p:spPr>
      </p:pic>
      <p:sp>
        <p:nvSpPr>
          <p:cNvPr id="162" name="مستطيل مستدير الزوايا 72"/>
          <p:cNvSpPr/>
          <p:nvPr/>
        </p:nvSpPr>
        <p:spPr>
          <a:xfrm rot="20121713">
            <a:off x="2769295" y="5756575"/>
            <a:ext cx="155203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62623596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0-#ppt_w/2"/>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ppt_x</p:attrName>
                                        </p:attrNameLst>
                                      </p:cBhvr>
                                      <p:tavLst>
                                        <p:tav tm="0">
                                          <p:val>
                                            <p:strVal val="0-#ppt_w/2"/>
                                          </p:val>
                                        </p:tav>
                                        <p:tav tm="100000">
                                          <p:val>
                                            <p:strVal val="#ppt_x"/>
                                          </p:val>
                                        </p:tav>
                                      </p:tavLst>
                                    </p:anim>
                                    <p:anim calcmode="lin" valueType="num">
                                      <p:cBhvr>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ppt_x</p:attrName>
                                        </p:attrNameLst>
                                      </p:cBhvr>
                                      <p:tavLst>
                                        <p:tav tm="0">
                                          <p:val>
                                            <p:strVal val="0-#ppt_w/2"/>
                                          </p:val>
                                        </p:tav>
                                        <p:tav tm="100000">
                                          <p:val>
                                            <p:strVal val="#ppt_x"/>
                                          </p:val>
                                        </p:tav>
                                      </p:tavLst>
                                    </p:anim>
                                    <p:anim calcmode="lin" valueType="num">
                                      <p:cBhvr>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
                                        </p:tgtEl>
                                        <p:attrNameLst>
                                          <p:attrName>style.visibility</p:attrName>
                                        </p:attrNameLst>
                                      </p:cBhvr>
                                      <p:to>
                                        <p:strVal val="visible"/>
                                      </p:to>
                                    </p:set>
                                    <p:anim calcmode="lin" valueType="num">
                                      <p:cBhvr>
                                        <p:cTn id="37" dur="500" fill="hold"/>
                                        <p:tgtEl>
                                          <p:spTgt spid="155"/>
                                        </p:tgtEl>
                                        <p:attrNameLst>
                                          <p:attrName>ppt_x</p:attrName>
                                        </p:attrNameLst>
                                      </p:cBhvr>
                                      <p:tavLst>
                                        <p:tav tm="0">
                                          <p:val>
                                            <p:strVal val="0-#ppt_w/2"/>
                                          </p:val>
                                        </p:tav>
                                        <p:tav tm="100000">
                                          <p:val>
                                            <p:strVal val="#ppt_x"/>
                                          </p:val>
                                        </p:tav>
                                      </p:tavLst>
                                    </p:anim>
                                    <p:anim calcmode="lin" valueType="num">
                                      <p:cBhvr>
                                        <p:cTn id="3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1000"/>
                                        <p:tgtEl>
                                          <p:spTgt spid="156"/>
                                        </p:tgtEl>
                                      </p:cBhvr>
                                    </p:animEffect>
                                    <p:anim calcmode="lin" valueType="num">
                                      <p:cBhvr>
                                        <p:cTn id="44" dur="1000" fill="hold"/>
                                        <p:tgtEl>
                                          <p:spTgt spid="156"/>
                                        </p:tgtEl>
                                        <p:attrNameLst>
                                          <p:attrName>ppt_x</p:attrName>
                                        </p:attrNameLst>
                                      </p:cBhvr>
                                      <p:tavLst>
                                        <p:tav tm="0">
                                          <p:val>
                                            <p:strVal val="#ppt_x"/>
                                          </p:val>
                                        </p:tav>
                                        <p:tav tm="100000">
                                          <p:val>
                                            <p:strVal val="#ppt_x"/>
                                          </p:val>
                                        </p:tav>
                                      </p:tavLst>
                                    </p:anim>
                                    <p:anim calcmode="lin" valueType="num">
                                      <p:cBhvr>
                                        <p:cTn id="45"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500"/>
                                        <p:tgtEl>
                                          <p:spTgt spid="158"/>
                                        </p:tgtEl>
                                      </p:cBhvr>
                                    </p:animEffect>
                                    <p:anim calcmode="lin" valueType="num">
                                      <p:cBhvr>
                                        <p:cTn id="51" dur="500" fill="hold"/>
                                        <p:tgtEl>
                                          <p:spTgt spid="158"/>
                                        </p:tgtEl>
                                        <p:attrNameLst>
                                          <p:attrName>ppt_x</p:attrName>
                                        </p:attrNameLst>
                                      </p:cBhvr>
                                      <p:tavLst>
                                        <p:tav tm="0">
                                          <p:val>
                                            <p:strVal val="#ppt_x"/>
                                          </p:val>
                                        </p:tav>
                                        <p:tav tm="100000">
                                          <p:val>
                                            <p:strVal val="#ppt_x"/>
                                          </p:val>
                                        </p:tav>
                                      </p:tavLst>
                                    </p:anim>
                                    <p:anim calcmode="lin" valueType="num">
                                      <p:cBhvr>
                                        <p:cTn id="52" dur="5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9"/>
                                        </p:tgtEl>
                                        <p:attrNameLst>
                                          <p:attrName>style.visibility</p:attrName>
                                        </p:attrNameLst>
                                      </p:cBhvr>
                                      <p:to>
                                        <p:strVal val="visible"/>
                                      </p:to>
                                    </p:set>
                                    <p:anim calcmode="lin" valueType="num">
                                      <p:cBhvr>
                                        <p:cTn id="57" dur="500" fill="hold"/>
                                        <p:tgtEl>
                                          <p:spTgt spid="159"/>
                                        </p:tgtEl>
                                        <p:attrNameLst>
                                          <p:attrName>ppt_x</p:attrName>
                                        </p:attrNameLst>
                                      </p:cBhvr>
                                      <p:tavLst>
                                        <p:tav tm="0">
                                          <p:val>
                                            <p:strVal val="0-#ppt_w/2"/>
                                          </p:val>
                                        </p:tav>
                                        <p:tav tm="100000">
                                          <p:val>
                                            <p:strVal val="#ppt_x"/>
                                          </p:val>
                                        </p:tav>
                                      </p:tavLst>
                                    </p:anim>
                                    <p:anim calcmode="lin" valueType="num">
                                      <p:cBhvr>
                                        <p:cTn id="58"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61"/>
                                        </p:tgtEl>
                                        <p:attrNameLst>
                                          <p:attrName>style.visibility</p:attrName>
                                        </p:attrNameLst>
                                      </p:cBhvr>
                                      <p:to>
                                        <p:strVal val="visible"/>
                                      </p:to>
                                    </p:set>
                                    <p:anim calcmode="lin" valueType="num">
                                      <p:cBhvr>
                                        <p:cTn id="63" dur="500" fill="hold"/>
                                        <p:tgtEl>
                                          <p:spTgt spid="161"/>
                                        </p:tgtEl>
                                        <p:attrNameLst>
                                          <p:attrName>ppt_x</p:attrName>
                                        </p:attrNameLst>
                                      </p:cBhvr>
                                      <p:tavLst>
                                        <p:tav tm="0">
                                          <p:val>
                                            <p:strVal val="0-#ppt_w/2"/>
                                          </p:val>
                                        </p:tav>
                                        <p:tav tm="100000">
                                          <p:val>
                                            <p:strVal val="#ppt_x"/>
                                          </p:val>
                                        </p:tav>
                                      </p:tavLst>
                                    </p:anim>
                                    <p:anim calcmode="lin" valueType="num">
                                      <p:cBhvr>
                                        <p:cTn id="64" dur="5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62"/>
                                        </p:tgtEl>
                                        <p:attrNameLst>
                                          <p:attrName>style.visibility</p:attrName>
                                        </p:attrNameLst>
                                      </p:cBhvr>
                                      <p:to>
                                        <p:strVal val="visible"/>
                                      </p:to>
                                    </p:set>
                                    <p:anim calcmode="lin" valueType="num">
                                      <p:cBhvr>
                                        <p:cTn id="69" dur="500" fill="hold"/>
                                        <p:tgtEl>
                                          <p:spTgt spid="162"/>
                                        </p:tgtEl>
                                        <p:attrNameLst>
                                          <p:attrName>ppt_x</p:attrName>
                                        </p:attrNameLst>
                                      </p:cBhvr>
                                      <p:tavLst>
                                        <p:tav tm="0">
                                          <p:val>
                                            <p:strVal val="0-#ppt_w/2"/>
                                          </p:val>
                                        </p:tav>
                                        <p:tav tm="100000">
                                          <p:val>
                                            <p:strVal val="#ppt_x"/>
                                          </p:val>
                                        </p:tav>
                                      </p:tavLst>
                                    </p:anim>
                                    <p:anim calcmode="lin" valueType="num">
                                      <p:cBhvr>
                                        <p:cTn id="70" dur="500" fill="hold"/>
                                        <p:tgtEl>
                                          <p:spTgt spid="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5" grpId="0" animBg="1"/>
      <p:bldP spid="158"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416825">
            <a:off x="2149077" y="1877804"/>
            <a:ext cx="4572000" cy="3078984"/>
          </a:xfrm>
          <a:prstGeom prst="rect">
            <a:avLst/>
          </a:prstGeom>
        </p:spPr>
        <p:txBody>
          <a:bodyPr>
            <a:spAutoFit/>
          </a:bodyPr>
          <a:lstStyle/>
          <a:p>
            <a:pPr algn="justLow">
              <a:lnSpc>
                <a:spcPct val="150000"/>
              </a:lnSpc>
              <a:spcAft>
                <a:spcPts val="1000"/>
              </a:spcAft>
            </a:pPr>
            <a:r>
              <a:rPr lang="ar-EG" b="1" dirty="0">
                <a:solidFill>
                  <a:srgbClr val="FF0000"/>
                </a:solidFill>
                <a:ea typeface="Calibri"/>
                <a:cs typeface="Times New Roman"/>
              </a:rPr>
              <a:t>التّفكير في صفات شريك الحياة</a:t>
            </a:r>
            <a:endParaRPr lang="en-US" sz="1050" dirty="0">
              <a:ea typeface="Calibri"/>
              <a:cs typeface="Arial"/>
            </a:endParaRPr>
          </a:p>
          <a:p>
            <a:pPr>
              <a:lnSpc>
                <a:spcPct val="150000"/>
              </a:lnSpc>
            </a:pPr>
            <a:r>
              <a:rPr lang="ar-EG" b="1" dirty="0">
                <a:solidFill>
                  <a:srgbClr val="0D0D0D"/>
                </a:solidFill>
                <a:ea typeface="Calibri"/>
                <a:cs typeface="Times New Roman"/>
              </a:rPr>
              <a:t> يمتلك البعض أفكاراً ثابتة تتمثّل في أنّ قبولهم لإقامة لقاء بهدف الزّواج مع أحدهم يتوقّف على ما يحمله من صفات مرغوبة بالنّسبة لهم؛ فيحبّ البعض الارتباط بشخص ذكيّ، أو لطيف، أو مسؤول، أو غيرها من المعايير الخاصّة، ورغم صحّة هذه الأفكار نسبياً إلّا أنّ كثيراً ما يجد الإنسان نفسه أمام الإنسان الخاطئ</a:t>
            </a:r>
            <a:endParaRPr lang="ar-EG" dirty="0"/>
          </a:p>
        </p:txBody>
      </p:sp>
    </p:spTree>
    <p:extLst>
      <p:ext uri="{BB962C8B-B14F-4D97-AF65-F5344CB8AC3E}">
        <p14:creationId xmlns:p14="http://schemas.microsoft.com/office/powerpoint/2010/main" val="39598953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01969">
            <a:off x="1989210" y="1971507"/>
            <a:ext cx="4572000" cy="3175228"/>
          </a:xfrm>
          <a:prstGeom prst="rect">
            <a:avLst/>
          </a:prstGeom>
        </p:spPr>
        <p:txBody>
          <a:bodyPr>
            <a:spAutoFit/>
          </a:bodyPr>
          <a:lstStyle/>
          <a:p>
            <a:pPr algn="justLow">
              <a:lnSpc>
                <a:spcPct val="150000"/>
              </a:lnSpc>
              <a:spcAft>
                <a:spcPts val="1000"/>
              </a:spcAft>
            </a:pPr>
            <a:r>
              <a:rPr lang="en-US" b="1" dirty="0">
                <a:solidFill>
                  <a:srgbClr val="0D0D0D"/>
                </a:solidFill>
                <a:latin typeface="Times New Roman"/>
                <a:ea typeface="Calibri"/>
                <a:cs typeface="Arial"/>
              </a:rPr>
              <a:t> </a:t>
            </a:r>
            <a:r>
              <a:rPr lang="ar-EG" sz="2000" b="1" dirty="0">
                <a:solidFill>
                  <a:srgbClr val="FF0000"/>
                </a:solidFill>
                <a:ea typeface="Calibri"/>
                <a:cs typeface="Times New Roman"/>
              </a:rPr>
              <a:t>الثّقافة والدّين </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رغم وجود العديد من العلاقات النّاجحة النّاشئة بين طرفين مختلفين في الدّين والثّقافة، إلّا أنّ بعض الفتيات والأشخاص عموماً تُشكّل لديهم الثّقافة والدّين جزءاً كبيراً ومهمّاً من حياتهم، وفي هذه الحالة يجب اختيار الشّريك الذي يمتلك أفكاراً ومعتقدات مشابهة للحصول على علاقة ناجحة وسعيدة وطويلة الأمد.</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1672">
            <a:off x="1852557" y="1950095"/>
            <a:ext cx="4917521" cy="3175228"/>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معرفة الشّخص نفسه</a:t>
            </a:r>
            <a:endParaRPr lang="en-US" sz="1050" dirty="0">
              <a:ea typeface="Calibri"/>
              <a:cs typeface="Arial"/>
            </a:endParaRPr>
          </a:p>
          <a:p>
            <a:pPr>
              <a:lnSpc>
                <a:spcPct val="150000"/>
              </a:lnSpc>
            </a:pPr>
            <a:r>
              <a:rPr lang="ar-EG" b="1" dirty="0">
                <a:solidFill>
                  <a:srgbClr val="0D0D0D"/>
                </a:solidFill>
                <a:ea typeface="Calibri"/>
                <a:cs typeface="Times New Roman"/>
              </a:rPr>
              <a:t> قبل أن تختار الفتاة شريك حياتها عليها أن تتعرّف أولاً إلى ذاتها؛ بحيث تعرف الأمور التي تعجبها والأخرى التي ليست كذلك، وتعرف الصّفات الجيّدة فيها والأخرى السّيئة، وما هي أهدافها في الحياة وما الذي تُريده من شريك حياتها، على أن تكون الإجابات واقعية وصادقة، وعند مواجهة صعوبة في الإجابة عن أي من تلك الأسئلة بالإمكان اللجوء للأصدقاء المقرّبين للمساعدة</a:t>
            </a:r>
            <a:endParaRPr lang="ar-EG" dirty="0"/>
          </a:p>
        </p:txBody>
      </p:sp>
    </p:spTree>
    <p:extLst>
      <p:ext uri="{BB962C8B-B14F-4D97-AF65-F5344CB8AC3E}">
        <p14:creationId xmlns:p14="http://schemas.microsoft.com/office/powerpoint/2010/main" val="395989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78104">
            <a:off x="1777785" y="1676577"/>
            <a:ext cx="5249010" cy="3961341"/>
          </a:xfrm>
          <a:prstGeom prst="rect">
            <a:avLst/>
          </a:prstGeom>
        </p:spPr>
        <p:txBody>
          <a:bodyPr wrap="square">
            <a:spAutoFit/>
          </a:bodyPr>
          <a:lstStyle/>
          <a:p>
            <a:pPr marL="342900" lvl="0" indent="-342900">
              <a:lnSpc>
                <a:spcPct val="150000"/>
              </a:lnSpc>
              <a:spcAft>
                <a:spcPts val="1000"/>
              </a:spcAft>
              <a:buClr>
                <a:srgbClr val="00B050"/>
              </a:buClr>
              <a:buSzPts val="2000"/>
              <a:buFont typeface="Symbol"/>
              <a:buChar char=""/>
            </a:pPr>
            <a:r>
              <a:rPr lang="ar-EG" sz="2000" b="1" u="sng" dirty="0">
                <a:solidFill>
                  <a:srgbClr val="FF0000"/>
                </a:solidFill>
                <a:ea typeface="Calibri"/>
                <a:cs typeface="Times New Roman"/>
              </a:rPr>
              <a:t>كيف أختار شريك حياتي</a:t>
            </a:r>
            <a:r>
              <a:rPr lang="ar-EG" b="1" u="sng" dirty="0">
                <a:solidFill>
                  <a:srgbClr val="FF0000"/>
                </a:solidFill>
                <a:ea typeface="Calibri"/>
                <a:cs typeface="Times New Roman"/>
              </a:rPr>
              <a:t/>
            </a:r>
            <a:br>
              <a:rPr lang="ar-EG" b="1" u="sng" dirty="0">
                <a:solidFill>
                  <a:srgbClr val="FF0000"/>
                </a:solidFill>
                <a:ea typeface="Calibri"/>
                <a:cs typeface="Times New Roman"/>
              </a:rPr>
            </a:br>
            <a:endParaRPr lang="en-US" sz="1050" dirty="0">
              <a:ea typeface="Calibri"/>
              <a:cs typeface="Arial"/>
            </a:endParaRPr>
          </a:p>
          <a:p>
            <a:pPr>
              <a:lnSpc>
                <a:spcPct val="150000"/>
              </a:lnSpc>
              <a:spcAft>
                <a:spcPts val="1000"/>
              </a:spcAft>
            </a:pPr>
            <a:r>
              <a:rPr lang="ar-EG" b="1" dirty="0">
                <a:solidFill>
                  <a:srgbClr val="00B0F0"/>
                </a:solidFill>
                <a:ea typeface="Calibri"/>
                <a:cs typeface="Times New Roman"/>
              </a:rPr>
              <a:t>عدم الخوف من الوحدة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إنّ اختيار شريك الحياة المؤهل والمناسب يعتبر أمراً مهماً وبشكل خاص في ظل ارتفاع معدلات الطلاق حالياً، لكنّ البعض قد يتخذ قرار البقاء مع شخص معين بعلاقة غير سعيدة خوفاً من البقاء وحيداً، حيث إنّ هذا القرار يؤدي إلى القلق والشعور بالخلل في موطن ما، لذلك من الأفضل البقاء وحيداً وانتظار الشخص المناسب على الاستمرار بهذه العلاقة.</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52698">
            <a:off x="1639763" y="1669549"/>
            <a:ext cx="5366942" cy="3801041"/>
          </a:xfrm>
          <a:prstGeom prst="rect">
            <a:avLst/>
          </a:prstGeom>
        </p:spPr>
        <p:txBody>
          <a:bodyPr wrap="square">
            <a:spAutoFit/>
          </a:bodyPr>
          <a:lstStyle/>
          <a:p>
            <a:pPr>
              <a:lnSpc>
                <a:spcPct val="150000"/>
              </a:lnSpc>
              <a:spcAft>
                <a:spcPts val="1000"/>
              </a:spcAft>
            </a:pPr>
            <a:r>
              <a:rPr lang="ar-EG" b="1" dirty="0">
                <a:solidFill>
                  <a:srgbClr val="00B0F0"/>
                </a:solidFill>
                <a:ea typeface="Calibri"/>
                <a:cs typeface="Times New Roman"/>
              </a:rPr>
              <a:t>عدم التسرع في الالتزام بعلاقة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ينبغي أن يأخذ الشخص الوقت الكافي ليلتزم جدياً بعلاقةٍ ما، لأنّه مع مرور الوقت من الممكن أن تظهر بعض الأمور التي لا يُحبها، مما يجعله غير متوافق مع الشخص الذي اختاره.</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a:t>
            </a:r>
            <a:r>
              <a:rPr lang="ar-EG" b="1" dirty="0">
                <a:solidFill>
                  <a:srgbClr val="00B0F0"/>
                </a:solidFill>
                <a:ea typeface="Calibri"/>
                <a:cs typeface="Times New Roman"/>
              </a:rPr>
              <a:t>البحث عن الصفات الأساسية</a:t>
            </a:r>
            <a:endParaRPr lang="en-US" sz="1050" dirty="0">
              <a:ea typeface="Calibri"/>
              <a:cs typeface="Arial"/>
            </a:endParaRPr>
          </a:p>
          <a:p>
            <a:pPr>
              <a:lnSpc>
                <a:spcPct val="150000"/>
              </a:lnSpc>
            </a:pPr>
            <a:r>
              <a:rPr lang="ar-EG" b="1" dirty="0">
                <a:solidFill>
                  <a:srgbClr val="0D0D0D"/>
                </a:solidFill>
                <a:ea typeface="Calibri"/>
                <a:cs typeface="Times New Roman"/>
              </a:rPr>
              <a:t> هناك بعض الصفات التي تُساعد على بناء علاقة جيدة مثل: الصدق والتعاطف واللطف والاستقامة والسخاء العاطفي، فإذا وُجدت هذه الصفات في شخص ما يكون مناسب كشريك حياة.</a:t>
            </a:r>
            <a:endParaRPr lang="ar-EG" dirty="0"/>
          </a:p>
        </p:txBody>
      </p:sp>
    </p:spTree>
    <p:extLst>
      <p:ext uri="{BB962C8B-B14F-4D97-AF65-F5344CB8AC3E}">
        <p14:creationId xmlns:p14="http://schemas.microsoft.com/office/powerpoint/2010/main" val="3959895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72688">
            <a:off x="1752059" y="1706190"/>
            <a:ext cx="5360822" cy="3801041"/>
          </a:xfrm>
          <a:prstGeom prst="rect">
            <a:avLst/>
          </a:prstGeom>
        </p:spPr>
        <p:txBody>
          <a:bodyPr wrap="square">
            <a:spAutoFit/>
          </a:bodyPr>
          <a:lstStyle/>
          <a:p>
            <a:pPr>
              <a:lnSpc>
                <a:spcPct val="150000"/>
              </a:lnSpc>
              <a:spcAft>
                <a:spcPts val="1000"/>
              </a:spcAft>
            </a:pPr>
            <a:r>
              <a:rPr lang="ar-EG" b="1" dirty="0">
                <a:solidFill>
                  <a:srgbClr val="00B0F0"/>
                </a:solidFill>
                <a:ea typeface="Calibri"/>
                <a:cs typeface="Times New Roman"/>
              </a:rPr>
              <a:t>الجاهزيّة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في بعض الأحيان يخوض الشخص علاقة جديدة من أجل التخلص من آلام علاقة سابقة، ولكن يجب التخلص نهائياً من آثار العلاقة السابقة لبدء علاقة جديدة.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a:t>
            </a:r>
            <a:r>
              <a:rPr lang="ar-EG" b="1" dirty="0">
                <a:solidFill>
                  <a:srgbClr val="00B0F0"/>
                </a:solidFill>
                <a:ea typeface="Calibri"/>
                <a:cs typeface="Times New Roman"/>
              </a:rPr>
              <a:t>التركيز على العلاقة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ينبغي البحث عن علاقة تتسم بالرضا بدلاً من البحث عن مواصفات معينة في الشريك مثل: الدخل والطول والشكل، لأنّ البحث عن صفات معينة قد يُفوت فرصة إيجاد علاقة ناجحة.</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72026">
            <a:off x="1698999" y="1827897"/>
            <a:ext cx="5331973" cy="3801041"/>
          </a:xfrm>
          <a:prstGeom prst="rect">
            <a:avLst/>
          </a:prstGeom>
        </p:spPr>
        <p:txBody>
          <a:bodyPr wrap="square">
            <a:spAutoFit/>
          </a:bodyPr>
          <a:lstStyle/>
          <a:p>
            <a:pPr>
              <a:lnSpc>
                <a:spcPct val="150000"/>
              </a:lnSpc>
              <a:spcAft>
                <a:spcPts val="1000"/>
              </a:spcAft>
            </a:pPr>
            <a:r>
              <a:rPr lang="ar-EG" b="1" dirty="0">
                <a:solidFill>
                  <a:srgbClr val="00B0F0"/>
                </a:solidFill>
                <a:ea typeface="Calibri"/>
                <a:cs typeface="Times New Roman"/>
              </a:rPr>
              <a:t>العلاقات السابقة</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من المهم الاطلاع على الصداقات التي مرّت في حياة الشخص، وهذا يُساعد على معرفة قدرته على تحمل المسؤولية عن علاقاته الفاشلة، ومعرفة طريقة تحدثه عن أحبائه الذين انتهت علاقته بهم.</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a:t>
            </a:r>
            <a:r>
              <a:rPr lang="ar-EG" b="1" dirty="0">
                <a:solidFill>
                  <a:srgbClr val="00B0F0"/>
                </a:solidFill>
                <a:ea typeface="Calibri"/>
                <a:cs typeface="Times New Roman"/>
              </a:rPr>
              <a:t>التعامل مع الغضب</a:t>
            </a:r>
            <a:endParaRPr lang="en-US" sz="1050" dirty="0">
              <a:ea typeface="Calibri"/>
              <a:cs typeface="Arial"/>
            </a:endParaRPr>
          </a:p>
          <a:p>
            <a:pPr>
              <a:lnSpc>
                <a:spcPct val="150000"/>
              </a:lnSpc>
              <a:spcAft>
                <a:spcPts val="1000"/>
              </a:spcAft>
            </a:pPr>
            <a:r>
              <a:rPr lang="ar-EG" b="1" dirty="0">
                <a:solidFill>
                  <a:srgbClr val="0D0D0D"/>
                </a:solidFill>
                <a:ea typeface="Calibri"/>
                <a:cs typeface="Times New Roman"/>
              </a:rPr>
              <a:t> يدل تصرف الشخص مع الناس على طريقة تصرفه مع شريك حياته في يومٍ ما، لذلك يجب مراقبة الشخص ومعرفة طريقته عندما يغضب أو يشعر بالخيبة والأذى.</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تقوية التركيز"/>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403868">
            <a:off x="2142204" y="3083166"/>
            <a:ext cx="3893872" cy="2483540"/>
          </a:xfrm>
          <a:prstGeom prst="roundRect">
            <a:avLst>
              <a:gd name="adj" fmla="val 16667"/>
            </a:avLst>
          </a:prstGeom>
          <a:ln w="38100">
            <a:solidFill>
              <a:sysClr val="windowText" lastClr="000000">
                <a:lumMod val="95000"/>
                <a:lumOff val="5000"/>
              </a:sys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تمرير أفقي 2"/>
          <p:cNvSpPr>
            <a:spLocks noChangeArrowheads="1"/>
          </p:cNvSpPr>
          <p:nvPr/>
        </p:nvSpPr>
        <p:spPr bwMode="auto">
          <a:xfrm rot="20547163">
            <a:off x="4099025" y="1246021"/>
            <a:ext cx="2298119" cy="1185222"/>
          </a:xfrm>
          <a:prstGeom prst="horizontalScroll">
            <a:avLst>
              <a:gd name="adj" fmla="val 12500"/>
            </a:avLst>
          </a:prstGeom>
          <a:solidFill>
            <a:srgbClr val="C0504D"/>
          </a:solidFill>
          <a:ln w="25400" cap="flat" cmpd="sng" algn="ctr">
            <a:solidFill>
              <a:srgbClr val="C0504D">
                <a:shade val="50000"/>
              </a:srgbClr>
            </a:solidFill>
            <a:prstDash val="solid"/>
            <a:headEnd/>
            <a:tailEnd/>
          </a:ln>
          <a:effectLst/>
        </p:spPr>
        <p:txBody>
          <a:bodyPr rot="0" vert="horz" wrap="square" lIns="91440" tIns="45720" rIns="91440" bIns="45720" anchor="ctr"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dirty="0">
                <a:ln>
                  <a:noFill/>
                </a:ln>
                <a:solidFill>
                  <a:srgbClr val="0D0D0D"/>
                </a:solidFill>
                <a:effectLst/>
                <a:uLnTx/>
                <a:uFillTx/>
                <a:latin typeface="Simplified Arabic"/>
                <a:ea typeface="Calibri"/>
                <a:cs typeface="DecoType Naskh"/>
              </a:rPr>
              <a:t>استراحة     </a:t>
            </a:r>
            <a:endParaRPr kumimoji="0" lang="en-US" sz="1100" b="0" i="0" u="none" strike="noStrike" kern="0" cap="none" spc="0" normalizeH="0" baseline="0" noProof="0" dirty="0">
              <a:ln>
                <a:noFill/>
              </a:ln>
              <a:solidFill>
                <a:sysClr val="window" lastClr="FFFFFF"/>
              </a:solidFill>
              <a:effectLst/>
              <a:uLnTx/>
              <a:uFillTx/>
              <a:latin typeface="Calibri"/>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491880" y="116632"/>
            <a:ext cx="4680520" cy="780539"/>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كيف تنجح في اختيار شريك الحياة</a:t>
            </a:r>
            <a:endParaRPr lang="en-US" sz="1100" dirty="0">
              <a:solidFill>
                <a:srgbClr val="FFFF00"/>
              </a:solidFill>
              <a:effectLst/>
              <a:latin typeface="Calibri"/>
              <a:ea typeface="Calibri"/>
              <a:cs typeface="Arial"/>
            </a:endParaRPr>
          </a:p>
        </p:txBody>
      </p:sp>
      <p:sp>
        <p:nvSpPr>
          <p:cNvPr id="3" name="مستطيل 2"/>
          <p:cNvSpPr/>
          <p:nvPr/>
        </p:nvSpPr>
        <p:spPr>
          <a:xfrm rot="20294950">
            <a:off x="1880574" y="2086954"/>
            <a:ext cx="4992392" cy="3000821"/>
          </a:xfrm>
          <a:prstGeom prst="rect">
            <a:avLst/>
          </a:prstGeom>
        </p:spPr>
        <p:txBody>
          <a:bodyPr wrap="square">
            <a:spAutoFit/>
          </a:bodyPr>
          <a:lstStyle/>
          <a:p>
            <a:pPr>
              <a:lnSpc>
                <a:spcPct val="150000"/>
              </a:lnSpc>
            </a:pPr>
            <a:r>
              <a:rPr lang="ar-EG" b="1" dirty="0">
                <a:ea typeface="Calibri"/>
                <a:cs typeface="Times New Roman"/>
              </a:rPr>
              <a:t>إنّ قرار الزواج واختيار الشريك هو من أهم وأخطر القرارات التي يتخذها الإنسان في حياته، وذلك لما يترتب على هذا القرار من آثار تلامس كل خصوصياته، وتشمل جميع أبعاد شخصيته، وتظل تلاحقه طيلة حياته، بل وأكثر من ذلك تمتد تلك الآثار لتصل إلى أولاده وذريته وأسرته وقرابته، وما الطلاق وتشرد الأبناء إلا بعض من آثار ذلك القرار الصعب، وذلك حينما يفشل المرء في اختيار شريك حياته.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29779">
            <a:off x="1965408" y="2201089"/>
            <a:ext cx="4905670" cy="2585323"/>
          </a:xfrm>
          <a:prstGeom prst="rect">
            <a:avLst/>
          </a:prstGeom>
        </p:spPr>
        <p:txBody>
          <a:bodyPr wrap="square">
            <a:spAutoFit/>
          </a:bodyPr>
          <a:lstStyle/>
          <a:p>
            <a:pPr algn="justLow">
              <a:lnSpc>
                <a:spcPct val="150000"/>
              </a:lnSpc>
              <a:spcAft>
                <a:spcPts val="1000"/>
              </a:spcAft>
            </a:pPr>
            <a:r>
              <a:rPr lang="ar-EG" b="1" dirty="0">
                <a:ea typeface="Calibri"/>
                <a:cs typeface="Times New Roman"/>
              </a:rPr>
              <a:t>فقرار البدء بتأسيس علاقة زوجية يمكن أن ينتج تحوّلاً كبيراً وخطيراً في حياة الإنسان، فهو يسهم إلى حدِّ بعيد في إعادة صياغة شخصية كل من الطرفين – الرجل والمرأة – من النواحي النفسية والسلوكية والاجتماعية بل وحتى الفكرية والدينية، كما أن آثاره يمكن أن تلقي بظلالها على موقعه الاجتماعي وتؤثر في نشاطه الاقتصادي وتحصيله العلمي وخط سيره في الحياة. </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p:nvPr/>
        </p:nvSpPr>
        <p:spPr>
          <a:xfrm>
            <a:off x="5292080" y="116632"/>
            <a:ext cx="3710136" cy="646331"/>
          </a:xfrm>
          <a:prstGeom prst="rect">
            <a:avLst/>
          </a:prstGeom>
          <a:solidFill>
            <a:schemeClr val="accent3">
              <a:lumMod val="50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dirty="0">
                <a:solidFill>
                  <a:srgbClr val="FFFFFF"/>
                </a:solidFill>
                <a:uFillTx/>
                <a:latin typeface="Sakkal Majalla" panose="02000000000000000000" pitchFamily="2" charset="-78"/>
                <a:cs typeface="DecoType Naskh" pitchFamily="2" charset="-78"/>
              </a:rPr>
              <a:t>إرشادات عامة للمتدربين </a:t>
            </a:r>
            <a:endParaRPr lang="en-US" sz="3600" b="0" i="0" u="none" strike="noStrike" kern="1200" cap="none" spc="0" baseline="0" dirty="0">
              <a:solidFill>
                <a:srgbClr val="FFFFFF"/>
              </a:solidFill>
              <a:uFillTx/>
              <a:latin typeface="Sakkal Majalla" panose="02000000000000000000" pitchFamily="2" charset="-78"/>
              <a:cs typeface="DecoType Naskh" pitchFamily="2" charset="-78"/>
            </a:endParaRPr>
          </a:p>
        </p:txBody>
      </p:sp>
      <p:sp>
        <p:nvSpPr>
          <p:cNvPr id="9" name="Rectangle 1"/>
          <p:cNvSpPr/>
          <p:nvPr/>
        </p:nvSpPr>
        <p:spPr>
          <a:xfrm rot="20297829">
            <a:off x="1517927" y="1618617"/>
            <a:ext cx="5626031" cy="4154984"/>
          </a:xfrm>
          <a:prstGeom prst="rect">
            <a:avLst/>
          </a:prstGeom>
          <a:noFill/>
          <a:ln>
            <a:noFill/>
            <a:prstDash val="solid"/>
          </a:ln>
        </p:spPr>
        <p:txBody>
          <a:bodyPr vert="horz" wrap="square" lIns="91440" tIns="45720" rIns="91440" bIns="45720" anchor="ctr" anchorCtr="0" compatLnSpc="1">
            <a:spAutoFit/>
          </a:bodyPr>
          <a:lstStyle/>
          <a:p>
            <a:pPr marL="342900" marR="0" lvl="0" indent="-342900" algn="r" defTabSz="914400" rtl="1" fontAlgn="auto" hangingPunct="1">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كن مشاركاً في جميع الأنشطة.</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احترم أفكار المدرب والزملاء.</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أنقد أفكار المدرب والزملاء بأدب إن كانت هناك حاجة </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احرص على استثمار الوقت.</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تقبل الدور الذي يسند إليك في المجموعة.</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حفز أفراد مجموعتك في المشاركة في النشاطات.</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احرص على بناء علاقات طيبة مع المدرب والزملاء أثناء البرنامج التدريبي.</a:t>
            </a:r>
            <a:endParaRPr lang="en-US" sz="2400" b="0" i="0" u="none" strike="noStrike" kern="1200" cap="none" spc="0" baseline="0" dirty="0">
              <a:solidFill>
                <a:srgbClr val="000000"/>
              </a:solidFill>
              <a:uFillTx/>
              <a:latin typeface="Arial" pitchFamily="34"/>
              <a:cs typeface="+mj-cs"/>
            </a:endParaRPr>
          </a:p>
          <a:p>
            <a:pPr marL="342900" marR="0" lvl="0" indent="-342900" algn="r" defTabSz="914400" rtl="1" fontAlgn="auto" hangingPunct="0">
              <a:lnSpc>
                <a:spcPct val="100000"/>
              </a:lnSpc>
              <a:spcBef>
                <a:spcPts val="0"/>
              </a:spcBef>
              <a:spcAft>
                <a:spcPts val="0"/>
              </a:spcAft>
              <a:buSzPct val="100000"/>
              <a:buFont typeface="Wingdings" pitchFamily="2" charset="2"/>
              <a:buChar char="v"/>
              <a:tabLst>
                <a:tab pos="457200" algn="l"/>
              </a:tabLst>
              <a:defRPr sz="1800" b="0" i="0" u="none" strike="noStrike" kern="0" cap="none" spc="0" baseline="0">
                <a:solidFill>
                  <a:srgbClr val="000000"/>
                </a:solidFill>
                <a:uFillTx/>
              </a:defRPr>
            </a:pPr>
            <a:r>
              <a:rPr lang="ar-SA" sz="2400" b="1" i="0" u="none" strike="noStrike" kern="1200" cap="none" spc="0" baseline="0" dirty="0">
                <a:solidFill>
                  <a:srgbClr val="000000"/>
                </a:solidFill>
                <a:uFillTx/>
                <a:latin typeface="Sakkal Majalla" pitchFamily="2"/>
                <a:ea typeface="Times New Roman" pitchFamily="18"/>
                <a:cs typeface="+mj-cs"/>
              </a:rPr>
              <a:t>احرص على ما تعلمته في البرنامج وطبقه في الميدان.</a:t>
            </a:r>
            <a:endParaRPr lang="ar-SA" sz="2400" b="0" i="0" u="none" strike="noStrike" kern="1200" cap="none" spc="0" baseline="0" dirty="0">
              <a:solidFill>
                <a:srgbClr val="000000"/>
              </a:solidFill>
              <a:uFillTx/>
              <a:latin typeface="Arial" pitchFamily="34"/>
              <a:cs typeface="+mj-cs"/>
            </a:endParaRPr>
          </a:p>
        </p:txBody>
      </p:sp>
      <p:sp>
        <p:nvSpPr>
          <p:cNvPr id="10" name="وسيلة شرح على شكل سحابة 21"/>
          <p:cNvSpPr/>
          <p:nvPr/>
        </p:nvSpPr>
        <p:spPr>
          <a:xfrm rot="20714267">
            <a:off x="1824777" y="604739"/>
            <a:ext cx="3238128" cy="1168152"/>
          </a:xfrm>
          <a:custGeom>
            <a:avLst>
              <a:gd name="f0" fmla="val -6576"/>
              <a:gd name="f1" fmla="val 24200"/>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solidFill>
            <a:schemeClr val="accent3">
              <a:lumMod val="50000"/>
            </a:schemeClr>
          </a:solidFill>
          <a:ln>
            <a:solidFill>
              <a:schemeClr val="accent3">
                <a:lumMod val="75000"/>
              </a:schemeClr>
            </a:solidFill>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المتدرب\هـ</a:t>
            </a:r>
            <a:endParaRPr lang="ar-SA" sz="3200" b="1" i="0" u="none" strike="noStrike" kern="1200" cap="none" spc="0" baseline="0" dirty="0">
              <a:solidFill>
                <a:schemeClr val="bg1"/>
              </a:solidFill>
              <a:uFillTx/>
              <a:latin typeface="Sakkal Majalla" panose="02000000000000000000" pitchFamily="2" charset="-78"/>
              <a:cs typeface="+mj-cs"/>
            </a:endParaRPr>
          </a:p>
        </p:txBody>
      </p:sp>
    </p:spTree>
    <p:extLst>
      <p:ext uri="{BB962C8B-B14F-4D97-AF65-F5344CB8AC3E}">
        <p14:creationId xmlns:p14="http://schemas.microsoft.com/office/powerpoint/2010/main" val="10948033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28529">
            <a:off x="2115987" y="1895871"/>
            <a:ext cx="4572000" cy="2344231"/>
          </a:xfrm>
          <a:prstGeom prst="rect">
            <a:avLst/>
          </a:prstGeom>
        </p:spPr>
        <p:txBody>
          <a:bodyPr>
            <a:spAutoFit/>
          </a:bodyPr>
          <a:lstStyle/>
          <a:p>
            <a:pPr algn="justLow">
              <a:lnSpc>
                <a:spcPct val="150000"/>
              </a:lnSpc>
              <a:spcAft>
                <a:spcPts val="1000"/>
              </a:spcAft>
            </a:pPr>
            <a:r>
              <a:rPr lang="ar-EG" sz="2000" b="1" dirty="0">
                <a:solidFill>
                  <a:srgbClr val="C00000"/>
                </a:solidFill>
                <a:ea typeface="Calibri"/>
                <a:cs typeface="Times New Roman"/>
              </a:rPr>
              <a:t>8 قواعد للنجاح في اختيار الشريك:</a:t>
            </a:r>
            <a:endParaRPr lang="en-US" sz="1050" dirty="0">
              <a:ea typeface="Calibri"/>
              <a:cs typeface="Arial"/>
            </a:endParaRPr>
          </a:p>
          <a:p>
            <a:pPr algn="justLow">
              <a:lnSpc>
                <a:spcPct val="150000"/>
              </a:lnSpc>
              <a:spcAft>
                <a:spcPts val="1000"/>
              </a:spcAft>
            </a:pPr>
            <a:r>
              <a:rPr lang="ar-EG" b="1" dirty="0">
                <a:ea typeface="Calibri"/>
                <a:cs typeface="Times New Roman"/>
              </a:rPr>
              <a:t> بما أن قرار اختيار شريك الحياة من القرارات التي تخضع للصواب والخطأ ويحتمل فيها التوفيق أو عدم التوفيق، فإن علينا أن نتعرف على الأساس والقواعد التي من شأنها أن تساهم في نجاح الاختيار، ويمكن تحديدها فيما يلي:  </a:t>
            </a:r>
            <a:endParaRPr lang="en-US" sz="1050" dirty="0">
              <a:ea typeface="Calibri"/>
              <a:cs typeface="Arial"/>
            </a:endParaRPr>
          </a:p>
        </p:txBody>
      </p:sp>
      <p:pic>
        <p:nvPicPr>
          <p:cNvPr id="6146" name="Picture 2" descr="D:\آلاء\حقائب جديدة\فن إختيار شريك الحياة\الصور\images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47781">
            <a:off x="2362318" y="4646755"/>
            <a:ext cx="3095625"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00877">
            <a:off x="1747187" y="1948764"/>
            <a:ext cx="5135839" cy="3129062"/>
          </a:xfrm>
          <a:prstGeom prst="rect">
            <a:avLst/>
          </a:prstGeom>
        </p:spPr>
        <p:txBody>
          <a:bodyPr wrap="square">
            <a:spAutoFit/>
          </a:bodyPr>
          <a:lstStyle/>
          <a:p>
            <a:pPr algn="justLow">
              <a:lnSpc>
                <a:spcPct val="150000"/>
              </a:lnSpc>
              <a:spcAft>
                <a:spcPts val="1000"/>
              </a:spcAft>
            </a:pPr>
            <a:r>
              <a:rPr lang="ar-EG" b="1" dirty="0">
                <a:highlight>
                  <a:srgbClr val="FFFF00"/>
                </a:highlight>
                <a:ea typeface="Calibri"/>
                <a:cs typeface="Times New Roman"/>
              </a:rPr>
              <a:t>القاعدة (1):</a:t>
            </a:r>
            <a:endParaRPr lang="en-US" sz="1050" dirty="0">
              <a:ea typeface="Calibri"/>
              <a:cs typeface="Arial"/>
            </a:endParaRPr>
          </a:p>
          <a:p>
            <a:pPr>
              <a:lnSpc>
                <a:spcPct val="150000"/>
              </a:lnSpc>
            </a:pPr>
            <a:r>
              <a:rPr lang="ar-EG" b="1" dirty="0">
                <a:ea typeface="Calibri"/>
                <a:cs typeface="Times New Roman"/>
              </a:rPr>
              <a:t> </a:t>
            </a:r>
            <a:r>
              <a:rPr lang="ar-EG" b="1" dirty="0">
                <a:solidFill>
                  <a:srgbClr val="00B050"/>
                </a:solidFill>
                <a:ea typeface="Calibri"/>
                <a:cs typeface="Times New Roman"/>
              </a:rPr>
              <a:t>تروّى ولا تستعجل: </a:t>
            </a:r>
            <a:r>
              <a:rPr lang="ar-EG" b="1" dirty="0">
                <a:ea typeface="Calibri"/>
                <a:cs typeface="Times New Roman"/>
              </a:rPr>
              <a:t>من المشكلات التي يقع فيها البعض من الشباب والشابات والمقبلين على الزواج التسرع في إصدار قرار الموافقة على الزواج. فنجد أنّ الشاب بمجرد أن يتعرف على فتاة، والفتاة بمجرد أن يتقدم لها شاب طالباً الزواج منها، يتعجلان قرار الزواج بدون أدنى تأمل وتفكير، وبغير تقدير وحساب لأثر ذلك القرار في حياتهما المستقبلية. </a:t>
            </a:r>
            <a:endParaRPr lang="ar-EG" dirty="0"/>
          </a:p>
        </p:txBody>
      </p:sp>
      <p:pic>
        <p:nvPicPr>
          <p:cNvPr id="7170" name="Picture 2" descr="D:\آلاء\حقائب جديدة\فن إختيار شريك الحياة\الصور\images (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15740">
            <a:off x="2607889" y="4943577"/>
            <a:ext cx="2576875" cy="1167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62109">
            <a:off x="1738811" y="1820723"/>
            <a:ext cx="5137318" cy="3544560"/>
          </a:xfrm>
          <a:prstGeom prst="rect">
            <a:avLst/>
          </a:prstGeom>
        </p:spPr>
        <p:txBody>
          <a:bodyPr wrap="square">
            <a:spAutoFit/>
          </a:bodyPr>
          <a:lstStyle/>
          <a:p>
            <a:pPr algn="justLow">
              <a:lnSpc>
                <a:spcPct val="150000"/>
              </a:lnSpc>
              <a:spcAft>
                <a:spcPts val="1000"/>
              </a:spcAft>
            </a:pPr>
            <a:r>
              <a:rPr lang="en-US" b="1" dirty="0">
                <a:latin typeface="Times New Roman"/>
                <a:ea typeface="Calibri"/>
                <a:cs typeface="Arial"/>
              </a:rPr>
              <a:t> </a:t>
            </a:r>
            <a:r>
              <a:rPr lang="ar-EG" b="1" dirty="0">
                <a:highlight>
                  <a:srgbClr val="FFFF00"/>
                </a:highlight>
                <a:latin typeface="Times New Roman"/>
                <a:ea typeface="Calibri"/>
              </a:rPr>
              <a:t>القاعدة (2):</a:t>
            </a:r>
            <a:endParaRPr lang="en-US" sz="1050" dirty="0">
              <a:ea typeface="Calibri"/>
              <a:cs typeface="Arial"/>
            </a:endParaRPr>
          </a:p>
          <a:p>
            <a:pPr>
              <a:lnSpc>
                <a:spcPct val="150000"/>
              </a:lnSpc>
            </a:pPr>
            <a:r>
              <a:rPr lang="ar-EG" b="1" dirty="0">
                <a:ea typeface="Calibri"/>
                <a:cs typeface="Times New Roman"/>
              </a:rPr>
              <a:t> </a:t>
            </a:r>
            <a:r>
              <a:rPr lang="ar-EG" b="1" dirty="0">
                <a:solidFill>
                  <a:srgbClr val="00B050"/>
                </a:solidFill>
                <a:ea typeface="Calibri"/>
                <a:cs typeface="Times New Roman"/>
              </a:rPr>
              <a:t>تزوّج التي تريد: </a:t>
            </a:r>
            <a:r>
              <a:rPr lang="ar-EG" b="1" dirty="0">
                <a:ea typeface="Calibri"/>
                <a:cs typeface="Times New Roman"/>
              </a:rPr>
              <a:t>إنّ الزواج في الواقع هو عملية شخصية بالدرجة الأولى، تخص الزوجان وحدهما، أما مشاركة الآخرين من الأهل والأقارب فهي ضئيلة ولا تذكر إذا قورنت بحصة الزواج والزوجة، إذ هما المعنيان بأمر الزواج، وهما من سيعيشان معاً عمراً طويلاً ويتحملان تبعات الزواج سلباً أو إيجاباً، وهما كذلك القادران على تحديد المعايير والمقاييس والمواصفات التي يرغبان في توفرهما بشريكي حياتهما.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18318">
            <a:off x="1722126" y="1829571"/>
            <a:ext cx="5329300" cy="3544560"/>
          </a:xfrm>
          <a:prstGeom prst="rect">
            <a:avLst/>
          </a:prstGeom>
        </p:spPr>
        <p:txBody>
          <a:bodyPr wrap="square">
            <a:spAutoFit/>
          </a:bodyPr>
          <a:lstStyle/>
          <a:p>
            <a:pPr algn="justLow">
              <a:lnSpc>
                <a:spcPct val="150000"/>
              </a:lnSpc>
              <a:spcAft>
                <a:spcPts val="1000"/>
              </a:spcAft>
            </a:pPr>
            <a:r>
              <a:rPr lang="ar-EG" b="1" dirty="0">
                <a:highlight>
                  <a:srgbClr val="FFFF00"/>
                </a:highlight>
                <a:ea typeface="Calibri"/>
                <a:cs typeface="Times New Roman"/>
              </a:rPr>
              <a:t>القاعدة (3):</a:t>
            </a:r>
            <a:endParaRPr lang="en-US" sz="1050" dirty="0">
              <a:ea typeface="Calibri"/>
              <a:cs typeface="Arial"/>
            </a:endParaRPr>
          </a:p>
          <a:p>
            <a:pPr>
              <a:lnSpc>
                <a:spcPct val="150000"/>
              </a:lnSpc>
            </a:pPr>
            <a:r>
              <a:rPr lang="ar-EG" b="1" dirty="0">
                <a:ea typeface="Calibri"/>
                <a:cs typeface="Times New Roman"/>
              </a:rPr>
              <a:t> </a:t>
            </a:r>
            <a:r>
              <a:rPr lang="ar-EG" b="1" dirty="0">
                <a:solidFill>
                  <a:srgbClr val="00B050"/>
                </a:solidFill>
                <a:ea typeface="Calibri"/>
                <a:cs typeface="Times New Roman"/>
              </a:rPr>
              <a:t>حكّم عقلك في الاختيار: </a:t>
            </a:r>
            <a:r>
              <a:rPr lang="ar-EG" b="1" dirty="0">
                <a:ea typeface="Calibri"/>
                <a:cs typeface="Times New Roman"/>
              </a:rPr>
              <a:t>هناك فرق واضح بين القرار الذي يأتي نتيجة إعمال الفكر والعقل وبين القرار الذي يصدر تحت تأثير العاطفة والحب. فبينما يكون القرار في الأوّل متأنياً وواقعياً وواعياً ويأتي بعد سلسلة من الإجراءات والخطوات يقوم بها الشخص للتعرف على شريك الحياة، وبعد الاحاطة قدر الإمكان بالجوانب الإيجابية والسلبية فيه، وبعد دراسة كافة التقديرات والاحتمالات والتوقعات، يكون القرار في الثاني مستعجلاً اندفاعياً ولا منطقياً، ويصطدم في كثير من الأحيان بالواقع.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42827">
            <a:off x="1727622" y="1686650"/>
            <a:ext cx="5083108" cy="3960058"/>
          </a:xfrm>
          <a:prstGeom prst="rect">
            <a:avLst/>
          </a:prstGeom>
        </p:spPr>
        <p:txBody>
          <a:bodyPr wrap="square">
            <a:spAutoFit/>
          </a:bodyPr>
          <a:lstStyle/>
          <a:p>
            <a:pPr algn="justLow">
              <a:lnSpc>
                <a:spcPct val="150000"/>
              </a:lnSpc>
              <a:spcAft>
                <a:spcPts val="1000"/>
              </a:spcAft>
            </a:pPr>
            <a:r>
              <a:rPr lang="ar-EG" b="1" dirty="0">
                <a:highlight>
                  <a:srgbClr val="FFFF00"/>
                </a:highlight>
                <a:ea typeface="Calibri"/>
                <a:cs typeface="Times New Roman"/>
              </a:rPr>
              <a:t>القاعدة (4):</a:t>
            </a:r>
            <a:endParaRPr lang="en-US" sz="1050" dirty="0">
              <a:ea typeface="Calibri"/>
              <a:cs typeface="Arial"/>
            </a:endParaRPr>
          </a:p>
          <a:p>
            <a:pPr>
              <a:lnSpc>
                <a:spcPct val="150000"/>
              </a:lnSpc>
            </a:pPr>
            <a:r>
              <a:rPr lang="ar-EG" b="1" dirty="0">
                <a:ea typeface="Calibri"/>
                <a:cs typeface="Times New Roman"/>
              </a:rPr>
              <a:t> </a:t>
            </a:r>
            <a:r>
              <a:rPr lang="ar-EG" b="1" dirty="0">
                <a:solidFill>
                  <a:srgbClr val="00B050"/>
                </a:solidFill>
                <a:ea typeface="Calibri"/>
                <a:cs typeface="Times New Roman"/>
              </a:rPr>
              <a:t>كن دقيقاً في الاختيار: </a:t>
            </a:r>
            <a:r>
              <a:rPr lang="ar-EG" b="1" dirty="0">
                <a:ea typeface="Calibri"/>
                <a:cs typeface="Times New Roman"/>
              </a:rPr>
              <a:t>عند اختيار شريك الحياة (فتاة أو شاباً) تذكر أنك أمام نوعين من الصفات والخصائص والشروط. النوع الأوّل: صفات أساسية يجب توفرها في شريك الحياة، ولا يجوز التخلي عنها بأي حال من الأحوال، لعلاقتها الوثيقة بالاستقرار والسعادة الزوجية، وهي صفات الدين والخلق. النوع الثاني: صفات ثانوية، وهي مكملة للصفات الأساسية إلا أنها ليست في نفس الدرجة والأهمية، وهي مثل المال والجمال والمستوى التعليمي والمنزلة الاجتماعية والوظيفة.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05234">
            <a:off x="1683002" y="2046587"/>
            <a:ext cx="5398693" cy="3544560"/>
          </a:xfrm>
          <a:prstGeom prst="rect">
            <a:avLst/>
          </a:prstGeom>
        </p:spPr>
        <p:txBody>
          <a:bodyPr wrap="square">
            <a:spAutoFit/>
          </a:bodyPr>
          <a:lstStyle/>
          <a:p>
            <a:pPr algn="justLow">
              <a:lnSpc>
                <a:spcPct val="150000"/>
              </a:lnSpc>
              <a:spcAft>
                <a:spcPts val="1000"/>
              </a:spcAft>
            </a:pPr>
            <a:r>
              <a:rPr lang="ar-EG" b="1" dirty="0">
                <a:highlight>
                  <a:srgbClr val="FFFF00"/>
                </a:highlight>
                <a:ea typeface="Calibri"/>
                <a:cs typeface="Times New Roman"/>
              </a:rPr>
              <a:t>القاعدة (5):</a:t>
            </a:r>
            <a:endParaRPr lang="en-US" sz="1050" dirty="0">
              <a:ea typeface="Calibri"/>
              <a:cs typeface="Arial"/>
            </a:endParaRPr>
          </a:p>
          <a:p>
            <a:pPr algn="justLow">
              <a:lnSpc>
                <a:spcPct val="150000"/>
              </a:lnSpc>
            </a:pPr>
            <a:r>
              <a:rPr lang="ar-EG" b="1" dirty="0">
                <a:ea typeface="Calibri"/>
                <a:cs typeface="Times New Roman"/>
              </a:rPr>
              <a:t> </a:t>
            </a:r>
            <a:r>
              <a:rPr lang="ar-EG" b="1" dirty="0">
                <a:solidFill>
                  <a:srgbClr val="00B050"/>
                </a:solidFill>
                <a:ea typeface="Calibri"/>
                <a:cs typeface="Times New Roman"/>
              </a:rPr>
              <a:t>تعرّف على شريك حياتك: </a:t>
            </a:r>
            <a:r>
              <a:rPr lang="ar-EG" b="1" dirty="0">
                <a:ea typeface="Calibri"/>
                <a:cs typeface="Times New Roman"/>
              </a:rPr>
              <a:t>كلما استطاع المرء التعرف بشكل أفضل على من يريد الزواج منه كلما كانت أرضية الوفاق والتآلف بينهما لاحقاً أقوى وأمتن. ولعل السبب في ذلك هو ما يحصل للشخص من قناعة ورضى تام بما توافر لديه من معلومات كافية تدعو للارتباط بالآخر والعيش معه بقية عمره، ولم يكن هناك ثمّة ما يدعو للشعور بالخيبة والغبن والندم جرّاء انكشاف أمور غير معلومة مسبقة لا يستحسنها ولا يرتضيها في الطرف الآخر.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23047">
            <a:off x="2034547" y="2044523"/>
            <a:ext cx="4572000" cy="2298065"/>
          </a:xfrm>
          <a:prstGeom prst="rect">
            <a:avLst/>
          </a:prstGeom>
        </p:spPr>
        <p:txBody>
          <a:bodyPr>
            <a:spAutoFit/>
          </a:bodyPr>
          <a:lstStyle/>
          <a:p>
            <a:pPr marL="342900" lvl="0" indent="-342900" algn="justLow">
              <a:lnSpc>
                <a:spcPct val="150000"/>
              </a:lnSpc>
              <a:spcAft>
                <a:spcPts val="1000"/>
              </a:spcAft>
              <a:buFont typeface="+mj-lt"/>
              <a:buAutoNum type="arabicPeriod"/>
            </a:pPr>
            <a:r>
              <a:rPr lang="ar-EG" b="1" dirty="0">
                <a:solidFill>
                  <a:srgbClr val="0D0D0D"/>
                </a:solidFill>
                <a:highlight>
                  <a:srgbClr val="FFFF00"/>
                </a:highlight>
                <a:ea typeface="Calibri"/>
                <a:cs typeface="Times New Roman"/>
              </a:rPr>
              <a:t>القاعدة (6):</a:t>
            </a:r>
            <a:r>
              <a:rPr lang="ar-EG" b="1" dirty="0">
                <a:solidFill>
                  <a:srgbClr val="0D0D0D"/>
                </a:solidFill>
                <a:ea typeface="Calibri"/>
                <a:cs typeface="Times New Roman"/>
              </a:rPr>
              <a:t> </a:t>
            </a:r>
            <a:endParaRPr lang="en-US" sz="1050" dirty="0">
              <a:ea typeface="Calibri"/>
              <a:cs typeface="Arial"/>
            </a:endParaRPr>
          </a:p>
          <a:p>
            <a:pPr>
              <a:lnSpc>
                <a:spcPct val="150000"/>
              </a:lnSpc>
            </a:pPr>
            <a:r>
              <a:rPr lang="ar-EG" b="1" dirty="0">
                <a:solidFill>
                  <a:srgbClr val="00B050"/>
                </a:solidFill>
                <a:ea typeface="Calibri"/>
                <a:cs typeface="Times New Roman"/>
              </a:rPr>
              <a:t>استشر ذوي الخبرة: </a:t>
            </a:r>
            <a:r>
              <a:rPr lang="ar-EG" b="1" dirty="0">
                <a:ea typeface="Calibri"/>
                <a:cs typeface="Times New Roman"/>
              </a:rPr>
              <a:t>مهما يصل الشاب – وكذلك الفتاة – إلى مستوى من العلم والثقافة والدراية بشؤون الحياة، فإنّه يبقى بحاجة إلى استشارة الآخرين ذوي الخبرة والتجربة والاطلاع في مسائل الزواج، وبخاصة الوالدين والأهل. </a:t>
            </a:r>
            <a:endParaRPr lang="ar-EG" dirty="0"/>
          </a:p>
        </p:txBody>
      </p:sp>
      <p:pic>
        <p:nvPicPr>
          <p:cNvPr id="8194" name="Picture 2" descr="D:\آلاء\حقائب جديدة\فن إختيار شريك الحياة\الصور\images (1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23967">
            <a:off x="2434051" y="4647395"/>
            <a:ext cx="2847975" cy="1431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88426">
            <a:off x="1881771" y="1759274"/>
            <a:ext cx="4991305" cy="3544560"/>
          </a:xfrm>
          <a:prstGeom prst="rect">
            <a:avLst/>
          </a:prstGeom>
        </p:spPr>
        <p:txBody>
          <a:bodyPr wrap="square">
            <a:spAutoFit/>
          </a:bodyPr>
          <a:lstStyle/>
          <a:p>
            <a:pPr marL="228600" algn="justLow">
              <a:lnSpc>
                <a:spcPct val="150000"/>
              </a:lnSpc>
              <a:spcAft>
                <a:spcPts val="1000"/>
              </a:spcAft>
            </a:pPr>
            <a:r>
              <a:rPr lang="en-US" b="1" dirty="0">
                <a:latin typeface="Times New Roman"/>
                <a:ea typeface="Calibri"/>
                <a:cs typeface="Arial"/>
              </a:rPr>
              <a:t> </a:t>
            </a:r>
            <a:r>
              <a:rPr lang="ar-EG" b="1" dirty="0">
                <a:highlight>
                  <a:srgbClr val="FFFF00"/>
                </a:highlight>
                <a:latin typeface="Times New Roman"/>
                <a:ea typeface="Calibri"/>
              </a:rPr>
              <a:t>القاعدة (7):</a:t>
            </a:r>
            <a:endParaRPr lang="en-US" sz="1050" dirty="0">
              <a:ea typeface="Calibri"/>
              <a:cs typeface="Arial"/>
            </a:endParaRPr>
          </a:p>
          <a:p>
            <a:pPr algn="justLow">
              <a:lnSpc>
                <a:spcPct val="150000"/>
              </a:lnSpc>
            </a:pPr>
            <a:r>
              <a:rPr lang="ar-EG" b="1" dirty="0">
                <a:ea typeface="Calibri"/>
                <a:cs typeface="Times New Roman"/>
              </a:rPr>
              <a:t> </a:t>
            </a:r>
            <a:r>
              <a:rPr lang="ar-EG" b="1" dirty="0">
                <a:solidFill>
                  <a:srgbClr val="00B050"/>
                </a:solidFill>
                <a:ea typeface="Calibri"/>
                <a:cs typeface="Times New Roman"/>
              </a:rPr>
              <a:t>انتبه إلى هذه المؤثرات: </a:t>
            </a:r>
            <a:r>
              <a:rPr lang="ar-EG" b="1" dirty="0">
                <a:ea typeface="Calibri"/>
                <a:cs typeface="Times New Roman"/>
              </a:rPr>
              <a:t>مع أن اختيار الزوجة أو الزوج مسؤولية كل من الرجل والمرأة فإن قرارهما لا ينشأ من فراغ، بل له جذور اجتماعية وثقافية ودينية، ويتأثر بعوامل كثيرة من أهمها: الوالدان والأقارب والأصدقاء والدين والعادات والتقاليد ووسائل الإعلام. وكما هو مشاهد للعيان فإن تأثير هذه العوامل على اختيار الشخص لشريك حياته يمكن أن يكون إيجابياً ونافعاً ويمكن أن يكون سلبياً وضاراً.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90790">
            <a:off x="1788393" y="1703846"/>
            <a:ext cx="5319367" cy="3960058"/>
          </a:xfrm>
          <a:prstGeom prst="rect">
            <a:avLst/>
          </a:prstGeom>
        </p:spPr>
        <p:txBody>
          <a:bodyPr wrap="square">
            <a:spAutoFit/>
          </a:bodyPr>
          <a:lstStyle/>
          <a:p>
            <a:pPr marL="228600" algn="justLow">
              <a:lnSpc>
                <a:spcPct val="150000"/>
              </a:lnSpc>
              <a:spcAft>
                <a:spcPts val="1000"/>
              </a:spcAft>
            </a:pPr>
            <a:r>
              <a:rPr lang="ar-EG" b="1" dirty="0">
                <a:highlight>
                  <a:srgbClr val="FFFF00"/>
                </a:highlight>
                <a:ea typeface="Calibri"/>
                <a:cs typeface="Times New Roman"/>
              </a:rPr>
              <a:t>القاعدة (8):</a:t>
            </a:r>
            <a:endParaRPr lang="en-US" sz="1050" dirty="0">
              <a:ea typeface="Calibri"/>
              <a:cs typeface="Arial"/>
            </a:endParaRPr>
          </a:p>
          <a:p>
            <a:pPr>
              <a:lnSpc>
                <a:spcPct val="150000"/>
              </a:lnSpc>
            </a:pPr>
            <a:r>
              <a:rPr lang="ar-EG" b="1" dirty="0">
                <a:solidFill>
                  <a:srgbClr val="00B050"/>
                </a:solidFill>
                <a:ea typeface="Calibri"/>
                <a:cs typeface="Times New Roman"/>
              </a:rPr>
              <a:t> اطلب التوفيق من الله: </a:t>
            </a:r>
            <a:r>
              <a:rPr lang="ar-EG" b="1" dirty="0">
                <a:ea typeface="Calibri"/>
                <a:cs typeface="Times New Roman"/>
              </a:rPr>
              <a:t>بالرغم من أهمية العوامل المذكورة سلفاً، ودورها الكبير في نجاح اختيار شريك الحياة، باعتبارها أسباباً طبيعية مؤدية إلى ذلك الأمر، إلا أنّ العامل الأكبر والذي له الدور الاعظم في نجاح الاختيار، بل كل العوامل هي مسببات منه، يكمن في العامل الغيبي، أي إرادة الله عزّ وجلّ وتوفيقه وتسديده، فمقاليد الأمور وأسبابها بيده تعالى، وهو مسبب الأسباب. وقد أُمرنا باللجوء إلى الله تعالى والتضرع إليه والدعاء في جميع أمور حياتنا، ومنها أمر الزواج، فللدعاء دور كبير في التوفيق لحسن الاختيار. </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131840" y="116632"/>
            <a:ext cx="5899110" cy="720081"/>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ثلاث خطوات للاختيار السليم لشريك حياتك</a:t>
            </a:r>
            <a:endParaRPr lang="en-US" sz="1100" dirty="0">
              <a:solidFill>
                <a:srgbClr val="FFFF00"/>
              </a:solidFill>
              <a:effectLst/>
              <a:latin typeface="Calibri"/>
              <a:ea typeface="Calibri"/>
              <a:cs typeface="Arial"/>
            </a:endParaRPr>
          </a:p>
        </p:txBody>
      </p:sp>
      <p:sp>
        <p:nvSpPr>
          <p:cNvPr id="3" name="مستطيل 2"/>
          <p:cNvSpPr/>
          <p:nvPr/>
        </p:nvSpPr>
        <p:spPr>
          <a:xfrm rot="20165851">
            <a:off x="2091394" y="2109967"/>
            <a:ext cx="4572000" cy="2585323"/>
          </a:xfrm>
          <a:prstGeom prst="rect">
            <a:avLst/>
          </a:prstGeom>
        </p:spPr>
        <p:txBody>
          <a:bodyPr>
            <a:spAutoFit/>
          </a:bodyPr>
          <a:lstStyle/>
          <a:p>
            <a:pPr algn="justLow">
              <a:lnSpc>
                <a:spcPct val="150000"/>
              </a:lnSpc>
              <a:spcAft>
                <a:spcPts val="1000"/>
              </a:spcAft>
            </a:pPr>
            <a:r>
              <a:rPr lang="ar-EG" b="1" dirty="0">
                <a:solidFill>
                  <a:srgbClr val="0D0D0D"/>
                </a:solidFill>
                <a:ea typeface="Calibri"/>
                <a:cs typeface="Times New Roman"/>
              </a:rPr>
              <a:t>اختيار شريك الحياة من القرارات المهمة التي يقطعها الإنسان في حياته إن لم يكن أهمها على الإطلاق، إذ يتوقف عليه اختيار الشخص الذي سوف يقاسمه حياته بكل متاعبها ومشكلاتها وأحزانها وأفراحها أيضاً، ومعاً يكونان أسرة واحدة تأتي بأطفال يكونون في الغد هم أسرتهم الكبيرة التي يعيش كل من الأم والأب تحت ظلالها.</a:t>
            </a:r>
            <a:endParaRPr lang="en-US" sz="1050" dirty="0">
              <a:ea typeface="Calibri"/>
              <a:cs typeface="Arial"/>
            </a:endParaRPr>
          </a:p>
        </p:txBody>
      </p:sp>
      <p:pic>
        <p:nvPicPr>
          <p:cNvPr id="9218" name="Picture 2" descr="D:\آلاء\حقائب جديدة\فن إختيار شريك الحياة\الصور\images (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67477">
            <a:off x="2546264" y="5019213"/>
            <a:ext cx="2301014" cy="1183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1552"/>
          <p:cNvSpPr txBox="1"/>
          <p:nvPr/>
        </p:nvSpPr>
        <p:spPr>
          <a:xfrm>
            <a:off x="3779912" y="116632"/>
            <a:ext cx="5364088" cy="764704"/>
          </a:xfrm>
          <a:prstGeom prst="rect">
            <a:avLst/>
          </a:prstGeom>
          <a:solidFill>
            <a:schemeClr val="accent3">
              <a:lumMod val="50000"/>
            </a:schemeClr>
          </a:solidFill>
          <a:ln>
            <a:solidFill>
              <a:schemeClr val="accent3">
                <a:lumMod val="75000"/>
              </a:schemeClr>
            </a:solidFill>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4400" b="1" i="0" u="none" strike="noStrike" kern="1200" cap="none" spc="0" baseline="30000" dirty="0">
                <a:solidFill>
                  <a:schemeClr val="bg1"/>
                </a:solidFill>
                <a:uFillTx/>
                <a:latin typeface="Sakkal Majalla" panose="02000000000000000000" pitchFamily="2" charset="-78"/>
                <a:cs typeface="Sakkal Majalla" panose="02000000000000000000" pitchFamily="2" charset="-78"/>
              </a:rPr>
              <a:t>نظام</a:t>
            </a:r>
            <a:r>
              <a:rPr lang="ar-SA" sz="4400" b="1" i="0" u="none" strike="noStrike" kern="1200" cap="none" spc="0" baseline="0" dirty="0">
                <a:solidFill>
                  <a:schemeClr val="bg1"/>
                </a:solidFill>
                <a:uFillTx/>
                <a:latin typeface="Sakkal Majalla" panose="02000000000000000000" pitchFamily="2" charset="-78"/>
                <a:cs typeface="Sakkal Majalla" panose="02000000000000000000" pitchFamily="2" charset="-78"/>
              </a:rPr>
              <a:t> </a:t>
            </a:r>
            <a:r>
              <a:rPr lang="ar-SA" sz="4400" b="1" i="0" u="none" strike="noStrike" kern="1200" baseline="0" dirty="0">
                <a:ln w="1905"/>
                <a:solidFill>
                  <a:schemeClr val="bg1"/>
                </a:solidFill>
                <a:effectLst>
                  <a:innerShdw blurRad="69850" dist="43180" dir="5400000">
                    <a:srgbClr val="000000">
                      <a:alpha val="65000"/>
                    </a:srgbClr>
                  </a:innerShdw>
                </a:effectLst>
                <a:uFillTx/>
                <a:latin typeface="Sakkal Majalla" panose="02000000000000000000" pitchFamily="2" charset="-78"/>
                <a:cs typeface="Sakkal Majalla" panose="02000000000000000000" pitchFamily="2" charset="-78"/>
              </a:rPr>
              <a:t>العمل في البرنامج التدريبي</a:t>
            </a:r>
            <a:endParaRPr lang="ar-SA" sz="1050" b="0" i="0" u="none" strike="noStrike" kern="1200" cap="none" spc="0" baseline="0" dirty="0">
              <a:solidFill>
                <a:schemeClr val="bg1"/>
              </a:solidFill>
              <a:uFillTx/>
              <a:latin typeface="Sakkal Majalla" panose="02000000000000000000" pitchFamily="2" charset="-78"/>
              <a:cs typeface="Sakkal Majalla" panose="02000000000000000000" pitchFamily="2" charset="-78"/>
            </a:endParaRPr>
          </a:p>
        </p:txBody>
      </p:sp>
      <p:pic>
        <p:nvPicPr>
          <p:cNvPr id="10" name="جدول 5"/>
          <p:cNvPicPr>
            <a:picLocks noChangeAspect="1"/>
          </p:cNvPicPr>
          <p:nvPr/>
        </p:nvPicPr>
        <p:blipFill>
          <a:blip r:embed="rId2">
            <a:duotone>
              <a:prstClr val="black"/>
              <a:schemeClr val="accent3">
                <a:tint val="45000"/>
                <a:satMod val="400000"/>
              </a:schemeClr>
            </a:duotone>
          </a:blip>
          <a:stretch>
            <a:fillRect/>
          </a:stretch>
        </p:blipFill>
        <p:spPr>
          <a:xfrm rot="20287233">
            <a:off x="1913967" y="1690195"/>
            <a:ext cx="5079791" cy="4107152"/>
          </a:xfrm>
          <a:prstGeom prst="rect">
            <a:avLst/>
          </a:prstGeom>
          <a:noFill/>
          <a:ln>
            <a:solidFill>
              <a:srgbClr val="7030A0"/>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5373216"/>
            <a:ext cx="1829062" cy="1224136"/>
          </a:xfrm>
          <a:prstGeom prst="rect">
            <a:avLst/>
          </a:prstGeom>
        </p:spPr>
      </p:pic>
    </p:spTree>
    <p:extLst>
      <p:ext uri="{BB962C8B-B14F-4D97-AF65-F5344CB8AC3E}">
        <p14:creationId xmlns:p14="http://schemas.microsoft.com/office/powerpoint/2010/main" val="1802467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70052">
            <a:off x="2308515" y="1553004"/>
            <a:ext cx="4572000" cy="3956148"/>
          </a:xfrm>
          <a:prstGeom prst="rect">
            <a:avLst/>
          </a:prstGeom>
        </p:spPr>
        <p:txBody>
          <a:bodyPr>
            <a:spAutoFit/>
          </a:bodyPr>
          <a:lstStyle/>
          <a:p>
            <a:pPr algn="justLow">
              <a:lnSpc>
                <a:spcPct val="150000"/>
              </a:lnSpc>
              <a:spcAft>
                <a:spcPts val="1000"/>
              </a:spcAft>
            </a:pPr>
            <a:r>
              <a:rPr lang="ar-EG" sz="2000" b="1" dirty="0">
                <a:solidFill>
                  <a:srgbClr val="7030A0"/>
                </a:solidFill>
                <a:ea typeface="Calibri"/>
                <a:cs typeface="Times New Roman"/>
              </a:rPr>
              <a:t>المعرفة الجيدة</a:t>
            </a:r>
            <a:endParaRPr lang="en-US" sz="1050" dirty="0">
              <a:ea typeface="Calibri"/>
              <a:cs typeface="Arial"/>
            </a:endParaRPr>
          </a:p>
          <a:p>
            <a:pPr algn="justLow">
              <a:lnSpc>
                <a:spcPct val="150000"/>
              </a:lnSpc>
            </a:pPr>
            <a:r>
              <a:rPr lang="ar-EG" b="1" dirty="0">
                <a:solidFill>
                  <a:srgbClr val="0D0D0D"/>
                </a:solidFill>
                <a:ea typeface="Calibri"/>
                <a:cs typeface="Times New Roman"/>
              </a:rPr>
              <a:t>في البداية يؤكد لنا الدكتور أحمد عبد الله أخصائي الطب النفسي ومستشار العلاقات الزوجية أنه لابد من معرفة الشخص الذي تختاره شريكاً للحياة معرفة جيدة والتأكد بثقة أنه فعلاً الشخص المناسب، لأن عدم الاختيار السليم في هذا الأمر ينتج عنه مشكلات كبيرة ويسبب معاناة لصاحبه، ولكنه يرى أن ما يحدث في الغالب هو الحكم على الرجل أو المرأة المراد الاقتران بها بمعايير شكلية فقط تقوم على مظاهر خارجية لا تقيم الشخص</a:t>
            </a:r>
            <a:endParaRPr lang="ar-EG" dirty="0"/>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rot="20351299">
            <a:off x="2172521" y="1697183"/>
            <a:ext cx="4572000" cy="3546292"/>
          </a:xfrm>
          <a:prstGeom prst="rect">
            <a:avLst/>
          </a:prstGeom>
        </p:spPr>
        <p:txBody>
          <a:bodyPr>
            <a:spAutoFit/>
          </a:bodyPr>
          <a:lstStyle/>
          <a:p>
            <a:pPr algn="justLow">
              <a:lnSpc>
                <a:spcPct val="150000"/>
              </a:lnSpc>
              <a:spcAft>
                <a:spcPts val="1000"/>
              </a:spcAft>
            </a:pPr>
            <a:r>
              <a:rPr lang="ar-EG" sz="2000" b="1" dirty="0">
                <a:solidFill>
                  <a:srgbClr val="7030A0"/>
                </a:solidFill>
                <a:ea typeface="Calibri"/>
                <a:cs typeface="Times New Roman"/>
              </a:rPr>
              <a:t>معرفة السلبيات</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ويكمل حديثه بقوله: (لابد من خلق قنوات حقيقية للاتصال بين الرجل والمرأة في إطار المجتمع، ولابد من حدوث مقابلات ومناقشات بينهما قبل الزواج – تحت إشراف الأهل – بشكل كافٍ يتناول كل جوانب الشخصية، بحيث يعرف كل منهما جوانب الآخر، خصوصاً سلبياته، والنظر إذا ما كان يمكنه تقبلها والتعايش معها أم لا، فلابد من الارتباط بشخص يمكنك التعايش مع </a:t>
            </a:r>
            <a:r>
              <a:rPr lang="ar-EG" b="1" dirty="0" smtClean="0">
                <a:solidFill>
                  <a:srgbClr val="0D0D0D"/>
                </a:solidFill>
                <a:ea typeface="Calibri"/>
                <a:cs typeface="Times New Roman"/>
              </a:rPr>
              <a:t>عيوبه.</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39259">
            <a:off x="2106454" y="1924684"/>
            <a:ext cx="4572000" cy="2759730"/>
          </a:xfrm>
          <a:prstGeom prst="rect">
            <a:avLst/>
          </a:prstGeom>
        </p:spPr>
        <p:txBody>
          <a:bodyPr>
            <a:spAutoFit/>
          </a:bodyPr>
          <a:lstStyle/>
          <a:p>
            <a:pPr algn="justLow">
              <a:lnSpc>
                <a:spcPct val="150000"/>
              </a:lnSpc>
              <a:spcAft>
                <a:spcPts val="1000"/>
              </a:spcAft>
            </a:pPr>
            <a:r>
              <a:rPr lang="ar-EG" sz="2000" b="1" dirty="0">
                <a:solidFill>
                  <a:srgbClr val="7030A0"/>
                </a:solidFill>
                <a:ea typeface="Calibri"/>
                <a:cs typeface="Times New Roman"/>
              </a:rPr>
              <a:t>أبعاد متعددة للزواج</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أما الدكتور محمد المهدي أستاذ الطب النفسي بجامعة الأزهر فيقول: في البداية قبل اتخاذ قرار الزواج لابد من وصول الطرفين للنضج الكافي لتحمل تبعات الزواج ومسئولياته والقدرة على رعاية أسرة، ولابد أن يدرك الطرفان  طبيعة العلاقة الزوجية التي يمكن وصفها كالتالي:</a:t>
            </a:r>
            <a:endParaRPr lang="en-US" sz="1050" dirty="0">
              <a:ea typeface="Calibri"/>
              <a:cs typeface="Arial"/>
            </a:endParaRPr>
          </a:p>
        </p:txBody>
      </p:sp>
      <p:pic>
        <p:nvPicPr>
          <p:cNvPr id="10242" name="Picture 2" descr="D:\آلاء\حقائب جديدة\فن إختيار شريك الحياة\الصور\images (1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96935">
            <a:off x="2555027" y="4918173"/>
            <a:ext cx="2688655" cy="127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24306">
            <a:off x="1816480" y="1820495"/>
            <a:ext cx="5320979" cy="3672800"/>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أولاً: العلاقة الزوجية هي علاقة متعددة الأبعاد بمعنى أنها علاقة جسدية عاطفية عقلية اجتماعية روحية، ومن هنا وجب النظر إلي كل تلك الأبعاد حين نفكر في الزواج، وأي زواج يقوم على بعد واحد مهما كانت أهميته، يصبح مهدداً بمخاطر كثيرة.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ثانياً: العلاقة الزوجية علاقة أبدية (أو يجب أن تكون كذلك) وهي ليست قاصرة على الحياة الدنيا فقط بل تمتد أيضاً إلى الحياة الآخرة.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ثالثا: العلاقة الزوجية شديدة القرب، وتصل في بعض اللحظات إلي حالة من الاحتواء والذوبان.</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1934">
            <a:off x="1885791" y="1918458"/>
            <a:ext cx="4987052" cy="3175228"/>
          </a:xfrm>
          <a:prstGeom prst="rect">
            <a:avLst/>
          </a:prstGeom>
        </p:spPr>
        <p:txBody>
          <a:bodyPr wrap="square">
            <a:spAutoFit/>
          </a:bodyPr>
          <a:lstStyle/>
          <a:p>
            <a:pPr algn="justLow">
              <a:lnSpc>
                <a:spcPct val="150000"/>
              </a:lnSpc>
              <a:spcAft>
                <a:spcPts val="1000"/>
              </a:spcAft>
            </a:pPr>
            <a:r>
              <a:rPr lang="ar-EG" sz="2000" b="1" dirty="0">
                <a:solidFill>
                  <a:srgbClr val="7030A0"/>
                </a:solidFill>
                <a:ea typeface="Calibri"/>
                <a:cs typeface="Times New Roman"/>
              </a:rPr>
              <a:t>التوافق والتكامل</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وعن بقية الأركان الأساسية اللازم توافرها في شريك الحياة يقول الدكتور محمد المهدي: مطلوب أيضاً أن يرتبط الإنسان بشخص قريب منه في الصفات أي يتكامل معه بحيث يلبي كل منهما احتياجات الآخر بطريقة تبادلية ومتوازنة، وهذا لا يتطلب تشابههما أو تطابقهما وإنما يتطلب تكاملهما بحيث يكفي فائض كل شخص لإشباع حاجات الشخص الآخر.</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454025">
            <a:off x="1862100" y="2034495"/>
            <a:ext cx="5085294" cy="3590727"/>
          </a:xfrm>
          <a:prstGeom prst="rect">
            <a:avLst/>
          </a:prstGeom>
        </p:spPr>
        <p:txBody>
          <a:bodyPr wrap="square">
            <a:spAutoFit/>
          </a:bodyPr>
          <a:lstStyle/>
          <a:p>
            <a:pPr algn="justLow">
              <a:lnSpc>
                <a:spcPct val="150000"/>
              </a:lnSpc>
              <a:spcAft>
                <a:spcPts val="1000"/>
              </a:spcAft>
            </a:pPr>
            <a:r>
              <a:rPr lang="ar-EG" sz="2000" b="1" dirty="0">
                <a:solidFill>
                  <a:srgbClr val="7030A0"/>
                </a:solidFill>
                <a:ea typeface="Calibri"/>
                <a:cs typeface="Times New Roman"/>
              </a:rPr>
              <a:t>التكافؤ</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ويعرفه الدكتور محمد بأنه تقارب الزوجين من حيث السن والمستوي الاجتماعي والثقافي والقيمي والديني ، ذلك التقارب الذي يجعل التفاهم ممكنًا حيث توجد مساحات مشتركة تسمح بدرجة عالية من التواصل بين الطرفين. وكثيرًا ما يحاول المحبون القفز فوق قواعد التكافؤ اعتقادًا بأن الحب كفيل بتجاوز الحدود العمرية والاجتماعية والثقافية والدينية، ولكن بعد الزواج حين تهدأ حرارة الحب تبدأ هذه العوامل في التكشف شيئًا فشيئًا وينتج عنها عوامل شقاق عديدة.</a:t>
            </a:r>
            <a:endParaRPr lang="en-US" sz="1050" dirty="0">
              <a:ea typeface="Calibri"/>
              <a:cs typeface="Arial"/>
            </a:endParaRPr>
          </a:p>
        </p:txBody>
      </p:sp>
    </p:spTree>
    <p:extLst>
      <p:ext uri="{BB962C8B-B14F-4D97-AF65-F5344CB8AC3E}">
        <p14:creationId xmlns:p14="http://schemas.microsoft.com/office/powerpoint/2010/main" val="39598953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الثانية</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3" name="WordArt 2"/>
          <p:cNvSpPr>
            <a:spLocks noChangeArrowheads="1" noChangeShapeType="1" noTextEdit="1"/>
          </p:cNvSpPr>
          <p:nvPr/>
        </p:nvSpPr>
        <p:spPr bwMode="auto">
          <a:xfrm>
            <a:off x="3923928" y="3901783"/>
            <a:ext cx="4952454" cy="917575"/>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C00000"/>
                </a:solidFill>
                <a:effectLst/>
                <a:latin typeface="AL-Mateen"/>
              </a:rPr>
              <a:t>خطوات اختيار شريك الحياة المناسب</a:t>
            </a:r>
            <a:endParaRPr lang="ar-EG" sz="3600" kern="10" spc="0">
              <a:ln>
                <a:noFill/>
              </a:ln>
              <a:solidFill>
                <a:srgbClr val="C00000"/>
              </a:solidFill>
              <a:effectLst/>
              <a:latin typeface="AL-Mateen"/>
            </a:endParaRPr>
          </a:p>
        </p:txBody>
      </p:sp>
    </p:spTree>
    <p:extLst>
      <p:ext uri="{BB962C8B-B14F-4D97-AF65-F5344CB8AC3E}">
        <p14:creationId xmlns:p14="http://schemas.microsoft.com/office/powerpoint/2010/main" val="40311912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347864" y="44624"/>
            <a:ext cx="4584700" cy="780539"/>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اختيار شريك الحياة المناسب</a:t>
            </a:r>
            <a:endParaRPr lang="en-US" sz="1100" dirty="0">
              <a:solidFill>
                <a:srgbClr val="FFFF00"/>
              </a:solidFill>
              <a:effectLst/>
              <a:latin typeface="Calibri"/>
              <a:ea typeface="Calibri"/>
              <a:cs typeface="Arial"/>
            </a:endParaRPr>
          </a:p>
        </p:txBody>
      </p:sp>
      <p:sp>
        <p:nvSpPr>
          <p:cNvPr id="3" name="مستطيل 2"/>
          <p:cNvSpPr/>
          <p:nvPr/>
        </p:nvSpPr>
        <p:spPr>
          <a:xfrm rot="20330324">
            <a:off x="2286000" y="1425888"/>
            <a:ext cx="4572000" cy="4006225"/>
          </a:xfrm>
          <a:prstGeom prst="rect">
            <a:avLst/>
          </a:prstGeom>
        </p:spPr>
        <p:txBody>
          <a:bodyPr>
            <a:spAutoFit/>
          </a:bodyPr>
          <a:lstStyle/>
          <a:p>
            <a:pPr algn="justLow">
              <a:lnSpc>
                <a:spcPct val="150000"/>
              </a:lnSpc>
              <a:spcAft>
                <a:spcPts val="1000"/>
              </a:spcAft>
            </a:pPr>
            <a:r>
              <a:rPr lang="ar-EG" sz="2000" b="1" dirty="0">
                <a:solidFill>
                  <a:srgbClr val="7030A0"/>
                </a:solidFill>
                <a:ea typeface="Calibri"/>
                <a:cs typeface="Times New Roman"/>
              </a:rPr>
              <a:t>اختيار شريك الحياة </a:t>
            </a:r>
            <a:endParaRPr lang="en-US" sz="1050" dirty="0">
              <a:ea typeface="Calibri"/>
              <a:cs typeface="Arial"/>
            </a:endParaRPr>
          </a:p>
          <a:p>
            <a:pPr algn="justLow">
              <a:lnSpc>
                <a:spcPct val="150000"/>
              </a:lnSpc>
            </a:pPr>
            <a:r>
              <a:rPr lang="ar-EG" b="1" dirty="0">
                <a:solidFill>
                  <a:srgbClr val="0D0D0D"/>
                </a:solidFill>
                <a:ea typeface="Calibri"/>
                <a:cs typeface="Times New Roman"/>
              </a:rPr>
              <a:t>إن اختيار شريك الحياة واحد من أهم القرارات التي يتخذها الإنسان، كما أنه من أصعب القرارات، لذلك يقضي المعظم وقتًا كبيرًا قبل اتخاذ هذا القرار، ومن الجدير بالذكر أنّه لا بدَّ للإنسان من اختيار الشريك المناسب لإكمال الحياة معه، وتوجد مجموعة من المعايير التي يجب اتباعها حتى لا يقع الإنسان ضحية لسوء اختياراته، وقبل البدء برحلة البحث عن شريك الحياة يجب على الإنسان أن يعرف ما هي الأمور التي يحبها والأمور التي لا </a:t>
            </a:r>
            <a:r>
              <a:rPr lang="ar-EG" b="1" dirty="0" smtClean="0">
                <a:solidFill>
                  <a:srgbClr val="0D0D0D"/>
                </a:solidFill>
                <a:ea typeface="Calibri"/>
                <a:cs typeface="Times New Roman"/>
              </a:rPr>
              <a:t>يحبها.</a:t>
            </a:r>
            <a:endParaRPr lang="ar-EG" dirty="0"/>
          </a:p>
        </p:txBody>
      </p:sp>
    </p:spTree>
    <p:extLst>
      <p:ext uri="{BB962C8B-B14F-4D97-AF65-F5344CB8AC3E}">
        <p14:creationId xmlns:p14="http://schemas.microsoft.com/office/powerpoint/2010/main" val="296292731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64118">
            <a:off x="2286000" y="1841386"/>
            <a:ext cx="4572000" cy="3175228"/>
          </a:xfrm>
          <a:prstGeom prst="rect">
            <a:avLst/>
          </a:prstGeom>
        </p:spPr>
        <p:txBody>
          <a:bodyPr>
            <a:spAutoFit/>
          </a:bodyPr>
          <a:lstStyle/>
          <a:p>
            <a:pPr algn="justLow">
              <a:lnSpc>
                <a:spcPct val="150000"/>
              </a:lnSpc>
              <a:spcAft>
                <a:spcPts val="1000"/>
              </a:spcAft>
            </a:pPr>
            <a:r>
              <a:rPr lang="ar-EG" sz="2000" b="1" dirty="0">
                <a:solidFill>
                  <a:srgbClr val="7030A0"/>
                </a:solidFill>
                <a:ea typeface="Calibri"/>
                <a:cs typeface="Times New Roman"/>
              </a:rPr>
              <a:t>صفات شريك الحياة المثالي</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يعدُّ اختيار شريك الحياة قرارًا مهمًّا ومصيريًّا، لذلك يجب على الإنسان التفكير وتحديد الصفات التي يرغب بأن تكون موجودة في شريك حياته، مما يسهل عليه مهمة الاختيار، وفيما يأتي مجموعة من الصفات التي لا بدَّ من توافرها في شريك الحياة، وبالتالي ضمان نجاح العلاقة واستمراريتها، ويمكن ذكر هذه الصفات على النحو الآتي: </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16279">
            <a:off x="1873496" y="1778359"/>
            <a:ext cx="5221772" cy="3831818"/>
          </a:xfrm>
          <a:prstGeom prst="rect">
            <a:avLst/>
          </a:prstGeom>
        </p:spPr>
        <p:txBody>
          <a:bodyPr wrap="square">
            <a:spAutoFit/>
          </a:bodyPr>
          <a:lstStyle/>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قوة الشخصية والحضور، إذ إنه لا يمكن الارتباط بإنسان ضعيف الشخصية وغير قادر على الدفاع عن نفسه وبالتالي يكون غير قادر على حماية شريك حياته.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الصدق وهو من أهم الصفات التي يجب أن تكون موجودة في شريك الحياة، فعند بناء العلاقة على أساس صادق تكون أكثر نجاحًا وقدرة على الاستمرار.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النضج والوعي، فالعلاقة تحتاج أشخاصًا بالغين وقادرين على التعامل مع ضغوطات الحياة بطريقة دبلوماسية، بالإضافة إلى القدرة على حل المشكلات ومواجهتها</a:t>
            </a:r>
            <a:r>
              <a:rPr lang="ar-EG" b="1" dirty="0" smtClean="0">
                <a:solidFill>
                  <a:srgbClr val="0D0D0D"/>
                </a:solidFill>
                <a:ea typeface="Calibri"/>
                <a:cs typeface="Times New Roman"/>
              </a:rPr>
              <a:t>.</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5"/>
          <p:cNvSpPr txBox="1"/>
          <p:nvPr/>
        </p:nvSpPr>
        <p:spPr>
          <a:xfrm rot="20203943">
            <a:off x="2071628" y="1836833"/>
            <a:ext cx="4559150" cy="2862322"/>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آخر كتاب قرأته:</a:t>
            </a:r>
          </a:p>
        </p:txBody>
      </p:sp>
      <p:pic>
        <p:nvPicPr>
          <p:cNvPr id="6" name="Picture 8" descr="https://encrypted-tbn0.gstatic.com/images?q=tbn:ANd9GcRdW9g_3RfmbilE3ttW6UkaPmgV_STKPQAPpMP_updSqjXZgiw7"/>
          <p:cNvPicPr>
            <a:picLocks noChangeAspect="1"/>
          </p:cNvPicPr>
          <p:nvPr/>
        </p:nvPicPr>
        <p:blipFill>
          <a:blip r:embed="rId2">
            <a:duotone>
              <a:schemeClr val="accent3">
                <a:shade val="45000"/>
                <a:satMod val="135000"/>
              </a:schemeClr>
              <a:prstClr val="white"/>
            </a:duotone>
          </a:blip>
          <a:srcRect/>
          <a:stretch>
            <a:fillRect/>
          </a:stretch>
        </p:blipFill>
        <p:spPr>
          <a:xfrm>
            <a:off x="5567536" y="188640"/>
            <a:ext cx="3454419" cy="1099624"/>
          </a:xfrm>
          <a:prstGeom prst="rect">
            <a:avLst/>
          </a:prstGeom>
          <a:noFill/>
          <a:ln cap="flat">
            <a:noFill/>
          </a:ln>
        </p:spPr>
      </p:pic>
      <p:pic>
        <p:nvPicPr>
          <p:cNvPr id="8" name="Picture 4" descr="http://i0.tagstat.com/p1/p/OdsmLzkMW8rwtmnN8f6xJvDRtjn1FiSu_Hp5_VP9c4w=.jpg"/>
          <p:cNvPicPr>
            <a:picLocks noChangeAspect="1"/>
          </p:cNvPicPr>
          <p:nvPr/>
        </p:nvPicPr>
        <p:blipFill>
          <a:blip r:embed="rId3"/>
          <a:srcRect/>
          <a:stretch>
            <a:fillRect/>
          </a:stretch>
        </p:blipFill>
        <p:spPr>
          <a:xfrm rot="21300063">
            <a:off x="164141" y="5251342"/>
            <a:ext cx="2221946" cy="1396931"/>
          </a:xfrm>
          <a:prstGeom prst="rect">
            <a:avLst/>
          </a:prstGeom>
          <a:noFill/>
          <a:ln cap="flat">
            <a:noFill/>
          </a:ln>
        </p:spPr>
      </p:pic>
    </p:spTree>
    <p:extLst>
      <p:ext uri="{BB962C8B-B14F-4D97-AF65-F5344CB8AC3E}">
        <p14:creationId xmlns:p14="http://schemas.microsoft.com/office/powerpoint/2010/main" val="1743991388"/>
      </p:ext>
    </p:extLst>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23174">
            <a:off x="1951253" y="1794310"/>
            <a:ext cx="5030502" cy="3831818"/>
          </a:xfrm>
          <a:prstGeom prst="rect">
            <a:avLst/>
          </a:prstGeom>
        </p:spPr>
        <p:txBody>
          <a:bodyPr wrap="square">
            <a:spAutoFit/>
          </a:bodyPr>
          <a:lstStyle/>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امتلاك روح الدعابة والفرح، فالعلاقة تحتاج إلى شخص يمكنه تحويل الحزن إلى سعادة وإنهاء المشكلات بطريقة مهذبة دون الوقوع في الخلافات. </a:t>
            </a:r>
            <a:endParaRPr lang="en-US" sz="1050" dirty="0">
              <a:ea typeface="Calibri"/>
              <a:cs typeface="Arial"/>
            </a:endParaRPr>
          </a:p>
          <a:p>
            <a:pPr marL="342900" lvl="0" indent="-342900" algn="justLow">
              <a:lnSpc>
                <a:spcPct val="150000"/>
              </a:lnSpc>
              <a:buClr>
                <a:srgbClr val="C00000"/>
              </a:buClr>
              <a:buFont typeface="Wingdings"/>
              <a:buChar char=""/>
            </a:pPr>
            <a:r>
              <a:rPr lang="ar-EG" b="1" dirty="0">
                <a:solidFill>
                  <a:srgbClr val="0D0D0D"/>
                </a:solidFill>
                <a:ea typeface="Calibri"/>
                <a:cs typeface="Times New Roman"/>
              </a:rPr>
              <a:t>التوافق منذ البداية لأنه في حال عدم وجود التوافق والتفاهم فمن المستحيل استمرار العلاقة، فأساس نجاح العلاقات هو التفاهم بين الشخصين. </a:t>
            </a:r>
            <a:endParaRPr lang="en-US" sz="1050" dirty="0">
              <a:ea typeface="Calibri"/>
              <a:cs typeface="Arial"/>
            </a:endParaRPr>
          </a:p>
          <a:p>
            <a:pPr marL="342900" lvl="0" indent="-342900" algn="justLow">
              <a:lnSpc>
                <a:spcPct val="150000"/>
              </a:lnSpc>
              <a:spcAft>
                <a:spcPts val="1000"/>
              </a:spcAft>
              <a:buClr>
                <a:srgbClr val="C00000"/>
              </a:buClr>
              <a:buFont typeface="Wingdings"/>
              <a:buChar char=""/>
            </a:pPr>
            <a:r>
              <a:rPr lang="ar-EG" b="1" dirty="0">
                <a:solidFill>
                  <a:srgbClr val="0D0D0D"/>
                </a:solidFill>
                <a:ea typeface="Calibri"/>
                <a:cs typeface="Times New Roman"/>
              </a:rPr>
              <a:t>التواضع، إذ إن الجميع معرضون للوقوع في الأخطاء التي تولد المشكلات، وبالتالي يجب أن يكون الشخص متواضعًا ليكون قادرًا على الاعتذار ومعالجة الخطأ الذي ارتكبه. </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26071">
            <a:off x="1668820" y="1960526"/>
            <a:ext cx="5229968" cy="3175228"/>
          </a:xfrm>
          <a:prstGeom prst="rect">
            <a:avLst/>
          </a:prstGeom>
        </p:spPr>
        <p:txBody>
          <a:bodyPr wrap="square">
            <a:spAutoFit/>
          </a:bodyPr>
          <a:lstStyle/>
          <a:p>
            <a:pPr algn="justLow">
              <a:lnSpc>
                <a:spcPct val="150000"/>
              </a:lnSpc>
              <a:spcAft>
                <a:spcPts val="1000"/>
              </a:spcAft>
            </a:pPr>
            <a:r>
              <a:rPr lang="ar-EG" sz="2000" b="1" dirty="0">
                <a:solidFill>
                  <a:srgbClr val="7030A0"/>
                </a:solidFill>
                <a:ea typeface="Calibri"/>
                <a:cs typeface="Times New Roman"/>
              </a:rPr>
              <a:t>خطوات ذكيّة لاختيار شريك حياتكِ</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قد تواجهينَ في حياتكِ مجموعة من القرارات التي يجب أن تتخذيها حتى تستطيعي الاستمرار في حياتكِ، مثل اختيار التخصص الدراسي والسفر والعمل وغيرها الكثير، ومن هذه القرارات وأهمها هو اختيارك شريك الحياة، إذ عليكِ التأكد من صفات شريك حياتكِ قبل اتخاذ خطوة الارتباط والزواج، وذلك لضمان الحصول على زواج ناجح وخالٍ من المشكلات والتحديات، وإليكِ نصائح لاختيار شريك الحياة: </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86917">
            <a:off x="1880207" y="2156779"/>
            <a:ext cx="5110178" cy="3000821"/>
          </a:xfrm>
          <a:prstGeom prst="rect">
            <a:avLst/>
          </a:prstGeom>
        </p:spPr>
        <p:txBody>
          <a:bodyPr wrap="square">
            <a:spAutoFit/>
          </a:bodyPr>
          <a:lstStyle/>
          <a:p>
            <a:pPr marL="342900" lvl="0" indent="-342900" algn="justLow">
              <a:lnSpc>
                <a:spcPct val="150000"/>
              </a:lnSpc>
              <a:buClr>
                <a:srgbClr val="E36C0A"/>
              </a:buClr>
              <a:buFont typeface="Wingdings"/>
              <a:buChar char=""/>
            </a:pPr>
            <a:r>
              <a:rPr lang="ar-EG" b="1" dirty="0">
                <a:solidFill>
                  <a:srgbClr val="0D0D0D"/>
                </a:solidFill>
                <a:ea typeface="Calibri"/>
                <a:cs typeface="Times New Roman"/>
              </a:rPr>
              <a:t>اختاري شريك الحياة الذي يُقدِّرك ويحترمك ولا يقلل من شأنك. </a:t>
            </a:r>
            <a:endParaRPr lang="en-US" sz="1050" dirty="0">
              <a:ea typeface="Calibri"/>
              <a:cs typeface="Arial"/>
            </a:endParaRPr>
          </a:p>
          <a:p>
            <a:pPr marL="342900" lvl="0" indent="-342900" algn="justLow">
              <a:lnSpc>
                <a:spcPct val="150000"/>
              </a:lnSpc>
              <a:buClr>
                <a:srgbClr val="E36C0A"/>
              </a:buClr>
              <a:buFont typeface="Wingdings"/>
              <a:buChar char=""/>
            </a:pPr>
            <a:r>
              <a:rPr lang="ar-EG" b="1" dirty="0">
                <a:solidFill>
                  <a:srgbClr val="0D0D0D"/>
                </a:solidFill>
                <a:ea typeface="Calibri"/>
                <a:cs typeface="Times New Roman"/>
              </a:rPr>
              <a:t>اختاري شريك الحياة الذي تتفقين معه في القيم والأهداف والخطط المشتركة، إذ إن هذا الأمر يعزز العلاقة بينكما ويخلق بيئة مناسبة تسمح للعلاقة بالتطور والازدهار. </a:t>
            </a:r>
            <a:endParaRPr lang="en-US" sz="1050" dirty="0">
              <a:ea typeface="Calibri"/>
              <a:cs typeface="Arial"/>
            </a:endParaRPr>
          </a:p>
          <a:p>
            <a:pPr marL="342900" lvl="0" indent="-342900" algn="justLow">
              <a:lnSpc>
                <a:spcPct val="150000"/>
              </a:lnSpc>
              <a:buClr>
                <a:srgbClr val="E36C0A"/>
              </a:buClr>
              <a:buFont typeface="Wingdings"/>
              <a:buChar char=""/>
            </a:pPr>
            <a:r>
              <a:rPr lang="ar-EG" b="1" dirty="0">
                <a:solidFill>
                  <a:srgbClr val="0D0D0D"/>
                </a:solidFill>
                <a:ea typeface="Calibri"/>
                <a:cs typeface="Times New Roman"/>
              </a:rPr>
              <a:t>اختاري الشخص الصادق والذي يمكن الوثوق به، إذ يساعد ذلك على التواصل بينكما والانفتاح وحل المشكلات التي تواجهكما في إطار من الحب والمودة والصدق دون مراوغة أو كذب. </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07995">
            <a:off x="1842384" y="1862344"/>
            <a:ext cx="5203452" cy="3544560"/>
          </a:xfrm>
          <a:prstGeom prst="rect">
            <a:avLst/>
          </a:prstGeom>
        </p:spPr>
        <p:txBody>
          <a:bodyPr wrap="square">
            <a:spAutoFit/>
          </a:bodyPr>
          <a:lstStyle/>
          <a:p>
            <a:pPr marL="342900" lvl="0" indent="-342900" algn="justLow">
              <a:lnSpc>
                <a:spcPct val="150000"/>
              </a:lnSpc>
              <a:buClr>
                <a:srgbClr val="E36C0A"/>
              </a:buClr>
              <a:buFont typeface="Wingdings"/>
              <a:buChar char=""/>
            </a:pPr>
            <a:r>
              <a:rPr lang="ar-EG" b="1" dirty="0">
                <a:solidFill>
                  <a:srgbClr val="0D0D0D"/>
                </a:solidFill>
                <a:ea typeface="Calibri"/>
                <a:cs typeface="Times New Roman"/>
              </a:rPr>
              <a:t>اختاري الشخص الذي يحرص على إرضائكِ ودعمك والوقوف إلى جانبك في السراء والضراء، بالإضافة إلى مساعدته لكِ على تحقيق أهدافك وطموحاتك والتطور في جميع مجالات حياتك. </a:t>
            </a:r>
            <a:endParaRPr lang="en-US" sz="1050" dirty="0">
              <a:ea typeface="Calibri"/>
              <a:cs typeface="Arial"/>
            </a:endParaRPr>
          </a:p>
          <a:p>
            <a:pPr marL="342900" lvl="0" indent="-342900" algn="justLow">
              <a:lnSpc>
                <a:spcPct val="150000"/>
              </a:lnSpc>
              <a:spcAft>
                <a:spcPts val="1000"/>
              </a:spcAft>
              <a:buClr>
                <a:srgbClr val="E36C0A"/>
              </a:buClr>
              <a:buFont typeface="Wingdings"/>
              <a:buChar char=""/>
            </a:pPr>
            <a:r>
              <a:rPr lang="ar-EG" b="1" dirty="0">
                <a:solidFill>
                  <a:srgbClr val="0D0D0D"/>
                </a:solidFill>
                <a:ea typeface="Calibri"/>
                <a:cs typeface="Times New Roman"/>
              </a:rPr>
              <a:t>احرصي على اختيار الشريك الذي يمتلك العديد من الصفات التي تمتلكينها، فهذا يسهل التعامل فيما بينكما ويكون التفاهم في أعلى مستوياته. </a:t>
            </a:r>
            <a:endParaRPr lang="ar-EG" sz="1050" dirty="0" smtClean="0">
              <a:ea typeface="Calibri"/>
              <a:cs typeface="Arial"/>
            </a:endParaRPr>
          </a:p>
          <a:p>
            <a:pPr marL="342900" lvl="0" indent="-342900" algn="justLow">
              <a:lnSpc>
                <a:spcPct val="150000"/>
              </a:lnSpc>
              <a:spcAft>
                <a:spcPts val="1000"/>
              </a:spcAft>
              <a:buClr>
                <a:srgbClr val="E36C0A"/>
              </a:buClr>
              <a:buFont typeface="Wingdings"/>
              <a:buChar char=""/>
            </a:pPr>
            <a:r>
              <a:rPr lang="ar-EG" b="1" dirty="0" smtClean="0">
                <a:solidFill>
                  <a:srgbClr val="0D0D0D"/>
                </a:solidFill>
                <a:ea typeface="Calibri"/>
                <a:cs typeface="Times New Roman"/>
              </a:rPr>
              <a:t>ابحثي </a:t>
            </a:r>
            <a:r>
              <a:rPr lang="ar-EG" b="1" dirty="0">
                <a:solidFill>
                  <a:srgbClr val="0D0D0D"/>
                </a:solidFill>
                <a:ea typeface="Calibri"/>
                <a:cs typeface="Times New Roman"/>
              </a:rPr>
              <a:t>عن الصفات التي لا بدَّ من وجودها لبناء علاقة جيدة وناجحة، وهي التعاطف والصدق والنزاهة</a:t>
            </a:r>
            <a:endParaRPr lang="ar-EG" dirty="0"/>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419872" y="116632"/>
            <a:ext cx="4075430" cy="792088"/>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حسن اختيار شريك الحياة</a:t>
            </a:r>
            <a:endParaRPr lang="en-US" sz="1100" dirty="0">
              <a:solidFill>
                <a:srgbClr val="FFFF00"/>
              </a:solidFill>
              <a:effectLst/>
              <a:latin typeface="Calibri"/>
              <a:ea typeface="Calibri"/>
              <a:cs typeface="Arial"/>
            </a:endParaRPr>
          </a:p>
        </p:txBody>
      </p:sp>
      <p:sp>
        <p:nvSpPr>
          <p:cNvPr id="3" name="مستطيل 2"/>
          <p:cNvSpPr/>
          <p:nvPr/>
        </p:nvSpPr>
        <p:spPr>
          <a:xfrm rot="20425069">
            <a:off x="1837356" y="2092140"/>
            <a:ext cx="5337529" cy="3544560"/>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للأسرة في الإسلام قدسيتها ومكانتها وأهميتها، حيث إنها الخلية الأولى للمجتمع بأسره، فإن صلح الأب والأم صلحت الأسرة وصلح المجتمع كله، وإن فسد الأب والأم فسدت الأسرة وتشتت شملها وانهارت وفسد المجتمع بأكمله وتعرَّض لتيارات عديدة قد تؤدي إلى انهياره.</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فعندما تبلغ المرأة (الفتاة) سن الزواج عليها أن تختار شريك حياتها بما يناسب مستواها الاجتماعي أولاً ثم المستوى العلمي.. إلا أنه يأتي في مقدمة هذا وذاك الالتزام بالدين والخلق فهو الأساس الأول لمكانة أي إنسان ذكرًا كان أم أنثى.</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78943">
            <a:off x="1982245" y="1839575"/>
            <a:ext cx="4887251" cy="3544560"/>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فالإنسان ذو الخلق والدين هو الذي ينبغي على المرأة أن تحرص على اختياره كزوج، وقيّم، وأمين عليها وعلى أولادها وأسرتها. فقد وردت آيات الله البينات كما ورد عن رسول الله صلى الله عليه وسلم الحث على الزواج من صاحب الدين والخلق. ومن مظاهر الخلق والدين التزام المساجد وانتظار الصلاة بكل شغف وحب وترحاب، وأداء الزكاة على وجهها الأكمل.</a:t>
            </a:r>
            <a:endParaRPr lang="en-US" sz="1050" dirty="0">
              <a:ea typeface="Calibri"/>
              <a:cs typeface="Arial"/>
            </a:endParaRPr>
          </a:p>
          <a:p>
            <a:r>
              <a:rPr lang="ar-EG" b="1" dirty="0">
                <a:solidFill>
                  <a:srgbClr val="0D0D0D"/>
                </a:solidFill>
                <a:ea typeface="Calibri"/>
                <a:cs typeface="Times New Roman"/>
              </a:rPr>
              <a:t>يقول تعالى: ﴿ إِنَّمَا يَعْمُرُ مَسَاجِدَ اللَّهِ مَنْ آمَنَ بِاللَّهِ وَالْيَوْمِ الْآخِرِ وَأَقَامَ الصَّلَاةَ وَآتَى الزَّكَاةَ وَلَمْ يَخْشَ إِلَّا اللَّهَ فَعَسَى أُولَئِكَ أَنْ يَكُونُوا مِنَ الْمُهْتَدِينَ ﴾</a:t>
            </a:r>
            <a:endParaRPr lang="ar-EG" dirty="0"/>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02436">
            <a:off x="1778869" y="1921721"/>
            <a:ext cx="5253232" cy="3544560"/>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هذا وينبغي استئذان المرأة في الزواج حيث منح الإسلام لها الحرية المطلقة في قبول زواجها أو رفضه. فكان سكوت البكر هو علامة قبولها للزواج. أما الثيب - أي من سبق لها الزواج - فينبغي أن تعلن قبولها أو رفضها صراحة لهذا الزواج. أما إذا رفضت البكر زواجها فلا ترغم على ذلك. فقد ورد عن أبي هريرة رضي الله عنه حديث رسول الله صلى الله عليه وسلم أنه قال:</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((لا تنكح الأيم حتى تُستأمر ولا تنكح البكر حتى تُستأذن)) قالوا: يا رسول الله وكيف إذنها؟ قال: ((أن تسكت</a:t>
            </a:r>
            <a:r>
              <a:rPr lang="ar-EG" b="1" dirty="0" smtClean="0">
                <a:solidFill>
                  <a:srgbClr val="0D0D0D"/>
                </a:solidFill>
                <a:ea typeface="Calibri"/>
                <a:cs typeface="Times New Roman"/>
              </a:rPr>
              <a:t>))</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91102">
            <a:off x="2027631" y="1978378"/>
            <a:ext cx="4839963" cy="3000821"/>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فاختيار الشريك المناسب دي الخلق والدين يحفظ المرأة من شرور ومخاطر كثيرة؛ فهو يحفظها ويحميها ويظلل عليها، ويراعي الله تعالى في معاملتها. فهو القيم عليها؛ ينفق عليها دون تقصير، ويحميها من تبعات الزمن، ويكرمها. فقد روى عن النبي صلى الله عليه وسلم قوله: ((ما أكرمهن إلا كريم وما أهانهن إلا لئيم)) لا يقبح ولا يضرب الوجه، يطعمها مما يطعم ويكسوها إذا اكتسى، يعينها على أداء دينها ودنياها كما أراد الله تعالى لها.</a:t>
            </a:r>
            <a:endParaRPr lang="en-US" sz="1050" dirty="0">
              <a:ea typeface="Calibri"/>
              <a:cs typeface="Arial"/>
            </a:endParaRPr>
          </a:p>
        </p:txBody>
      </p:sp>
      <p:pic>
        <p:nvPicPr>
          <p:cNvPr id="12290" name="Picture 2" descr="D:\آلاء\حقائب جديدة\فن إختيار شريك الحياة\الصور\images (15).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248275"/>
            <a:ext cx="2267744" cy="160972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descr="تقوية التركيز"/>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0403868">
            <a:off x="2142204" y="3083166"/>
            <a:ext cx="3893872" cy="2483540"/>
          </a:xfrm>
          <a:prstGeom prst="roundRect">
            <a:avLst>
              <a:gd name="adj" fmla="val 16667"/>
            </a:avLst>
          </a:prstGeom>
          <a:ln w="38100">
            <a:solidFill>
              <a:sysClr val="windowText" lastClr="000000">
                <a:lumMod val="95000"/>
                <a:lumOff val="5000"/>
              </a:sys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تمرير أفقي 2"/>
          <p:cNvSpPr>
            <a:spLocks noChangeArrowheads="1"/>
          </p:cNvSpPr>
          <p:nvPr/>
        </p:nvSpPr>
        <p:spPr bwMode="auto">
          <a:xfrm rot="20547163">
            <a:off x="4099025" y="1246021"/>
            <a:ext cx="2298119" cy="1185222"/>
          </a:xfrm>
          <a:prstGeom prst="horizontalScroll">
            <a:avLst>
              <a:gd name="adj" fmla="val 12500"/>
            </a:avLst>
          </a:prstGeom>
          <a:solidFill>
            <a:srgbClr val="C0504D"/>
          </a:solidFill>
          <a:ln w="25400" cap="flat" cmpd="sng" algn="ctr">
            <a:solidFill>
              <a:srgbClr val="C0504D">
                <a:shade val="50000"/>
              </a:srgbClr>
            </a:solidFill>
            <a:prstDash val="solid"/>
            <a:headEnd/>
            <a:tailEnd/>
          </a:ln>
          <a:effectLst/>
        </p:spPr>
        <p:txBody>
          <a:bodyPr rot="0" vert="horz" wrap="square" lIns="91440" tIns="45720" rIns="91440" bIns="45720" anchor="ctr" anchorCtr="0" upright="1">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SA" sz="4800" b="1" i="0" u="none" strike="noStrike" kern="0" cap="none" spc="0" normalizeH="0" baseline="0" noProof="0" dirty="0">
                <a:ln>
                  <a:noFill/>
                </a:ln>
                <a:solidFill>
                  <a:srgbClr val="0D0D0D"/>
                </a:solidFill>
                <a:effectLst/>
                <a:uLnTx/>
                <a:uFillTx/>
                <a:latin typeface="Simplified Arabic"/>
                <a:ea typeface="Calibri"/>
                <a:cs typeface="DecoType Naskh"/>
              </a:rPr>
              <a:t>استراحة     </a:t>
            </a:r>
            <a:endParaRPr kumimoji="0" lang="en-US" sz="1100" b="0" i="0" u="none" strike="noStrike" kern="0" cap="none" spc="0" normalizeH="0" baseline="0" noProof="0" dirty="0">
              <a:ln>
                <a:noFill/>
              </a:ln>
              <a:solidFill>
                <a:sysClr val="window" lastClr="FFFFFF"/>
              </a:solidFill>
              <a:effectLst/>
              <a:uLnTx/>
              <a:uFillTx/>
              <a:latin typeface="Calibri"/>
              <a:ea typeface="Calibri"/>
              <a:cs typeface="Arial"/>
            </a:endParaRPr>
          </a:p>
        </p:txBody>
      </p:sp>
    </p:spTree>
    <p:extLst>
      <p:ext uri="{BB962C8B-B14F-4D97-AF65-F5344CB8AC3E}">
        <p14:creationId xmlns:p14="http://schemas.microsoft.com/office/powerpoint/2010/main" val="70030125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491880" y="116632"/>
            <a:ext cx="4075430" cy="720080"/>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معايير اختيار شريك الحياة</a:t>
            </a:r>
            <a:endParaRPr lang="en-US" sz="1100" dirty="0">
              <a:solidFill>
                <a:srgbClr val="FFFF00"/>
              </a:solidFill>
              <a:effectLst/>
              <a:latin typeface="Calibri"/>
              <a:ea typeface="Calibri"/>
              <a:cs typeface="Arial"/>
            </a:endParaRPr>
          </a:p>
        </p:txBody>
      </p:sp>
      <p:sp>
        <p:nvSpPr>
          <p:cNvPr id="3" name="مستطيل 2"/>
          <p:cNvSpPr/>
          <p:nvPr/>
        </p:nvSpPr>
        <p:spPr>
          <a:xfrm rot="20322808">
            <a:off x="1855933" y="1891394"/>
            <a:ext cx="5340400" cy="3831818"/>
          </a:xfrm>
          <a:prstGeom prst="rect">
            <a:avLst/>
          </a:prstGeom>
        </p:spPr>
        <p:txBody>
          <a:bodyPr wrap="square">
            <a:spAutoFit/>
          </a:bodyPr>
          <a:lstStyle/>
          <a:p>
            <a:pPr algn="justLow">
              <a:lnSpc>
                <a:spcPct val="150000"/>
              </a:lnSpc>
              <a:spcAft>
                <a:spcPts val="1000"/>
              </a:spcAft>
            </a:pPr>
            <a:r>
              <a:rPr lang="ar-EG" b="1" dirty="0">
                <a:ea typeface="Calibri"/>
                <a:cs typeface="Times New Roman"/>
              </a:rPr>
              <a:t>يعد اختيار شريك الحياة الخطوة الأكثر أهمية لتكوين الأسرة، ومحدداً مهماً لسعادتها واستمرار كيانها الاجتماعي. وتعكس معايير اختيار شريك الحياة التأثر بالظروف المحيطة على اختلافها، سواء الاجتماعية منها، أم الاقتصادية، أو ما يرتبط بالجوانب النفسية، أو بالرغبات الشخصية، أو بمعايير المجتمع. ويعد الاهتمام بدراسة التوافق الزواجي اتجاهاً عالمياً حديثاً، وجاء مع ظهور كثير من التغيرات الاجتماعية التي ظهرت في المجتمعات المعاصرة والتي أخذت تتزايد لأسباب التنمية والتحديث، وعلى اعتبار أن التوافق الزواجي ركيزة أساسية في نماء الأسرة واستمرارها واستقرار أفرادها.</a:t>
            </a:r>
            <a:endParaRPr lang="en-US" sz="1050" dirty="0">
              <a:ea typeface="Calibri"/>
              <a:cs typeface="Arial"/>
            </a:endParaRPr>
          </a:p>
        </p:txBody>
      </p:sp>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رسم تخطيطي 4"/>
          <p:cNvGrpSpPr/>
          <p:nvPr/>
        </p:nvGrpSpPr>
        <p:grpSpPr>
          <a:xfrm rot="20495616">
            <a:off x="2011263" y="2708514"/>
            <a:ext cx="5169255" cy="3216422"/>
            <a:chOff x="2181620" y="2513829"/>
            <a:chExt cx="6835532" cy="3945512"/>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181620" y="5393923"/>
              <a:ext cx="1788373" cy="1065418"/>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 معايير اختيار الزوج والزوجة</a:t>
              </a: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9" y="4892166"/>
              <a:ext cx="1527660" cy="1187326"/>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b="1" dirty="0">
                  <a:latin typeface="Sakkal Majalla" panose="02000000000000000000" pitchFamily="2" charset="-78"/>
                </a:rPr>
                <a:t>ما هي معايير اختيار شريك الحياة</a:t>
              </a:r>
              <a:endParaRPr lang="ar-SA" b="1" i="0" u="none" strike="noStrike" kern="1200" cap="none" spc="0" baseline="0" dirty="0">
                <a:uFillTx/>
                <a:latin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69" y="4360392"/>
              <a:ext cx="1495364" cy="1106615"/>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sz="1600" b="1" dirty="0">
                  <a:latin typeface="Sakkal Majalla" panose="02000000000000000000" pitchFamily="2" charset="-78"/>
                </a:rPr>
                <a:t>ما هي أسس اختيار شريك الحياة</a:t>
              </a:r>
              <a:endParaRPr lang="ar-SA" sz="1600" b="1" i="0" u="none" strike="noStrike" kern="1200" cap="none" spc="0" baseline="0" dirty="0">
                <a:uFillTx/>
                <a:latin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شكل حر: شكل 15"/>
            <p:cNvSpPr/>
            <p:nvPr/>
          </p:nvSpPr>
          <p:spPr>
            <a:xfrm>
              <a:off x="7825944" y="4384082"/>
              <a:ext cx="1191208" cy="1253947"/>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500" b="1" kern="0" dirty="0" smtClean="0">
                <a:latin typeface="Sakkal Majalla" panose="02000000000000000000" pitchFamily="2" charset="-78"/>
                <a:cs typeface="Sakkal Majalla" panose="02000000000000000000" pitchFamily="2" charset="-78"/>
              </a:endParaRPr>
            </a:p>
            <a:p>
              <a:pPr lvl="0" algn="ctr" defTabSz="888997" rtl="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ما هو شريك الحياة</a:t>
              </a:r>
              <a:endParaRPr lang="ar-SA" b="1" i="0" u="none" strike="noStrike" kern="1200" cap="none" spc="0" baseline="0" dirty="0">
                <a:uFillTx/>
                <a:latin typeface="Sakkal Majalla" panose="02000000000000000000" pitchFamily="2" charset="-78"/>
              </a:endParaRPr>
            </a:p>
          </p:txBody>
        </p:sp>
      </p:grpSp>
      <p:sp>
        <p:nvSpPr>
          <p:cNvPr id="17" name="مستطيل مستدير الزوايا 5"/>
          <p:cNvSpPr/>
          <p:nvPr/>
        </p:nvSpPr>
        <p:spPr>
          <a:xfrm>
            <a:off x="5368220" y="116632"/>
            <a:ext cx="3666498" cy="8522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chemeClr val="accent3">
              <a:lumMod val="50000"/>
            </a:schemeClr>
          </a:solidFill>
          <a:ln/>
        </p:spPr>
        <p:style>
          <a:lnRef idx="0">
            <a:schemeClr val="accent6"/>
          </a:lnRef>
          <a:fillRef idx="3">
            <a:schemeClr val="accent6"/>
          </a:fillRef>
          <a:effectRef idx="3">
            <a:schemeClr val="accent6"/>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800" b="0" i="0" u="none" strike="noStrike" kern="1200" cap="none" spc="0" baseline="0" dirty="0">
                <a:solidFill>
                  <a:schemeClr val="bg1"/>
                </a:solidFill>
                <a:uFillTx/>
                <a:latin typeface="Sakkal Majalla" panose="02000000000000000000" pitchFamily="2" charset="-78"/>
                <a:cs typeface="DecoType Naskh" pitchFamily="2" charset="-78"/>
              </a:rPr>
              <a:t>أهداف الدورة</a:t>
            </a:r>
          </a:p>
        </p:txBody>
      </p:sp>
      <p:sp>
        <p:nvSpPr>
          <p:cNvPr id="18" name="مربع نص 6"/>
          <p:cNvSpPr txBox="1"/>
          <p:nvPr/>
        </p:nvSpPr>
        <p:spPr>
          <a:xfrm>
            <a:off x="3377368" y="1164814"/>
            <a:ext cx="5652120" cy="830997"/>
          </a:xfrm>
          <a:prstGeom prst="rect">
            <a:avLst/>
          </a:prstGeom>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uFillTx/>
                <a:latin typeface="Sakkal Majalla" panose="02000000000000000000" pitchFamily="2" charset="-78"/>
              </a:rPr>
              <a:t>يتوقع من المتدرب بعد نهاية هذا البرنامج التدريبي أن يكون قادرًا على: الأهداف التفصيلية</a:t>
            </a:r>
          </a:p>
        </p:txBody>
      </p:sp>
      <p:grpSp>
        <p:nvGrpSpPr>
          <p:cNvPr id="19" name="مجموعة 10"/>
          <p:cNvGrpSpPr/>
          <p:nvPr/>
        </p:nvGrpSpPr>
        <p:grpSpPr>
          <a:xfrm>
            <a:off x="3987881" y="2655280"/>
            <a:ext cx="4200634" cy="2753212"/>
            <a:chOff x="3987881" y="2655280"/>
            <a:chExt cx="4200634" cy="2753212"/>
          </a:xfrm>
        </p:grpSpPr>
        <p:sp>
          <p:nvSpPr>
            <p:cNvPr id="20" name="مستطيل 11"/>
            <p:cNvSpPr/>
            <p:nvPr/>
          </p:nvSpPr>
          <p:spPr>
            <a:xfrm>
              <a:off x="3987881" y="2655280"/>
              <a:ext cx="1168246" cy="1547448"/>
            </a:xfrm>
            <a:prstGeom prst="rect">
              <a:avLst/>
            </a:prstGeom>
            <a:noFill/>
            <a:ln cap="flat">
              <a:noFill/>
              <a:prstDash val="solid"/>
            </a:ln>
          </p:spPr>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مستطيل 12"/>
            <p:cNvSpPr/>
            <p:nvPr/>
          </p:nvSpPr>
          <p:spPr>
            <a:xfrm>
              <a:off x="7020269" y="3861044"/>
              <a:ext cx="1168246" cy="1547448"/>
            </a:xfrm>
            <a:prstGeom prst="rect">
              <a:avLst/>
            </a:prstGeom>
            <a:noFill/>
            <a:ln cap="flat">
              <a:noFill/>
              <a:prstDash val="solid"/>
            </a:ln>
          </p:spPr>
          <p:txBody>
            <a:bodyPr vert="horz" wrap="square" lIns="244519" tIns="0" rIns="0" bIns="0" anchor="t" anchorCtr="1" compatLnSpc="1">
              <a:noAutofit/>
            </a:bodyPr>
            <a:lstStyle/>
            <a:p>
              <a:pPr marL="0" marR="0" lvl="0" indent="0" algn="ctr" defTabSz="1066803" rtl="1" fontAlgn="auto" hangingPunct="1">
                <a:lnSpc>
                  <a:spcPct val="90000"/>
                </a:lnSpc>
                <a:spcBef>
                  <a:spcPts val="0"/>
                </a:spcBef>
                <a:spcAft>
                  <a:spcPts val="1000"/>
                </a:spcAft>
                <a:buNone/>
                <a:tabLst/>
                <a:defRPr sz="1800" b="0" i="0" u="none" strike="noStrike" kern="0" cap="none" spc="0" baseline="0">
                  <a:solidFill>
                    <a:srgbClr val="000000"/>
                  </a:solidFill>
                  <a:uFillTx/>
                </a:defRPr>
              </a:pPr>
              <a:endParaRPr lang="ar-SA" sz="2400" b="1" i="0" u="none" strike="noStrike" kern="1200" cap="none" spc="0" baseline="0">
                <a:solidFill>
                  <a:srgbClr val="000000"/>
                </a:solidFill>
                <a:uFillTx/>
                <a:latin typeface="Calibri"/>
                <a:cs typeface="Arial" pitchFamily="34"/>
              </a:endParaRP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504" y="5407629"/>
            <a:ext cx="1862135" cy="1235580"/>
          </a:xfrm>
          <a:prstGeom prst="rect">
            <a:avLst/>
          </a:prstGeom>
        </p:spPr>
      </p:pic>
    </p:spTree>
    <p:extLst>
      <p:ext uri="{BB962C8B-B14F-4D97-AF65-F5344CB8AC3E}">
        <p14:creationId xmlns:p14="http://schemas.microsoft.com/office/powerpoint/2010/main" val="25591790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55072">
            <a:off x="2339152" y="1612456"/>
            <a:ext cx="4572000" cy="3272691"/>
          </a:xfrm>
          <a:prstGeom prst="rect">
            <a:avLst/>
          </a:prstGeom>
        </p:spPr>
        <p:txBody>
          <a:bodyPr>
            <a:spAutoFit/>
          </a:bodyPr>
          <a:lstStyle/>
          <a:p>
            <a:pPr algn="justLow">
              <a:lnSpc>
                <a:spcPct val="150000"/>
              </a:lnSpc>
              <a:spcAft>
                <a:spcPts val="1000"/>
              </a:spcAft>
            </a:pPr>
            <a:r>
              <a:rPr lang="ar-EG" sz="2000" b="1" dirty="0">
                <a:solidFill>
                  <a:srgbClr val="FF0000"/>
                </a:solidFill>
                <a:ea typeface="Calibri"/>
                <a:cs typeface="Times New Roman"/>
              </a:rPr>
              <a:t>معايير اختيار شريك الحياة:</a:t>
            </a:r>
            <a:endParaRPr lang="en-US" sz="1050" dirty="0">
              <a:ea typeface="Calibri"/>
              <a:cs typeface="Arial"/>
            </a:endParaRPr>
          </a:p>
          <a:p>
            <a:pPr algn="justLow">
              <a:lnSpc>
                <a:spcPct val="150000"/>
              </a:lnSpc>
              <a:spcAft>
                <a:spcPts val="1000"/>
              </a:spcAft>
            </a:pPr>
            <a:r>
              <a:rPr lang="ar-EG" b="1" dirty="0">
                <a:solidFill>
                  <a:srgbClr val="00B050"/>
                </a:solidFill>
                <a:ea typeface="Calibri"/>
                <a:cs typeface="Times New Roman"/>
              </a:rPr>
              <a:t>أولاً: اختيار الزوجة:</a:t>
            </a:r>
            <a:endParaRPr lang="en-US" sz="1050" dirty="0">
              <a:ea typeface="Calibri"/>
              <a:cs typeface="Arial"/>
            </a:endParaRPr>
          </a:p>
          <a:p>
            <a:pPr algn="justLow">
              <a:lnSpc>
                <a:spcPct val="150000"/>
              </a:lnSpc>
              <a:spcAft>
                <a:spcPts val="1000"/>
              </a:spcAft>
            </a:pPr>
            <a:r>
              <a:rPr lang="ar-EG" b="1" dirty="0">
                <a:ea typeface="Calibri"/>
                <a:cs typeface="Times New Roman"/>
              </a:rPr>
              <a:t>- الخلق والتدين.</a:t>
            </a:r>
            <a:endParaRPr lang="en-US" sz="1050" dirty="0">
              <a:ea typeface="Calibri"/>
              <a:cs typeface="Arial"/>
            </a:endParaRPr>
          </a:p>
          <a:p>
            <a:pPr algn="justLow">
              <a:lnSpc>
                <a:spcPct val="150000"/>
              </a:lnSpc>
              <a:spcAft>
                <a:spcPts val="1000"/>
              </a:spcAft>
            </a:pPr>
            <a:r>
              <a:rPr lang="ar-EG" b="1" dirty="0">
                <a:ea typeface="Calibri"/>
                <a:cs typeface="Times New Roman"/>
              </a:rPr>
              <a:t>- الجمال وحُسن المظهر.</a:t>
            </a:r>
            <a:endParaRPr lang="en-US" sz="1050" dirty="0">
              <a:ea typeface="Calibri"/>
              <a:cs typeface="Arial"/>
            </a:endParaRPr>
          </a:p>
          <a:p>
            <a:pPr algn="justLow">
              <a:lnSpc>
                <a:spcPct val="150000"/>
              </a:lnSpc>
              <a:spcAft>
                <a:spcPts val="1000"/>
              </a:spcAft>
            </a:pPr>
            <a:r>
              <a:rPr lang="ar-EG" b="1" dirty="0">
                <a:ea typeface="Calibri"/>
                <a:cs typeface="Times New Roman"/>
              </a:rPr>
              <a:t>- الحسب والنسب.</a:t>
            </a:r>
            <a:endParaRPr lang="en-US" sz="1050" dirty="0">
              <a:ea typeface="Calibri"/>
              <a:cs typeface="Arial"/>
            </a:endParaRPr>
          </a:p>
          <a:p>
            <a:pPr algn="justLow">
              <a:lnSpc>
                <a:spcPct val="150000"/>
              </a:lnSpc>
              <a:spcAft>
                <a:spcPts val="1000"/>
              </a:spcAft>
            </a:pPr>
            <a:r>
              <a:rPr lang="ar-EG" b="1" dirty="0">
                <a:ea typeface="Calibri"/>
                <a:cs typeface="Times New Roman"/>
              </a:rPr>
              <a:t>- المال، والوعي، والنظافة.</a:t>
            </a:r>
            <a:endParaRPr lang="en-US" sz="1050" dirty="0">
              <a:ea typeface="Calibri"/>
              <a:cs typeface="Arial"/>
            </a:endParaRPr>
          </a:p>
        </p:txBody>
      </p:sp>
      <p:pic>
        <p:nvPicPr>
          <p:cNvPr id="13314" name="Picture 2" descr="D:\آلاء\حقائب جديدة\فن إختيار شريك الحياة\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9935634">
            <a:off x="2115911" y="3415622"/>
            <a:ext cx="2857500" cy="160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294512719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38519">
            <a:off x="2286000" y="1815738"/>
            <a:ext cx="4572000" cy="3226524"/>
          </a:xfrm>
          <a:prstGeom prst="rect">
            <a:avLst/>
          </a:prstGeom>
        </p:spPr>
        <p:txBody>
          <a:bodyPr>
            <a:spAutoFit/>
          </a:bodyPr>
          <a:lstStyle/>
          <a:p>
            <a:pPr algn="justLow">
              <a:lnSpc>
                <a:spcPct val="150000"/>
              </a:lnSpc>
              <a:spcAft>
                <a:spcPts val="1000"/>
              </a:spcAft>
            </a:pPr>
            <a:r>
              <a:rPr lang="ar-EG" b="1" dirty="0">
                <a:solidFill>
                  <a:srgbClr val="7030A0"/>
                </a:solidFill>
                <a:ea typeface="Calibri"/>
                <a:cs typeface="Times New Roman"/>
              </a:rPr>
              <a:t>أما أساليب اختيار شريك الحياة فلها طرق عدة، وهي:</a:t>
            </a:r>
            <a:endParaRPr lang="en-US" sz="1050" dirty="0">
              <a:ea typeface="Calibri"/>
              <a:cs typeface="Arial"/>
            </a:endParaRPr>
          </a:p>
          <a:p>
            <a:pPr algn="justLow">
              <a:lnSpc>
                <a:spcPct val="150000"/>
              </a:lnSpc>
              <a:spcAft>
                <a:spcPts val="1000"/>
              </a:spcAft>
            </a:pPr>
            <a:r>
              <a:rPr lang="ar-EG" b="1" dirty="0">
                <a:ea typeface="Calibri"/>
                <a:cs typeface="Times New Roman"/>
              </a:rPr>
              <a:t>- الاختيار عن طريق الأهل والأقارب.</a:t>
            </a:r>
            <a:endParaRPr lang="en-US" sz="1050" dirty="0">
              <a:ea typeface="Calibri"/>
              <a:cs typeface="Arial"/>
            </a:endParaRPr>
          </a:p>
          <a:p>
            <a:pPr algn="justLow">
              <a:lnSpc>
                <a:spcPct val="150000"/>
              </a:lnSpc>
              <a:spcAft>
                <a:spcPts val="1000"/>
              </a:spcAft>
            </a:pPr>
            <a:r>
              <a:rPr lang="ar-EG" b="1" dirty="0">
                <a:ea typeface="Calibri"/>
                <a:cs typeface="Times New Roman"/>
              </a:rPr>
              <a:t>- الاختيار عن طريق المعرفة الشخصية.</a:t>
            </a:r>
            <a:endParaRPr lang="en-US" sz="1050" dirty="0">
              <a:ea typeface="Calibri"/>
              <a:cs typeface="Arial"/>
            </a:endParaRPr>
          </a:p>
          <a:p>
            <a:pPr algn="justLow">
              <a:lnSpc>
                <a:spcPct val="150000"/>
              </a:lnSpc>
              <a:spcAft>
                <a:spcPts val="1000"/>
              </a:spcAft>
            </a:pPr>
            <a:r>
              <a:rPr lang="ar-EG" b="1" dirty="0">
                <a:ea typeface="Calibri"/>
                <a:cs typeface="Times New Roman"/>
              </a:rPr>
              <a:t>- الاختيار عن طريق الأصدقاء.</a:t>
            </a:r>
            <a:endParaRPr lang="en-US" sz="1050" dirty="0">
              <a:ea typeface="Calibri"/>
              <a:cs typeface="Arial"/>
            </a:endParaRPr>
          </a:p>
          <a:p>
            <a:pPr algn="justLow">
              <a:lnSpc>
                <a:spcPct val="150000"/>
              </a:lnSpc>
              <a:spcAft>
                <a:spcPts val="1000"/>
              </a:spcAft>
            </a:pPr>
            <a:r>
              <a:rPr lang="ar-EG" b="1" dirty="0">
                <a:ea typeface="Calibri"/>
                <a:cs typeface="Times New Roman"/>
              </a:rPr>
              <a:t>- الاختيار عن طريق زملاء العمل.</a:t>
            </a:r>
            <a:endParaRPr lang="en-US" sz="1050" dirty="0">
              <a:ea typeface="Calibri"/>
              <a:cs typeface="Arial"/>
            </a:endParaRPr>
          </a:p>
          <a:p>
            <a:pPr algn="justLow">
              <a:lnSpc>
                <a:spcPct val="150000"/>
              </a:lnSpc>
              <a:spcAft>
                <a:spcPts val="1000"/>
              </a:spcAft>
            </a:pPr>
            <a:r>
              <a:rPr lang="ar-EG" b="1" dirty="0">
                <a:ea typeface="Calibri"/>
                <a:cs typeface="Times New Roman"/>
              </a:rPr>
              <a:t>- الاختيار عن طريق الإنترنت.</a:t>
            </a:r>
            <a:endParaRPr lang="en-US" sz="1050" dirty="0">
              <a:ea typeface="Calibri"/>
              <a:cs typeface="Arial"/>
            </a:endParaRPr>
          </a:p>
        </p:txBody>
      </p:sp>
      <p:pic>
        <p:nvPicPr>
          <p:cNvPr id="14338" name="Picture 2" descr="D:\آلاء\حقائب جديدة\فن إختيار شريك الحياة\الصور\images (11).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019817">
            <a:off x="2345725" y="4511456"/>
            <a:ext cx="2319382" cy="15434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58066">
            <a:off x="2286000" y="1928590"/>
            <a:ext cx="4572000" cy="3000821"/>
          </a:xfrm>
          <a:prstGeom prst="rect">
            <a:avLst/>
          </a:prstGeom>
        </p:spPr>
        <p:txBody>
          <a:bodyPr>
            <a:spAutoFit/>
          </a:bodyPr>
          <a:lstStyle/>
          <a:p>
            <a:pPr algn="justLow">
              <a:lnSpc>
                <a:spcPct val="150000"/>
              </a:lnSpc>
              <a:spcAft>
                <a:spcPts val="1000"/>
              </a:spcAft>
            </a:pPr>
            <a:r>
              <a:rPr lang="ar-EG" b="1" dirty="0">
                <a:solidFill>
                  <a:srgbClr val="00B050"/>
                </a:solidFill>
                <a:ea typeface="Calibri"/>
                <a:cs typeface="Times New Roman"/>
              </a:rPr>
              <a:t>اختيار الزوج: </a:t>
            </a:r>
            <a:r>
              <a:rPr lang="ar-EG" b="1" dirty="0">
                <a:ea typeface="Calibri"/>
                <a:cs typeface="Times New Roman"/>
              </a:rPr>
              <a:t>إن اختيار الفتاة يتمثل في القبول أو الرفض لمن يتقدم إليها وفق معايير وضعتها مسبقاً في مخيلتها، أو وفق معايير طرأت عليها حين سمعت عن الخاطب، أو رأته وشكلت عنه تصوراً مُرضياً لطموحها كزوج، غير أن بعض العائلات لا تمكن المرأة من القيام بهذا الدور، وفي ذلك انتهاك صريح لحقوق المرأة في الإسلام الذي يؤكد أهمية قبول المرأة للنكاح وعدّه شرطًا من شروط صحة العقد.</a:t>
            </a:r>
            <a:endParaRPr lang="en-US" sz="1050" dirty="0">
              <a:ea typeface="Calibri"/>
              <a:cs typeface="Arial"/>
            </a:endParaRPr>
          </a:p>
        </p:txBody>
      </p:sp>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78276">
            <a:off x="1715763" y="1723744"/>
            <a:ext cx="5404165" cy="400622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التوافق الزواجي:</a:t>
            </a:r>
            <a:endParaRPr lang="en-US" sz="1050" dirty="0">
              <a:ea typeface="Calibri"/>
              <a:cs typeface="Arial"/>
            </a:endParaRPr>
          </a:p>
          <a:p>
            <a:pPr algn="justLow">
              <a:lnSpc>
                <a:spcPct val="150000"/>
              </a:lnSpc>
              <a:spcAft>
                <a:spcPts val="1000"/>
              </a:spcAft>
            </a:pPr>
            <a:r>
              <a:rPr lang="ar-EG" b="1" dirty="0">
                <a:ea typeface="Calibri"/>
                <a:cs typeface="Times New Roman"/>
              </a:rPr>
              <a:t>   يمثل التوافق الزواجي المظهر السلوكي الظاهري للشخصية، حيث تقوم الحياة الزوجية على التعاون والتضحية والقبول من قبل الزوجين. ويعرف التوافق الزواجي على أنه حالة وجدانية تشير إلى مدى تقبل العلاقة الزوجية، وتعد محصلة لطبيعة التفاعلات المتبادلة بين الزوجين في جوانب متنوعة منها: التعبير عن المشاعر الوجدانية للطرف الآخر، واحترامه هو وأسرته، والثقة فيه، ومقدار التشابه أو التقارب في القيم والأفكار والعادات، ومدى الاتفاق حول أساليب تنشئة الأطفال، وأوجه الاتفاق على ميزانية </a:t>
            </a:r>
            <a:r>
              <a:rPr lang="ar-EG" b="1" dirty="0" smtClean="0">
                <a:ea typeface="Calibri"/>
                <a:cs typeface="Times New Roman"/>
              </a:rPr>
              <a:t>الأسرة.</a:t>
            </a:r>
            <a:endParaRPr lang="en-US" sz="1050" dirty="0">
              <a:ea typeface="Calibri"/>
              <a:cs typeface="Arial"/>
            </a:endParaRPr>
          </a:p>
        </p:txBody>
      </p:sp>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92351">
            <a:off x="2286000" y="1841386"/>
            <a:ext cx="4572000" cy="3175228"/>
          </a:xfrm>
          <a:prstGeom prst="rect">
            <a:avLst/>
          </a:prstGeom>
        </p:spPr>
        <p:txBody>
          <a:bodyPr>
            <a:spAutoFit/>
          </a:bodyPr>
          <a:lstStyle/>
          <a:p>
            <a:pPr algn="justLow">
              <a:lnSpc>
                <a:spcPct val="150000"/>
              </a:lnSpc>
              <a:spcAft>
                <a:spcPts val="1000"/>
              </a:spcAft>
            </a:pPr>
            <a:r>
              <a:rPr lang="ar-EG" sz="2000" b="1" dirty="0">
                <a:solidFill>
                  <a:srgbClr val="FF0000"/>
                </a:solidFill>
                <a:ea typeface="Calibri"/>
                <a:cs typeface="Times New Roman"/>
              </a:rPr>
              <a:t>ومن أهم العوامل المؤثرة في التوافق الزواجي:</a:t>
            </a:r>
            <a:endParaRPr lang="en-US" sz="1050" dirty="0">
              <a:ea typeface="Calibri"/>
              <a:cs typeface="Arial"/>
            </a:endParaRPr>
          </a:p>
          <a:p>
            <a:pPr algn="justLow">
              <a:lnSpc>
                <a:spcPct val="150000"/>
              </a:lnSpc>
              <a:spcAft>
                <a:spcPts val="1000"/>
              </a:spcAft>
            </a:pPr>
            <a:r>
              <a:rPr lang="ar-EG" b="1" dirty="0">
                <a:solidFill>
                  <a:srgbClr val="00B0F0"/>
                </a:solidFill>
                <a:ea typeface="Calibri"/>
                <a:cs typeface="Times New Roman"/>
              </a:rPr>
              <a:t>الخلفية الأسرية: </a:t>
            </a:r>
            <a:r>
              <a:rPr lang="ar-EG" b="1" dirty="0">
                <a:ea typeface="Calibri"/>
                <a:cs typeface="Times New Roman"/>
              </a:rPr>
              <a:t>التوافق وسوء التوافق في الزواج يبدو وكأنه ميراث اجتماعي تملكه الأسر جيلاً بعد جيل، ذلك أن الفرد يتوافق في الزواج أكثر إذا كان والده قد عاش حياة زواجية موفقة، لأن علاقات الحب والدفء العاطفي التي عاشها أثناء الطفولة والمراهقة يميل إلى تكرارها والتمسك بها مع شريكته في الحياة الزوجية.</a:t>
            </a:r>
            <a:endParaRPr lang="en-US" sz="1050" dirty="0">
              <a:ea typeface="Calibri"/>
              <a:cs typeface="Arial"/>
            </a:endParaRPr>
          </a:p>
        </p:txBody>
      </p:sp>
      <p:pic>
        <p:nvPicPr>
          <p:cNvPr id="15362" name="Picture 2" descr="D:\آلاء\حقائب جديدة\فن إختيار شريك الحياة\الصور\images.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82817">
            <a:off x="2624940" y="5114410"/>
            <a:ext cx="2007898" cy="1188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356022">
            <a:off x="1718085" y="1857883"/>
            <a:ext cx="5288425" cy="3672800"/>
          </a:xfrm>
          <a:prstGeom prst="rect">
            <a:avLst/>
          </a:prstGeom>
        </p:spPr>
        <p:txBody>
          <a:bodyPr wrap="square">
            <a:spAutoFit/>
          </a:bodyPr>
          <a:lstStyle/>
          <a:p>
            <a:pPr algn="justLow">
              <a:lnSpc>
                <a:spcPct val="150000"/>
              </a:lnSpc>
              <a:spcAft>
                <a:spcPts val="1000"/>
              </a:spcAft>
            </a:pPr>
            <a:r>
              <a:rPr lang="ar-EG" b="1" dirty="0">
                <a:solidFill>
                  <a:srgbClr val="00B0F0"/>
                </a:solidFill>
                <a:ea typeface="Calibri"/>
                <a:cs typeface="Times New Roman"/>
              </a:rPr>
              <a:t>الطبقة الاجتماعية: </a:t>
            </a:r>
            <a:r>
              <a:rPr lang="ar-EG" b="1" dirty="0">
                <a:ea typeface="Calibri"/>
                <a:cs typeface="Times New Roman"/>
              </a:rPr>
              <a:t>الطبقة الاجتماعية الدنيا أقل الطبقات استقراراً في الزواج، وهذا يرجع إلى تدهور المستوى </a:t>
            </a:r>
            <a:r>
              <a:rPr lang="ar-EG" b="1" dirty="0" smtClean="0">
                <a:ea typeface="Calibri"/>
                <a:cs typeface="Times New Roman"/>
              </a:rPr>
              <a:t>الاقتصادي. </a:t>
            </a:r>
            <a:endParaRPr lang="en-US" sz="1050" dirty="0">
              <a:ea typeface="Calibri"/>
              <a:cs typeface="Arial"/>
            </a:endParaRPr>
          </a:p>
          <a:p>
            <a:pPr algn="justLow">
              <a:lnSpc>
                <a:spcPct val="150000"/>
              </a:lnSpc>
              <a:spcAft>
                <a:spcPts val="1000"/>
              </a:spcAft>
            </a:pPr>
            <a:r>
              <a:rPr lang="ar-EG" b="1" dirty="0">
                <a:solidFill>
                  <a:srgbClr val="00B0F0"/>
                </a:solidFill>
                <a:ea typeface="Calibri"/>
                <a:cs typeface="Times New Roman"/>
              </a:rPr>
              <a:t>الخطوبة: </a:t>
            </a:r>
            <a:r>
              <a:rPr lang="ar-EG" b="1" dirty="0">
                <a:ea typeface="Calibri"/>
                <a:cs typeface="Times New Roman"/>
              </a:rPr>
              <a:t>تعد فترة الخطوبة ذات أهمية قصوى في تمهيد الطريق لنجاح الزواج، ففي هذه الفترة تزداد بها معرفة كل طرف بالطرف </a:t>
            </a:r>
            <a:r>
              <a:rPr lang="ar-EG" b="1" dirty="0" smtClean="0">
                <a:ea typeface="Calibri"/>
                <a:cs typeface="Times New Roman"/>
              </a:rPr>
              <a:t>الآخر.</a:t>
            </a:r>
            <a:endParaRPr lang="en-US" sz="1050" dirty="0">
              <a:ea typeface="Calibri"/>
              <a:cs typeface="Arial"/>
            </a:endParaRPr>
          </a:p>
          <a:p>
            <a:pPr algn="justLow">
              <a:lnSpc>
                <a:spcPct val="150000"/>
              </a:lnSpc>
              <a:spcAft>
                <a:spcPts val="1000"/>
              </a:spcAft>
            </a:pPr>
            <a:r>
              <a:rPr lang="ar-EG" b="1" dirty="0">
                <a:solidFill>
                  <a:srgbClr val="00B0F0"/>
                </a:solidFill>
                <a:ea typeface="Calibri"/>
                <a:cs typeface="Times New Roman"/>
              </a:rPr>
              <a:t>السن عند الزواج: </a:t>
            </a:r>
            <a:r>
              <a:rPr lang="ar-EG" b="1" dirty="0">
                <a:ea typeface="Calibri"/>
                <a:cs typeface="Times New Roman"/>
              </a:rPr>
              <a:t>يتباين متوسط سن الزواج من مجتمع إلى آخر طبقاً لقدرة ذلك المجتمع على توفير فرص الحياة من عمل يرتزق منه الفرد ومسكن يأويه</a:t>
            </a:r>
            <a:r>
              <a:rPr lang="ar-EG" b="1" dirty="0" smtClean="0">
                <a:ea typeface="Calibri"/>
                <a:cs typeface="Times New Roman"/>
              </a:rPr>
              <a:t>،.  </a:t>
            </a:r>
            <a:endParaRPr lang="en-US" sz="1050" dirty="0">
              <a:ea typeface="Calibri"/>
              <a:cs typeface="Arial"/>
            </a:endParaRPr>
          </a:p>
        </p:txBody>
      </p:sp>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347864" y="116633"/>
            <a:ext cx="5536823" cy="720080"/>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احذر هذه الصفات في اختيار شريك الحياة</a:t>
            </a:r>
            <a:endParaRPr lang="en-US" sz="1100" dirty="0">
              <a:solidFill>
                <a:srgbClr val="FFFF00"/>
              </a:solidFill>
              <a:effectLst/>
              <a:latin typeface="Calibri"/>
              <a:ea typeface="Calibri"/>
              <a:cs typeface="Arial"/>
            </a:endParaRPr>
          </a:p>
        </p:txBody>
      </p:sp>
      <p:sp>
        <p:nvSpPr>
          <p:cNvPr id="3" name="مستطيل 2"/>
          <p:cNvSpPr/>
          <p:nvPr/>
        </p:nvSpPr>
        <p:spPr>
          <a:xfrm rot="20114851">
            <a:off x="1760773" y="2043840"/>
            <a:ext cx="5122516" cy="3000821"/>
          </a:xfrm>
          <a:prstGeom prst="rect">
            <a:avLst/>
          </a:prstGeom>
        </p:spPr>
        <p:txBody>
          <a:bodyPr wrap="square">
            <a:spAutoFit/>
          </a:bodyPr>
          <a:lstStyle/>
          <a:p>
            <a:pPr algn="justLow">
              <a:lnSpc>
                <a:spcPct val="150000"/>
              </a:lnSpc>
              <a:spcAft>
                <a:spcPts val="1000"/>
              </a:spcAft>
            </a:pPr>
            <a:r>
              <a:rPr lang="ar-EG" b="1" dirty="0">
                <a:solidFill>
                  <a:srgbClr val="0D0D0D"/>
                </a:solidFill>
                <a:ea typeface="Calibri"/>
                <a:cs typeface="Times New Roman"/>
              </a:rPr>
              <a:t>اختيار شريك الحياة ليس بالمسألة السهلة، فهو سيكون القاسم المشترك للطرف الآخر في كل خطوة، بل سوف يقاسمه كل طرفة عين، إن الشريك يبحث عن من يتكامل معه ويكون له نفس الطبائع والاهتمامات، لذا كيف تختار شريك الحياة، ما هي المساوئ التي يمكن أن تتقبلها وتصح معها إقامة حياة سوية هادئة، وما هي السلوكيات التي نرفع معها شعار "الشريك المخالف لا عاش ولا بقى"؟</a:t>
            </a:r>
            <a:endParaRPr lang="en-US" sz="1050" dirty="0">
              <a:ea typeface="Calibri"/>
              <a:cs typeface="Arial"/>
            </a:endParaRPr>
          </a:p>
        </p:txBody>
      </p:sp>
      <p:pic>
        <p:nvPicPr>
          <p:cNvPr id="16386" name="Picture 2" descr="D:\آلاء\حقائب جديدة\فن إختيار شريك الحياة\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02262">
            <a:off x="3746108" y="4543286"/>
            <a:ext cx="2447925" cy="1077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10958">
            <a:off x="1736565" y="1652507"/>
            <a:ext cx="5389444" cy="426270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ومن هذه العيوب التي تقبل في الرجال دون النساء:</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"العين الزائغة" وما تبعها من تطورات، كعلاقات متعددة أو خيانات بدرجات متفاوتة.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الانفتاح الزائد والتحرر من كل أشكال القيود والقواعد الاجتماعية، كالألفاظ الخارجة أو الحديث مع أي شخص غريب، أو الحديث في موضوعات قد يصنفها المجتمع على أنها من الخصوصية بمكان عند الحديث فيها.</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حب الظهور أو لفت الانتباه المرضى، والذى يسعى فيه الشخص إلى لفت انتباه كل من </a:t>
            </a:r>
            <a:r>
              <a:rPr lang="ar-EG" b="1" dirty="0" smtClean="0">
                <a:solidFill>
                  <a:srgbClr val="0D0D0D"/>
                </a:solidFill>
                <a:ea typeface="Calibri"/>
                <a:cs typeface="Times New Roman"/>
              </a:rPr>
              <a:t>حوله.</a:t>
            </a:r>
            <a:endParaRPr lang="en-US" sz="1050" dirty="0">
              <a:ea typeface="Calibri"/>
              <a:cs typeface="Arial"/>
            </a:endParaRPr>
          </a:p>
        </p:txBody>
      </p:sp>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191064">
            <a:off x="1724176" y="1665988"/>
            <a:ext cx="5583976" cy="4262705"/>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أما العيوب التي تقبل في النساء دون الرجال:- </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البخل في المرأة قد يكون ميزة، فهي تكون الزوجة الشاطرة المدبرة في بيت </a:t>
            </a:r>
            <a:r>
              <a:rPr lang="ar-EG" b="1" dirty="0" smtClean="0">
                <a:solidFill>
                  <a:srgbClr val="0D0D0D"/>
                </a:solidFill>
                <a:ea typeface="Calibri"/>
                <a:cs typeface="Times New Roman"/>
              </a:rPr>
              <a:t>زوجها.</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الزوجة الجبانة أو الخوافة من اتخاذ القرارات بمفردها لن تؤثر سلباً بصورة جذرية على كيان منزل الزوجية، بل إن هذا الأمر قد يعتبره بعض الرجال </a:t>
            </a:r>
            <a:r>
              <a:rPr lang="ar-EG" b="1" dirty="0" smtClean="0">
                <a:solidFill>
                  <a:srgbClr val="0D0D0D"/>
                </a:solidFill>
                <a:ea typeface="Calibri"/>
                <a:cs typeface="Times New Roman"/>
              </a:rPr>
              <a:t>ميزة.</a:t>
            </a:r>
            <a:endParaRPr lang="en-US" sz="1050" dirty="0">
              <a:ea typeface="Calibri"/>
              <a:cs typeface="Arial"/>
            </a:endParaRPr>
          </a:p>
          <a:p>
            <a:pPr algn="justLow">
              <a:lnSpc>
                <a:spcPct val="150000"/>
              </a:lnSpc>
              <a:spcAft>
                <a:spcPts val="1000"/>
              </a:spcAft>
            </a:pPr>
            <a:r>
              <a:rPr lang="ar-EG" b="1" dirty="0">
                <a:solidFill>
                  <a:srgbClr val="0D0D0D"/>
                </a:solidFill>
                <a:ea typeface="Calibri"/>
                <a:cs typeface="Times New Roman"/>
              </a:rPr>
              <a:t>- المرأة الضعيفة، والتي تحتاج إلى من يتصرف بدلاً عنها أحياناً، قد تعد ميزة عند الزوجات، بل إن بعض الرجال يبحثون عنها على وجه التحديد، وهذا مالا يمكن تقبله في أي رجل.</a:t>
            </a:r>
            <a:endParaRPr lang="en-US" sz="1050" dirty="0">
              <a:ea typeface="Calibri"/>
              <a:cs typeface="Arial"/>
            </a:endParaRPr>
          </a:p>
        </p:txBody>
      </p:sp>
    </p:spTree>
    <p:extLst>
      <p:ext uri="{BB962C8B-B14F-4D97-AF65-F5344CB8AC3E}">
        <p14:creationId xmlns:p14="http://schemas.microsoft.com/office/powerpoint/2010/main" val="353820089"/>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ستطيلة مستديرة الزوايا 1"/>
          <p:cNvSpPr/>
          <p:nvPr/>
        </p:nvSpPr>
        <p:spPr>
          <a:xfrm>
            <a:off x="3635896" y="116632"/>
            <a:ext cx="4669031" cy="720080"/>
          </a:xfrm>
          <a:prstGeom prst="wedgeRoundRectCallout">
            <a:avLst>
              <a:gd name="adj1" fmla="val -20100"/>
              <a:gd name="adj2" fmla="val 79349"/>
              <a:gd name="adj3" fmla="val 16667"/>
            </a:avLst>
          </a:prstGeom>
          <a:solidFill>
            <a:schemeClr val="accent3">
              <a:lumMod val="50000"/>
            </a:schemeClr>
          </a:solidFill>
          <a:ln w="25400" cap="flat" cmpd="sng" algn="ctr">
            <a:solidFill>
              <a:schemeClr val="accent3">
                <a:lumMod val="75000"/>
              </a:scheme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ctr" rtl="1">
              <a:lnSpc>
                <a:spcPct val="115000"/>
              </a:lnSpc>
              <a:spcAft>
                <a:spcPts val="1000"/>
              </a:spcAft>
            </a:pPr>
            <a:r>
              <a:rPr lang="ar-SA" sz="3600" b="1" dirty="0">
                <a:solidFill>
                  <a:srgbClr val="FFFF00"/>
                </a:solidFill>
                <a:effectLst/>
                <a:latin typeface="Simplified Arabic"/>
                <a:ea typeface="Calibri"/>
                <a:cs typeface="DecoType Naskh"/>
              </a:rPr>
              <a:t>حديث الرسول عن اختيار الزوج</a:t>
            </a:r>
            <a:endParaRPr lang="en-US" sz="1100" dirty="0">
              <a:solidFill>
                <a:srgbClr val="FFFF00"/>
              </a:solidFill>
              <a:effectLst/>
              <a:latin typeface="Calibri"/>
              <a:ea typeface="Calibri"/>
              <a:cs typeface="Arial"/>
            </a:endParaRPr>
          </a:p>
        </p:txBody>
      </p:sp>
      <p:sp>
        <p:nvSpPr>
          <p:cNvPr id="3" name="مستطيل 2"/>
          <p:cNvSpPr/>
          <p:nvPr/>
        </p:nvSpPr>
        <p:spPr>
          <a:xfrm rot="20248155">
            <a:off x="1745261" y="1998556"/>
            <a:ext cx="5110573" cy="2759730"/>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حديث الرسول عن اختيار الزوج </a:t>
            </a:r>
            <a:endParaRPr lang="en-US" sz="1050" dirty="0">
              <a:ea typeface="Calibri"/>
              <a:cs typeface="Arial"/>
            </a:endParaRPr>
          </a:p>
          <a:p>
            <a:pPr algn="justLow">
              <a:lnSpc>
                <a:spcPct val="150000"/>
              </a:lnSpc>
              <a:spcAft>
                <a:spcPts val="1000"/>
              </a:spcAft>
            </a:pPr>
            <a:r>
              <a:rPr lang="ar-EG" b="1" dirty="0">
                <a:ea typeface="Calibri"/>
                <a:cs typeface="Times New Roman"/>
              </a:rPr>
              <a:t>حثّ النبيُ عليه الصلاة والسلام على اختيار الزوج الصالح صاحبِ الخلق، والدين مؤكداً على معيار أساسيّ في اختيار الزوج، حينما قال في الحديث: (إذا أتاكُمْ مَنْ ترضونَ خُلُقَهُ ودينَهُ فزوِّجُوهُ، إنْ لا تفعلُوا تكُنْ فتنةٌ في الأرضِ وفسادٌ عريضٌ)، فمن كان صالحاً في دينه، وخلقه حقّق لزوجته السعادة في الدنيا، والآخرة.</a:t>
            </a:r>
            <a:endParaRPr lang="en-US" sz="1050" dirty="0">
              <a:ea typeface="Calibri"/>
              <a:cs typeface="Arial"/>
            </a:endParaRPr>
          </a:p>
        </p:txBody>
      </p:sp>
    </p:spTree>
    <p:extLst>
      <p:ext uri="{BB962C8B-B14F-4D97-AF65-F5344CB8AC3E}">
        <p14:creationId xmlns:p14="http://schemas.microsoft.com/office/powerpoint/2010/main" val="3980386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rot="20374725">
            <a:off x="4883298" y="526772"/>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786430"/>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DecoType Naskh" pitchFamily="2" charset="-78"/>
                </a:rPr>
                <a:t>الهدف العام</a:t>
              </a:r>
            </a:p>
          </p:txBody>
        </p:sp>
      </p:grpSp>
      <p:sp>
        <p:nvSpPr>
          <p:cNvPr id="5" name="Folded Corner 4"/>
          <p:cNvSpPr>
            <a:spLocks/>
          </p:cNvSpPr>
          <p:nvPr/>
        </p:nvSpPr>
        <p:spPr>
          <a:xfrm rot="20225134">
            <a:off x="1814386" y="3334825"/>
            <a:ext cx="4657052"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smtClean="0">
                <a:ea typeface="Calibri"/>
                <a:cs typeface="AL-Mohanad Bold"/>
              </a:rPr>
              <a:t>أن </a:t>
            </a:r>
            <a:r>
              <a:rPr lang="ar-SA" sz="2800" b="1" dirty="0">
                <a:ea typeface="Calibri"/>
                <a:cs typeface="AL-Mohanad Bold"/>
              </a:rPr>
              <a:t>يميّز المتدرب التوافق و التأمل من جهة والتشابه والتطابق من جهة أخرى أن يدرك المتدرب أهمية العلاقة الزوجية أن يحدد المتدرب الصفات المطلوبة للتكيف مع الحياه الزوجية</a:t>
            </a:r>
          </a:p>
        </p:txBody>
      </p:sp>
    </p:spTree>
    <p:extLst>
      <p:ext uri="{BB962C8B-B14F-4D97-AF65-F5344CB8AC3E}">
        <p14:creationId xmlns:p14="http://schemas.microsoft.com/office/powerpoint/2010/main" val="101096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37129">
            <a:off x="2286002" y="1710026"/>
            <a:ext cx="4572000" cy="3956148"/>
          </a:xfrm>
          <a:prstGeom prst="rect">
            <a:avLst/>
          </a:prstGeom>
        </p:spPr>
        <p:txBody>
          <a:bodyPr>
            <a:spAutoFit/>
          </a:bodyPr>
          <a:lstStyle/>
          <a:p>
            <a:pPr algn="justLow">
              <a:lnSpc>
                <a:spcPct val="150000"/>
              </a:lnSpc>
              <a:spcAft>
                <a:spcPts val="1000"/>
              </a:spcAft>
            </a:pPr>
            <a:r>
              <a:rPr lang="ar-EG" sz="2000" b="1" dirty="0">
                <a:solidFill>
                  <a:srgbClr val="FF0000"/>
                </a:solidFill>
                <a:ea typeface="Calibri"/>
                <a:cs typeface="Times New Roman"/>
              </a:rPr>
              <a:t>معايير اختيار الزوج الصالح</a:t>
            </a:r>
            <a:endParaRPr lang="en-US" sz="1050" dirty="0">
              <a:ea typeface="Calibri"/>
              <a:cs typeface="Arial"/>
            </a:endParaRPr>
          </a:p>
          <a:p>
            <a:pPr algn="justLow">
              <a:lnSpc>
                <a:spcPct val="150000"/>
              </a:lnSpc>
            </a:pPr>
            <a:r>
              <a:rPr lang="ar-EG" b="1" dirty="0">
                <a:ea typeface="Calibri"/>
                <a:cs typeface="Times New Roman"/>
              </a:rPr>
              <a:t> من الصفاتِ التي ينبغي للمرأة أن تراعيَها عند اختيار شريك حياتها أن يكونَ الرجل ملتزماً بشرائع الإسلام، وعلى رأسها الصلاةُ، فإذا كان مُضيّعاً لفرائض الإسلام، وهي حقّ الله على العباد كان أحرى أن يُضيعَ حقوقَ العباد، ويُستحبّ علمُه بكتاب الله، وسنة نبيه، فهذا من الخير، كما أنّه ينبغي للرجل الملتزم إذا أحبّ زوجته أكرمها، وإذا كرهها لم يُهنها، أو يظلمها، ومن الأمور التي يُنظر فيها عند اختيار الزوج النسبُ الطيّب، والأسرةُ الطيّبة</a:t>
            </a:r>
            <a:endParaRPr lang="ar-EG" dirty="0"/>
          </a:p>
        </p:txBody>
      </p:sp>
    </p:spTree>
    <p:extLst>
      <p:ext uri="{BB962C8B-B14F-4D97-AF65-F5344CB8AC3E}">
        <p14:creationId xmlns:p14="http://schemas.microsoft.com/office/powerpoint/2010/main" val="39803863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rot="20206974">
            <a:off x="2095642" y="1854209"/>
            <a:ext cx="4931129" cy="3590727"/>
          </a:xfrm>
          <a:prstGeom prst="rect">
            <a:avLst/>
          </a:prstGeom>
        </p:spPr>
        <p:txBody>
          <a:bodyPr wrap="square">
            <a:spAutoFit/>
          </a:bodyPr>
          <a:lstStyle/>
          <a:p>
            <a:pPr algn="justLow">
              <a:lnSpc>
                <a:spcPct val="150000"/>
              </a:lnSpc>
              <a:spcAft>
                <a:spcPts val="1000"/>
              </a:spcAft>
            </a:pPr>
            <a:r>
              <a:rPr lang="ar-EG" sz="2000" b="1" dirty="0">
                <a:solidFill>
                  <a:srgbClr val="FF0000"/>
                </a:solidFill>
                <a:ea typeface="Calibri"/>
                <a:cs typeface="Times New Roman"/>
              </a:rPr>
              <a:t> حق المرأة في اختيار الزوج الصالح</a:t>
            </a:r>
            <a:endParaRPr lang="en-US" sz="1050" dirty="0">
              <a:ea typeface="Calibri"/>
              <a:cs typeface="Arial"/>
            </a:endParaRPr>
          </a:p>
          <a:p>
            <a:pPr algn="justLow">
              <a:lnSpc>
                <a:spcPct val="150000"/>
              </a:lnSpc>
              <a:spcAft>
                <a:spcPts val="1000"/>
              </a:spcAft>
            </a:pPr>
            <a:r>
              <a:rPr lang="ar-EG" b="1" dirty="0">
                <a:ea typeface="Calibri"/>
                <a:cs typeface="Times New Roman"/>
              </a:rPr>
              <a:t> قد أعطت الشريعةُ الإسلامية للبالغين من الرجال والنساء حقَّ اختيار الزوج، والشريك، لأنّ حرية الاختيار هي أساسُ نجاح العلاقات الزوجية، وديمومتها، وينحصر دور الوالدين في تقديم النصيحة لأبنائهم في موضوع اختيار الشريك، دون إجبارهم على شيء، إلا إذا أحسَّ الوالد أنّ اختيار أبنائه يخالف مبدأ الكفاءة في الزواج من ناحية الدين، أو الخلق، فحينئذ يحقُّ لولي الأمر الاعتراض على الزواج، لأنّ طاعة ولي الأمر واجبة.</a:t>
            </a:r>
            <a:endParaRPr lang="en-US" sz="1050" dirty="0">
              <a:ea typeface="Calibri"/>
              <a:cs typeface="Arial"/>
            </a:endParaRPr>
          </a:p>
        </p:txBody>
      </p:sp>
    </p:spTree>
    <p:extLst>
      <p:ext uri="{BB962C8B-B14F-4D97-AF65-F5344CB8AC3E}">
        <p14:creationId xmlns:p14="http://schemas.microsoft.com/office/powerpoint/2010/main" val="398038638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483768" y="1916832"/>
            <a:ext cx="2240632" cy="3687424"/>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900" b="1" dirty="0">
                    <a:effectLst/>
                    <a:latin typeface="Calibri"/>
                    <a:ea typeface="Times New Roman"/>
                    <a:cs typeface="Arial"/>
                  </a:rPr>
                  <a:t>ماذا </a:t>
                </a:r>
                <a:r>
                  <a:rPr lang="ar-SA" sz="800" b="1" dirty="0">
                    <a:effectLst/>
                    <a:latin typeface="Calibri"/>
                    <a:ea typeface="Times New Roman"/>
                    <a:cs typeface="Arial"/>
                  </a:rPr>
                  <a:t>تعلمت من هذا البرنامج</a:t>
                </a:r>
                <a:endParaRPr lang="en-US" sz="800" dirty="0">
                  <a:effectLst/>
                  <a:latin typeface="Calibri"/>
                  <a:ea typeface="Calibri"/>
                  <a:cs typeface="Arial"/>
                </a:endParaRPr>
              </a:p>
            </p:txBody>
          </p:sp>
        </p:grpSp>
      </p:grpSp>
      <p:sp>
        <p:nvSpPr>
          <p:cNvPr id="12" name="Freeform 11"/>
          <p:cNvSpPr>
            <a:spLocks/>
          </p:cNvSpPr>
          <p:nvPr/>
        </p:nvSpPr>
        <p:spPr bwMode="auto">
          <a:xfrm rot="1423379">
            <a:off x="4251865" y="2012464"/>
            <a:ext cx="373689" cy="12200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769739" y="2056127"/>
            <a:ext cx="392196" cy="1406892"/>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003395" y="2487045"/>
            <a:ext cx="482561" cy="1478203"/>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292981" y="2994594"/>
            <a:ext cx="331462" cy="158877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745748" y="4003043"/>
            <a:ext cx="1163568" cy="39802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739691" y="4570729"/>
            <a:ext cx="767486" cy="21222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4653120" y="606623"/>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952361137"/>
              </p:ext>
            </p:extLst>
          </p:nvPr>
        </p:nvGraphicFramePr>
        <p:xfrm>
          <a:off x="28397" y="5678958"/>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3421080540"/>
              </p:ext>
            </p:extLst>
          </p:nvPr>
        </p:nvGraphicFramePr>
        <p:xfrm>
          <a:off x="6834141" y="2174732"/>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5" name="مجموعة 264"/>
          <p:cNvGrpSpPr/>
          <p:nvPr/>
        </p:nvGrpSpPr>
        <p:grpSpPr>
          <a:xfrm>
            <a:off x="4572000" y="143964"/>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dirty="0">
                  <a:effectLst/>
                  <a:latin typeface="Calibri"/>
                  <a:ea typeface="Calibri"/>
                  <a:cs typeface="Arial"/>
                </a:rPr>
                <a:t>15 دقيقة</a:t>
              </a:r>
              <a:endParaRPr lang="en-US" sz="1100" dirty="0">
                <a:effectLst/>
                <a:latin typeface="Calibri"/>
                <a:ea typeface="Calibri"/>
                <a:cs typeface="Arial"/>
              </a:endParaRPr>
            </a:p>
          </p:txBody>
        </p:sp>
      </p:grpSp>
      <p:sp>
        <p:nvSpPr>
          <p:cNvPr id="28" name="Rectangle 27"/>
          <p:cNvSpPr/>
          <p:nvPr/>
        </p:nvSpPr>
        <p:spPr>
          <a:xfrm>
            <a:off x="4264724" y="6093296"/>
            <a:ext cx="3683842" cy="646331"/>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304058972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p:nvPr/>
        </p:nvSpPr>
        <p:spPr>
          <a:xfrm rot="20444674">
            <a:off x="3422816" y="174928"/>
            <a:ext cx="2318263" cy="1284519"/>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solidFill>
                  <a:srgbClr val="00B050"/>
                </a:soli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solidFill>
                <a:srgbClr val="00B050"/>
              </a:solidFill>
              <a:effectLst>
                <a:outerShdw blurRad="50800" dist="39000" dir="5460000" algn="tl">
                  <a:srgbClr val="000000">
                    <a:alpha val="38000"/>
                  </a:srgbClr>
                </a:outerShdw>
              </a:effectLst>
              <a:uLnTx/>
              <a:uFillTx/>
              <a:ea typeface="Calibri"/>
            </a:endParaRPr>
          </a:p>
        </p:txBody>
      </p:sp>
      <p:sp>
        <p:nvSpPr>
          <p:cNvPr id="3" name="Content Placeholder 2"/>
          <p:cNvSpPr txBox="1">
            <a:spLocks/>
          </p:cNvSpPr>
          <p:nvPr/>
        </p:nvSpPr>
        <p:spPr>
          <a:xfrm rot="20265743">
            <a:off x="2012583" y="2005124"/>
            <a:ext cx="4742537" cy="1906673"/>
          </a:xfrm>
          <a:prstGeom prst="rect">
            <a:avLst/>
          </a:prstGeom>
          <a:noFill/>
          <a:ln w="12700" cap="flat" cmpd="sng" algn="ctr">
            <a:noFill/>
            <a:prstDash val="solid"/>
            <a:miter lim="800000"/>
          </a:ln>
          <a:effectLst/>
        </p:spPr>
        <p:txBody>
          <a:bodyPr vert="horz" lIns="91440" tIns="45720" rIns="91440" bIns="45720" rtlCol="1">
            <a:normAutofit fontScale="475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rPr>
              <a:t>شكراً لحضوركم</a:t>
            </a:r>
            <a:endParaRPr kumimoji="0" lang="en-US"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pic>
        <p:nvPicPr>
          <p:cNvPr id="17410" name="Picture 2" descr="D:\آلاء\حقائب جديدة\فن إختيار شريك الحياة\الصور\download.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347787">
            <a:off x="2369658" y="4322376"/>
            <a:ext cx="3770740" cy="1596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03863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292080" y="177682"/>
            <a:ext cx="3766476" cy="461665"/>
          </a:xfrm>
          <a:prstGeom prst="rect">
            <a:avLst/>
          </a:prstGeom>
          <a:solidFill>
            <a:srgbClr val="2F2B20"/>
          </a:solidFill>
          <a:ln w="25400" cap="flat" cmpd="sng" algn="ctr">
            <a:noFill/>
            <a:prstDash val="solid"/>
          </a:ln>
          <a:effectLst/>
        </p:spPr>
        <p:txBody>
          <a:bodyPr wrap="square">
            <a:spAutoFit/>
          </a:bodyPr>
          <a:lstStyle/>
          <a:p>
            <a:pPr marL="0" marR="0" lvl="0" indent="0"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smtClean="0">
                <a:ln>
                  <a:noFill/>
                </a:ln>
                <a:solidFill>
                  <a:srgbClr val="FFFFFF"/>
                </a:solidFill>
                <a:effectLst/>
                <a:uLnTx/>
                <a:uFillTx/>
                <a:latin typeface="Calibri"/>
                <a:cs typeface="DecoType Naskh" pitchFamily="2" charset="-78"/>
              </a:rPr>
              <a:t>    المستهدفون </a:t>
            </a:r>
            <a:r>
              <a:rPr kumimoji="0" lang="ar-EG" sz="2400" b="1" i="0" u="none" strike="noStrike" kern="0" cap="none" spc="0" normalizeH="0" baseline="0" noProof="0" dirty="0">
                <a:ln>
                  <a:noFill/>
                </a:ln>
                <a:solidFill>
                  <a:srgbClr val="FFFFFF"/>
                </a:solidFill>
                <a:effectLst/>
                <a:uLnTx/>
                <a:uFillTx/>
                <a:latin typeface="Calibri"/>
                <a:cs typeface="DecoType Naskh" pitchFamily="2" charset="-78"/>
              </a:rPr>
              <a:t>من البرنامج</a:t>
            </a:r>
            <a:endParaRPr kumimoji="0" lang="en-US" sz="2400" b="0" i="0" u="none" strike="noStrike" kern="0" cap="none" spc="0" normalizeH="0" baseline="0" noProof="0" dirty="0">
              <a:ln>
                <a:noFill/>
              </a:ln>
              <a:solidFill>
                <a:srgbClr val="FFFFFF"/>
              </a:solidFill>
              <a:effectLst/>
              <a:uLnTx/>
              <a:uFillTx/>
              <a:latin typeface="Calibri"/>
              <a:cs typeface="DecoType Naskh" pitchFamily="2" charset="-78"/>
            </a:endParaRPr>
          </a:p>
        </p:txBody>
      </p:sp>
      <p:pic>
        <p:nvPicPr>
          <p:cNvPr id="3" name="صورة 3"/>
          <p:cNvPicPr/>
          <p:nvPr/>
        </p:nvPicPr>
        <p:blipFill>
          <a:blip r:embed="rId2" cstate="print">
            <a:extLst>
              <a:ext uri="{28A0092B-C50C-407E-A947-70E740481C1C}">
                <a14:useLocalDpi xmlns:a14="http://schemas.microsoft.com/office/drawing/2010/main" val="0"/>
              </a:ext>
            </a:extLst>
          </a:blip>
          <a:stretch>
            <a:fillRect/>
          </a:stretch>
        </p:blipFill>
        <p:spPr>
          <a:xfrm>
            <a:off x="4355976" y="154355"/>
            <a:ext cx="936104" cy="610349"/>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rot="20363473">
            <a:off x="2087640" y="2007186"/>
            <a:ext cx="4619710" cy="3498934"/>
            <a:chOff x="762000" y="2057400"/>
            <a:chExt cx="7383780" cy="4343400"/>
          </a:xfrm>
        </p:grpSpPr>
        <p:grpSp>
          <p:nvGrpSpPr>
            <p:cNvPr id="6" name="Group 5"/>
            <p:cNvGrpSpPr/>
            <p:nvPr/>
          </p:nvGrpSpPr>
          <p:grpSpPr>
            <a:xfrm>
              <a:off x="762000" y="2057400"/>
              <a:ext cx="7383780" cy="4343400"/>
              <a:chOff x="762000" y="2057400"/>
              <a:chExt cx="7383780" cy="4343400"/>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246922" y="2577585"/>
              <a:ext cx="3455561"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sz="2000" b="1" kern="0" dirty="0">
                  <a:solidFill>
                    <a:srgbClr val="215868"/>
                  </a:solidFill>
                  <a:latin typeface="Sakkal Majalla"/>
                  <a:ea typeface="Calibri"/>
                </a:rPr>
                <a:t>الباحثين عن التقدم، والآباء والأمهات ، والمقبلين على الزواج، والمعلمين والاختصاصيين و المربين</a:t>
              </a: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285314" cy="1480364"/>
            </a:xfrm>
            <a:prstGeom prst="rect">
              <a:avLst/>
            </a:prstGeom>
          </p:spPr>
        </p:pic>
      </p:grpSp>
    </p:spTree>
    <p:extLst>
      <p:ext uri="{BB962C8B-B14F-4D97-AF65-F5344CB8AC3E}">
        <p14:creationId xmlns:p14="http://schemas.microsoft.com/office/powerpoint/2010/main" val="4157713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80">
                                          <p:stCondLst>
                                            <p:cond delay="0"/>
                                          </p:stCondLst>
                                        </p:cTn>
                                        <p:tgtEl>
                                          <p:spTgt spid="5"/>
                                        </p:tgtEl>
                                      </p:cBhvr>
                                    </p:animEffect>
                                    <p:anim calcmode="lin" valueType="num">
                                      <p:cBhvr>
                                        <p:cTn id="1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3" dur="26">
                                          <p:stCondLst>
                                            <p:cond delay="650"/>
                                          </p:stCondLst>
                                        </p:cTn>
                                        <p:tgtEl>
                                          <p:spTgt spid="5"/>
                                        </p:tgtEl>
                                      </p:cBhvr>
                                      <p:to x="100000" y="60000"/>
                                    </p:animScale>
                                    <p:animScale>
                                      <p:cBhvr>
                                        <p:cTn id="24" dur="166" decel="50000">
                                          <p:stCondLst>
                                            <p:cond delay="676"/>
                                          </p:stCondLst>
                                        </p:cTn>
                                        <p:tgtEl>
                                          <p:spTgt spid="5"/>
                                        </p:tgtEl>
                                      </p:cBhvr>
                                      <p:to x="100000" y="100000"/>
                                    </p:animScale>
                                    <p:animScale>
                                      <p:cBhvr>
                                        <p:cTn id="25" dur="26">
                                          <p:stCondLst>
                                            <p:cond delay="1312"/>
                                          </p:stCondLst>
                                        </p:cTn>
                                        <p:tgtEl>
                                          <p:spTgt spid="5"/>
                                        </p:tgtEl>
                                      </p:cBhvr>
                                      <p:to x="100000" y="80000"/>
                                    </p:animScale>
                                    <p:animScale>
                                      <p:cBhvr>
                                        <p:cTn id="26" dur="166" decel="50000">
                                          <p:stCondLst>
                                            <p:cond delay="1338"/>
                                          </p:stCondLst>
                                        </p:cTn>
                                        <p:tgtEl>
                                          <p:spTgt spid="5"/>
                                        </p:tgtEl>
                                      </p:cBhvr>
                                      <p:to x="100000" y="100000"/>
                                    </p:animScale>
                                    <p:animScale>
                                      <p:cBhvr>
                                        <p:cTn id="27" dur="26">
                                          <p:stCondLst>
                                            <p:cond delay="1642"/>
                                          </p:stCondLst>
                                        </p:cTn>
                                        <p:tgtEl>
                                          <p:spTgt spid="5"/>
                                        </p:tgtEl>
                                      </p:cBhvr>
                                      <p:to x="100000" y="90000"/>
                                    </p:animScale>
                                    <p:animScale>
                                      <p:cBhvr>
                                        <p:cTn id="28" dur="166" decel="50000">
                                          <p:stCondLst>
                                            <p:cond delay="1668"/>
                                          </p:stCondLst>
                                        </p:cTn>
                                        <p:tgtEl>
                                          <p:spTgt spid="5"/>
                                        </p:tgtEl>
                                      </p:cBhvr>
                                      <p:to x="100000" y="100000"/>
                                    </p:animScale>
                                    <p:animScale>
                                      <p:cBhvr>
                                        <p:cTn id="29" dur="26">
                                          <p:stCondLst>
                                            <p:cond delay="1808"/>
                                          </p:stCondLst>
                                        </p:cTn>
                                        <p:tgtEl>
                                          <p:spTgt spid="5"/>
                                        </p:tgtEl>
                                      </p:cBhvr>
                                      <p:to x="100000" y="95000"/>
                                    </p:animScale>
                                    <p:animScale>
                                      <p:cBhvr>
                                        <p:cTn id="3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779912" y="3861048"/>
            <a:ext cx="5193878" cy="971550"/>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dirty="0" smtClean="0">
                <a:ln>
                  <a:noFill/>
                </a:ln>
                <a:solidFill>
                  <a:srgbClr val="C00000"/>
                </a:solidFill>
                <a:effectLst/>
                <a:latin typeface="AL-Mateen"/>
              </a:rPr>
              <a:t>أسس اختيار شريك الحياة ومعايير اختيار شريك الحياة</a:t>
            </a:r>
            <a:endParaRPr lang="ar-EG" sz="3600" kern="10" spc="0" dirty="0">
              <a:ln>
                <a:noFill/>
              </a:ln>
              <a:solidFill>
                <a:srgbClr val="C00000"/>
              </a:solidFill>
              <a:effectLst/>
              <a:latin typeface="AL-Mateen"/>
            </a:endParaRPr>
          </a:p>
        </p:txBody>
      </p:sp>
    </p:spTree>
    <p:extLst>
      <p:ext uri="{BB962C8B-B14F-4D97-AF65-F5344CB8AC3E}">
        <p14:creationId xmlns:p14="http://schemas.microsoft.com/office/powerpoint/2010/main" val="24997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8546"/>
                                        </p:tgtEl>
                                        <p:attrNameLst>
                                          <p:attrName>style.visibility</p:attrName>
                                        </p:attrNameLst>
                                      </p:cBhvr>
                                      <p:to>
                                        <p:strVal val="visible"/>
                                      </p:to>
                                    </p:set>
                                    <p:animEffect transition="in" filter="circle(in)">
                                      <p:cBhvr>
                                        <p:cTn id="7" dur="2000"/>
                                        <p:tgtEl>
                                          <p:spTgt spid="10854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8547"/>
                                        </p:tgtEl>
                                        <p:attrNameLst>
                                          <p:attrName>style.visibility</p:attrName>
                                        </p:attrNameLst>
                                      </p:cBhvr>
                                      <p:to>
                                        <p:strVal val="visible"/>
                                      </p:to>
                                    </p:set>
                                    <p:anim calcmode="lin" valueType="num">
                                      <p:cBhvr additive="base">
                                        <p:cTn id="12" dur="500" fill="hold"/>
                                        <p:tgtEl>
                                          <p:spTgt spid="108547"/>
                                        </p:tgtEl>
                                        <p:attrNameLst>
                                          <p:attrName>ppt_x</p:attrName>
                                        </p:attrNameLst>
                                      </p:cBhvr>
                                      <p:tavLst>
                                        <p:tav tm="0">
                                          <p:val>
                                            <p:strVal val="#ppt_x"/>
                                          </p:val>
                                        </p:tav>
                                        <p:tav tm="100000">
                                          <p:val>
                                            <p:strVal val="#ppt_x"/>
                                          </p:val>
                                        </p:tav>
                                      </p:tavLst>
                                    </p:anim>
                                    <p:anim calcmode="lin" valueType="num">
                                      <p:cBhvr additive="base">
                                        <p:cTn id="13" dur="500" fill="hold"/>
                                        <p:tgtEl>
                                          <p:spTgt spid="10854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7" grpId="0"/>
    </p:bldLst>
  </p:timing>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248</TotalTime>
  <Words>4501</Words>
  <Application>Microsoft Office PowerPoint</Application>
  <PresentationFormat>عرض على الشاشة (3:4)‏</PresentationFormat>
  <Paragraphs>225</Paragraphs>
  <Slides>73</Slides>
  <Notes>1</Notes>
  <HiddenSlides>0</HiddenSlides>
  <MMClips>0</MMClips>
  <ScaleCrop>false</ScaleCrop>
  <HeadingPairs>
    <vt:vector size="6" baseType="variant">
      <vt:variant>
        <vt:lpstr>نسق</vt:lpstr>
      </vt:variant>
      <vt:variant>
        <vt:i4>1</vt:i4>
      </vt:variant>
      <vt:variant>
        <vt:lpstr>خوادم OLE مضمنة</vt:lpstr>
      </vt:variant>
      <vt:variant>
        <vt:i4>0</vt:i4>
      </vt:variant>
      <vt:variant>
        <vt:lpstr>عناوين الشرائح</vt:lpstr>
      </vt:variant>
      <vt:variant>
        <vt:i4>73</vt:i4>
      </vt:variant>
    </vt:vector>
  </HeadingPairs>
  <TitlesOfParts>
    <vt:vector size="74"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39</cp:revision>
  <dcterms:created xsi:type="dcterms:W3CDTF">2021-01-28T12:20:20Z</dcterms:created>
  <dcterms:modified xsi:type="dcterms:W3CDTF">2021-02-06T11:16:38Z</dcterms:modified>
</cp:coreProperties>
</file>