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80" r:id="rId4"/>
    <p:sldId id="279" r:id="rId5"/>
    <p:sldId id="278" r:id="rId6"/>
    <p:sldId id="277" r:id="rId7"/>
    <p:sldId id="276" r:id="rId8"/>
    <p:sldId id="275" r:id="rId9"/>
    <p:sldId id="274" r:id="rId10"/>
    <p:sldId id="273" r:id="rId11"/>
    <p:sldId id="272" r:id="rId12"/>
    <p:sldId id="271" r:id="rId13"/>
    <p:sldId id="270" r:id="rId14"/>
    <p:sldId id="269" r:id="rId15"/>
    <p:sldId id="268" r:id="rId16"/>
    <p:sldId id="267" r:id="rId17"/>
    <p:sldId id="266" r:id="rId18"/>
    <p:sldId id="265" r:id="rId19"/>
    <p:sldId id="292" r:id="rId20"/>
    <p:sldId id="288" r:id="rId21"/>
    <p:sldId id="287" r:id="rId22"/>
    <p:sldId id="286" r:id="rId23"/>
    <p:sldId id="264" r:id="rId24"/>
    <p:sldId id="263" r:id="rId25"/>
    <p:sldId id="262" r:id="rId26"/>
    <p:sldId id="261" r:id="rId27"/>
    <p:sldId id="260" r:id="rId28"/>
    <p:sldId id="259" r:id="rId29"/>
    <p:sldId id="283" r:id="rId30"/>
    <p:sldId id="285" r:id="rId31"/>
    <p:sldId id="284" r:id="rId32"/>
    <p:sldId id="25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
          <p:cNvSpPr txBox="1"/>
          <p:nvPr/>
        </p:nvSpPr>
        <p:spPr>
          <a:xfrm>
            <a:off x="3962400" y="1295400"/>
            <a:ext cx="4038600" cy="838200"/>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t" anchorCtr="0" forceAA="0" compatLnSpc="1">
            <a:prstTxWarp prst="textNoShape">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lnSpc>
                <a:spcPct val="115000"/>
              </a:lnSpc>
              <a:spcAft>
                <a:spcPts val="1000"/>
              </a:spcAft>
            </a:pPr>
            <a:r>
              <a:rPr lang="ar-EG" sz="300" dirty="0">
                <a:ln>
                  <a:noFill/>
                </a:ln>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 </a:t>
            </a:r>
            <a:r>
              <a:rPr lang="ar-EG" sz="4800" dirty="0" smtClean="0">
                <a:ln>
                  <a:noFill/>
                </a:ln>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كيف </a:t>
            </a:r>
            <a:r>
              <a:rPr lang="ar-EG" sz="4800" dirty="0">
                <a:ln>
                  <a:noFill/>
                </a:ln>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تكسبين زوجك</a:t>
            </a:r>
            <a:endParaRPr lang="en-US" sz="1100" dirty="0">
              <a:effectLst/>
              <a:latin typeface="Calibri"/>
              <a:ea typeface="Calibri"/>
              <a:cs typeface="Arial"/>
            </a:endParaRPr>
          </a:p>
        </p:txBody>
      </p:sp>
      <p:sp>
        <p:nvSpPr>
          <p:cNvPr id="8" name="Flowchart: Alternate Process 7"/>
          <p:cNvSpPr/>
          <p:nvPr/>
        </p:nvSpPr>
        <p:spPr>
          <a:xfrm>
            <a:off x="1219200" y="5257800"/>
            <a:ext cx="3489960" cy="725805"/>
          </a:xfrm>
          <a:prstGeom prst="flowChartAlternateProcess">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r>
              <a:rPr lang="ar-EG" sz="2400" b="1" dirty="0">
                <a:solidFill>
                  <a:srgbClr val="C00000"/>
                </a:solidFill>
                <a:effectLst/>
                <a:latin typeface="Calibri"/>
                <a:ea typeface="Calibri"/>
                <a:cs typeface="Arial"/>
              </a:rPr>
              <a:t>بقيادة </a:t>
            </a:r>
            <a:r>
              <a:rPr lang="ar-EG" sz="2400" b="1">
                <a:solidFill>
                  <a:srgbClr val="C00000"/>
                </a:solidFill>
                <a:effectLst/>
                <a:latin typeface="Calibri"/>
                <a:ea typeface="Calibri"/>
                <a:cs typeface="Arial"/>
              </a:rPr>
              <a:t>المدربة </a:t>
            </a:r>
            <a:r>
              <a:rPr lang="ar-EG" sz="2400" b="1" smtClean="0">
                <a:solidFill>
                  <a:srgbClr val="C00000"/>
                </a:solidFill>
                <a:effectLst/>
                <a:latin typeface="Calibri"/>
                <a:ea typeface="Calibri"/>
                <a:cs typeface="Arial"/>
              </a:rPr>
              <a:t>:.............</a:t>
            </a:r>
            <a:endParaRPr lang="en-US" sz="1100" dirty="0">
              <a:effectLst/>
              <a:latin typeface="Calibri"/>
              <a:ea typeface="Calibri"/>
              <a:cs typeface="Arial"/>
            </a:endParaRPr>
          </a:p>
        </p:txBody>
      </p:sp>
      <p:sp>
        <p:nvSpPr>
          <p:cNvPr id="9" name="Heart 8"/>
          <p:cNvSpPr/>
          <p:nvPr/>
        </p:nvSpPr>
        <p:spPr>
          <a:xfrm>
            <a:off x="2590800" y="2362200"/>
            <a:ext cx="4150995" cy="2790825"/>
          </a:xfrm>
          <a:prstGeom prst="heart">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203471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Terminator 2"/>
          <p:cNvSpPr/>
          <p:nvPr/>
        </p:nvSpPr>
        <p:spPr>
          <a:xfrm>
            <a:off x="2362200" y="1371600"/>
            <a:ext cx="5897880" cy="605790"/>
          </a:xfrm>
          <a:prstGeom prst="flowChartTerminator">
            <a:avLst/>
          </a:prstGeo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a:solidFill>
                  <a:srgbClr val="C00000"/>
                </a:solidFill>
                <a:effectLst/>
                <a:latin typeface="Calibri"/>
                <a:ea typeface="Calibri"/>
                <a:cs typeface="Arial"/>
              </a:rPr>
              <a:t>أسباب تعكر صفو العلاقات بين الزوجة وزوجها</a:t>
            </a:r>
            <a:endParaRPr lang="en-US" sz="1100">
              <a:effectLst/>
              <a:latin typeface="Calibri"/>
              <a:ea typeface="Calibri"/>
              <a:cs typeface="Arial"/>
            </a:endParaRPr>
          </a:p>
        </p:txBody>
      </p:sp>
      <p:sp>
        <p:nvSpPr>
          <p:cNvPr id="2" name="Rectangle 1"/>
          <p:cNvSpPr/>
          <p:nvPr/>
        </p:nvSpPr>
        <p:spPr>
          <a:xfrm>
            <a:off x="1752600" y="2133600"/>
            <a:ext cx="5943600" cy="1813317"/>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واستطاعت الدراسات من إعطاء المزيد من الأسباب حول تجاهل الزوج لزوجته، ومنها الأسباب المالية والأحوال الإقتصادية الصعبة التى يمر بها الكثير من المجتمعات.</a:t>
            </a:r>
            <a:endParaRPr lang="en-US" sz="1050" dirty="0">
              <a:ea typeface="Calibri"/>
              <a:cs typeface="Arial"/>
            </a:endParaRPr>
          </a:p>
          <a:p>
            <a:pPr algn="r" rtl="1">
              <a:lnSpc>
                <a:spcPct val="115000"/>
              </a:lnSpc>
              <a:spcAft>
                <a:spcPts val="1000"/>
              </a:spcAft>
            </a:pPr>
            <a:r>
              <a:rPr lang="ar-EG" b="1" dirty="0">
                <a:solidFill>
                  <a:srgbClr val="0D0D0D"/>
                </a:solidFill>
                <a:ea typeface="Calibri"/>
              </a:rPr>
              <a:t>وهي من الأسباب المهمة والواضحة التي جعلت من حدوث الكثير من المشاكل بين الزوج والزوجة.</a:t>
            </a:r>
            <a:endParaRPr lang="en-US" sz="1050" dirty="0">
              <a:ea typeface="Calibri"/>
              <a:cs typeface="Arial"/>
            </a:endParaRPr>
          </a:p>
        </p:txBody>
      </p:sp>
      <p:sp>
        <p:nvSpPr>
          <p:cNvPr id="4" name="Rectangle 3"/>
          <p:cNvSpPr/>
          <p:nvPr/>
        </p:nvSpPr>
        <p:spPr>
          <a:xfrm>
            <a:off x="1242060" y="3946917"/>
            <a:ext cx="6454140" cy="1047979"/>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لكن بالرغم من تلك المشاكل فقد نجد أن الزوج والزوجة لم يفقدان الحب الذى بداخلهم تجاه بعضهما البعض، لكن الزوج بطبيعته يريد من زوجته أن تبدأ في جذبه لها مرة أخرى وإصلاح جميع المشاكل التى حدث بينهم.</a:t>
            </a:r>
            <a:endParaRPr lang="en-US" sz="1050" dirty="0">
              <a:ea typeface="Calibri"/>
              <a:cs typeface="Arial"/>
            </a:endParaRPr>
          </a:p>
        </p:txBody>
      </p:sp>
      <p:sp>
        <p:nvSpPr>
          <p:cNvPr id="6" name="6-Point Star 5"/>
          <p:cNvSpPr/>
          <p:nvPr/>
        </p:nvSpPr>
        <p:spPr>
          <a:xfrm>
            <a:off x="613410" y="4886324"/>
            <a:ext cx="2278380" cy="1846067"/>
          </a:xfrm>
          <a:prstGeom prst="star6">
            <a:avLst>
              <a:gd name="adj" fmla="val 36705"/>
              <a:gd name="hf" fmla="val 115470"/>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4F81B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7" name="Curved Left Arrow 6"/>
          <p:cNvSpPr/>
          <p:nvPr/>
        </p:nvSpPr>
        <p:spPr>
          <a:xfrm>
            <a:off x="7696200" y="1965888"/>
            <a:ext cx="257174" cy="551765"/>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3446646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Terminator 2"/>
          <p:cNvSpPr/>
          <p:nvPr/>
        </p:nvSpPr>
        <p:spPr>
          <a:xfrm>
            <a:off x="4267200" y="1219200"/>
            <a:ext cx="4034790" cy="605790"/>
          </a:xfrm>
          <a:prstGeom prst="flowChartTerminator">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a:solidFill>
                  <a:srgbClr val="7030A0"/>
                </a:solidFill>
                <a:effectLst/>
                <a:latin typeface="Calibri"/>
                <a:ea typeface="Calibri"/>
                <a:cs typeface="Arial"/>
              </a:rPr>
              <a:t>كيف اجعل زوجي يشتاق لي</a:t>
            </a:r>
            <a:endParaRPr lang="en-US" sz="1100">
              <a:effectLst/>
              <a:latin typeface="Calibri"/>
              <a:ea typeface="Calibri"/>
              <a:cs typeface="Arial"/>
            </a:endParaRPr>
          </a:p>
        </p:txBody>
      </p:sp>
      <p:sp>
        <p:nvSpPr>
          <p:cNvPr id="2" name="Rectangle 1"/>
          <p:cNvSpPr/>
          <p:nvPr/>
        </p:nvSpPr>
        <p:spPr>
          <a:xfrm>
            <a:off x="1752600" y="1981200"/>
            <a:ext cx="5791200" cy="2131866"/>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إعتني بنفسك أكثر: نجد أن كثير من الزوجات لا تعتنى بنفسها بعد الزواج، كما أنها تترك وزنها يزيد كثيرًا مما يجعل زوجها يفر منها، وهى تعتقد بأنه يحبها ولن يبعد عنها مهما كانت الأسباب.</a:t>
            </a:r>
            <a:endParaRPr lang="en-US" sz="1050" dirty="0">
              <a:ea typeface="Calibri"/>
              <a:cs typeface="Arial"/>
            </a:endParaRPr>
          </a:p>
          <a:p>
            <a:pPr algn="r" rtl="1">
              <a:lnSpc>
                <a:spcPct val="115000"/>
              </a:lnSpc>
              <a:spcAft>
                <a:spcPts val="1000"/>
              </a:spcAft>
            </a:pPr>
            <a:r>
              <a:rPr lang="ar-EG" b="1" dirty="0">
                <a:solidFill>
                  <a:srgbClr val="0D0D0D"/>
                </a:solidFill>
                <a:ea typeface="Calibri"/>
              </a:rPr>
              <a:t>وسوف يتقبل منظرها على ماهو عليه، ولكن الرجل يحب دائمًا أن يرى زوجته في أحسن حال، ويرى دائمًا شكلها الجميل الذى كان قبل الزواج موجود أيضًا بعد الزواج.</a:t>
            </a:r>
            <a:endParaRPr lang="en-US" sz="1050" dirty="0">
              <a:ea typeface="Calibri"/>
              <a:cs typeface="Arial"/>
            </a:endParaRPr>
          </a:p>
        </p:txBody>
      </p:sp>
      <p:sp>
        <p:nvSpPr>
          <p:cNvPr id="5" name="Plaque 4"/>
          <p:cNvSpPr/>
          <p:nvPr/>
        </p:nvSpPr>
        <p:spPr>
          <a:xfrm>
            <a:off x="1295400" y="4343400"/>
            <a:ext cx="3669030" cy="1520740"/>
          </a:xfrm>
          <a:prstGeom prst="plaque">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4BACC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
        <p:nvSpPr>
          <p:cNvPr id="6" name="Curved Left Arrow 5"/>
          <p:cNvSpPr/>
          <p:nvPr/>
        </p:nvSpPr>
        <p:spPr>
          <a:xfrm>
            <a:off x="7696200" y="1824990"/>
            <a:ext cx="374189" cy="613410"/>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3446646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52800" y="76200"/>
            <a:ext cx="5650906"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200" b="1" u="sng" dirty="0">
                <a:solidFill>
                  <a:srgbClr val="C00000"/>
                </a:solidFill>
                <a:ea typeface="Calibri"/>
              </a:rPr>
              <a:t>اخطاء شائعة تحدث بين المتزوجون حديثاً</a:t>
            </a:r>
            <a:endParaRPr lang="en-US" sz="1100" dirty="0">
              <a:ea typeface="Calibri"/>
              <a:cs typeface="Arial"/>
            </a:endParaRPr>
          </a:p>
        </p:txBody>
      </p:sp>
      <p:sp>
        <p:nvSpPr>
          <p:cNvPr id="4" name="Oval 3"/>
          <p:cNvSpPr/>
          <p:nvPr/>
        </p:nvSpPr>
        <p:spPr>
          <a:xfrm>
            <a:off x="4800600" y="1143000"/>
            <a:ext cx="3533774" cy="788670"/>
          </a:xfrm>
          <a:prstGeom prst="ellipse">
            <a:avLst/>
          </a:prstGeom>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200" b="1" dirty="0" smtClean="0">
              <a:solidFill>
                <a:srgbClr val="7030A0"/>
              </a:solidFill>
              <a:effectLst/>
              <a:latin typeface="Calibri"/>
              <a:ea typeface="Calibri"/>
              <a:cs typeface="Arial"/>
            </a:endParaRPr>
          </a:p>
          <a:p>
            <a:pPr algn="r" rtl="1">
              <a:lnSpc>
                <a:spcPct val="115000"/>
              </a:lnSpc>
              <a:spcAft>
                <a:spcPts val="1000"/>
              </a:spcAft>
            </a:pPr>
            <a:r>
              <a:rPr lang="ar-EG" sz="2400" b="1" dirty="0" smtClean="0">
                <a:solidFill>
                  <a:srgbClr val="7030A0"/>
                </a:solidFill>
                <a:effectLst/>
                <a:latin typeface="Calibri"/>
                <a:ea typeface="Calibri"/>
                <a:cs typeface="Arial"/>
              </a:rPr>
              <a:t>فقدان </a:t>
            </a:r>
            <a:r>
              <a:rPr lang="ar-EG" sz="2400" b="1" dirty="0">
                <a:solidFill>
                  <a:srgbClr val="7030A0"/>
                </a:solidFill>
                <a:effectLst/>
                <a:latin typeface="Calibri"/>
                <a:ea typeface="Calibri"/>
                <a:cs typeface="Arial"/>
              </a:rPr>
              <a:t>التحكم في النفس</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3" name="Rectangle 2"/>
          <p:cNvSpPr/>
          <p:nvPr/>
        </p:nvSpPr>
        <p:spPr>
          <a:xfrm>
            <a:off x="1828800" y="1981200"/>
            <a:ext cx="6248400" cy="646331"/>
          </a:xfrm>
          <a:prstGeom prst="rect">
            <a:avLst/>
          </a:prstGeom>
        </p:spPr>
        <p:txBody>
          <a:bodyPr wrap="square">
            <a:spAutoFit/>
          </a:bodyPr>
          <a:lstStyle/>
          <a:p>
            <a:pPr algn="r" rtl="1"/>
            <a:r>
              <a:rPr lang="ar-EG" b="1" dirty="0">
                <a:ea typeface="Calibri"/>
              </a:rPr>
              <a:t>قد يحدث عند الاختلاف على أمر ما أن يفقد أحد الزوجين او كليهما التحكم في نفسه و في أعصابه و يبدأ في الصراخ و الشجار و يتملكهما الغضب </a:t>
            </a:r>
            <a:endParaRPr lang="ar-EG" dirty="0"/>
          </a:p>
        </p:txBody>
      </p:sp>
      <p:sp>
        <p:nvSpPr>
          <p:cNvPr id="6" name="Oval 5"/>
          <p:cNvSpPr/>
          <p:nvPr/>
        </p:nvSpPr>
        <p:spPr>
          <a:xfrm>
            <a:off x="5839652" y="2667000"/>
            <a:ext cx="2217420" cy="640080"/>
          </a:xfrm>
          <a:prstGeom prst="ellipse">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050" b="1" dirty="0" smtClean="0">
              <a:solidFill>
                <a:srgbClr val="7030A0"/>
              </a:solidFill>
              <a:effectLst/>
              <a:latin typeface="Calibri"/>
              <a:ea typeface="Calibri"/>
              <a:cs typeface="Arial"/>
            </a:endParaRPr>
          </a:p>
          <a:p>
            <a:pPr algn="r" rtl="1">
              <a:lnSpc>
                <a:spcPct val="115000"/>
              </a:lnSpc>
              <a:spcAft>
                <a:spcPts val="1000"/>
              </a:spcAft>
            </a:pPr>
            <a:r>
              <a:rPr lang="ar-EG" sz="2400" b="1" dirty="0" smtClean="0">
                <a:solidFill>
                  <a:srgbClr val="7030A0"/>
                </a:solidFill>
                <a:effectLst/>
                <a:latin typeface="Calibri"/>
                <a:ea typeface="Calibri"/>
                <a:cs typeface="Arial"/>
              </a:rPr>
              <a:t>الغيرة </a:t>
            </a:r>
            <a:r>
              <a:rPr lang="ar-EG" sz="2400" b="1" dirty="0">
                <a:solidFill>
                  <a:srgbClr val="7030A0"/>
                </a:solidFill>
                <a:effectLst/>
                <a:latin typeface="Calibri"/>
                <a:ea typeface="Calibri"/>
                <a:cs typeface="Arial"/>
              </a:rPr>
              <a:t>الزائدة</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5" name="Rectangle 4"/>
          <p:cNvSpPr/>
          <p:nvPr/>
        </p:nvSpPr>
        <p:spPr>
          <a:xfrm>
            <a:off x="1752600" y="3319868"/>
            <a:ext cx="5791200" cy="923330"/>
          </a:xfrm>
          <a:prstGeom prst="rect">
            <a:avLst/>
          </a:prstGeom>
        </p:spPr>
        <p:txBody>
          <a:bodyPr wrap="square">
            <a:spAutoFit/>
          </a:bodyPr>
          <a:lstStyle/>
          <a:p>
            <a:pPr algn="r" rtl="1"/>
            <a:r>
              <a:rPr lang="ar-EG" b="1" dirty="0">
                <a:ea typeface="Calibri"/>
              </a:rPr>
              <a:t>الغيرة يجب ألا تزيد عن حدها حتى لا يصاب أحد الطرفين بالضيق و الضجر من الطرف الآخر كما إنها تعد إهانة له و لذلك يجب على كلا الزوجين أن يتحكما في هذا الأمر</a:t>
            </a:r>
            <a:endParaRPr lang="ar-EG" dirty="0"/>
          </a:p>
        </p:txBody>
      </p:sp>
      <p:sp>
        <p:nvSpPr>
          <p:cNvPr id="8" name="Oval 7"/>
          <p:cNvSpPr/>
          <p:nvPr/>
        </p:nvSpPr>
        <p:spPr>
          <a:xfrm>
            <a:off x="5458777" y="4243198"/>
            <a:ext cx="2217420" cy="560070"/>
          </a:xfrm>
          <a:prstGeom prst="ellipse">
            <a:avLst/>
          </a:prstGeom>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400" b="1" dirty="0" smtClean="0">
              <a:solidFill>
                <a:srgbClr val="7030A0"/>
              </a:solidFill>
              <a:effectLst/>
              <a:latin typeface="Calibri"/>
              <a:ea typeface="Calibri"/>
              <a:cs typeface="Arial"/>
            </a:endParaRPr>
          </a:p>
          <a:p>
            <a:pPr algn="r" rtl="1">
              <a:lnSpc>
                <a:spcPct val="115000"/>
              </a:lnSpc>
              <a:spcAft>
                <a:spcPts val="1000"/>
              </a:spcAft>
            </a:pPr>
            <a:r>
              <a:rPr lang="ar-EG" sz="2400" b="1" dirty="0" smtClean="0">
                <a:solidFill>
                  <a:srgbClr val="7030A0"/>
                </a:solidFill>
                <a:effectLst/>
                <a:latin typeface="Calibri"/>
                <a:ea typeface="Calibri"/>
                <a:cs typeface="Arial"/>
              </a:rPr>
              <a:t>الحالة </a:t>
            </a:r>
            <a:r>
              <a:rPr lang="ar-EG" sz="2400" b="1" dirty="0">
                <a:solidFill>
                  <a:srgbClr val="7030A0"/>
                </a:solidFill>
                <a:effectLst/>
                <a:latin typeface="Calibri"/>
                <a:ea typeface="Calibri"/>
                <a:cs typeface="Arial"/>
              </a:rPr>
              <a:t>المادية</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7" name="Rectangle 6"/>
          <p:cNvSpPr/>
          <p:nvPr/>
        </p:nvSpPr>
        <p:spPr>
          <a:xfrm>
            <a:off x="990600" y="4820369"/>
            <a:ext cx="5867399" cy="646331"/>
          </a:xfrm>
          <a:prstGeom prst="rect">
            <a:avLst/>
          </a:prstGeom>
        </p:spPr>
        <p:txBody>
          <a:bodyPr wrap="square">
            <a:spAutoFit/>
          </a:bodyPr>
          <a:lstStyle/>
          <a:p>
            <a:pPr algn="r" rtl="1"/>
            <a:r>
              <a:rPr lang="ar-EG" b="1" dirty="0">
                <a:ea typeface="Calibri"/>
              </a:rPr>
              <a:t>يجب أن يتفق الطرفان على الشكل الذي سينفقان به الأموال لأنه قد تتعارض أفكار كل منهما في طريقة الإنفاق و الشيء الذي سيتم إنفاق النقود فيه</a:t>
            </a:r>
            <a:endParaRPr lang="ar-EG" dirty="0"/>
          </a:p>
        </p:txBody>
      </p:sp>
      <p:sp>
        <p:nvSpPr>
          <p:cNvPr id="9" name="Curved Left Arrow 8"/>
          <p:cNvSpPr/>
          <p:nvPr/>
        </p:nvSpPr>
        <p:spPr>
          <a:xfrm>
            <a:off x="8077200" y="1752600"/>
            <a:ext cx="257174" cy="551765"/>
          </a:xfrm>
          <a:prstGeom prst="curved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endParaRPr lang="ar-EG">
              <a:solidFill>
                <a:schemeClr val="tx1"/>
              </a:solidFill>
            </a:endParaRPr>
          </a:p>
        </p:txBody>
      </p:sp>
      <p:sp>
        <p:nvSpPr>
          <p:cNvPr id="12" name="Curved Left Arrow 11"/>
          <p:cNvSpPr/>
          <p:nvPr/>
        </p:nvSpPr>
        <p:spPr>
          <a:xfrm>
            <a:off x="7547610" y="3307080"/>
            <a:ext cx="257174" cy="551765"/>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solidFill>
                <a:schemeClr val="tx1"/>
              </a:solidFill>
            </a:endParaRPr>
          </a:p>
        </p:txBody>
      </p:sp>
      <p:sp>
        <p:nvSpPr>
          <p:cNvPr id="13" name="Curved Left Arrow 12"/>
          <p:cNvSpPr/>
          <p:nvPr/>
        </p:nvSpPr>
        <p:spPr>
          <a:xfrm>
            <a:off x="7162800" y="4792845"/>
            <a:ext cx="257174" cy="551765"/>
          </a:xfrm>
          <a:prstGeom prst="curvedLeftArrow">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3446646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48000" y="152400"/>
            <a:ext cx="5963492"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tabLst>
                <a:tab pos="1971040" algn="l"/>
              </a:tabLst>
            </a:pPr>
            <a:r>
              <a:rPr lang="ar-EG" sz="3200" b="1" u="sng" dirty="0">
                <a:solidFill>
                  <a:srgbClr val="C00000"/>
                </a:solidFill>
                <a:ea typeface="Calibri"/>
              </a:rPr>
              <a:t>كيف تتعاملين مع زوجكِ المشغول عنك دائماً</a:t>
            </a:r>
            <a:endParaRPr lang="en-US" sz="1100" dirty="0">
              <a:ea typeface="Calibri"/>
              <a:cs typeface="Arial"/>
            </a:endParaRPr>
          </a:p>
        </p:txBody>
      </p:sp>
      <p:sp>
        <p:nvSpPr>
          <p:cNvPr id="3" name="Rectangle 2"/>
          <p:cNvSpPr/>
          <p:nvPr/>
        </p:nvSpPr>
        <p:spPr>
          <a:xfrm>
            <a:off x="1524000" y="1155823"/>
            <a:ext cx="6324600" cy="2768963"/>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تحلم الفتيات بالزواج الناجح، و قد يضعون في رؤوسهن بعض الأمنيات لحياة مليئة بالسعادة و المرح و الحب و بعد نهاية شهر العسل قد يكتشفن حياة جديدة لم يفكرن فيها من قبل، فالزوج سينشغل بالسعي وراء العمل و بناء المنزل من أجل تكوين الأسرة.</a:t>
            </a:r>
            <a:endParaRPr lang="en-US" sz="1050" dirty="0">
              <a:ea typeface="Calibri"/>
              <a:cs typeface="Arial"/>
            </a:endParaRPr>
          </a:p>
          <a:p>
            <a:pPr algn="r" rtl="1">
              <a:lnSpc>
                <a:spcPct val="115000"/>
              </a:lnSpc>
              <a:spcAft>
                <a:spcPts val="1000"/>
              </a:spcAft>
            </a:pPr>
            <a:r>
              <a:rPr lang="ar-EG" b="1" dirty="0">
                <a:solidFill>
                  <a:srgbClr val="0D0D0D"/>
                </a:solidFill>
                <a:ea typeface="Calibri"/>
              </a:rPr>
              <a:t>و لو أصبح وقت الزوج مشغولاً طيلة الوقت فإن هذا قد يسبب الملل و الضجر للزوجة التي ستشعر بأنه لا يعطيها حقها من الرعاية و خاصة مع وجود الأبناء الذين سيساهمون في تعزيز الشعور بعدم تواجد الزوج و مشاركته في تربيتهم و قد تتحول الحياة الزوجية إلى جحيم.</a:t>
            </a:r>
            <a:endParaRPr lang="en-US" sz="1050" dirty="0">
              <a:ea typeface="Calibri"/>
              <a:cs typeface="Arial"/>
            </a:endParaRPr>
          </a:p>
        </p:txBody>
      </p:sp>
      <p:sp>
        <p:nvSpPr>
          <p:cNvPr id="5" name="Oval 4"/>
          <p:cNvSpPr/>
          <p:nvPr/>
        </p:nvSpPr>
        <p:spPr>
          <a:xfrm>
            <a:off x="1405890" y="3810000"/>
            <a:ext cx="2708910" cy="216408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4BACC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3446646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20328" y="1143000"/>
            <a:ext cx="6324600" cy="4113690"/>
          </a:xfrm>
          <a:prstGeom prst="rect">
            <a:avLst/>
          </a:prstGeom>
        </p:spPr>
        <p:txBody>
          <a:bodyPr wrap="square">
            <a:spAutoFit/>
          </a:bodyPr>
          <a:lstStyle/>
          <a:p>
            <a:pPr algn="r" rtl="1">
              <a:lnSpc>
                <a:spcPct val="115000"/>
              </a:lnSpc>
              <a:spcAft>
                <a:spcPts val="1000"/>
              </a:spcAft>
            </a:pPr>
            <a:r>
              <a:rPr lang="ar-EG" sz="2000" b="1" dirty="0">
                <a:solidFill>
                  <a:srgbClr val="00B050"/>
                </a:solidFill>
                <a:ea typeface="Calibri"/>
              </a:rPr>
              <a:t>لذا نقدم لكِ هذه النصائح السحرية للتعامل مع الزوج المشغول دائماً..</a:t>
            </a:r>
            <a:endParaRPr lang="en-US" sz="1050" dirty="0">
              <a:ea typeface="Calibri"/>
              <a:cs typeface="Arial"/>
            </a:endParaRPr>
          </a:p>
          <a:p>
            <a:pPr marL="342900" lvl="0" indent="-342900" algn="r" rtl="1">
              <a:lnSpc>
                <a:spcPct val="115000"/>
              </a:lnSpc>
              <a:spcAft>
                <a:spcPts val="1000"/>
              </a:spcAft>
              <a:buClr>
                <a:srgbClr val="00B050"/>
              </a:buClr>
              <a:buFont typeface="Wingdings"/>
              <a:buChar char=""/>
            </a:pPr>
            <a:r>
              <a:rPr lang="ar-EG" b="1" dirty="0">
                <a:solidFill>
                  <a:srgbClr val="0D0D0D"/>
                </a:solidFill>
                <a:ea typeface="Calibri"/>
              </a:rPr>
              <a:t>يجب أن تتحدثي مع زوجكِ بشكل صريح عما يوجد في نفسك و لا تكتميه بداخلك فأخبريه عن حقيقة شعوركِ بالفراغ العاطفي و بغيابه عنكِ.</a:t>
            </a:r>
            <a:endParaRPr lang="en-US" sz="1050" dirty="0">
              <a:ea typeface="Calibri"/>
              <a:cs typeface="Arial"/>
            </a:endParaRPr>
          </a:p>
          <a:p>
            <a:pPr algn="r" rtl="1">
              <a:lnSpc>
                <a:spcPct val="115000"/>
              </a:lnSpc>
              <a:spcAft>
                <a:spcPts val="1000"/>
              </a:spcAft>
            </a:pPr>
            <a:r>
              <a:rPr lang="ar-EG" sz="100" b="1" dirty="0">
                <a:solidFill>
                  <a:srgbClr val="0D0D0D"/>
                </a:solidFill>
                <a:ea typeface="Calibri"/>
              </a:rPr>
              <a:t> </a:t>
            </a:r>
            <a:endParaRPr lang="en-US" sz="1050" dirty="0">
              <a:ea typeface="Calibri"/>
              <a:cs typeface="Arial"/>
            </a:endParaRPr>
          </a:p>
          <a:p>
            <a:pPr marL="342900" lvl="0" indent="-342900" algn="r" rtl="1">
              <a:lnSpc>
                <a:spcPct val="115000"/>
              </a:lnSpc>
              <a:spcAft>
                <a:spcPts val="1000"/>
              </a:spcAft>
              <a:buClr>
                <a:srgbClr val="00B050"/>
              </a:buClr>
              <a:buFont typeface="Wingdings"/>
              <a:buChar char=""/>
            </a:pPr>
            <a:r>
              <a:rPr lang="ar-EG" b="1" dirty="0">
                <a:solidFill>
                  <a:srgbClr val="0D0D0D"/>
                </a:solidFill>
                <a:ea typeface="Calibri"/>
              </a:rPr>
              <a:t>يميل الرجل المشغول بأعماله أن يتحدث عنها و عن نجاحاته و إنجازاته فيها فأهتمي بأن تستمعي إليه و لا تجعلي نفسكِ تشعرين بالملل أو أن تهملي الإستماع إليه لأن حديثه هذا يحتاج من خلاله إلى دعمكِ له و مساندته فيما يقوم به.</a:t>
            </a:r>
            <a:endParaRPr lang="en-US" sz="1050" dirty="0">
              <a:ea typeface="Calibri"/>
              <a:cs typeface="Arial"/>
            </a:endParaRPr>
          </a:p>
          <a:p>
            <a:pPr algn="r" rtl="1">
              <a:lnSpc>
                <a:spcPct val="115000"/>
              </a:lnSpc>
              <a:spcAft>
                <a:spcPts val="1000"/>
              </a:spcAft>
            </a:pPr>
            <a:r>
              <a:rPr lang="ar-EG" sz="800" b="1" dirty="0">
                <a:solidFill>
                  <a:srgbClr val="0D0D0D"/>
                </a:solidFill>
                <a:ea typeface="Calibri"/>
              </a:rPr>
              <a:t> </a:t>
            </a:r>
            <a:endParaRPr lang="en-US" sz="1050" dirty="0">
              <a:ea typeface="Calibri"/>
              <a:cs typeface="Arial"/>
            </a:endParaRPr>
          </a:p>
          <a:p>
            <a:pPr marL="342900" lvl="0" indent="-342900" algn="r" rtl="1">
              <a:lnSpc>
                <a:spcPct val="115000"/>
              </a:lnSpc>
              <a:spcAft>
                <a:spcPts val="1000"/>
              </a:spcAft>
              <a:buClr>
                <a:srgbClr val="00B050"/>
              </a:buClr>
              <a:buFont typeface="Wingdings"/>
              <a:buChar char=""/>
            </a:pPr>
            <a:r>
              <a:rPr lang="ar-EG" b="1" dirty="0">
                <a:solidFill>
                  <a:srgbClr val="0D0D0D"/>
                </a:solidFill>
                <a:ea typeface="Calibri"/>
              </a:rPr>
              <a:t>إهتمي بتنظيم وقت زوجكِ بالمشاركة معه فإجعلي جزء منه لعمله و جزء للأمور الأخرى مثل أموره الشخصية و الشؤون العائلية فهذا من شأنه أن يساهم في عودة الأجواء الرومانسية بينكما كما كانت عليه فيما مضى.</a:t>
            </a:r>
            <a:endParaRPr lang="en-US" sz="1050" dirty="0">
              <a:ea typeface="Calibri"/>
              <a:cs typeface="Arial"/>
            </a:endParaRPr>
          </a:p>
        </p:txBody>
      </p:sp>
      <p:sp>
        <p:nvSpPr>
          <p:cNvPr id="4" name="Curved Left Arrow 3"/>
          <p:cNvSpPr/>
          <p:nvPr/>
        </p:nvSpPr>
        <p:spPr>
          <a:xfrm>
            <a:off x="7816341" y="1752599"/>
            <a:ext cx="257174" cy="551765"/>
          </a:xfrm>
          <a:prstGeom prst="curvedLeftArrow">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EG">
              <a:solidFill>
                <a:schemeClr val="tx1"/>
              </a:solidFill>
            </a:endParaRPr>
          </a:p>
        </p:txBody>
      </p:sp>
      <p:sp>
        <p:nvSpPr>
          <p:cNvPr id="5" name="Curved Left Arrow 4"/>
          <p:cNvSpPr/>
          <p:nvPr/>
        </p:nvSpPr>
        <p:spPr>
          <a:xfrm>
            <a:off x="7867290" y="4343400"/>
            <a:ext cx="257174" cy="551765"/>
          </a:xfrm>
          <a:prstGeom prst="curvedLeft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EG">
              <a:solidFill>
                <a:schemeClr val="tx1"/>
              </a:solidFill>
            </a:endParaRPr>
          </a:p>
        </p:txBody>
      </p:sp>
      <p:sp>
        <p:nvSpPr>
          <p:cNvPr id="6" name="Curved Left Arrow 5"/>
          <p:cNvSpPr/>
          <p:nvPr/>
        </p:nvSpPr>
        <p:spPr>
          <a:xfrm>
            <a:off x="7816341" y="2743200"/>
            <a:ext cx="257174" cy="551765"/>
          </a:xfrm>
          <a:prstGeom prst="curvedLeft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solidFill>
                <a:schemeClr val="tx1"/>
              </a:solidFill>
            </a:endParaRPr>
          </a:p>
        </p:txBody>
      </p:sp>
      <p:sp>
        <p:nvSpPr>
          <p:cNvPr id="7" name="Heart 6"/>
          <p:cNvSpPr/>
          <p:nvPr/>
        </p:nvSpPr>
        <p:spPr>
          <a:xfrm>
            <a:off x="381000" y="5105400"/>
            <a:ext cx="2133600" cy="1531620"/>
          </a:xfrm>
          <a:prstGeom prst="heart">
            <a:avLst/>
          </a:prstGeom>
          <a:blipFill dpi="0" rotWithShape="1">
            <a:blip r:embed="rId3">
              <a:extLst>
                <a:ext uri="{28A0092B-C50C-407E-A947-70E740481C1C}">
                  <a14:useLocalDpi xmlns:a14="http://schemas.microsoft.com/office/drawing/2010/main" val="0"/>
                </a:ext>
              </a:extLst>
            </a:blip>
            <a:srcRect/>
            <a:stretch>
              <a:fillRect/>
            </a:stretch>
          </a:blip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ar-SA"/>
          </a:p>
        </p:txBody>
      </p:sp>
    </p:spTree>
    <p:extLst>
      <p:ext uri="{BB962C8B-B14F-4D97-AF65-F5344CB8AC3E}">
        <p14:creationId xmlns:p14="http://schemas.microsoft.com/office/powerpoint/2010/main" val="3446646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34000" y="228600"/>
            <a:ext cx="3430747"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200" b="1" u="sng" dirty="0">
                <a:solidFill>
                  <a:srgbClr val="C00000"/>
                </a:solidFill>
                <a:ea typeface="Calibri"/>
              </a:rPr>
              <a:t>كيفية اكتساب حب الزوج</a:t>
            </a:r>
            <a:endParaRPr lang="en-US" sz="1100" dirty="0">
              <a:ea typeface="Calibri"/>
              <a:cs typeface="Arial"/>
            </a:endParaRPr>
          </a:p>
        </p:txBody>
      </p:sp>
      <p:sp>
        <p:nvSpPr>
          <p:cNvPr id="4" name="Text Box 567"/>
          <p:cNvSpPr txBox="1"/>
          <p:nvPr/>
        </p:nvSpPr>
        <p:spPr>
          <a:xfrm>
            <a:off x="6705600" y="1219200"/>
            <a:ext cx="1530588" cy="537210"/>
          </a:xfrm>
          <a:prstGeom prst="rect">
            <a:avLst/>
          </a:prstGeom>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dirty="0">
                <a:ln>
                  <a:noFill/>
                </a:ln>
                <a:solidFill>
                  <a:schemeClr val="accent3">
                    <a:lumMod val="75000"/>
                  </a:schemeClr>
                </a:solidFill>
                <a:effectLst/>
                <a:uLnTx/>
                <a:uFillTx/>
                <a:latin typeface="Calibri"/>
                <a:ea typeface="Calibri"/>
                <a:cs typeface="Arial"/>
              </a:rPr>
              <a:t>حب الزوج</a:t>
            </a:r>
            <a:endParaRPr kumimoji="0" lang="en-US" sz="1100" b="0" i="0" u="none" strike="noStrike" kern="0" cap="none" spc="0" normalizeH="0" baseline="0" noProof="0" dirty="0">
              <a:ln>
                <a:noFill/>
              </a:ln>
              <a:solidFill>
                <a:schemeClr val="accent3">
                  <a:lumMod val="75000"/>
                </a:schemeClr>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3" name="Rectangle 2"/>
          <p:cNvSpPr/>
          <p:nvPr/>
        </p:nvSpPr>
        <p:spPr>
          <a:xfrm>
            <a:off x="1828800" y="1828800"/>
            <a:ext cx="6324600" cy="646331"/>
          </a:xfrm>
          <a:prstGeom prst="rect">
            <a:avLst/>
          </a:prstGeom>
        </p:spPr>
        <p:txBody>
          <a:bodyPr wrap="square">
            <a:spAutoFit/>
          </a:bodyPr>
          <a:lstStyle/>
          <a:p>
            <a:pPr algn="r" rtl="1"/>
            <a:r>
              <a:rPr lang="ar-EG" b="1" dirty="0">
                <a:solidFill>
                  <a:srgbClr val="0D0D0D"/>
                </a:solidFill>
                <a:ea typeface="Calibri"/>
              </a:rPr>
              <a:t>إنّ من القيم المهمّة في العلاقة بين الشريكين هي أن يحبّا بعضهما البعض، فحبّ الزوج زوجته يعد من الأشياء التي تجعل العلاقة الزوجية أكثر استقراراً </a:t>
            </a:r>
            <a:r>
              <a:rPr lang="ar-EG" b="1" dirty="0" smtClean="0">
                <a:solidFill>
                  <a:srgbClr val="0D0D0D"/>
                </a:solidFill>
                <a:ea typeface="Calibri"/>
              </a:rPr>
              <a:t>وتماسكاً.</a:t>
            </a:r>
            <a:endParaRPr lang="ar-EG" dirty="0"/>
          </a:p>
        </p:txBody>
      </p:sp>
      <p:sp>
        <p:nvSpPr>
          <p:cNvPr id="6" name="Text Box 568"/>
          <p:cNvSpPr txBox="1"/>
          <p:nvPr/>
        </p:nvSpPr>
        <p:spPr>
          <a:xfrm>
            <a:off x="5334000" y="2590800"/>
            <a:ext cx="2663190" cy="533400"/>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15000"/>
              </a:lnSpc>
              <a:spcAft>
                <a:spcPts val="1000"/>
              </a:spcAft>
            </a:pPr>
            <a:r>
              <a:rPr lang="ar-EG" sz="2400" b="1" dirty="0">
                <a:solidFill>
                  <a:schemeClr val="accent3">
                    <a:lumMod val="75000"/>
                  </a:schemeClr>
                </a:solidFill>
                <a:effectLst/>
                <a:latin typeface="Calibri"/>
                <a:ea typeface="Calibri"/>
                <a:cs typeface="Arial"/>
              </a:rPr>
              <a:t>كيفية اكتساب حب الزوج</a:t>
            </a:r>
            <a:endParaRPr lang="en-US" sz="1100" dirty="0">
              <a:solidFill>
                <a:schemeClr val="accent3">
                  <a:lumMod val="75000"/>
                </a:schemeClr>
              </a:solidFill>
              <a:effectLst/>
              <a:latin typeface="Calibri"/>
              <a:ea typeface="Calibri"/>
              <a:cs typeface="Arial"/>
            </a:endParaRPr>
          </a:p>
        </p:txBody>
      </p:sp>
      <p:sp>
        <p:nvSpPr>
          <p:cNvPr id="5" name="Rectangle 4"/>
          <p:cNvSpPr/>
          <p:nvPr/>
        </p:nvSpPr>
        <p:spPr>
          <a:xfrm>
            <a:off x="1143000" y="3200400"/>
            <a:ext cx="6400800" cy="1128514"/>
          </a:xfrm>
          <a:prstGeom prst="rect">
            <a:avLst/>
          </a:prstGeom>
        </p:spPr>
        <p:txBody>
          <a:bodyPr wrap="square">
            <a:spAutoFit/>
          </a:bodyPr>
          <a:lstStyle/>
          <a:p>
            <a:pPr algn="r" rtl="1">
              <a:lnSpc>
                <a:spcPct val="115000"/>
              </a:lnSpc>
              <a:spcAft>
                <a:spcPts val="1000"/>
              </a:spcAft>
            </a:pPr>
            <a:r>
              <a:rPr lang="en-US" sz="2000" b="1" dirty="0">
                <a:solidFill>
                  <a:srgbClr val="E36C0A"/>
                </a:solidFill>
                <a:latin typeface="Arial"/>
                <a:ea typeface="Calibri"/>
                <a:cs typeface="Arial"/>
              </a:rPr>
              <a:t> </a:t>
            </a:r>
            <a:r>
              <a:rPr lang="ar-EG" sz="2000" b="1" dirty="0">
                <a:solidFill>
                  <a:srgbClr val="E36C0A"/>
                </a:solidFill>
                <a:latin typeface="Arial"/>
                <a:ea typeface="Calibri"/>
              </a:rPr>
              <a:t>تغيير المظهر</a:t>
            </a:r>
            <a:endParaRPr lang="en-US" sz="1050" dirty="0">
              <a:ea typeface="Calibri"/>
              <a:cs typeface="Arial"/>
            </a:endParaRPr>
          </a:p>
          <a:p>
            <a:pPr algn="r" rtl="1"/>
            <a:r>
              <a:rPr lang="ar-EG" b="1" dirty="0">
                <a:solidFill>
                  <a:srgbClr val="0D0D0D"/>
                </a:solidFill>
                <a:ea typeface="Calibri"/>
              </a:rPr>
              <a:t> إنّ واحدة من أهمّ الخطوات التي يجب أن تقوم بها الزوجة من أجل لفت انتباه زوجها ومن ثمّ الفوز بحبّه هي القيام ببعض التغييرات في مظهرها والتي سوف يحبّها الزوج</a:t>
            </a:r>
            <a:endParaRPr lang="ar-EG" dirty="0"/>
          </a:p>
        </p:txBody>
      </p:sp>
      <p:sp>
        <p:nvSpPr>
          <p:cNvPr id="8" name="6-Point Star 7"/>
          <p:cNvSpPr/>
          <p:nvPr/>
        </p:nvSpPr>
        <p:spPr>
          <a:xfrm>
            <a:off x="7536611" y="3221966"/>
            <a:ext cx="377190" cy="457200"/>
          </a:xfrm>
          <a:prstGeom prst="star6">
            <a:avLst/>
          </a:prstGeom>
          <a:ln/>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7" name="Rectangle 6"/>
          <p:cNvSpPr/>
          <p:nvPr/>
        </p:nvSpPr>
        <p:spPr>
          <a:xfrm>
            <a:off x="914400" y="4337360"/>
            <a:ext cx="6556494" cy="1405513"/>
          </a:xfrm>
          <a:prstGeom prst="rect">
            <a:avLst/>
          </a:prstGeom>
        </p:spPr>
        <p:txBody>
          <a:bodyPr wrap="square">
            <a:spAutoFit/>
          </a:bodyPr>
          <a:lstStyle/>
          <a:p>
            <a:pPr algn="r" rtl="1">
              <a:lnSpc>
                <a:spcPct val="115000"/>
              </a:lnSpc>
              <a:spcAft>
                <a:spcPts val="1000"/>
              </a:spcAft>
            </a:pPr>
            <a:r>
              <a:rPr lang="ar-EG" sz="2000" b="1" dirty="0">
                <a:solidFill>
                  <a:srgbClr val="E36C0A"/>
                </a:solidFill>
                <a:ea typeface="Calibri"/>
              </a:rPr>
              <a:t>احترام الزوج </a:t>
            </a:r>
            <a:endParaRPr lang="en-US" sz="1050" dirty="0">
              <a:ea typeface="Calibri"/>
              <a:cs typeface="Arial"/>
            </a:endParaRPr>
          </a:p>
          <a:p>
            <a:pPr algn="r" rtl="1"/>
            <a:r>
              <a:rPr lang="ar-EG" b="1" dirty="0">
                <a:solidFill>
                  <a:srgbClr val="0D0D0D"/>
                </a:solidFill>
                <a:ea typeface="Calibri"/>
              </a:rPr>
              <a:t>يعتبر الاحترام من أهمّ الأمور في العلاقة الزوجة، كما أنّ الرجال يعتبرون أنّ الاحترام أهمّ من الحبّ نفسه، وعندما تحترم الزوجة زوجها فإنّها بذلك تكتسب احترامه في المقابل وتقديره ومن ثمّ حبّه</a:t>
            </a:r>
            <a:endParaRPr lang="ar-EG" dirty="0"/>
          </a:p>
        </p:txBody>
      </p:sp>
      <p:sp>
        <p:nvSpPr>
          <p:cNvPr id="10" name="6-Point Star 9"/>
          <p:cNvSpPr/>
          <p:nvPr/>
        </p:nvSpPr>
        <p:spPr>
          <a:xfrm>
            <a:off x="7470894" y="4337360"/>
            <a:ext cx="377190" cy="457200"/>
          </a:xfrm>
          <a:prstGeom prst="star6">
            <a:avLst/>
          </a:prstGeom>
          <a:ln/>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46646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76400" y="1130060"/>
            <a:ext cx="6477000" cy="1405513"/>
          </a:xfrm>
          <a:prstGeom prst="rect">
            <a:avLst/>
          </a:prstGeom>
        </p:spPr>
        <p:txBody>
          <a:bodyPr wrap="square">
            <a:spAutoFit/>
          </a:bodyPr>
          <a:lstStyle/>
          <a:p>
            <a:pPr algn="r" rtl="1">
              <a:lnSpc>
                <a:spcPct val="115000"/>
              </a:lnSpc>
              <a:spcAft>
                <a:spcPts val="1000"/>
              </a:spcAft>
            </a:pPr>
            <a:r>
              <a:rPr lang="ar-EG" sz="2000" b="1" dirty="0">
                <a:solidFill>
                  <a:srgbClr val="E36C0A"/>
                </a:solidFill>
                <a:ea typeface="Calibri"/>
              </a:rPr>
              <a:t>مفاجأته بهديّة</a:t>
            </a:r>
            <a:endParaRPr lang="en-US" sz="1050" dirty="0">
              <a:ea typeface="Calibri"/>
              <a:cs typeface="Arial"/>
            </a:endParaRPr>
          </a:p>
          <a:p>
            <a:pPr algn="r" rtl="1"/>
            <a:r>
              <a:rPr lang="ar-EG" b="1" dirty="0">
                <a:solidFill>
                  <a:srgbClr val="0D0D0D"/>
                </a:solidFill>
                <a:ea typeface="Calibri"/>
              </a:rPr>
              <a:t> تعتبر فكرة مفاجأة الزوج بهديّة من وقت لآخر فكرة جيّدة من أجل نيل اهتمامه، ويمكن تطبيقها عن طريق البحث عن الأشياء التي تجعله سعيداً ومن ثمّ تحضيرها أو شراؤها</a:t>
            </a:r>
            <a:endParaRPr lang="ar-EG" dirty="0"/>
          </a:p>
        </p:txBody>
      </p:sp>
      <p:sp>
        <p:nvSpPr>
          <p:cNvPr id="3" name="Rectangle 2"/>
          <p:cNvSpPr/>
          <p:nvPr/>
        </p:nvSpPr>
        <p:spPr>
          <a:xfrm>
            <a:off x="1828800" y="2667000"/>
            <a:ext cx="5867400" cy="1405513"/>
          </a:xfrm>
          <a:prstGeom prst="rect">
            <a:avLst/>
          </a:prstGeom>
        </p:spPr>
        <p:txBody>
          <a:bodyPr wrap="square">
            <a:spAutoFit/>
          </a:bodyPr>
          <a:lstStyle/>
          <a:p>
            <a:pPr algn="r" rtl="1">
              <a:lnSpc>
                <a:spcPct val="115000"/>
              </a:lnSpc>
              <a:spcAft>
                <a:spcPts val="1000"/>
              </a:spcAft>
            </a:pPr>
            <a:r>
              <a:rPr lang="ar-EG" sz="2000" b="1" dirty="0">
                <a:solidFill>
                  <a:srgbClr val="E36C0A"/>
                </a:solidFill>
                <a:ea typeface="Calibri"/>
              </a:rPr>
              <a:t>قضاء المزيد من الوقت معه</a:t>
            </a:r>
            <a:endParaRPr lang="en-US" sz="1050" dirty="0">
              <a:ea typeface="Calibri"/>
              <a:cs typeface="Arial"/>
            </a:endParaRPr>
          </a:p>
          <a:p>
            <a:pPr algn="r" rtl="1"/>
            <a:r>
              <a:rPr lang="ar-EG" b="1" dirty="0">
                <a:solidFill>
                  <a:srgbClr val="0D0D0D"/>
                </a:solidFill>
                <a:ea typeface="Calibri"/>
              </a:rPr>
              <a:t> يعد تخصيص الكثير من الوقت للزوج إحدى أهم الأشياء التي تؤدّي إلى أن يقترب الزوج من زوجته، وبذلك يشعر بأهمّيته لديها، ممّا يؤدّي إلى إيلائها الاهتمام في المقابل</a:t>
            </a:r>
            <a:endParaRPr lang="ar-EG" dirty="0"/>
          </a:p>
        </p:txBody>
      </p:sp>
      <p:sp>
        <p:nvSpPr>
          <p:cNvPr id="5" name="6-Point Star 4"/>
          <p:cNvSpPr/>
          <p:nvPr/>
        </p:nvSpPr>
        <p:spPr>
          <a:xfrm>
            <a:off x="7696200" y="2641121"/>
            <a:ext cx="389626" cy="457200"/>
          </a:xfrm>
          <a:prstGeom prst="star6">
            <a:avLst/>
          </a:prstGeom>
          <a:ln/>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6" name="6-Point Star 5"/>
          <p:cNvSpPr/>
          <p:nvPr/>
        </p:nvSpPr>
        <p:spPr>
          <a:xfrm>
            <a:off x="8085826" y="1118558"/>
            <a:ext cx="304800" cy="381000"/>
          </a:xfrm>
          <a:prstGeom prst="star6">
            <a:avLst/>
          </a:prstGeom>
          <a:ln/>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4" name="Rectangle 3"/>
          <p:cNvSpPr/>
          <p:nvPr/>
        </p:nvSpPr>
        <p:spPr>
          <a:xfrm>
            <a:off x="1066800" y="4186893"/>
            <a:ext cx="6324600" cy="1211614"/>
          </a:xfrm>
          <a:prstGeom prst="rect">
            <a:avLst/>
          </a:prstGeom>
        </p:spPr>
        <p:txBody>
          <a:bodyPr wrap="square">
            <a:spAutoFit/>
          </a:bodyPr>
          <a:lstStyle/>
          <a:p>
            <a:pPr algn="r" rtl="1">
              <a:lnSpc>
                <a:spcPct val="115000"/>
              </a:lnSpc>
              <a:spcAft>
                <a:spcPts val="1000"/>
              </a:spcAft>
            </a:pPr>
            <a:r>
              <a:rPr lang="ar-EG" sz="2000" b="1" dirty="0">
                <a:solidFill>
                  <a:srgbClr val="E36C0A"/>
                </a:solidFill>
                <a:ea typeface="Calibri"/>
              </a:rPr>
              <a:t>إيجاد حلول لمشاكله </a:t>
            </a:r>
            <a:endParaRPr lang="en-US" sz="1050" dirty="0">
              <a:ea typeface="Calibri"/>
              <a:cs typeface="Arial"/>
            </a:endParaRPr>
          </a:p>
          <a:p>
            <a:pPr algn="r" rtl="1">
              <a:lnSpc>
                <a:spcPct val="115000"/>
              </a:lnSpc>
              <a:spcAft>
                <a:spcPts val="1000"/>
              </a:spcAft>
            </a:pPr>
            <a:r>
              <a:rPr lang="ar-EG" b="1" dirty="0">
                <a:solidFill>
                  <a:srgbClr val="0D0D0D"/>
                </a:solidFill>
                <a:ea typeface="Calibri"/>
              </a:rPr>
              <a:t>يقدّر الرجل دائماً المرأة التي تعرف كيفيّة حلّ المشاكل وتلك التي تتمتّع بالحكمة الكافية التي تجعلها توجّهه نحو الخيارات الصحيحة.</a:t>
            </a:r>
            <a:endParaRPr lang="en-US" sz="1050" dirty="0">
              <a:ea typeface="Calibri"/>
              <a:cs typeface="Arial"/>
            </a:endParaRPr>
          </a:p>
        </p:txBody>
      </p:sp>
      <p:sp>
        <p:nvSpPr>
          <p:cNvPr id="8" name="6-Point Star 7"/>
          <p:cNvSpPr/>
          <p:nvPr/>
        </p:nvSpPr>
        <p:spPr>
          <a:xfrm>
            <a:off x="7391400" y="4186893"/>
            <a:ext cx="304800" cy="381000"/>
          </a:xfrm>
          <a:prstGeom prst="star6">
            <a:avLst/>
          </a:prstGeom>
          <a:ln/>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9" name="Heart 8"/>
          <p:cNvSpPr/>
          <p:nvPr/>
        </p:nvSpPr>
        <p:spPr>
          <a:xfrm>
            <a:off x="533400" y="5181600"/>
            <a:ext cx="2057400" cy="1531620"/>
          </a:xfrm>
          <a:prstGeom prst="heart">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3446646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816335" y="152400"/>
            <a:ext cx="3560590"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200" b="1" u="sng" dirty="0">
                <a:solidFill>
                  <a:srgbClr val="C00000"/>
                </a:solidFill>
                <a:ea typeface="Calibri"/>
              </a:rPr>
              <a:t>كيف أرضي الله في زوجي</a:t>
            </a:r>
            <a:endParaRPr lang="en-US" sz="1100" dirty="0">
              <a:ea typeface="Calibri"/>
              <a:cs typeface="Arial"/>
            </a:endParaRPr>
          </a:p>
        </p:txBody>
      </p:sp>
      <p:sp>
        <p:nvSpPr>
          <p:cNvPr id="4" name="Flowchart: Stored Data 3"/>
          <p:cNvSpPr/>
          <p:nvPr/>
        </p:nvSpPr>
        <p:spPr>
          <a:xfrm>
            <a:off x="4924993" y="1219200"/>
            <a:ext cx="3343274" cy="594360"/>
          </a:xfrm>
          <a:prstGeom prst="flowChartOnlineStorage">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a:solidFill>
                  <a:srgbClr val="7030A0"/>
                </a:solidFill>
                <a:effectLst/>
                <a:latin typeface="Calibri"/>
                <a:ea typeface="Calibri"/>
                <a:cs typeface="Arial"/>
              </a:rPr>
              <a:t>إرضاء الله في الزوج</a:t>
            </a:r>
            <a:endParaRPr lang="en-US" sz="1100">
              <a:effectLst/>
              <a:latin typeface="Calibri"/>
              <a:ea typeface="Calibri"/>
              <a:cs typeface="Arial"/>
            </a:endParaRPr>
          </a:p>
        </p:txBody>
      </p:sp>
      <p:sp>
        <p:nvSpPr>
          <p:cNvPr id="3" name="Rectangle 2"/>
          <p:cNvSpPr/>
          <p:nvPr/>
        </p:nvSpPr>
        <p:spPr>
          <a:xfrm>
            <a:off x="1523999" y="1885244"/>
            <a:ext cx="6324601" cy="3087512"/>
          </a:xfrm>
          <a:prstGeom prst="rect">
            <a:avLst/>
          </a:prstGeom>
        </p:spPr>
        <p:txBody>
          <a:bodyPr wrap="square">
            <a:spAutoFit/>
          </a:bodyPr>
          <a:lstStyle/>
          <a:p>
            <a:pPr marL="342900" lvl="0" indent="-342900" algn="r" rtl="1">
              <a:lnSpc>
                <a:spcPct val="115000"/>
              </a:lnSpc>
              <a:spcAft>
                <a:spcPts val="0"/>
              </a:spcAft>
              <a:buClr>
                <a:srgbClr val="00B050"/>
              </a:buClr>
              <a:buSzPts val="2400"/>
              <a:buFont typeface="Symbol"/>
              <a:buChar char=""/>
            </a:pPr>
            <a:r>
              <a:rPr lang="ar-EG" b="1" dirty="0">
                <a:solidFill>
                  <a:srgbClr val="0D0D0D"/>
                </a:solidFill>
                <a:ea typeface="Calibri"/>
              </a:rPr>
              <a:t>الطاعة؛ فالله تعالى يقول: (الرِّجَالُ قَوَّامُونَ عَلَى النِّسَاءِ بِمَا فَضَّلَ اللَّهُ بَعْضَهُمْ عَلَىٰ بَعْضٍ وَبِمَا أَنفَقُوا مِنْ أَمْوَالِهِمْ)،وقوامة الرجل على المرأة بالأمر والتوجيه، ويُبنى على طاعتها له حفظ الأسرة من التصدّع والخلافات، ويعزّز حبّ المرأة في قلب زوجها، ويزيد بينهما المودة والألفة، وحتّى يرغّب الإسلام المرأة في أن تطيع زوجها، جعل لها جزيل الأجر والثواب على </a:t>
            </a:r>
            <a:r>
              <a:rPr lang="ar-EG" b="1" dirty="0" smtClean="0">
                <a:solidFill>
                  <a:srgbClr val="0D0D0D"/>
                </a:solidFill>
                <a:ea typeface="Calibri"/>
              </a:rPr>
              <a:t>ذلك.</a:t>
            </a:r>
            <a:endParaRPr lang="en-US" sz="1050" dirty="0">
              <a:ea typeface="Calibri"/>
              <a:cs typeface="Arial"/>
            </a:endParaRPr>
          </a:p>
          <a:p>
            <a:pPr marL="342900" lvl="0" indent="-342900" algn="r" rtl="1">
              <a:lnSpc>
                <a:spcPct val="115000"/>
              </a:lnSpc>
              <a:spcAft>
                <a:spcPts val="1000"/>
              </a:spcAft>
              <a:buClr>
                <a:srgbClr val="00B050"/>
              </a:buClr>
              <a:buSzPts val="2400"/>
              <a:buFont typeface="Symbol"/>
              <a:buChar char=""/>
            </a:pPr>
            <a:r>
              <a:rPr lang="ar-EG" b="1" dirty="0">
                <a:solidFill>
                  <a:srgbClr val="0D0D0D"/>
                </a:solidFill>
                <a:ea typeface="Calibri"/>
              </a:rPr>
              <a:t>عدم الخروج من البيت إلّا بإذن الزوج، فالنّساء مأموراتٌ أن يبقين في بيوتهنّ، ولا يخرجن ولو لزيارة الأهل إلّا بعد استئذان </a:t>
            </a:r>
            <a:r>
              <a:rPr lang="ar-EG" b="1" dirty="0" smtClean="0">
                <a:solidFill>
                  <a:srgbClr val="0D0D0D"/>
                </a:solidFill>
                <a:ea typeface="Calibri"/>
              </a:rPr>
              <a:t>الزوج. </a:t>
            </a:r>
            <a:endParaRPr lang="ar-EG" sz="1050" dirty="0" smtClean="0">
              <a:ea typeface="Calibri"/>
              <a:cs typeface="Arial"/>
            </a:endParaRPr>
          </a:p>
          <a:p>
            <a:pPr marL="342900" lvl="0" indent="-342900" algn="r" rtl="1">
              <a:lnSpc>
                <a:spcPct val="115000"/>
              </a:lnSpc>
              <a:spcAft>
                <a:spcPts val="1000"/>
              </a:spcAft>
              <a:buClr>
                <a:srgbClr val="00B050"/>
              </a:buClr>
              <a:buSzPts val="2400"/>
              <a:buFont typeface="Symbol"/>
              <a:buChar char=""/>
            </a:pPr>
            <a:r>
              <a:rPr lang="ar-EG" b="1" dirty="0" smtClean="0">
                <a:solidFill>
                  <a:srgbClr val="0D0D0D"/>
                </a:solidFill>
                <a:ea typeface="Calibri"/>
              </a:rPr>
              <a:t>عدم </a:t>
            </a:r>
            <a:r>
              <a:rPr lang="ar-EG" b="1" dirty="0">
                <a:solidFill>
                  <a:srgbClr val="0D0D0D"/>
                </a:solidFill>
                <a:ea typeface="Calibri"/>
              </a:rPr>
              <a:t>الصيام صيام تطوع إلّا بإذنه؛ لأنّه قد يتسبّب في نقص متعةٍ له إن كانت صائمةً صوم نافلة.</a:t>
            </a:r>
            <a:endParaRPr lang="ar-EG" dirty="0"/>
          </a:p>
        </p:txBody>
      </p:sp>
      <p:sp>
        <p:nvSpPr>
          <p:cNvPr id="6" name="Flowchart: Stored Data 5"/>
          <p:cNvSpPr/>
          <p:nvPr/>
        </p:nvSpPr>
        <p:spPr>
          <a:xfrm>
            <a:off x="1143000" y="4648200"/>
            <a:ext cx="2566036" cy="1352550"/>
          </a:xfrm>
          <a:prstGeom prst="flowChartOnlineStorage">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8064A2"/>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3446646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313"/>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Horizontal Scroll 2"/>
          <p:cNvSpPr/>
          <p:nvPr/>
        </p:nvSpPr>
        <p:spPr>
          <a:xfrm>
            <a:off x="5105400" y="990600"/>
            <a:ext cx="2945447" cy="1434782"/>
          </a:xfrm>
          <a:prstGeom prst="horizontalScroll">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4800" b="1" i="0" u="none" strike="noStrike" kern="0" cap="none" spc="0" normalizeH="0" baseline="0" noProof="0" dirty="0">
                <a:ln>
                  <a:noFill/>
                </a:ln>
                <a:solidFill>
                  <a:srgbClr val="0D0D0D"/>
                </a:solidFill>
                <a:effectLst/>
                <a:uLnTx/>
                <a:uFillTx/>
                <a:latin typeface="Calibri"/>
                <a:ea typeface="Calibri"/>
                <a:cs typeface="Arial"/>
              </a:rPr>
              <a:t>إستراحة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p:txBody>
      </p:sp>
      <p:pic>
        <p:nvPicPr>
          <p:cNvPr id="4" name="Picture 3"/>
          <p:cNvPicPr/>
          <p:nvPr/>
        </p:nvPicPr>
        <p:blipFill>
          <a:blip r:embed="rId3">
            <a:duotone>
              <a:srgbClr val="C0504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905000" y="2776268"/>
            <a:ext cx="4377055" cy="275431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239516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48200" y="210234"/>
            <a:ext cx="3962400" cy="646331"/>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ysClr val="windowText" lastClr="000000">
                    <a:lumMod val="95000"/>
                    <a:lumOff val="5000"/>
                  </a:sysClr>
                </a:solidFill>
                <a:effectLst/>
                <a:uLnTx/>
                <a:uFillTx/>
              </a:rPr>
              <a:t>الجلسة التدريبية الثانية</a:t>
            </a:r>
            <a:endParaRPr kumimoji="0" lang="ar-EG" sz="3600" b="1" i="0" u="none" strike="noStrike" kern="0" cap="none" spc="0" normalizeH="0" baseline="0" noProof="0" dirty="0">
              <a:ln>
                <a:noFill/>
              </a:ln>
              <a:solidFill>
                <a:sysClr val="windowText" lastClr="000000">
                  <a:lumMod val="95000"/>
                  <a:lumOff val="5000"/>
                </a:sysClr>
              </a:solidFill>
              <a:effectLst/>
              <a:uLnTx/>
              <a:uFillTx/>
            </a:endParaRPr>
          </a:p>
        </p:txBody>
      </p:sp>
      <p:sp>
        <p:nvSpPr>
          <p:cNvPr id="4" name="Text Box 28"/>
          <p:cNvSpPr txBox="1"/>
          <p:nvPr/>
        </p:nvSpPr>
        <p:spPr>
          <a:xfrm>
            <a:off x="3581400" y="1371600"/>
            <a:ext cx="4495800" cy="1200150"/>
          </a:xfrm>
          <a:prstGeom prst="flowChartAlternateProcess">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4800" b="1" i="0" u="none" strike="noStrike" kern="0" cap="none" spc="0" normalizeH="0" baseline="0" noProof="0" dirty="0" smtClean="0">
                <a:ln>
                  <a:noFill/>
                </a:ln>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uLnTx/>
                <a:uFillTx/>
                <a:latin typeface="Calibri"/>
                <a:ea typeface="Calibri"/>
                <a:cs typeface="Arial"/>
              </a:rPr>
              <a:t>المحافظة علي الزوج</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p:txBody>
      </p:sp>
      <p:sp>
        <p:nvSpPr>
          <p:cNvPr id="5" name="Oval Callout 4"/>
          <p:cNvSpPr/>
          <p:nvPr/>
        </p:nvSpPr>
        <p:spPr>
          <a:xfrm>
            <a:off x="1676400" y="3124200"/>
            <a:ext cx="4451985" cy="2442210"/>
          </a:xfrm>
          <a:prstGeom prst="wedgeEllipseCallout">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a:ln>
                  <a:noFill/>
                </a:ln>
                <a:solidFill>
                  <a:sysClr val="windowText" lastClr="000000"/>
                </a:solidFill>
                <a:effectLst/>
                <a:uLnTx/>
                <a:uFillTx/>
                <a:latin typeface="Calibri"/>
                <a:ea typeface="Calibri"/>
                <a:cs typeface="Arial"/>
              </a:rPr>
              <a:t> </a:t>
            </a:r>
          </a:p>
        </p:txBody>
      </p:sp>
    </p:spTree>
    <p:extLst>
      <p:ext uri="{BB962C8B-B14F-4D97-AF65-F5344CB8AC3E}">
        <p14:creationId xmlns:p14="http://schemas.microsoft.com/office/powerpoint/2010/main" val="1542700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57800" y="304800"/>
            <a:ext cx="306593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1">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2800" b="1" i="0" u="none" strike="noStrike" kern="1200" cap="none" spc="0" normalizeH="0" baseline="0" noProof="0" dirty="0">
                <a:ln>
                  <a:noFill/>
                </a:ln>
                <a:solidFill>
                  <a:srgbClr val="C00000"/>
                </a:solidFill>
                <a:effectLst/>
                <a:uLnTx/>
                <a:uFillTx/>
                <a:latin typeface="ae_AlHor" panose="02060603050605020204" pitchFamily="18" charset="-78"/>
                <a:ea typeface="+mn-ea"/>
                <a:cs typeface="ae_AlHor" panose="02060603050605020204" pitchFamily="18" charset="-78"/>
              </a:rPr>
              <a:t>محاور الحقيبة التدريبية</a:t>
            </a:r>
          </a:p>
        </p:txBody>
      </p:sp>
      <p:sp>
        <p:nvSpPr>
          <p:cNvPr id="2" name="Rectangle 1"/>
          <p:cNvSpPr/>
          <p:nvPr/>
        </p:nvSpPr>
        <p:spPr>
          <a:xfrm>
            <a:off x="2286000" y="982176"/>
            <a:ext cx="5334000" cy="4893647"/>
          </a:xfrm>
          <a:prstGeom prst="rect">
            <a:avLst/>
          </a:prstGeom>
        </p:spPr>
        <p:txBody>
          <a:bodyPr wrap="square">
            <a:spAutoFit/>
          </a:bodyPr>
          <a:lstStyle/>
          <a:p>
            <a:pPr marL="342900" lvl="0" indent="-342900" algn="r" rtl="1">
              <a:spcAft>
                <a:spcPts val="0"/>
              </a:spcAft>
              <a:buFont typeface="Symbol"/>
              <a:buChar char=""/>
            </a:pPr>
            <a:r>
              <a:rPr lang="ar-SA" sz="2400" b="1" dirty="0">
                <a:solidFill>
                  <a:srgbClr val="0070C0"/>
                </a:solidFill>
                <a:ea typeface="Times New Roman"/>
              </a:rPr>
              <a:t>الوحدة الأولى: الجلسة الأولى:</a:t>
            </a:r>
            <a:endParaRPr lang="en-US" sz="2400" dirty="0"/>
          </a:p>
          <a:p>
            <a:pPr marL="342900" lvl="0" indent="-342900" algn="r" rtl="1">
              <a:spcAft>
                <a:spcPts val="0"/>
              </a:spcAft>
              <a:buFont typeface="Symbol"/>
              <a:buChar char=""/>
            </a:pPr>
            <a:r>
              <a:rPr lang="ar-SA" sz="2400" b="1" dirty="0">
                <a:ea typeface="Times New Roman"/>
              </a:rPr>
              <a:t>طرق كسب قلب الزوج</a:t>
            </a:r>
            <a:endParaRPr lang="en-US" sz="2400" dirty="0"/>
          </a:p>
          <a:p>
            <a:pPr marL="342900" lvl="0" indent="-342900" algn="r" rtl="1">
              <a:spcAft>
                <a:spcPts val="0"/>
              </a:spcAft>
              <a:buFont typeface="Symbol"/>
              <a:buChar char=""/>
            </a:pPr>
            <a:r>
              <a:rPr lang="ar-SA" sz="2400" b="1" dirty="0">
                <a:ea typeface="Times New Roman"/>
              </a:rPr>
              <a:t>كيف أجعل زوجي يشتاق لي</a:t>
            </a:r>
            <a:endParaRPr lang="en-US" sz="2400" dirty="0"/>
          </a:p>
          <a:p>
            <a:pPr marL="342900" lvl="0" indent="-342900" algn="r" rtl="1">
              <a:spcAft>
                <a:spcPts val="0"/>
              </a:spcAft>
              <a:buFont typeface="Symbol"/>
              <a:buChar char=""/>
            </a:pPr>
            <a:r>
              <a:rPr lang="ar-SA" sz="2400" b="1" dirty="0">
                <a:ea typeface="Times New Roman"/>
              </a:rPr>
              <a:t>أخطاء شائعة تحدث بين المتزوجين حديثاَ </a:t>
            </a:r>
            <a:endParaRPr lang="en-US" sz="2400" dirty="0"/>
          </a:p>
          <a:p>
            <a:pPr marL="342900" lvl="0" indent="-342900" algn="r" rtl="1">
              <a:spcAft>
                <a:spcPts val="0"/>
              </a:spcAft>
              <a:buFont typeface="Symbol"/>
              <a:buChar char=""/>
            </a:pPr>
            <a:r>
              <a:rPr lang="ar-SA" sz="2400" b="1" dirty="0">
                <a:ea typeface="Times New Roman"/>
              </a:rPr>
              <a:t>كيف تتعاملين مع زوجك المشغول عنك دائماَ</a:t>
            </a:r>
            <a:endParaRPr lang="en-US" sz="2400" dirty="0"/>
          </a:p>
          <a:p>
            <a:pPr marL="342900" lvl="0" indent="-342900" algn="r" rtl="1">
              <a:spcAft>
                <a:spcPts val="0"/>
              </a:spcAft>
              <a:buFont typeface="Symbol"/>
              <a:buChar char=""/>
            </a:pPr>
            <a:r>
              <a:rPr lang="ar-SA" sz="2400" b="1" dirty="0">
                <a:ea typeface="Times New Roman"/>
              </a:rPr>
              <a:t>إكتساب حب الزوج</a:t>
            </a:r>
            <a:endParaRPr lang="en-US" sz="2400" dirty="0"/>
          </a:p>
          <a:p>
            <a:pPr marL="342900" lvl="0" indent="-342900" algn="r" rtl="1">
              <a:spcAft>
                <a:spcPts val="0"/>
              </a:spcAft>
              <a:buFont typeface="Symbol"/>
              <a:buChar char=""/>
            </a:pPr>
            <a:r>
              <a:rPr lang="ar-SA" sz="2400" b="1" dirty="0">
                <a:ea typeface="Times New Roman"/>
              </a:rPr>
              <a:t>كيف أرضي الله في زوجي</a:t>
            </a:r>
            <a:r>
              <a:rPr lang="ar-SA" sz="2400" b="1" dirty="0">
                <a:solidFill>
                  <a:srgbClr val="0070C0"/>
                </a:solidFill>
                <a:ea typeface="Times New Roman"/>
              </a:rPr>
              <a:t> </a:t>
            </a:r>
            <a:endParaRPr lang="en-US" sz="2400" dirty="0"/>
          </a:p>
          <a:p>
            <a:pPr marL="342900" lvl="0" indent="-342900" algn="r" rtl="1">
              <a:spcAft>
                <a:spcPts val="0"/>
              </a:spcAft>
              <a:buFont typeface="Symbol"/>
              <a:buChar char=""/>
            </a:pPr>
            <a:r>
              <a:rPr lang="ar-SA" sz="2400" b="1" dirty="0">
                <a:solidFill>
                  <a:srgbClr val="0070C0"/>
                </a:solidFill>
                <a:ea typeface="Times New Roman"/>
              </a:rPr>
              <a:t>الوحدة الأولى: الجلسة </a:t>
            </a:r>
            <a:r>
              <a:rPr lang="ar-SA" sz="2400" b="1" dirty="0" smtClean="0">
                <a:solidFill>
                  <a:srgbClr val="0070C0"/>
                </a:solidFill>
                <a:ea typeface="Times New Roman"/>
              </a:rPr>
              <a:t>الثانية:</a:t>
            </a:r>
            <a:endParaRPr lang="ar-EG" sz="2400" dirty="0" smtClean="0"/>
          </a:p>
          <a:p>
            <a:pPr marL="342900" lvl="0" indent="-342900" algn="r" rtl="1">
              <a:spcAft>
                <a:spcPts val="0"/>
              </a:spcAft>
              <a:buFont typeface="Symbol"/>
              <a:buChar char=""/>
            </a:pPr>
            <a:r>
              <a:rPr lang="ar-SA" sz="2400" b="1" dirty="0" smtClean="0">
                <a:ea typeface="Times New Roman"/>
              </a:rPr>
              <a:t>كيف </a:t>
            </a:r>
            <a:r>
              <a:rPr lang="ar-SA" sz="2400" b="1" dirty="0">
                <a:ea typeface="Times New Roman"/>
              </a:rPr>
              <a:t>أتعامل مع زوجي متقلب </a:t>
            </a:r>
            <a:r>
              <a:rPr lang="ar-SA" sz="2400" b="1" dirty="0" smtClean="0">
                <a:ea typeface="Times New Roman"/>
              </a:rPr>
              <a:t>المزاج</a:t>
            </a:r>
            <a:endParaRPr lang="ar-EG" sz="2400" b="1" dirty="0">
              <a:ea typeface="Times New Roman"/>
            </a:endParaRPr>
          </a:p>
          <a:p>
            <a:pPr marL="342900" lvl="0" indent="-342900" algn="r" rtl="1">
              <a:spcAft>
                <a:spcPts val="0"/>
              </a:spcAft>
              <a:buFont typeface="Symbol"/>
              <a:buChar char=""/>
            </a:pPr>
            <a:r>
              <a:rPr lang="ar-SA" sz="2400" b="1" dirty="0" smtClean="0">
                <a:ea typeface="Times New Roman"/>
              </a:rPr>
              <a:t>كيف </a:t>
            </a:r>
            <a:r>
              <a:rPr lang="ar-SA" sz="2400" b="1" dirty="0">
                <a:ea typeface="Times New Roman"/>
              </a:rPr>
              <a:t>أحافظ علي </a:t>
            </a:r>
            <a:r>
              <a:rPr lang="ar-SA" sz="2400" b="1" dirty="0" smtClean="0">
                <a:ea typeface="Times New Roman"/>
              </a:rPr>
              <a:t>زوجي</a:t>
            </a:r>
            <a:endParaRPr lang="ar-EG" sz="2400" dirty="0" smtClean="0">
              <a:ea typeface="Times New Roman"/>
              <a:cs typeface="Arial"/>
            </a:endParaRPr>
          </a:p>
          <a:p>
            <a:pPr marL="342900" lvl="0" indent="-342900" algn="r" rtl="1">
              <a:spcAft>
                <a:spcPts val="0"/>
              </a:spcAft>
              <a:buFont typeface="Symbol"/>
              <a:buChar char=""/>
            </a:pPr>
            <a:r>
              <a:rPr lang="ar-SA" sz="2400" b="1" dirty="0" smtClean="0">
                <a:ea typeface="Times New Roman"/>
              </a:rPr>
              <a:t>كيف </a:t>
            </a:r>
            <a:r>
              <a:rPr lang="ar-SA" sz="2400" b="1" dirty="0">
                <a:ea typeface="Times New Roman"/>
              </a:rPr>
              <a:t>أصلح بيني وبين </a:t>
            </a:r>
            <a:r>
              <a:rPr lang="ar-SA" sz="2400" b="1" dirty="0" smtClean="0">
                <a:ea typeface="Times New Roman"/>
              </a:rPr>
              <a:t>زوجي</a:t>
            </a:r>
            <a:endParaRPr lang="ar-EG" sz="2400" dirty="0" smtClean="0">
              <a:ea typeface="Times New Roman"/>
              <a:cs typeface="Arial"/>
            </a:endParaRPr>
          </a:p>
          <a:p>
            <a:pPr marL="342900" lvl="0" indent="-342900" algn="r" rtl="1">
              <a:spcAft>
                <a:spcPts val="0"/>
              </a:spcAft>
              <a:buFont typeface="Symbol"/>
              <a:buChar char=""/>
            </a:pPr>
            <a:r>
              <a:rPr lang="ar-SA" sz="2400" b="1" dirty="0" smtClean="0">
                <a:ea typeface="Times New Roman"/>
              </a:rPr>
              <a:t>طرق </a:t>
            </a:r>
            <a:r>
              <a:rPr lang="ar-SA" sz="2400" b="1" dirty="0">
                <a:ea typeface="Times New Roman"/>
              </a:rPr>
              <a:t>تكسبين بها زوجك من </a:t>
            </a:r>
            <a:r>
              <a:rPr lang="ar-SA" sz="2400" b="1" dirty="0" smtClean="0">
                <a:ea typeface="Times New Roman"/>
              </a:rPr>
              <a:t>جديد</a:t>
            </a:r>
            <a:endParaRPr lang="ar-EG" sz="2400" dirty="0" smtClean="0">
              <a:ea typeface="Times New Roman"/>
              <a:cs typeface="Arial"/>
            </a:endParaRPr>
          </a:p>
          <a:p>
            <a:pPr marL="342900" lvl="0" indent="-342900" algn="r" rtl="1">
              <a:spcAft>
                <a:spcPts val="0"/>
              </a:spcAft>
              <a:buFont typeface="Symbol"/>
              <a:buChar char=""/>
            </a:pPr>
            <a:r>
              <a:rPr lang="ar-SA" sz="2400" b="1" dirty="0" smtClean="0">
                <a:ea typeface="Times New Roman"/>
              </a:rPr>
              <a:t>وصايا </a:t>
            </a:r>
            <a:r>
              <a:rPr lang="ar-SA" sz="2400" b="1" dirty="0">
                <a:ea typeface="Times New Roman"/>
              </a:rPr>
              <a:t>نافعة للمرآة لكسب زوجها وإسعادة</a:t>
            </a:r>
            <a:endParaRPr lang="en-US" sz="2400" dirty="0">
              <a:ea typeface="Calibri"/>
              <a:cs typeface="Arial"/>
            </a:endParaRPr>
          </a:p>
        </p:txBody>
      </p:sp>
    </p:spTree>
    <p:extLst>
      <p:ext uri="{BB962C8B-B14F-4D97-AF65-F5344CB8AC3E}">
        <p14:creationId xmlns:p14="http://schemas.microsoft.com/office/powerpoint/2010/main" val="3446646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886200" y="152400"/>
            <a:ext cx="4942379"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200" b="1" u="sng" dirty="0">
                <a:solidFill>
                  <a:srgbClr val="C00000"/>
                </a:solidFill>
                <a:ea typeface="Calibri"/>
              </a:rPr>
              <a:t>كيف أتعامل مع زوجي متقلب المزاج</a:t>
            </a:r>
            <a:endParaRPr lang="en-US" sz="1100" dirty="0">
              <a:ea typeface="Calibri"/>
              <a:cs typeface="Arial"/>
            </a:endParaRPr>
          </a:p>
        </p:txBody>
      </p:sp>
      <p:sp>
        <p:nvSpPr>
          <p:cNvPr id="4" name="Flowchart: Terminator 3"/>
          <p:cNvSpPr/>
          <p:nvPr/>
        </p:nvSpPr>
        <p:spPr>
          <a:xfrm>
            <a:off x="5486400" y="1295400"/>
            <a:ext cx="2766060" cy="560070"/>
          </a:xfrm>
          <a:prstGeom prst="flowChartTerminator">
            <a:avLst/>
          </a:prstGeom>
          <a:solidFill>
            <a:sysClr val="window" lastClr="FFFFFF"/>
          </a:solid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1000"/>
              </a:spcAft>
              <a:buClrTx/>
              <a:buSzTx/>
              <a:buFontTx/>
              <a:buNone/>
              <a:tabLst/>
              <a:defRPr/>
            </a:pPr>
            <a:endParaRPr kumimoji="0" lang="ar-EG" sz="700" b="1" i="0" u="none" strike="noStrike" kern="0" cap="none" spc="0" normalizeH="0" baseline="0" noProof="0" dirty="0" smtClean="0">
              <a:ln>
                <a:noFill/>
              </a:ln>
              <a:solidFill>
                <a:srgbClr val="7030A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dirty="0" smtClean="0">
                <a:ln>
                  <a:noFill/>
                </a:ln>
                <a:solidFill>
                  <a:srgbClr val="7030A0"/>
                </a:solidFill>
                <a:effectLst/>
                <a:uLnTx/>
                <a:uFillTx/>
                <a:latin typeface="Calibri"/>
                <a:ea typeface="Calibri"/>
                <a:cs typeface="Arial"/>
              </a:rPr>
              <a:t>فن </a:t>
            </a:r>
            <a:r>
              <a:rPr kumimoji="0" lang="ar-EG" sz="2400" b="1" i="0" u="none" strike="noStrike" kern="0" cap="none" spc="0" normalizeH="0" baseline="0" noProof="0" dirty="0">
                <a:ln>
                  <a:noFill/>
                </a:ln>
                <a:solidFill>
                  <a:srgbClr val="7030A0"/>
                </a:solidFill>
                <a:effectLst/>
                <a:uLnTx/>
                <a:uFillTx/>
                <a:latin typeface="Calibri"/>
                <a:ea typeface="Calibri"/>
                <a:cs typeface="Arial"/>
              </a:rPr>
              <a:t>التعامل مع الزوج </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Arial"/>
              </a:rPr>
              <a:t> </a:t>
            </a:r>
          </a:p>
        </p:txBody>
      </p:sp>
      <p:sp>
        <p:nvSpPr>
          <p:cNvPr id="3" name="Rectangle 2"/>
          <p:cNvSpPr/>
          <p:nvPr/>
        </p:nvSpPr>
        <p:spPr>
          <a:xfrm>
            <a:off x="1828800" y="2057400"/>
            <a:ext cx="6172200" cy="923330"/>
          </a:xfrm>
          <a:prstGeom prst="rect">
            <a:avLst/>
          </a:prstGeom>
        </p:spPr>
        <p:txBody>
          <a:bodyPr wrap="square">
            <a:spAutoFit/>
          </a:bodyPr>
          <a:lstStyle/>
          <a:p>
            <a:pPr algn="r" rtl="1"/>
            <a:r>
              <a:rPr lang="ar-EG" b="1" dirty="0">
                <a:solidFill>
                  <a:srgbClr val="0D0D0D"/>
                </a:solidFill>
                <a:ea typeface="Calibri"/>
              </a:rPr>
              <a:t>هناك الكثير من الأشخاص الذين يقومون بأخذ دورات عن كيفية التعامل مع الآخرين وتطوير مهارات التعامل مع المجتمع، لكن من الذكاء والبديهة استخدام هذه المهارة في التعامل مع الزوج من أجل بناء أسرة صحية </a:t>
            </a:r>
            <a:r>
              <a:rPr lang="ar-EG" b="1" dirty="0" smtClean="0">
                <a:solidFill>
                  <a:srgbClr val="0D0D0D"/>
                </a:solidFill>
                <a:ea typeface="Calibri"/>
              </a:rPr>
              <a:t>وسليمة.</a:t>
            </a:r>
            <a:endParaRPr lang="ar-EG" dirty="0"/>
          </a:p>
        </p:txBody>
      </p:sp>
      <p:sp>
        <p:nvSpPr>
          <p:cNvPr id="6" name="Flowchart: Terminator 5"/>
          <p:cNvSpPr/>
          <p:nvPr/>
        </p:nvSpPr>
        <p:spPr>
          <a:xfrm>
            <a:off x="2971800" y="3103245"/>
            <a:ext cx="4520564" cy="554355"/>
          </a:xfrm>
          <a:prstGeom prst="flowChartTerminator">
            <a:avLst/>
          </a:prstGeom>
          <a:solidFill>
            <a:sysClr val="window" lastClr="FFFFFF"/>
          </a:solidFill>
          <a:ln w="25400" cap="flat" cmpd="sng" algn="ctr">
            <a:solidFill>
              <a:srgbClr val="8064A2"/>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a:ln>
                  <a:noFill/>
                </a:ln>
                <a:solidFill>
                  <a:srgbClr val="7030A0"/>
                </a:solidFill>
                <a:effectLst/>
                <a:uLnTx/>
                <a:uFillTx/>
                <a:latin typeface="Calibri"/>
                <a:ea typeface="Calibri"/>
                <a:cs typeface="Arial"/>
              </a:rPr>
              <a:t>كيفية التعامل مع الزوج متقلب المزاج</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5" name="Rectangle 4"/>
          <p:cNvSpPr/>
          <p:nvPr/>
        </p:nvSpPr>
        <p:spPr>
          <a:xfrm>
            <a:off x="938122" y="3733800"/>
            <a:ext cx="6558555" cy="1366528"/>
          </a:xfrm>
          <a:prstGeom prst="rect">
            <a:avLst/>
          </a:prstGeom>
        </p:spPr>
        <p:txBody>
          <a:bodyPr wrap="square">
            <a:spAutoFit/>
          </a:bodyPr>
          <a:lstStyle/>
          <a:p>
            <a:pPr marL="342900" lvl="0" indent="-342900" algn="r" rtl="1">
              <a:lnSpc>
                <a:spcPct val="115000"/>
              </a:lnSpc>
              <a:spcAft>
                <a:spcPts val="0"/>
              </a:spcAft>
              <a:buClr>
                <a:srgbClr val="31849B"/>
              </a:buClr>
              <a:buFont typeface="Wingdings"/>
              <a:buChar char=""/>
            </a:pPr>
            <a:r>
              <a:rPr lang="ar-EG" b="1" dirty="0">
                <a:solidFill>
                  <a:srgbClr val="0D0D0D"/>
                </a:solidFill>
                <a:ea typeface="Calibri"/>
              </a:rPr>
              <a:t>تفهم الزوجة لمشاعر زوجها عندما يكون بمزاج سيئ، ومحاولة السيطرة على مشاعرها، مثل أن تقوم بكتمان مشاعر الغضب وقتها تفهماً لما يشعر به. </a:t>
            </a:r>
            <a:endParaRPr lang="en-US" sz="1050" dirty="0">
              <a:ea typeface="Calibri"/>
              <a:cs typeface="Arial"/>
            </a:endParaRPr>
          </a:p>
          <a:p>
            <a:pPr marL="342900" lvl="0" indent="-342900" algn="r" rtl="1">
              <a:lnSpc>
                <a:spcPct val="115000"/>
              </a:lnSpc>
              <a:spcAft>
                <a:spcPts val="1000"/>
              </a:spcAft>
              <a:buClr>
                <a:srgbClr val="31849B"/>
              </a:buClr>
              <a:buFont typeface="Wingdings"/>
              <a:buChar char=""/>
            </a:pPr>
            <a:r>
              <a:rPr lang="ar-EG" b="1" dirty="0">
                <a:solidFill>
                  <a:srgbClr val="0D0D0D"/>
                </a:solidFill>
                <a:ea typeface="Calibri"/>
              </a:rPr>
              <a:t>سيطرة الزوجة على مزاجها وتحمل مزاج الزوج المتقلب، إذ عليها أن تتحكم بمزاجها وضبط أعصابها عندما يكون الزوج بحالة مزاجية </a:t>
            </a:r>
            <a:r>
              <a:rPr lang="ar-EG" b="1" dirty="0" smtClean="0">
                <a:solidFill>
                  <a:srgbClr val="0D0D0D"/>
                </a:solidFill>
                <a:ea typeface="Calibri"/>
              </a:rPr>
              <a:t>سيئة.</a:t>
            </a:r>
            <a:endParaRPr lang="en-US" sz="1050" dirty="0">
              <a:ea typeface="Calibri"/>
              <a:cs typeface="Arial"/>
            </a:endParaRPr>
          </a:p>
        </p:txBody>
      </p:sp>
      <p:sp>
        <p:nvSpPr>
          <p:cNvPr id="8" name="Flowchart: Display 7"/>
          <p:cNvSpPr/>
          <p:nvPr/>
        </p:nvSpPr>
        <p:spPr>
          <a:xfrm>
            <a:off x="920869" y="5095959"/>
            <a:ext cx="3053715" cy="931545"/>
          </a:xfrm>
          <a:prstGeom prst="flowChartDisplay">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8064A2"/>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82451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Terminator 2"/>
          <p:cNvSpPr/>
          <p:nvPr/>
        </p:nvSpPr>
        <p:spPr>
          <a:xfrm>
            <a:off x="3733800" y="1143000"/>
            <a:ext cx="4640580" cy="605790"/>
          </a:xfrm>
          <a:prstGeom prst="flowChartTerminator">
            <a:avLst/>
          </a:prstGeom>
          <a:solidFill>
            <a:sysClr val="window" lastClr="FFFFFF"/>
          </a:solid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a:solidFill>
                  <a:srgbClr val="7030A0"/>
                </a:solidFill>
                <a:effectLst/>
                <a:latin typeface="Calibri"/>
                <a:ea typeface="Calibri"/>
                <a:cs typeface="Arial"/>
              </a:rPr>
              <a:t>نصائح للتعامل مع الزوج متقلب المزاج</a:t>
            </a:r>
            <a:endParaRPr lang="en-US" sz="1100">
              <a:effectLst/>
              <a:latin typeface="Calibri"/>
              <a:ea typeface="Calibri"/>
              <a:cs typeface="Arial"/>
            </a:endParaRPr>
          </a:p>
        </p:txBody>
      </p:sp>
      <p:sp>
        <p:nvSpPr>
          <p:cNvPr id="2" name="Rectangle 1"/>
          <p:cNvSpPr/>
          <p:nvPr/>
        </p:nvSpPr>
        <p:spPr>
          <a:xfrm>
            <a:off x="1600200" y="1753840"/>
            <a:ext cx="6096000" cy="2640723"/>
          </a:xfrm>
          <a:prstGeom prst="rect">
            <a:avLst/>
          </a:prstGeom>
        </p:spPr>
        <p:txBody>
          <a:bodyPr wrap="square">
            <a:spAutoFit/>
          </a:bodyPr>
          <a:lstStyle/>
          <a:p>
            <a:pPr marL="342900" lvl="0" indent="-342900" algn="r" rtl="1">
              <a:lnSpc>
                <a:spcPct val="115000"/>
              </a:lnSpc>
              <a:spcAft>
                <a:spcPts val="0"/>
              </a:spcAft>
              <a:buClr>
                <a:srgbClr val="7030A0"/>
              </a:buClr>
              <a:buFont typeface="Symbol"/>
              <a:buBlip>
                <a:blip r:embed="rId3"/>
              </a:buBlip>
            </a:pPr>
            <a:r>
              <a:rPr lang="ar-EG" b="1" dirty="0">
                <a:solidFill>
                  <a:srgbClr val="0D0D0D"/>
                </a:solidFill>
                <a:ea typeface="Calibri"/>
              </a:rPr>
              <a:t>ترك مساحة للرجل لفعل بعض الأمور وحده، قد يبدو أنّ الزوج سوف يشعر بالسعادة عند قيام الزوجة باختيار ملابسه، أو عند إعداد الطعام </a:t>
            </a:r>
            <a:r>
              <a:rPr lang="ar-EG" b="1" dirty="0" smtClean="0">
                <a:solidFill>
                  <a:srgbClr val="0D0D0D"/>
                </a:solidFill>
                <a:ea typeface="Calibri"/>
              </a:rPr>
              <a:t>له. </a:t>
            </a:r>
            <a:endParaRPr lang="en-US" sz="1050" dirty="0">
              <a:ea typeface="Calibri"/>
              <a:cs typeface="Arial"/>
            </a:endParaRPr>
          </a:p>
          <a:p>
            <a:pPr marL="342900" lvl="0" indent="-342900" algn="r" rtl="1">
              <a:lnSpc>
                <a:spcPct val="115000"/>
              </a:lnSpc>
              <a:spcAft>
                <a:spcPts val="0"/>
              </a:spcAft>
              <a:buClr>
                <a:srgbClr val="7030A0"/>
              </a:buClr>
              <a:buFont typeface="Symbol"/>
              <a:buBlip>
                <a:blip r:embed="rId3"/>
              </a:buBlip>
            </a:pPr>
            <a:r>
              <a:rPr lang="ar-EG" b="1" dirty="0">
                <a:solidFill>
                  <a:srgbClr val="0D0D0D"/>
                </a:solidFill>
                <a:ea typeface="Calibri"/>
              </a:rPr>
              <a:t>إظهار الاهتمام به وحده، فعند قيام الزوجة بالأمور التي يحبها الزوج، مثل القراءة، أو الذهاب بنزهة معاً للبحر، والاهتمام بالأنشطة التي يحب القيام </a:t>
            </a:r>
            <a:r>
              <a:rPr lang="ar-EG" b="1" dirty="0" smtClean="0">
                <a:solidFill>
                  <a:srgbClr val="0D0D0D"/>
                </a:solidFill>
                <a:ea typeface="Calibri"/>
              </a:rPr>
              <a:t>بها.</a:t>
            </a:r>
            <a:endParaRPr lang="en-US" sz="1050" dirty="0">
              <a:ea typeface="Calibri"/>
              <a:cs typeface="Arial"/>
            </a:endParaRPr>
          </a:p>
          <a:p>
            <a:pPr marL="342900" lvl="0" indent="-342900" algn="r" rtl="1">
              <a:lnSpc>
                <a:spcPct val="115000"/>
              </a:lnSpc>
              <a:spcAft>
                <a:spcPts val="1000"/>
              </a:spcAft>
              <a:buClr>
                <a:srgbClr val="7030A0"/>
              </a:buClr>
              <a:buFont typeface="Symbol"/>
              <a:buBlip>
                <a:blip r:embed="rId3"/>
              </a:buBlip>
            </a:pPr>
            <a:r>
              <a:rPr lang="ar-EG" b="1" dirty="0">
                <a:solidFill>
                  <a:srgbClr val="0D0D0D"/>
                </a:solidFill>
                <a:ea typeface="Calibri"/>
              </a:rPr>
              <a:t>تقديم الدعم للزوج، إنّ إيمان الزوجة بزوجها ودعمه يجعل الزوج بمزاج رائع وهادئ، بالإضافة لتقديم بعض النصائح له وتأييد آرائه وأفكاره وأقواله. </a:t>
            </a:r>
            <a:endParaRPr lang="en-US" sz="1050" dirty="0">
              <a:ea typeface="Calibri"/>
              <a:cs typeface="Arial"/>
            </a:endParaRPr>
          </a:p>
        </p:txBody>
      </p:sp>
      <p:sp>
        <p:nvSpPr>
          <p:cNvPr id="5" name="Flowchart: Terminator 4"/>
          <p:cNvSpPr/>
          <p:nvPr/>
        </p:nvSpPr>
        <p:spPr>
          <a:xfrm>
            <a:off x="1219200" y="4343399"/>
            <a:ext cx="3516630" cy="1617345"/>
          </a:xfrm>
          <a:prstGeom prst="flowChartTerminator">
            <a:avLst/>
          </a:prstGeom>
          <a:blipFill dpi="0" rotWithShape="1">
            <a:blip r:embed="rId4">
              <a:extLst>
                <a:ext uri="{28A0092B-C50C-407E-A947-70E740481C1C}">
                  <a14:useLocalDpi xmlns:a14="http://schemas.microsoft.com/office/drawing/2010/main" val="0"/>
                </a:ext>
              </a:extLst>
            </a:blip>
            <a:srcRect/>
            <a:stretch>
              <a:fillRect/>
            </a:stretch>
          </a:blip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482451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029200" y="152400"/>
            <a:ext cx="3576620" cy="688458"/>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600" b="1" u="sng" dirty="0">
                <a:solidFill>
                  <a:srgbClr val="C00000"/>
                </a:solidFill>
                <a:ea typeface="Calibri"/>
              </a:rPr>
              <a:t>كيف أحافظ على زوجي</a:t>
            </a:r>
            <a:endParaRPr lang="en-US" sz="1200" dirty="0">
              <a:ea typeface="Calibri"/>
              <a:cs typeface="Arial"/>
            </a:endParaRPr>
          </a:p>
        </p:txBody>
      </p:sp>
      <p:sp>
        <p:nvSpPr>
          <p:cNvPr id="3" name="Rectangle 2"/>
          <p:cNvSpPr/>
          <p:nvPr/>
        </p:nvSpPr>
        <p:spPr>
          <a:xfrm>
            <a:off x="1524000" y="1066800"/>
            <a:ext cx="6553200" cy="3888244"/>
          </a:xfrm>
          <a:prstGeom prst="rect">
            <a:avLst/>
          </a:prstGeom>
        </p:spPr>
        <p:txBody>
          <a:bodyPr wrap="square">
            <a:spAutoFit/>
          </a:bodyPr>
          <a:lstStyle/>
          <a:p>
            <a:pPr algn="r" rtl="1">
              <a:lnSpc>
                <a:spcPct val="115000"/>
              </a:lnSpc>
              <a:spcAft>
                <a:spcPts val="1000"/>
              </a:spcAft>
            </a:pPr>
            <a:r>
              <a:rPr lang="ar-EG" sz="2000" b="1" dirty="0">
                <a:solidFill>
                  <a:srgbClr val="31849B"/>
                </a:solidFill>
                <a:ea typeface="Calibri"/>
              </a:rPr>
              <a:t>العناية بالزوج </a:t>
            </a:r>
            <a:endParaRPr lang="en-US" sz="1050" dirty="0">
              <a:ea typeface="Calibri"/>
              <a:cs typeface="Arial"/>
            </a:endParaRPr>
          </a:p>
          <a:p>
            <a:pPr algn="r" rtl="1">
              <a:lnSpc>
                <a:spcPct val="115000"/>
              </a:lnSpc>
              <a:spcAft>
                <a:spcPts val="1000"/>
              </a:spcAft>
            </a:pPr>
            <a:r>
              <a:rPr lang="ar-EG" b="1" dirty="0">
                <a:solidFill>
                  <a:srgbClr val="0D0D0D"/>
                </a:solidFill>
                <a:ea typeface="Calibri"/>
              </a:rPr>
              <a:t>يحتاج الزوج للشعور بحبّ وتقدير زوجته، من خلال اعتنائها به بصدقٍ وتعاملها مع بلُطفٍ ورقة، وذلك باتّباع الطرق الآتية:</a:t>
            </a:r>
            <a:endParaRPr lang="en-US" sz="1050" dirty="0">
              <a:ea typeface="Calibri"/>
              <a:cs typeface="Arial"/>
            </a:endParaRPr>
          </a:p>
          <a:p>
            <a:pPr marL="342900" lvl="0" indent="-342900" algn="r" rtl="1">
              <a:lnSpc>
                <a:spcPct val="115000"/>
              </a:lnSpc>
              <a:spcAft>
                <a:spcPts val="0"/>
              </a:spcAft>
              <a:buClr>
                <a:srgbClr val="31849B"/>
              </a:buClr>
              <a:buFont typeface="Wingdings"/>
              <a:buChar char=""/>
            </a:pPr>
            <a:r>
              <a:rPr lang="ar-EG" b="1" dirty="0">
                <a:solidFill>
                  <a:srgbClr val="0D0D0D"/>
                </a:solidFill>
                <a:ea typeface="Calibri"/>
              </a:rPr>
              <a:t>سؤال الزوج عن حاجاته والاهتمام برغباته، وتلبيتها قدر الإمكان. </a:t>
            </a:r>
            <a:endParaRPr lang="en-US" sz="1050" dirty="0">
              <a:ea typeface="Calibri"/>
              <a:cs typeface="Arial"/>
            </a:endParaRPr>
          </a:p>
          <a:p>
            <a:pPr marL="342900" lvl="0" indent="-342900" algn="r" rtl="1">
              <a:lnSpc>
                <a:spcPct val="115000"/>
              </a:lnSpc>
              <a:spcAft>
                <a:spcPts val="0"/>
              </a:spcAft>
              <a:buClr>
                <a:srgbClr val="31849B"/>
              </a:buClr>
              <a:buFont typeface="Wingdings"/>
              <a:buChar char=""/>
            </a:pPr>
            <a:r>
              <a:rPr lang="ar-EG" b="1" dirty="0">
                <a:solidFill>
                  <a:srgbClr val="0D0D0D"/>
                </a:solidFill>
                <a:ea typeface="Calibri"/>
              </a:rPr>
              <a:t>الحوار الزوجيّ الهادف والتحدّث مع الزوج في مختلف القضايا والأمور بشكلٍ وديّ ولطيف. </a:t>
            </a:r>
            <a:endParaRPr lang="en-US" sz="1050" dirty="0">
              <a:ea typeface="Calibri"/>
              <a:cs typeface="Arial"/>
            </a:endParaRPr>
          </a:p>
          <a:p>
            <a:pPr marL="342900" lvl="0" indent="-342900" algn="r" rtl="1">
              <a:lnSpc>
                <a:spcPct val="115000"/>
              </a:lnSpc>
              <a:spcAft>
                <a:spcPts val="0"/>
              </a:spcAft>
              <a:buClr>
                <a:srgbClr val="31849B"/>
              </a:buClr>
              <a:buFont typeface="Wingdings"/>
              <a:buChar char=""/>
            </a:pPr>
            <a:r>
              <a:rPr lang="ar-EG" b="1" dirty="0">
                <a:solidFill>
                  <a:srgbClr val="0D0D0D"/>
                </a:solidFill>
                <a:ea typeface="Calibri"/>
              </a:rPr>
              <a:t>العمل على كسر روتين الحياة الزوجيّة بانتظامٍ، ومُشاركة الزوج الهوايات الجديدة، وانتقاء أماكن مميّزة للتنزه والذهاب لها معاً.</a:t>
            </a:r>
            <a:endParaRPr lang="en-US" sz="1050" dirty="0">
              <a:ea typeface="Calibri"/>
              <a:cs typeface="Arial"/>
            </a:endParaRPr>
          </a:p>
          <a:p>
            <a:pPr marL="342900" lvl="0" indent="-342900" algn="r" rtl="1">
              <a:lnSpc>
                <a:spcPct val="115000"/>
              </a:lnSpc>
              <a:spcAft>
                <a:spcPts val="0"/>
              </a:spcAft>
              <a:buClr>
                <a:srgbClr val="31849B"/>
              </a:buClr>
              <a:buFont typeface="Wingdings"/>
              <a:buChar char=""/>
            </a:pPr>
            <a:r>
              <a:rPr lang="ar-EG" b="1" dirty="0">
                <a:solidFill>
                  <a:srgbClr val="0D0D0D"/>
                </a:solidFill>
                <a:ea typeface="Calibri"/>
              </a:rPr>
              <a:t>جعل الزوج أحد أولويات المرأة وبالتالي الاهتمام به وإعطاءه الوقت الكافي، ودعمه ومُساعدته على التغيير للأفضل، أو الوصول إلى أهدافه وطموحاته بحبٍ ومودّة. </a:t>
            </a:r>
            <a:endParaRPr lang="en-US" sz="1050" dirty="0">
              <a:ea typeface="Calibri"/>
              <a:cs typeface="Arial"/>
            </a:endParaRPr>
          </a:p>
        </p:txBody>
      </p:sp>
      <p:sp>
        <p:nvSpPr>
          <p:cNvPr id="5" name="Flowchart: Document 4"/>
          <p:cNvSpPr/>
          <p:nvPr/>
        </p:nvSpPr>
        <p:spPr>
          <a:xfrm>
            <a:off x="1088366" y="4648200"/>
            <a:ext cx="3160395" cy="1371600"/>
          </a:xfrm>
          <a:prstGeom prst="flowChartDocument">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ysClr val="windowText" lastClr="000000"/>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482451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343400" y="152400"/>
            <a:ext cx="4427815" cy="688458"/>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lnSpc>
                <a:spcPct val="115000"/>
              </a:lnSpc>
              <a:spcAft>
                <a:spcPts val="1000"/>
              </a:spcAft>
            </a:pPr>
            <a:r>
              <a:rPr lang="ar-SA" sz="3600" b="1" u="sng" kern="1800" dirty="0">
                <a:solidFill>
                  <a:srgbClr val="C00000"/>
                </a:solidFill>
                <a:ea typeface="Times New Roman"/>
              </a:rPr>
              <a:t>كيف أصلح بيني وبين زوجي</a:t>
            </a:r>
            <a:endParaRPr lang="en-US" sz="1200" dirty="0">
              <a:ea typeface="Calibri"/>
              <a:cs typeface="Arial"/>
            </a:endParaRPr>
          </a:p>
        </p:txBody>
      </p:sp>
      <p:sp>
        <p:nvSpPr>
          <p:cNvPr id="4" name="Rectangle 3"/>
          <p:cNvSpPr/>
          <p:nvPr/>
        </p:nvSpPr>
        <p:spPr>
          <a:xfrm>
            <a:off x="5867400" y="1219200"/>
            <a:ext cx="2434590" cy="525780"/>
          </a:xfrm>
          <a:prstGeom prst="rect">
            <a:avLst/>
          </a:prstGeom>
          <a:solidFill>
            <a:sysClr val="window" lastClr="FFFFFF"/>
          </a:solid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100" b="1" dirty="0" smtClean="0">
              <a:solidFill>
                <a:srgbClr val="7030A0"/>
              </a:solidFill>
              <a:effectLst/>
              <a:latin typeface="Calibri"/>
              <a:ea typeface="Calibri"/>
              <a:cs typeface="Arial"/>
            </a:endParaRPr>
          </a:p>
          <a:p>
            <a:pPr algn="r" rtl="1">
              <a:lnSpc>
                <a:spcPct val="115000"/>
              </a:lnSpc>
              <a:spcAft>
                <a:spcPts val="1000"/>
              </a:spcAft>
            </a:pPr>
            <a:r>
              <a:rPr lang="ar-EG" sz="2400" b="1" dirty="0" smtClean="0">
                <a:solidFill>
                  <a:srgbClr val="7030A0"/>
                </a:solidFill>
                <a:effectLst/>
                <a:latin typeface="Calibri"/>
                <a:ea typeface="Calibri"/>
                <a:cs typeface="Arial"/>
              </a:rPr>
              <a:t>نصائح </a:t>
            </a:r>
            <a:r>
              <a:rPr lang="ar-EG" sz="2400" b="1" dirty="0">
                <a:solidFill>
                  <a:srgbClr val="7030A0"/>
                </a:solidFill>
                <a:effectLst/>
                <a:latin typeface="Calibri"/>
                <a:ea typeface="Calibri"/>
                <a:cs typeface="Arial"/>
              </a:rPr>
              <a:t>مهمّة للزوجين</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3" name="Rectangle 2"/>
          <p:cNvSpPr/>
          <p:nvPr/>
        </p:nvSpPr>
        <p:spPr>
          <a:xfrm>
            <a:off x="1524000" y="1828800"/>
            <a:ext cx="6553200" cy="2768963"/>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ليس من الضروري أن تكون الزوجة هي المُذنبة دائماً في كثير من الأحيان يكون الزوج هو المُذنب، فسوف نتعرف على أهم النصائح إلى الزوجين فيما يلي: </a:t>
            </a:r>
            <a:endParaRPr lang="en-US" sz="1050" dirty="0">
              <a:ea typeface="Calibri"/>
              <a:cs typeface="Arial"/>
            </a:endParaRPr>
          </a:p>
          <a:p>
            <a:pPr marL="342900" lvl="0" indent="-342900" algn="r" rtl="1">
              <a:lnSpc>
                <a:spcPct val="115000"/>
              </a:lnSpc>
              <a:spcAft>
                <a:spcPts val="0"/>
              </a:spcAft>
              <a:buClr>
                <a:srgbClr val="7030A0"/>
              </a:buClr>
              <a:buFont typeface="Symbol"/>
              <a:buChar char=""/>
            </a:pPr>
            <a:r>
              <a:rPr lang="ar-EG" b="1" dirty="0">
                <a:solidFill>
                  <a:srgbClr val="0D0D0D"/>
                </a:solidFill>
                <a:ea typeface="Calibri"/>
              </a:rPr>
              <a:t>يجب أن تُحافظ الزوجة على أسرار زوجها وبيتها، فهُناك كثير من المشكلات تقع بسبب كثرة الحديث بين الزوجة والنساء الأخريات بالإفصاح عن أسرار بيتها وزوجها </a:t>
            </a:r>
            <a:r>
              <a:rPr lang="ar-EG" b="1" dirty="0" smtClean="0">
                <a:solidFill>
                  <a:srgbClr val="0D0D0D"/>
                </a:solidFill>
                <a:ea typeface="Calibri"/>
              </a:rPr>
              <a:t>الشخصية.</a:t>
            </a:r>
            <a:endParaRPr lang="en-US" sz="1050" dirty="0">
              <a:ea typeface="Calibri"/>
              <a:cs typeface="Arial"/>
            </a:endParaRPr>
          </a:p>
          <a:p>
            <a:pPr marL="342900" lvl="0" indent="-342900" algn="r" rtl="1">
              <a:lnSpc>
                <a:spcPct val="115000"/>
              </a:lnSpc>
              <a:spcAft>
                <a:spcPts val="1000"/>
              </a:spcAft>
              <a:buClr>
                <a:srgbClr val="7030A0"/>
              </a:buClr>
              <a:buFont typeface="Symbol"/>
              <a:buChar char=""/>
            </a:pPr>
            <a:r>
              <a:rPr lang="ar-EG" b="1" dirty="0">
                <a:solidFill>
                  <a:srgbClr val="0D0D0D"/>
                </a:solidFill>
                <a:ea typeface="Calibri"/>
              </a:rPr>
              <a:t>الحوار بين الزوجين بالحسنى، فهُناك الكثير من المُشكلات التي تُعاني منها كثير من الأُسر يكون أساسها الخلافات الزوجية من خلال عدم القدرة على الحوار بين الزوجين بشكل حسن </a:t>
            </a:r>
            <a:r>
              <a:rPr lang="ar-EG" b="1" dirty="0" smtClean="0">
                <a:solidFill>
                  <a:srgbClr val="0D0D0D"/>
                </a:solidFill>
                <a:ea typeface="Calibri"/>
              </a:rPr>
              <a:t>ولبق.</a:t>
            </a:r>
            <a:endParaRPr lang="en-US" sz="1050" dirty="0">
              <a:ea typeface="Calibri"/>
              <a:cs typeface="Arial"/>
            </a:endParaRPr>
          </a:p>
        </p:txBody>
      </p:sp>
      <p:sp>
        <p:nvSpPr>
          <p:cNvPr id="6" name="Folded Corner 5"/>
          <p:cNvSpPr/>
          <p:nvPr/>
        </p:nvSpPr>
        <p:spPr>
          <a:xfrm>
            <a:off x="1219200" y="4419600"/>
            <a:ext cx="2867025" cy="1433014"/>
          </a:xfrm>
          <a:prstGeom prst="foldedCorner">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4239516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953000" y="1143000"/>
            <a:ext cx="3360420" cy="525780"/>
          </a:xfrm>
          <a:prstGeom prst="rect">
            <a:avLst/>
          </a:prstGeom>
          <a:solidFill>
            <a:sysClr val="window" lastClr="FFFFFF"/>
          </a:solidFill>
          <a:ln w="25400" cap="flat" cmpd="sng" algn="ctr">
            <a:solidFill>
              <a:srgbClr val="F7964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100" b="1" dirty="0" smtClean="0">
              <a:solidFill>
                <a:srgbClr val="7030A0"/>
              </a:solidFill>
              <a:effectLst/>
              <a:latin typeface="Calibri"/>
              <a:ea typeface="Calibri"/>
              <a:cs typeface="Arial"/>
            </a:endParaRPr>
          </a:p>
          <a:p>
            <a:pPr algn="r" rtl="1">
              <a:lnSpc>
                <a:spcPct val="115000"/>
              </a:lnSpc>
              <a:spcAft>
                <a:spcPts val="1000"/>
              </a:spcAft>
            </a:pPr>
            <a:r>
              <a:rPr lang="ar-EG" sz="2400" b="1" dirty="0" smtClean="0">
                <a:solidFill>
                  <a:srgbClr val="7030A0"/>
                </a:solidFill>
                <a:effectLst/>
                <a:latin typeface="Calibri"/>
                <a:ea typeface="Calibri"/>
                <a:cs typeface="Arial"/>
              </a:rPr>
              <a:t>كيف </a:t>
            </a:r>
            <a:r>
              <a:rPr lang="ar-EG" sz="2400" b="1" dirty="0">
                <a:solidFill>
                  <a:srgbClr val="7030A0"/>
                </a:solidFill>
                <a:effectLst/>
                <a:latin typeface="Calibri"/>
                <a:ea typeface="Calibri"/>
                <a:cs typeface="Arial"/>
              </a:rPr>
              <a:t>تصلحين بينك وبين زوجك </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2" name="Rectangle 1"/>
          <p:cNvSpPr/>
          <p:nvPr/>
        </p:nvSpPr>
        <p:spPr>
          <a:xfrm>
            <a:off x="1752600" y="1752600"/>
            <a:ext cx="6172200" cy="3087512"/>
          </a:xfrm>
          <a:prstGeom prst="rect">
            <a:avLst/>
          </a:prstGeom>
        </p:spPr>
        <p:txBody>
          <a:bodyPr wrap="square">
            <a:spAutoFit/>
          </a:bodyPr>
          <a:lstStyle/>
          <a:p>
            <a:pPr marL="342900" lvl="0" indent="-342900" algn="r" rtl="1">
              <a:lnSpc>
                <a:spcPct val="115000"/>
              </a:lnSpc>
              <a:spcAft>
                <a:spcPts val="0"/>
              </a:spcAft>
              <a:buClr>
                <a:srgbClr val="E36C0A"/>
              </a:buClr>
              <a:buFont typeface="Wingdings"/>
              <a:buChar char=""/>
            </a:pPr>
            <a:r>
              <a:rPr lang="ar-EG" b="1" dirty="0">
                <a:solidFill>
                  <a:srgbClr val="0D0D0D"/>
                </a:solidFill>
                <a:ea typeface="Calibri"/>
              </a:rPr>
              <a:t>ابحثي عن الأسباب التي جعلت علاقتكما الزوجية متوترة وأقل تفاهماً. </a:t>
            </a:r>
            <a:endParaRPr lang="en-US" sz="1050" dirty="0">
              <a:ea typeface="Calibri"/>
              <a:cs typeface="Arial"/>
            </a:endParaRPr>
          </a:p>
          <a:p>
            <a:pPr marL="342900" lvl="0" indent="-342900" algn="r" rtl="1">
              <a:lnSpc>
                <a:spcPct val="115000"/>
              </a:lnSpc>
              <a:spcAft>
                <a:spcPts val="0"/>
              </a:spcAft>
              <a:buClr>
                <a:srgbClr val="E36C0A"/>
              </a:buClr>
              <a:buFont typeface="Wingdings"/>
              <a:buChar char=""/>
            </a:pPr>
            <a:r>
              <a:rPr lang="ar-EG" b="1" dirty="0">
                <a:solidFill>
                  <a:srgbClr val="0D0D0D"/>
                </a:solidFill>
                <a:ea typeface="Calibri"/>
              </a:rPr>
              <a:t>تحدثي مع زوجك بكل وضوح ومصداقية، لكي تعرفي منه كيف يرى علاقتكما الزوجية. </a:t>
            </a:r>
            <a:endParaRPr lang="en-US" sz="1050" dirty="0">
              <a:ea typeface="Calibri"/>
              <a:cs typeface="Arial"/>
            </a:endParaRPr>
          </a:p>
          <a:p>
            <a:pPr marL="342900" lvl="0" indent="-342900" algn="r" rtl="1">
              <a:lnSpc>
                <a:spcPct val="115000"/>
              </a:lnSpc>
              <a:spcAft>
                <a:spcPts val="0"/>
              </a:spcAft>
              <a:buClr>
                <a:srgbClr val="E36C0A"/>
              </a:buClr>
              <a:buFont typeface="Wingdings"/>
              <a:buChar char=""/>
            </a:pPr>
            <a:r>
              <a:rPr lang="ar-EG" b="1" dirty="0">
                <a:solidFill>
                  <a:srgbClr val="0D0D0D"/>
                </a:solidFill>
                <a:ea typeface="Calibri"/>
              </a:rPr>
              <a:t>يُفضل أن تختاري مكاناً هادئاً ويُفضل أن يكون مكاناً مليئاً بالأشجار والورود، كي يبقى ذهنكما صافٍ وأقل عصبية وانفعالاً. </a:t>
            </a:r>
            <a:endParaRPr lang="en-US" sz="1050" dirty="0">
              <a:ea typeface="Calibri"/>
              <a:cs typeface="Arial"/>
            </a:endParaRPr>
          </a:p>
          <a:p>
            <a:pPr marL="342900" lvl="0" indent="-342900" algn="r" rtl="1">
              <a:lnSpc>
                <a:spcPct val="115000"/>
              </a:lnSpc>
              <a:spcAft>
                <a:spcPts val="1000"/>
              </a:spcAft>
              <a:buClr>
                <a:srgbClr val="E36C0A"/>
              </a:buClr>
              <a:buFont typeface="Wingdings"/>
              <a:buChar char=""/>
            </a:pPr>
            <a:r>
              <a:rPr lang="ar-EG" b="1" dirty="0">
                <a:solidFill>
                  <a:srgbClr val="0D0D0D"/>
                </a:solidFill>
                <a:ea typeface="Calibri"/>
              </a:rPr>
              <a:t>محاولة وجود روابط أساسية بينك وبينه، وإيجاد وسيلة لإشباع رغباتكما المُشتركة. </a:t>
            </a:r>
            <a:endParaRPr lang="ar-EG" sz="1050" dirty="0" smtClean="0">
              <a:ea typeface="Calibri"/>
              <a:cs typeface="Arial"/>
            </a:endParaRPr>
          </a:p>
          <a:p>
            <a:pPr marL="342900" lvl="0" indent="-342900" algn="r" rtl="1">
              <a:lnSpc>
                <a:spcPct val="115000"/>
              </a:lnSpc>
              <a:spcAft>
                <a:spcPts val="1000"/>
              </a:spcAft>
              <a:buClr>
                <a:srgbClr val="E36C0A"/>
              </a:buClr>
              <a:buFont typeface="Wingdings"/>
              <a:buChar char=""/>
            </a:pPr>
            <a:r>
              <a:rPr lang="ar-EG" b="1" dirty="0" smtClean="0">
                <a:solidFill>
                  <a:srgbClr val="0D0D0D"/>
                </a:solidFill>
                <a:ea typeface="Calibri"/>
              </a:rPr>
              <a:t>عليكِ </a:t>
            </a:r>
            <a:r>
              <a:rPr lang="ar-EG" b="1" dirty="0">
                <a:solidFill>
                  <a:srgbClr val="0D0D0D"/>
                </a:solidFill>
                <a:ea typeface="Calibri"/>
              </a:rPr>
              <a:t>أن تستمعي لحديثه جيداً قبل أن تُجيبي على الحديث، كي تقومي بالإجابة على التساؤلات بطريقة مُقنعة وبطريقة أفضل وأكثر لباقة. </a:t>
            </a:r>
            <a:endParaRPr lang="ar-EG"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4840112"/>
            <a:ext cx="3309937" cy="11520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39516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67200" y="228600"/>
            <a:ext cx="4552849"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ar-EG" sz="3200" b="1" u="sng" dirty="0">
                <a:solidFill>
                  <a:srgbClr val="C00000"/>
                </a:solidFill>
                <a:ea typeface="Calibri"/>
              </a:rPr>
              <a:t>طرق تكسبين بها زوجكِ من جديد</a:t>
            </a:r>
            <a:endParaRPr lang="ar-EG" sz="3200" dirty="0"/>
          </a:p>
        </p:txBody>
      </p:sp>
      <p:sp>
        <p:nvSpPr>
          <p:cNvPr id="3" name="Rectangle 2"/>
          <p:cNvSpPr/>
          <p:nvPr/>
        </p:nvSpPr>
        <p:spPr>
          <a:xfrm>
            <a:off x="1295400" y="1219200"/>
            <a:ext cx="6781800" cy="3087512"/>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بعد الزواج قد تشعرين بأن حب زوجكِ و اهتمامه بكِ قد قل و بدأت المشكلات و الهموم تكبر و تبرز و قد تصل في بعض الأحيان إلى نقاط حرجة تشعركِ معها بأن المشاعر قد انتهت تمامًا و أنه لم يعد لكلمة رومانسية أي معنى و قد يصل الأمر إلى إنكسار قلبكِ و شعوركِ المستمر بالوحدة و الإفتقار إلى الحب حتى و هو بجانبكِ.</a:t>
            </a:r>
            <a:endParaRPr lang="en-US" sz="1050" dirty="0">
              <a:ea typeface="Calibri"/>
              <a:cs typeface="Arial"/>
            </a:endParaRPr>
          </a:p>
          <a:p>
            <a:pPr marL="342900" lvl="0" indent="-342900" algn="r" rtl="1">
              <a:lnSpc>
                <a:spcPct val="115000"/>
              </a:lnSpc>
              <a:spcAft>
                <a:spcPts val="0"/>
              </a:spcAft>
              <a:buClr>
                <a:srgbClr val="31849B"/>
              </a:buClr>
              <a:buFont typeface="Wingdings"/>
              <a:buChar char=""/>
            </a:pPr>
            <a:r>
              <a:rPr lang="ar-EG" b="1" dirty="0">
                <a:solidFill>
                  <a:srgbClr val="0D0D0D"/>
                </a:solidFill>
                <a:ea typeface="Calibri"/>
              </a:rPr>
              <a:t>تعاملي معه بصدق لأن الرجل لا يحب المرأة التي تخفي عنه بعض الأمور و تستغفله حتى لو كانت أمورًا بسيطة و </a:t>
            </a:r>
            <a:r>
              <a:rPr lang="ar-EG" b="1" dirty="0" smtClean="0">
                <a:solidFill>
                  <a:srgbClr val="0D0D0D"/>
                </a:solidFill>
                <a:ea typeface="Calibri"/>
              </a:rPr>
              <a:t>تافهة.</a:t>
            </a:r>
            <a:endParaRPr lang="en-US" sz="1050" dirty="0">
              <a:ea typeface="Calibri"/>
              <a:cs typeface="Arial"/>
            </a:endParaRPr>
          </a:p>
          <a:p>
            <a:pPr marL="342900" lvl="0" indent="-342900" algn="r" rtl="1">
              <a:lnSpc>
                <a:spcPct val="115000"/>
              </a:lnSpc>
              <a:spcAft>
                <a:spcPts val="0"/>
              </a:spcAft>
              <a:buClr>
                <a:srgbClr val="31849B"/>
              </a:buClr>
              <a:buFont typeface="Wingdings"/>
              <a:buChar char=""/>
            </a:pPr>
            <a:r>
              <a:rPr lang="ar-EG" b="1" dirty="0">
                <a:solidFill>
                  <a:srgbClr val="0D0D0D"/>
                </a:solidFill>
                <a:ea typeface="Calibri"/>
              </a:rPr>
              <a:t>الرجل يحب المرأة الذكية التي تبحث عما يحبه الرجل و يفضله و تقوم بالابتعاد عن الأشياء التي تتسبب في </a:t>
            </a:r>
            <a:r>
              <a:rPr lang="ar-EG" b="1" dirty="0" smtClean="0">
                <a:solidFill>
                  <a:srgbClr val="0D0D0D"/>
                </a:solidFill>
                <a:ea typeface="Calibri"/>
              </a:rPr>
              <a:t>إغضابه.</a:t>
            </a:r>
            <a:endParaRPr lang="en-US" sz="1050" dirty="0">
              <a:ea typeface="Calibri"/>
              <a:cs typeface="Arial"/>
            </a:endParaRPr>
          </a:p>
          <a:p>
            <a:pPr marL="342900" lvl="0" indent="-342900" algn="r" rtl="1">
              <a:lnSpc>
                <a:spcPct val="115000"/>
              </a:lnSpc>
              <a:spcAft>
                <a:spcPts val="1000"/>
              </a:spcAft>
              <a:buClr>
                <a:srgbClr val="31849B"/>
              </a:buClr>
              <a:buFont typeface="Wingdings"/>
              <a:buChar char=""/>
            </a:pPr>
            <a:r>
              <a:rPr lang="ar-EG" b="1" dirty="0">
                <a:solidFill>
                  <a:srgbClr val="0D0D0D"/>
                </a:solidFill>
                <a:ea typeface="Calibri"/>
              </a:rPr>
              <a:t>لا تهملي المجاملات و حاولي دومًا أن تستخدمي الإطراء كي تكسبي </a:t>
            </a:r>
            <a:r>
              <a:rPr lang="ar-EG" b="1" dirty="0" smtClean="0">
                <a:solidFill>
                  <a:srgbClr val="0D0D0D"/>
                </a:solidFill>
                <a:ea typeface="Calibri"/>
              </a:rPr>
              <a:t>وده.</a:t>
            </a:r>
            <a:endParaRPr lang="en-US" sz="1050" dirty="0">
              <a:ea typeface="Calibri"/>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4419600"/>
            <a:ext cx="2971800" cy="1447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39516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52800" y="76200"/>
            <a:ext cx="5655715"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200" b="1" u="sng" dirty="0">
                <a:solidFill>
                  <a:srgbClr val="C00000"/>
                </a:solidFill>
                <a:ea typeface="Calibri"/>
              </a:rPr>
              <a:t>وصايا نافعة للمرأة لكسب زوجها وإسعادة</a:t>
            </a:r>
            <a:endParaRPr lang="en-US" sz="1100" dirty="0">
              <a:ea typeface="Calibri"/>
              <a:cs typeface="Arial"/>
            </a:endParaRPr>
          </a:p>
        </p:txBody>
      </p:sp>
      <p:sp>
        <p:nvSpPr>
          <p:cNvPr id="3" name="Rectangle 2"/>
          <p:cNvSpPr/>
          <p:nvPr/>
        </p:nvSpPr>
        <p:spPr>
          <a:xfrm>
            <a:off x="1752600" y="1421921"/>
            <a:ext cx="6248400" cy="2003625"/>
          </a:xfrm>
          <a:prstGeom prst="rect">
            <a:avLst/>
          </a:prstGeom>
        </p:spPr>
        <p:txBody>
          <a:bodyPr wrap="square">
            <a:spAutoFit/>
          </a:bodyPr>
          <a:lstStyle/>
          <a:p>
            <a:pPr marL="342900" lvl="0" indent="-342900" algn="r" rtl="1">
              <a:lnSpc>
                <a:spcPct val="115000"/>
              </a:lnSpc>
              <a:spcAft>
                <a:spcPts val="0"/>
              </a:spcAft>
              <a:buClr>
                <a:srgbClr val="C00000"/>
              </a:buClr>
              <a:buSzPts val="2000"/>
              <a:buFont typeface="Wingdings"/>
              <a:buChar char=""/>
            </a:pPr>
            <a:r>
              <a:rPr lang="ar-EG" b="1" dirty="0">
                <a:solidFill>
                  <a:srgbClr val="0D0D0D"/>
                </a:solidFill>
                <a:ea typeface="Calibri"/>
              </a:rPr>
              <a:t>أطيعي زوجك ولا تعصيه أبدا إلا فيما حرم الله فلا طاعة لمخلوق في معصية الله فإن أمرك بمعصية فامتنعي واستخدمي معه أسلوب المداراة والإقناع بهدوء حتى يقلع عن ذلك.</a:t>
            </a:r>
            <a:endParaRPr lang="en-US" sz="1050" dirty="0">
              <a:ea typeface="Calibri"/>
              <a:cs typeface="Arial"/>
            </a:endParaRPr>
          </a:p>
          <a:p>
            <a:pPr marL="342900" lvl="0" indent="-342900" algn="r" rtl="1">
              <a:lnSpc>
                <a:spcPct val="115000"/>
              </a:lnSpc>
              <a:spcAft>
                <a:spcPts val="0"/>
              </a:spcAft>
              <a:buClr>
                <a:srgbClr val="C00000"/>
              </a:buClr>
              <a:buSzPts val="2000"/>
              <a:buFont typeface="Wingdings"/>
              <a:buChar char=""/>
            </a:pPr>
            <a:r>
              <a:rPr lang="ar-EG" b="1" dirty="0">
                <a:solidFill>
                  <a:srgbClr val="0D0D0D"/>
                </a:solidFill>
                <a:ea typeface="Calibri"/>
              </a:rPr>
              <a:t>توددي له بالأسلوب الحسن والكلام الطيب واختمي كلامك دائما بالثناء والدعاء المناسب كقولك الله يعافيك والله يحفظك.</a:t>
            </a:r>
            <a:endParaRPr lang="en-US" sz="1050" dirty="0">
              <a:ea typeface="Calibri"/>
              <a:cs typeface="Arial"/>
            </a:endParaRPr>
          </a:p>
          <a:p>
            <a:pPr marL="342900" lvl="0" indent="-342900" algn="r" rtl="1">
              <a:lnSpc>
                <a:spcPct val="115000"/>
              </a:lnSpc>
              <a:spcAft>
                <a:spcPts val="1000"/>
              </a:spcAft>
              <a:buClr>
                <a:srgbClr val="C00000"/>
              </a:buClr>
              <a:buSzPts val="2000"/>
              <a:buFont typeface="Wingdings"/>
              <a:buChar char=""/>
            </a:pPr>
            <a:r>
              <a:rPr lang="ar-EG" b="1" dirty="0">
                <a:solidFill>
                  <a:srgbClr val="0D0D0D"/>
                </a:solidFill>
                <a:ea typeface="Calibri"/>
              </a:rPr>
              <a:t>تعاهديه بالهدايا ولو كانت رمزية فإنها دليل الوفاء والإرتباط الصادق.</a:t>
            </a:r>
            <a:endParaRPr lang="en-US" sz="1050" dirty="0">
              <a:ea typeface="Calibri"/>
              <a:cs typeface="Aria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7751"/>
          <a:stretch/>
        </p:blipFill>
        <p:spPr>
          <a:xfrm>
            <a:off x="1447800" y="4038600"/>
            <a:ext cx="3581400" cy="1704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395160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443487" y="1143000"/>
            <a:ext cx="6705600" cy="2959272"/>
          </a:xfrm>
          <a:prstGeom prst="rect">
            <a:avLst/>
          </a:prstGeom>
        </p:spPr>
        <p:txBody>
          <a:bodyPr wrap="square">
            <a:spAutoFit/>
          </a:bodyPr>
          <a:lstStyle/>
          <a:p>
            <a:pPr marL="342900" lvl="0" indent="-342900" algn="r" rtl="1">
              <a:lnSpc>
                <a:spcPct val="115000"/>
              </a:lnSpc>
              <a:spcAft>
                <a:spcPts val="0"/>
              </a:spcAft>
              <a:buClr>
                <a:srgbClr val="C00000"/>
              </a:buClr>
              <a:buSzPts val="2000"/>
              <a:buFont typeface="Wingdings"/>
              <a:buChar char=""/>
            </a:pPr>
            <a:r>
              <a:rPr lang="ar-EG" b="1" dirty="0">
                <a:solidFill>
                  <a:srgbClr val="0D0D0D"/>
                </a:solidFill>
                <a:ea typeface="Calibri"/>
              </a:rPr>
              <a:t>اعتني دائما بالمظهر الحسن والهندام الجميل واحرصي على أن لا يجد منك مايكره فإن تجمل المرأة يرغب الزوج بها ويجذبه إليها واعتناء المرأة بنفسها وزينتها من أعظم أسباب المحبة بين الزوجين والمرأة الفطنة تستثمر ذلك في سبيل رضا زوجها وهو دليل على ارتقائها وثقافتها.</a:t>
            </a:r>
            <a:endParaRPr lang="en-US" sz="1050" dirty="0">
              <a:ea typeface="Calibri"/>
              <a:cs typeface="Arial"/>
            </a:endParaRPr>
          </a:p>
          <a:p>
            <a:pPr marL="342900" lvl="0" indent="-342900" algn="r" rtl="1">
              <a:lnSpc>
                <a:spcPct val="115000"/>
              </a:lnSpc>
              <a:spcAft>
                <a:spcPts val="0"/>
              </a:spcAft>
              <a:buClr>
                <a:srgbClr val="C00000"/>
              </a:buClr>
              <a:buSzPts val="2000"/>
              <a:buFont typeface="Wingdings"/>
              <a:buChar char=""/>
            </a:pPr>
            <a:r>
              <a:rPr lang="ar-EG" b="1" dirty="0">
                <a:solidFill>
                  <a:srgbClr val="0D0D0D"/>
                </a:solidFill>
                <a:ea typeface="Calibri"/>
              </a:rPr>
              <a:t>إياك وكثرة الشكوى فإن أبغض النساء عند الرجال المرأة الشكاية ويزداد الأمر سوءا إذا كان هذا السلوك أمام الآخرين من أهل وجيران وهو دليل على ضعف شخصية المرأة.</a:t>
            </a:r>
            <a:endParaRPr lang="en-US" sz="1050" dirty="0">
              <a:ea typeface="Calibri"/>
              <a:cs typeface="Arial"/>
            </a:endParaRPr>
          </a:p>
          <a:p>
            <a:pPr marL="342900" lvl="0" indent="-342900" algn="r" rtl="1">
              <a:lnSpc>
                <a:spcPct val="115000"/>
              </a:lnSpc>
              <a:spcAft>
                <a:spcPts val="1000"/>
              </a:spcAft>
              <a:buClr>
                <a:srgbClr val="C00000"/>
              </a:buClr>
              <a:buSzPts val="2000"/>
              <a:buFont typeface="Wingdings"/>
              <a:buChar char=""/>
            </a:pPr>
            <a:r>
              <a:rPr lang="ar-EG" b="1" dirty="0">
                <a:solidFill>
                  <a:srgbClr val="0D0D0D"/>
                </a:solidFill>
                <a:ea typeface="Calibri"/>
              </a:rPr>
              <a:t>لا تعاتبيه ولا ترفعي صوتك عليه أمام الأولاد أو في الأماكن العامة ولكن أخري ذلك إلى خلوتك به وانتظري حتى تهدأ نفسه ويسكن غضبه وخاطبيه بصوت </a:t>
            </a:r>
            <a:r>
              <a:rPr lang="ar-EG" b="1" dirty="0" smtClean="0">
                <a:solidFill>
                  <a:srgbClr val="0D0D0D"/>
                </a:solidFill>
                <a:ea typeface="Calibri"/>
              </a:rPr>
              <a:t>منخفض.</a:t>
            </a:r>
            <a:endParaRPr lang="en-US" sz="1050" dirty="0">
              <a:ea typeface="Calibri"/>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4419600"/>
            <a:ext cx="2952750" cy="1552575"/>
          </a:xfrm>
          <a:prstGeom prst="rect">
            <a:avLst/>
          </a:prstGeom>
        </p:spPr>
      </p:pic>
    </p:spTree>
    <p:extLst>
      <p:ext uri="{BB962C8B-B14F-4D97-AF65-F5344CB8AC3E}">
        <p14:creationId xmlns:p14="http://schemas.microsoft.com/office/powerpoint/2010/main" val="4239516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a:grpSpLocks/>
          </p:cNvGrpSpPr>
          <p:nvPr/>
        </p:nvGrpSpPr>
        <p:grpSpPr bwMode="auto">
          <a:xfrm>
            <a:off x="4191000" y="98461"/>
            <a:ext cx="4025900" cy="748030"/>
            <a:chOff x="3438" y="2353"/>
            <a:chExt cx="6340" cy="1178"/>
          </a:xfrm>
        </p:grpSpPr>
        <p:sp>
          <p:nvSpPr>
            <p:cNvPr id="4" name="Rectangle 3"/>
            <p:cNvSpPr>
              <a:spLocks noChangeArrowheads="1"/>
            </p:cNvSpPr>
            <p:nvPr/>
          </p:nvSpPr>
          <p:spPr bwMode="auto">
            <a:xfrm>
              <a:off x="3438" y="2353"/>
              <a:ext cx="6340" cy="1178"/>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headEnd/>
              <a:tailEnd/>
            </a:ln>
            <a:effectLst>
              <a:outerShdw blurRad="40000" dist="20000" dir="5400000" rotWithShape="0">
                <a:srgbClr val="000000">
                  <a:alpha val="38000"/>
                </a:srgbClr>
              </a:outerShdw>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0" cap="none" spc="0" normalizeH="0" baseline="0" noProof="0">
                  <a:ln>
                    <a:noFill/>
                  </a:ln>
                  <a:solidFill>
                    <a:sysClr val="windowText" lastClr="000000"/>
                  </a:solidFill>
                  <a:effectLst/>
                  <a:uLnTx/>
                  <a:uFillTx/>
                  <a:latin typeface="Arial"/>
                  <a:ea typeface="Calibri"/>
                  <a:cs typeface="AL-Mateen"/>
                </a:rPr>
                <a:t>         نشاط(2)</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5" name="Oval 4" descr="images"/>
            <p:cNvSpPr>
              <a:spLocks noChangeArrowheads="1"/>
            </p:cNvSpPr>
            <p:nvPr/>
          </p:nvSpPr>
          <p:spPr bwMode="auto">
            <a:xfrm>
              <a:off x="8191" y="2450"/>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6" name="Oval 5" descr="images"/>
            <p:cNvSpPr>
              <a:spLocks noChangeArrowheads="1"/>
            </p:cNvSpPr>
            <p:nvPr/>
          </p:nvSpPr>
          <p:spPr bwMode="auto">
            <a:xfrm>
              <a:off x="3590" y="2413"/>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grpSp>
      <p:graphicFrame>
        <p:nvGraphicFramePr>
          <p:cNvPr id="2" name="Table 1"/>
          <p:cNvGraphicFramePr>
            <a:graphicFrameLocks noGrp="1"/>
          </p:cNvGraphicFramePr>
          <p:nvPr>
            <p:extLst>
              <p:ext uri="{D42A27DB-BD31-4B8C-83A1-F6EECF244321}">
                <p14:modId xmlns:p14="http://schemas.microsoft.com/office/powerpoint/2010/main" val="4252714307"/>
              </p:ext>
            </p:extLst>
          </p:nvPr>
        </p:nvGraphicFramePr>
        <p:xfrm>
          <a:off x="1966436" y="1600200"/>
          <a:ext cx="5404168" cy="3855720"/>
        </p:xfrm>
        <a:graphic>
          <a:graphicData uri="http://schemas.openxmlformats.org/drawingml/2006/table">
            <a:tbl>
              <a:tblPr rtl="1" firstRow="1" firstCol="1" bandRow="1"/>
              <a:tblGrid>
                <a:gridCol w="1850650"/>
                <a:gridCol w="3553518"/>
              </a:tblGrid>
              <a:tr h="317738">
                <a:tc>
                  <a:txBody>
                    <a:bodyPr/>
                    <a:lstStyle/>
                    <a:p>
                      <a:pPr algn="ctr" rtl="1">
                        <a:lnSpc>
                          <a:spcPct val="115000"/>
                        </a:lnSpc>
                        <a:spcAft>
                          <a:spcPts val="0"/>
                        </a:spcAft>
                      </a:pPr>
                      <a:r>
                        <a:rPr lang="ar-SA" sz="2000" b="1">
                          <a:solidFill>
                            <a:srgbClr val="C00000"/>
                          </a:solidFill>
                          <a:effectLst/>
                          <a:latin typeface="Calibri"/>
                          <a:ea typeface="Times New Roman"/>
                          <a:cs typeface="Arial"/>
                        </a:rPr>
                        <a:t>النوع</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نشاط فردي</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635476">
                <a:tc>
                  <a:txBody>
                    <a:bodyPr/>
                    <a:lstStyle/>
                    <a:p>
                      <a:pPr algn="ctr" rtl="1">
                        <a:lnSpc>
                          <a:spcPct val="115000"/>
                        </a:lnSpc>
                        <a:spcAft>
                          <a:spcPts val="0"/>
                        </a:spcAft>
                      </a:pPr>
                      <a:r>
                        <a:rPr lang="ar-SA" sz="2000" b="1">
                          <a:solidFill>
                            <a:srgbClr val="C00000"/>
                          </a:solidFill>
                          <a:effectLst/>
                          <a:latin typeface="Calibri"/>
                          <a:ea typeface="Times New Roman"/>
                          <a:cs typeface="Arial"/>
                        </a:rPr>
                        <a:t>الهدف من النشاط</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كيف تحافظين علي زوجك وما هي طرق كسب الزوج من جديد  ؟</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r>
              <a:tr h="317738">
                <a:tc>
                  <a:txBody>
                    <a:bodyPr/>
                    <a:lstStyle/>
                    <a:p>
                      <a:pPr algn="ctr" rtl="1">
                        <a:lnSpc>
                          <a:spcPct val="115000"/>
                        </a:lnSpc>
                        <a:spcAft>
                          <a:spcPts val="0"/>
                        </a:spcAft>
                      </a:pPr>
                      <a:r>
                        <a:rPr lang="ar-SA" sz="2000" b="1">
                          <a:solidFill>
                            <a:srgbClr val="C00000"/>
                          </a:solidFill>
                          <a:effectLst/>
                          <a:latin typeface="Calibri"/>
                          <a:ea typeface="Times New Roman"/>
                          <a:cs typeface="Arial"/>
                        </a:rPr>
                        <a:t>مدة النشاط</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10دقائق</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317738">
                <a:tc>
                  <a:txBody>
                    <a:bodyPr/>
                    <a:lstStyle/>
                    <a:p>
                      <a:pPr algn="ctr" rtl="1">
                        <a:lnSpc>
                          <a:spcPct val="115000"/>
                        </a:lnSpc>
                        <a:spcAft>
                          <a:spcPts val="0"/>
                        </a:spcAft>
                      </a:pPr>
                      <a:r>
                        <a:rPr lang="ar-SA" sz="2000" b="1">
                          <a:solidFill>
                            <a:srgbClr val="C00000"/>
                          </a:solidFill>
                          <a:effectLst/>
                          <a:latin typeface="Calibri"/>
                          <a:ea typeface="Times New Roman"/>
                          <a:cs typeface="Arial"/>
                        </a:rPr>
                        <a:t>الأدوات</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أقلام-أوراق عمل-سبورة</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r>
              <a:tr h="1588691">
                <a:tc>
                  <a:txBody>
                    <a:bodyPr/>
                    <a:lstStyle/>
                    <a:p>
                      <a:pPr algn="ctr" rtl="1">
                        <a:lnSpc>
                          <a:spcPct val="115000"/>
                        </a:lnSpc>
                        <a:spcAft>
                          <a:spcPts val="0"/>
                        </a:spcAft>
                      </a:pPr>
                      <a:r>
                        <a:rPr lang="ar-SA" sz="2000" b="1">
                          <a:solidFill>
                            <a:srgbClr val="C00000"/>
                          </a:solidFill>
                          <a:effectLst/>
                          <a:latin typeface="Calibri"/>
                          <a:ea typeface="Times New Roman"/>
                          <a:cs typeface="Arial"/>
                        </a:rPr>
                        <a:t>خطوات التنفيذ</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يقوم كل مشارك في المجموعة تصور واقتراح إجابات للموضوع.</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يقوم المدرب بالإشراف على المجموعات.</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تقوم كل مجموعة باستخلاص النتائج التي تم التوصال إليها.</a:t>
                      </a:r>
                      <a:endParaRPr lang="en-US" sz="1100" dirty="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bl>
          </a:graphicData>
        </a:graphic>
      </p:graphicFrame>
    </p:spTree>
    <p:extLst>
      <p:ext uri="{BB962C8B-B14F-4D97-AF65-F5344CB8AC3E}">
        <p14:creationId xmlns:p14="http://schemas.microsoft.com/office/powerpoint/2010/main" val="4239516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Down Arrow Callout 2"/>
          <p:cNvSpPr/>
          <p:nvPr/>
        </p:nvSpPr>
        <p:spPr>
          <a:xfrm>
            <a:off x="4920363" y="14378"/>
            <a:ext cx="2606040" cy="914400"/>
          </a:xfrm>
          <a:prstGeom prst="downArrowCallout">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a:ln>
                  <a:noFill/>
                </a:ln>
                <a:solidFill>
                  <a:sysClr val="windowText" lastClr="000000"/>
                </a:solidFill>
                <a:effectLst/>
                <a:uLnTx/>
                <a:uFillTx/>
                <a:latin typeface="Calibri"/>
                <a:ea typeface="Calibri"/>
                <a:cs typeface="Arial"/>
              </a:rPr>
              <a:t>تمارين وألعاب تدريبية</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4" name="Rectangle 3"/>
          <p:cNvSpPr/>
          <p:nvPr/>
        </p:nvSpPr>
        <p:spPr>
          <a:xfrm>
            <a:off x="533400" y="928778"/>
            <a:ext cx="7239000" cy="4940840"/>
          </a:xfrm>
          <a:prstGeom prst="rect">
            <a:avLst/>
          </a:prstGeom>
        </p:spPr>
        <p:txBody>
          <a:bodyPr wrap="square">
            <a:spAutoFit/>
          </a:bodyPr>
          <a:lstStyle/>
          <a:p>
            <a:pPr algn="r" rtl="1">
              <a:lnSpc>
                <a:spcPct val="115000"/>
              </a:lnSpc>
              <a:spcAft>
                <a:spcPts val="1000"/>
              </a:spcAft>
              <a:tabLst>
                <a:tab pos="793750" algn="l"/>
              </a:tabLst>
            </a:pPr>
            <a:r>
              <a:rPr lang="ar-EG" b="1" dirty="0">
                <a:solidFill>
                  <a:srgbClr val="C00000"/>
                </a:solidFill>
                <a:ea typeface="Calibri"/>
              </a:rPr>
              <a:t>انشطة كسر </a:t>
            </a:r>
            <a:r>
              <a:rPr lang="ar-EG" b="1" dirty="0" smtClean="0">
                <a:solidFill>
                  <a:srgbClr val="C00000"/>
                </a:solidFill>
                <a:ea typeface="Calibri"/>
              </a:rPr>
              <a:t>الجليد</a:t>
            </a:r>
            <a:endParaRPr lang="en-US" sz="1050" dirty="0">
              <a:ea typeface="Calibri"/>
              <a:cs typeface="Arial"/>
            </a:endParaRPr>
          </a:p>
          <a:p>
            <a:pPr algn="r" rtl="1">
              <a:lnSpc>
                <a:spcPct val="115000"/>
              </a:lnSpc>
              <a:spcAft>
                <a:spcPts val="1000"/>
              </a:spcAft>
              <a:tabLst>
                <a:tab pos="793750" algn="l"/>
              </a:tabLst>
            </a:pPr>
            <a:r>
              <a:rPr lang="ar-EG" b="1" dirty="0">
                <a:ea typeface="Calibri"/>
              </a:rPr>
              <a:t>سلة المعلومات</a:t>
            </a:r>
            <a:endParaRPr lang="en-US" sz="1050" dirty="0">
              <a:ea typeface="Calibri"/>
              <a:cs typeface="Arial"/>
            </a:endParaRPr>
          </a:p>
          <a:p>
            <a:pPr algn="r" rtl="1">
              <a:lnSpc>
                <a:spcPct val="115000"/>
              </a:lnSpc>
              <a:spcAft>
                <a:spcPts val="1000"/>
              </a:spcAft>
              <a:tabLst>
                <a:tab pos="793750" algn="l"/>
              </a:tabLst>
            </a:pPr>
            <a:r>
              <a:rPr lang="ar-EG" b="1" dirty="0">
                <a:ea typeface="Calibri"/>
              </a:rPr>
              <a:t>الفكرة ببساطة كالاتي :</a:t>
            </a:r>
            <a:endParaRPr lang="en-US" sz="1050" dirty="0">
              <a:ea typeface="Calibri"/>
              <a:cs typeface="Arial"/>
            </a:endParaRPr>
          </a:p>
          <a:p>
            <a:pPr algn="r" rtl="1">
              <a:lnSpc>
                <a:spcPct val="115000"/>
              </a:lnSpc>
              <a:spcAft>
                <a:spcPts val="1000"/>
              </a:spcAft>
              <a:tabLst>
                <a:tab pos="793750" algn="l"/>
              </a:tabLst>
            </a:pPr>
            <a:r>
              <a:rPr lang="ar-EG" b="1" dirty="0" smtClean="0">
                <a:ea typeface="Calibri"/>
              </a:rPr>
              <a:t>1- </a:t>
            </a:r>
            <a:r>
              <a:rPr lang="ar-EG" b="1" dirty="0">
                <a:ea typeface="Calibri"/>
              </a:rPr>
              <a:t>سلال صغيرة</a:t>
            </a:r>
            <a:endParaRPr lang="en-US" sz="1050" dirty="0">
              <a:ea typeface="Calibri"/>
              <a:cs typeface="Arial"/>
            </a:endParaRPr>
          </a:p>
          <a:p>
            <a:pPr algn="r" rtl="1">
              <a:lnSpc>
                <a:spcPct val="115000"/>
              </a:lnSpc>
              <a:spcAft>
                <a:spcPts val="1000"/>
              </a:spcAft>
              <a:tabLst>
                <a:tab pos="793750" algn="l"/>
              </a:tabLst>
            </a:pPr>
            <a:r>
              <a:rPr lang="ar-EG" b="1" dirty="0">
                <a:ea typeface="Calibri"/>
              </a:rPr>
              <a:t>2- أوراق ملونة</a:t>
            </a:r>
            <a:endParaRPr lang="en-US" sz="1050" dirty="0">
              <a:ea typeface="Calibri"/>
              <a:cs typeface="Arial"/>
            </a:endParaRPr>
          </a:p>
          <a:p>
            <a:pPr algn="r" rtl="1">
              <a:lnSpc>
                <a:spcPct val="115000"/>
              </a:lnSpc>
              <a:spcAft>
                <a:spcPts val="1000"/>
              </a:spcAft>
              <a:tabLst>
                <a:tab pos="793750" algn="l"/>
              </a:tabLst>
            </a:pPr>
            <a:r>
              <a:rPr lang="ar-EG" b="1" dirty="0">
                <a:ea typeface="Calibri"/>
              </a:rPr>
              <a:t>3- اقلام ملونة</a:t>
            </a:r>
            <a:endParaRPr lang="en-US" sz="1050" dirty="0">
              <a:ea typeface="Calibri"/>
              <a:cs typeface="Arial"/>
            </a:endParaRPr>
          </a:p>
          <a:p>
            <a:pPr algn="r" rtl="1">
              <a:lnSpc>
                <a:spcPct val="115000"/>
              </a:lnSpc>
              <a:spcAft>
                <a:spcPts val="1000"/>
              </a:spcAft>
              <a:tabLst>
                <a:tab pos="793750" algn="l"/>
              </a:tabLst>
            </a:pPr>
            <a:r>
              <a:rPr lang="ar-EG" b="1" dirty="0">
                <a:ea typeface="Calibri"/>
              </a:rPr>
              <a:t>الطريقة :</a:t>
            </a:r>
            <a:endParaRPr lang="en-US" sz="1050" dirty="0">
              <a:ea typeface="Calibri"/>
              <a:cs typeface="Arial"/>
            </a:endParaRPr>
          </a:p>
          <a:p>
            <a:pPr algn="r" rtl="1">
              <a:lnSpc>
                <a:spcPct val="115000"/>
              </a:lnSpc>
              <a:spcAft>
                <a:spcPts val="1000"/>
              </a:spcAft>
              <a:tabLst>
                <a:tab pos="793750" algn="l"/>
              </a:tabLst>
            </a:pPr>
            <a:r>
              <a:rPr lang="ar-EG" b="1" dirty="0">
                <a:ea typeface="Calibri"/>
              </a:rPr>
              <a:t>1- توزع مجموعة من الأوراق على المتدربين بالاضافة الى مجموعة من الأقلام الملونة ، ويعطى كل متدرب سلة .</a:t>
            </a:r>
            <a:endParaRPr lang="en-US" sz="1050" dirty="0">
              <a:ea typeface="Calibri"/>
              <a:cs typeface="Arial"/>
            </a:endParaRPr>
          </a:p>
          <a:p>
            <a:pPr algn="r" rtl="1">
              <a:lnSpc>
                <a:spcPct val="115000"/>
              </a:lnSpc>
              <a:spcAft>
                <a:spcPts val="1000"/>
              </a:spcAft>
              <a:tabLst>
                <a:tab pos="793750" algn="l"/>
              </a:tabLst>
            </a:pPr>
            <a:r>
              <a:rPr lang="ar-EG" b="1" dirty="0">
                <a:ea typeface="Calibri"/>
              </a:rPr>
              <a:t>2- يطلب من المتدربين محاولة جمع أكبر قدر ممكن من المعلومات عن بقية المتدربين وذلك بالتجول داخل القاعة وتدوين المعلومات في البطاقات الملونة ووضعها في السلال بشرط أن تطرح الأسئلة بصوت عالي وسرعة الحركة </a:t>
            </a:r>
            <a:r>
              <a:rPr lang="ar-EG" b="1" dirty="0" smtClean="0">
                <a:ea typeface="Calibri"/>
              </a:rPr>
              <a:t>.</a:t>
            </a:r>
            <a:endParaRPr lang="en-US" sz="1050" dirty="0">
              <a:ea typeface="Calibri"/>
              <a:cs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1905000"/>
            <a:ext cx="2158852" cy="1850136"/>
          </a:xfrm>
          <a:prstGeom prst="ellipse">
            <a:avLst/>
          </a:prstGeom>
          <a:ln>
            <a:noFill/>
          </a:ln>
          <a:effectLst>
            <a:softEdge rad="112500"/>
          </a:effectLst>
        </p:spPr>
      </p:pic>
    </p:spTree>
    <p:extLst>
      <p:ext uri="{BB962C8B-B14F-4D97-AF65-F5344CB8AC3E}">
        <p14:creationId xmlns:p14="http://schemas.microsoft.com/office/powerpoint/2010/main" val="3446646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4800600" y="974785"/>
            <a:ext cx="3220639" cy="2104223"/>
            <a:chOff x="6629028" y="912849"/>
            <a:chExt cx="4294185" cy="2337698"/>
          </a:xfrm>
        </p:grpSpPr>
        <p:pic>
          <p:nvPicPr>
            <p:cNvPr id="4" name="Picture 3"/>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5" name="TextBox 4"/>
            <p:cNvSpPr txBox="1"/>
            <p:nvPr/>
          </p:nvSpPr>
          <p:spPr>
            <a:xfrm>
              <a:off x="6629028" y="1674742"/>
              <a:ext cx="2453306" cy="1470281"/>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ae_AlHor" panose="02060603050605020204" pitchFamily="18" charset="-78"/>
                </a:rPr>
                <a:t>الهدف العام</a:t>
              </a:r>
            </a:p>
          </p:txBody>
        </p:sp>
      </p:grpSp>
      <p:sp>
        <p:nvSpPr>
          <p:cNvPr id="2" name="Rectangle 1"/>
          <p:cNvSpPr/>
          <p:nvPr/>
        </p:nvSpPr>
        <p:spPr>
          <a:xfrm>
            <a:off x="1926370" y="3352800"/>
            <a:ext cx="5334000" cy="1366528"/>
          </a:xfrm>
          <a:prstGeom prst="rect">
            <a:avLst/>
          </a:prstGeom>
        </p:spPr>
        <p:txBody>
          <a:bodyPr wrap="square">
            <a:spAutoFit/>
          </a:bodyPr>
          <a:lstStyle/>
          <a:p>
            <a:pPr algn="justLow" rtl="1">
              <a:lnSpc>
                <a:spcPct val="115000"/>
              </a:lnSpc>
              <a:spcAft>
                <a:spcPts val="0"/>
              </a:spcAft>
            </a:pPr>
            <a:r>
              <a:rPr lang="ar-SA" sz="2400" b="1" dirty="0">
                <a:ea typeface="Times New Roman"/>
              </a:rPr>
              <a:t>يهدف البرنامج إلى تعريف المشاركين طرق كسب قلب الزوج وتفادئ الأخطاء الشائعة التي تحدث بين المتزوجين حدثياً وكيفية المحافظة علي الزوج . </a:t>
            </a:r>
            <a:endParaRPr lang="en-US" sz="1200" dirty="0">
              <a:ea typeface="Calibri"/>
              <a:cs typeface="Arial"/>
            </a:endParaRPr>
          </a:p>
        </p:txBody>
      </p:sp>
    </p:spTree>
    <p:extLst>
      <p:ext uri="{BB962C8B-B14F-4D97-AF65-F5344CB8AC3E}">
        <p14:creationId xmlns:p14="http://schemas.microsoft.com/office/powerpoint/2010/main" val="34466468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533400"/>
            <a:ext cx="7696200" cy="5325560"/>
          </a:xfrm>
          <a:prstGeom prst="rect">
            <a:avLst/>
          </a:prstGeom>
        </p:spPr>
        <p:txBody>
          <a:bodyPr wrap="square">
            <a:spAutoFit/>
          </a:bodyPr>
          <a:lstStyle/>
          <a:p>
            <a:pPr lvl="0" algn="r" rtl="1">
              <a:lnSpc>
                <a:spcPct val="115000"/>
              </a:lnSpc>
              <a:spcAft>
                <a:spcPts val="1000"/>
              </a:spcAft>
              <a:tabLst>
                <a:tab pos="793750" algn="l"/>
              </a:tabLst>
            </a:pPr>
            <a:r>
              <a:rPr lang="ar-EG" b="1" dirty="0">
                <a:solidFill>
                  <a:srgbClr val="C00000"/>
                </a:solidFill>
                <a:ea typeface="Calibri"/>
              </a:rPr>
              <a:t>المعلومات التي يمكن جمعها :</a:t>
            </a:r>
            <a:endParaRPr lang="en-US" sz="1050" dirty="0">
              <a:solidFill>
                <a:srgbClr val="C00000"/>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 الاسم</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2- الحالة الاجتماعية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3- الألوان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3- المأكولات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4- الدول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5- الهوايات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6- اسم اقرب صديق لك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7- أحب مكان الى نفسك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8- أكثر مرة كذب فيها</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9- آخر مرة قمت بزيارة أحد أقربائك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10- كم مرة تكلمت بطريقة سلبية عن نفسك </a:t>
            </a:r>
            <a:r>
              <a:rPr lang="ar-EG" b="1" dirty="0" smtClean="0">
                <a:solidFill>
                  <a:prstClr val="black"/>
                </a:solidFill>
                <a:ea typeface="Calibri"/>
              </a:rPr>
              <a:t>اليوم</a:t>
            </a:r>
            <a:endParaRPr lang="en-US" sz="1050" dirty="0">
              <a:solidFill>
                <a:prstClr val="black"/>
              </a:solidFill>
              <a:ea typeface="Calibri"/>
              <a:cs typeface="Aria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4038600"/>
            <a:ext cx="2867025" cy="1590675"/>
          </a:xfrm>
          <a:prstGeom prst="ellipse">
            <a:avLst/>
          </a:prstGeom>
          <a:ln>
            <a:noFill/>
          </a:ln>
          <a:effectLst>
            <a:softEdge rad="112500"/>
          </a:effectLst>
        </p:spPr>
      </p:pic>
    </p:spTree>
    <p:extLst>
      <p:ext uri="{BB962C8B-B14F-4D97-AF65-F5344CB8AC3E}">
        <p14:creationId xmlns:p14="http://schemas.microsoft.com/office/powerpoint/2010/main" val="3446646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438400" y="1219200"/>
            <a:ext cx="5562600" cy="2516586"/>
          </a:xfrm>
          <a:prstGeom prst="rect">
            <a:avLst/>
          </a:prstGeom>
        </p:spPr>
        <p:txBody>
          <a:bodyPr wrap="square">
            <a:spAutoFit/>
          </a:bodyPr>
          <a:lstStyle/>
          <a:p>
            <a:pPr lvl="0" algn="r" rtl="1">
              <a:lnSpc>
                <a:spcPct val="115000"/>
              </a:lnSpc>
              <a:spcAft>
                <a:spcPts val="1000"/>
              </a:spcAft>
              <a:tabLst>
                <a:tab pos="793750" algn="l"/>
              </a:tabLst>
            </a:pPr>
            <a:r>
              <a:rPr lang="ar-EG" b="1" dirty="0">
                <a:solidFill>
                  <a:prstClr val="black"/>
                </a:solidFill>
                <a:ea typeface="Calibri"/>
              </a:rPr>
              <a:t>11- مايتوقع الحصول عليه من الدورة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12- كم يقيم نفسه هل هو شخص واثق من نفسه أم لا</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والى آخر ذلك من الأسئلة التي تحمل الجوانب المضحكة أو التعرف على الجوانب السلبية والايجابية للشخص .</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 </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تكون مدة هذه اللعبة بين 10-15 دقيقة</a:t>
            </a:r>
            <a:endParaRPr lang="en-US" sz="1050" dirty="0">
              <a:solidFill>
                <a:prstClr val="black"/>
              </a:solidFill>
              <a:ea typeface="Calibri"/>
              <a:cs typeface="Aria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4267200"/>
            <a:ext cx="2952750" cy="1400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46646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rame 2"/>
          <p:cNvSpPr/>
          <p:nvPr/>
        </p:nvSpPr>
        <p:spPr>
          <a:xfrm>
            <a:off x="4114800" y="1066800"/>
            <a:ext cx="3733800" cy="1371600"/>
          </a:xfrm>
          <a:prstGeom prst="frame">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alibri"/>
              <a:ea typeface="+mn-ea"/>
              <a:cs typeface="Arial"/>
            </a:endParaRPr>
          </a:p>
        </p:txBody>
      </p:sp>
      <p:sp>
        <p:nvSpPr>
          <p:cNvPr id="4" name="Rectangle 3"/>
          <p:cNvSpPr/>
          <p:nvPr/>
        </p:nvSpPr>
        <p:spPr>
          <a:xfrm>
            <a:off x="4536830" y="1405235"/>
            <a:ext cx="2889739" cy="923330"/>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5400" b="1" i="0" u="none" strike="noStrike" kern="0" cap="all" spc="0" normalizeH="0" baseline="0" noProof="0" dirty="0" smtClean="0">
                <a:ln w="9000" cmpd="sng">
                  <a:solidFill>
                    <a:srgbClr val="8064A2">
                      <a:shade val="50000"/>
                      <a:satMod val="120000"/>
                    </a:srgbClr>
                  </a:solidFill>
                  <a:prstDash val="solid"/>
                </a:ln>
                <a:solidFill>
                  <a:srgbClr val="C00000"/>
                </a:solidFill>
                <a:effectLst>
                  <a:reflection blurRad="12700" stA="28000" endPos="45000" dist="1000" dir="5400000" sy="-100000" algn="bl" rotWithShape="0"/>
                </a:effectLst>
                <a:uLnTx/>
                <a:uFillTx/>
              </a:rPr>
              <a:t>الخاتمة</a:t>
            </a:r>
            <a:endParaRPr kumimoji="0" lang="en-US" sz="5400" b="1" i="0" u="none" strike="noStrike" kern="0" cap="all" spc="0" normalizeH="0" baseline="0" noProof="0" dirty="0">
              <a:ln w="9000" cmpd="sng">
                <a:solidFill>
                  <a:srgbClr val="8064A2">
                    <a:shade val="50000"/>
                    <a:satMod val="120000"/>
                  </a:srgbClr>
                </a:solidFill>
                <a:prstDash val="solid"/>
              </a:ln>
              <a:solidFill>
                <a:srgbClr val="C00000"/>
              </a:solidFill>
              <a:effectLst>
                <a:reflection blurRad="12700" stA="28000" endPos="45000" dist="1000" dir="5400000" sy="-100000" algn="bl" rotWithShape="0"/>
              </a:effectLst>
              <a:uLnTx/>
              <a:uFillTx/>
            </a:endParaRPr>
          </a:p>
        </p:txBody>
      </p:sp>
      <p:sp>
        <p:nvSpPr>
          <p:cNvPr id="5" name="Content Placeholder 2"/>
          <p:cNvSpPr txBox="1">
            <a:spLocks/>
          </p:cNvSpPr>
          <p:nvPr/>
        </p:nvSpPr>
        <p:spPr>
          <a:xfrm>
            <a:off x="2031067" y="2743200"/>
            <a:ext cx="5424257" cy="2149415"/>
          </a:xfrm>
          <a:prstGeom prst="rect">
            <a:avLst/>
          </a:prstGeom>
          <a:solidFill>
            <a:sysClr val="window" lastClr="FFFFFF"/>
          </a:solidFill>
          <a:ln w="12700" cap="flat" cmpd="sng" algn="ctr">
            <a:solidFill>
              <a:sysClr val="windowText" lastClr="000000"/>
            </a:solidFill>
            <a:prstDash val="solid"/>
            <a:miter lim="800000"/>
          </a:ln>
          <a:effectLst/>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شكراً لحضوركم</a:t>
            </a:r>
            <a:endParaRPr kumimoji="0" lang="en-US"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mn-cs"/>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
        <p:nvSpPr>
          <p:cNvPr id="2" name="Heart 1"/>
          <p:cNvSpPr/>
          <p:nvPr/>
        </p:nvSpPr>
        <p:spPr>
          <a:xfrm>
            <a:off x="152400" y="5029200"/>
            <a:ext cx="2209800" cy="1595168"/>
          </a:xfrm>
          <a:prstGeom prst="hear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2"/>
          </a:lnRef>
          <a:fillRef idx="1">
            <a:schemeClr val="lt1"/>
          </a:fillRef>
          <a:effectRef idx="0">
            <a:schemeClr val="accent2"/>
          </a:effectRef>
          <a:fontRef idx="minor">
            <a:schemeClr val="dk1"/>
          </a:fontRef>
        </p:style>
        <p:txBody>
          <a:bodyPr rtlCol="1" anchor="ctr"/>
          <a:lstStyle/>
          <a:p>
            <a:pPr algn="ctr"/>
            <a:endParaRPr lang="ar-EG"/>
          </a:p>
        </p:txBody>
      </p:sp>
    </p:spTree>
    <p:extLst>
      <p:ext uri="{BB962C8B-B14F-4D97-AF65-F5344CB8AC3E}">
        <p14:creationId xmlns:p14="http://schemas.microsoft.com/office/powerpoint/2010/main" val="423951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181600" y="228599"/>
            <a:ext cx="3365882" cy="703511"/>
          </a:xfrm>
          <a:prstGeom prst="rect">
            <a:avLst/>
          </a:prstGeom>
          <a:ln/>
        </p:spPr>
        <p:style>
          <a:lnRef idx="2">
            <a:schemeClr val="accent2"/>
          </a:lnRef>
          <a:fillRef idx="1">
            <a:schemeClr val="lt1"/>
          </a:fillRef>
          <a:effectRef idx="0">
            <a:schemeClr val="accent2"/>
          </a:effectRef>
          <a:fontRef idx="minor">
            <a:schemeClr val="dk1"/>
          </a:fontRef>
        </p:style>
        <p:txBody>
          <a:bodyPr vert="horz" lIns="91440" tIns="45720" rIns="91440" bIns="45720" rtlCol="1" anchor="ctr">
            <a:normAutofit fontScale="25000" lnSpcReduction="2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endParaRPr kumimoji="0" lang="ar-EG" sz="8000" b="1" i="0" u="none" strike="noStrike" kern="1200" cap="none" spc="0" normalizeH="0" baseline="0" noProof="0" dirty="0" smtClean="0">
              <a:ln>
                <a:noFill/>
              </a:ln>
              <a:solidFill>
                <a:srgbClr val="7030A0"/>
              </a:solidFill>
              <a:effectLst/>
              <a:uLnTx/>
              <a:uFillTx/>
              <a:latin typeface="Calibri Light"/>
              <a:ea typeface="+mj-ea"/>
              <a:cs typeface="Arial"/>
            </a:endParaRPr>
          </a:p>
          <a:p>
            <a:pPr marL="0" marR="0" lvl="0" indent="0" algn="ctr" defTabSz="914400" rtl="1" eaLnBrk="1" fontAlgn="auto" latinLnBrk="0" hangingPunct="1">
              <a:lnSpc>
                <a:spcPct val="90000"/>
              </a:lnSpc>
              <a:spcBef>
                <a:spcPct val="0"/>
              </a:spcBef>
              <a:spcAft>
                <a:spcPts val="0"/>
              </a:spcAft>
              <a:buClrTx/>
              <a:buSzTx/>
              <a:buFontTx/>
              <a:buNone/>
              <a:tabLst/>
              <a:defRPr/>
            </a:pPr>
            <a:r>
              <a:rPr kumimoji="0" lang="ar-EG" sz="16000" b="1" i="0" u="none" strike="noStrike" kern="1200" cap="none" spc="0" normalizeH="0" baseline="0" noProof="0" dirty="0" smtClean="0">
                <a:ln>
                  <a:noFill/>
                </a:ln>
                <a:solidFill>
                  <a:srgbClr val="C00000"/>
                </a:solidFill>
                <a:effectLst/>
                <a:uLnTx/>
                <a:uFillTx/>
                <a:latin typeface="Calibri Light"/>
                <a:ea typeface="+mj-ea"/>
                <a:cs typeface="Arial"/>
              </a:rPr>
              <a:t>الأهداف التفصيلية </a:t>
            </a:r>
            <a:r>
              <a:rPr kumimoji="0" lang="ar-EG" sz="8000" b="1" i="0" u="none" strike="noStrike" kern="1200" cap="none" spc="0" normalizeH="0" baseline="0" noProof="0" dirty="0" smtClean="0">
                <a:ln>
                  <a:noFill/>
                </a:ln>
                <a:solidFill>
                  <a:srgbClr val="7030A0"/>
                </a:solidFill>
                <a:effectLst/>
                <a:uLnTx/>
                <a:uFillTx/>
                <a:latin typeface="Calibri Light"/>
                <a:ea typeface="+mj-ea"/>
                <a:cs typeface="Arial"/>
              </a:rPr>
              <a:t/>
            </a:r>
            <a:br>
              <a:rPr kumimoji="0" lang="ar-EG" sz="8000" b="1" i="0" u="none" strike="noStrike" kern="1200" cap="none" spc="0" normalizeH="0" baseline="0" noProof="0" dirty="0" smtClean="0">
                <a:ln>
                  <a:noFill/>
                </a:ln>
                <a:solidFill>
                  <a:srgbClr val="7030A0"/>
                </a:solidFill>
                <a:effectLst/>
                <a:uLnTx/>
                <a:uFillTx/>
                <a:latin typeface="Calibri Light"/>
                <a:ea typeface="+mj-ea"/>
                <a:cs typeface="Arial"/>
              </a:rPr>
            </a:br>
            <a:endParaRPr kumimoji="0" lang="ar-SA" sz="4400" b="0" i="0" u="none" strike="noStrike" kern="1200" cap="none" spc="0" normalizeH="0" baseline="0" noProof="0" dirty="0">
              <a:ln>
                <a:noFill/>
              </a:ln>
              <a:solidFill>
                <a:srgbClr val="7030A0"/>
              </a:solidFill>
              <a:effectLst/>
              <a:uLnTx/>
              <a:uFillTx/>
              <a:latin typeface="Calibri Light"/>
              <a:ea typeface="+mj-ea"/>
              <a:cs typeface="Arial"/>
            </a:endParaRPr>
          </a:p>
        </p:txBody>
      </p:sp>
      <p:sp>
        <p:nvSpPr>
          <p:cNvPr id="2" name="Rectangle 1"/>
          <p:cNvSpPr/>
          <p:nvPr/>
        </p:nvSpPr>
        <p:spPr>
          <a:xfrm>
            <a:off x="914400" y="1143000"/>
            <a:ext cx="7162800" cy="4376583"/>
          </a:xfrm>
          <a:prstGeom prst="rect">
            <a:avLst/>
          </a:prstGeom>
        </p:spPr>
        <p:txBody>
          <a:bodyPr wrap="square">
            <a:spAutoFit/>
          </a:bodyPr>
          <a:lstStyle/>
          <a:p>
            <a:pPr marL="342900" lvl="0" indent="-342900" algn="r" rtl="1">
              <a:spcAft>
                <a:spcPts val="0"/>
              </a:spcAft>
              <a:buFont typeface="Symbol"/>
              <a:buChar char=""/>
            </a:pPr>
            <a:r>
              <a:rPr lang="ar-SA" sz="2400" b="1" dirty="0">
                <a:ea typeface="Times New Roman"/>
              </a:rPr>
              <a:t>أن يعرف المتدرب طرق كسب قلب الزوج.</a:t>
            </a:r>
            <a:endParaRPr lang="en-US" sz="2400" dirty="0"/>
          </a:p>
          <a:p>
            <a:pPr marL="342900" lvl="0" indent="-342900" algn="r" rtl="1">
              <a:spcAft>
                <a:spcPts val="0"/>
              </a:spcAft>
              <a:buFont typeface="Symbol"/>
              <a:buChar char=""/>
            </a:pPr>
            <a:r>
              <a:rPr lang="ar-SA" sz="2400" b="1" dirty="0">
                <a:ea typeface="Times New Roman"/>
              </a:rPr>
              <a:t>أن يدرك المتدرب كيف أجعل زوجي يشتاق لي.</a:t>
            </a:r>
            <a:endParaRPr lang="en-US" sz="2400" dirty="0"/>
          </a:p>
          <a:p>
            <a:pPr marL="342900" lvl="0" indent="-342900" algn="r" rtl="1">
              <a:spcAft>
                <a:spcPts val="0"/>
              </a:spcAft>
              <a:buFont typeface="Symbol"/>
              <a:buChar char=""/>
            </a:pPr>
            <a:r>
              <a:rPr lang="ar-SA" sz="2400" b="1" dirty="0">
                <a:ea typeface="Times New Roman"/>
              </a:rPr>
              <a:t>أن يتفادا المتدرب أخطاء شائعة تحدث بين المتزوجين حديثاَ.</a:t>
            </a:r>
            <a:endParaRPr lang="en-US" sz="2400" dirty="0"/>
          </a:p>
          <a:p>
            <a:pPr marL="342900" lvl="0" indent="-342900" algn="r" rtl="1">
              <a:spcAft>
                <a:spcPts val="0"/>
              </a:spcAft>
              <a:buFont typeface="Symbol"/>
              <a:buChar char=""/>
            </a:pPr>
            <a:r>
              <a:rPr lang="ar-SA" sz="2400" b="1" dirty="0">
                <a:ea typeface="Times New Roman"/>
              </a:rPr>
              <a:t>أن يدرك المتدرب كيف تتعاملين مع زوجك المشغول عنك دائماَ</a:t>
            </a:r>
            <a:endParaRPr lang="en-US" sz="2400" dirty="0"/>
          </a:p>
          <a:p>
            <a:pPr marL="342900" lvl="0" indent="-342900" algn="r" rtl="1">
              <a:spcAft>
                <a:spcPts val="0"/>
              </a:spcAft>
              <a:buFont typeface="Symbol"/>
              <a:buChar char=""/>
            </a:pPr>
            <a:r>
              <a:rPr lang="ar-SA" sz="2400" b="1" dirty="0">
                <a:ea typeface="Times New Roman"/>
              </a:rPr>
              <a:t>أن يعرف المتدرب إكتساب حب الزوج.</a:t>
            </a:r>
            <a:endParaRPr lang="en-US" sz="2400" dirty="0"/>
          </a:p>
          <a:p>
            <a:pPr marL="342900" lvl="0" indent="-342900" algn="r" rtl="1">
              <a:spcAft>
                <a:spcPts val="0"/>
              </a:spcAft>
              <a:buFont typeface="Symbol"/>
              <a:buChar char=""/>
            </a:pPr>
            <a:r>
              <a:rPr lang="ar-SA" sz="2400" b="1" dirty="0">
                <a:ea typeface="Times New Roman"/>
              </a:rPr>
              <a:t>أن يدرك المتدرب كيف أرضي الله في زوجي</a:t>
            </a:r>
            <a:r>
              <a:rPr lang="ar-SA" sz="2400" b="1" dirty="0">
                <a:solidFill>
                  <a:srgbClr val="0070C0"/>
                </a:solidFill>
                <a:ea typeface="Times New Roman"/>
              </a:rPr>
              <a:t> </a:t>
            </a:r>
            <a:r>
              <a:rPr lang="ar-SA" sz="2400" b="1" dirty="0" smtClean="0">
                <a:ea typeface="Times New Roman"/>
              </a:rPr>
              <a:t>.</a:t>
            </a:r>
            <a:endParaRPr lang="ar-EG" sz="2400" b="1" dirty="0">
              <a:ea typeface="Times New Roman"/>
            </a:endParaRPr>
          </a:p>
          <a:p>
            <a:pPr marL="342900" lvl="0" indent="-342900" algn="r" rtl="1">
              <a:spcAft>
                <a:spcPts val="0"/>
              </a:spcAft>
              <a:buFont typeface="Symbol"/>
              <a:buChar char=""/>
            </a:pPr>
            <a:r>
              <a:rPr lang="ar-SA" sz="2400" b="1" dirty="0" smtClean="0">
                <a:ea typeface="Times New Roman"/>
              </a:rPr>
              <a:t>أن </a:t>
            </a:r>
            <a:r>
              <a:rPr lang="ar-SA" sz="2400" b="1" dirty="0">
                <a:ea typeface="Times New Roman"/>
              </a:rPr>
              <a:t>يعي المتدرب كيف أتعامل مع زوجي متقلب المزاج.</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أن يتعلم المتدرب كيف أحافظ علي </a:t>
            </a:r>
            <a:r>
              <a:rPr lang="ar-SA" sz="2400" b="1" dirty="0" smtClean="0">
                <a:ea typeface="Times New Roman"/>
              </a:rPr>
              <a:t>زوجي.</a:t>
            </a:r>
            <a:endParaRPr lang="ar-EG" sz="2400" dirty="0" smtClean="0">
              <a:ea typeface="Times New Roman"/>
              <a:cs typeface="Arial"/>
            </a:endParaRPr>
          </a:p>
          <a:p>
            <a:pPr marL="342900" lvl="0" indent="-342900" algn="r" rtl="1">
              <a:lnSpc>
                <a:spcPct val="115000"/>
              </a:lnSpc>
              <a:spcAft>
                <a:spcPts val="0"/>
              </a:spcAft>
              <a:buFont typeface="Symbol"/>
              <a:buChar char=""/>
            </a:pPr>
            <a:r>
              <a:rPr lang="ar-SA" sz="2400" b="1" dirty="0" smtClean="0">
                <a:ea typeface="Times New Roman"/>
              </a:rPr>
              <a:t>أن </a:t>
            </a:r>
            <a:r>
              <a:rPr lang="ar-SA" sz="2400" b="1" dirty="0">
                <a:ea typeface="Times New Roman"/>
              </a:rPr>
              <a:t>يعرف المتدرب كيف أصلح بيني وبين </a:t>
            </a:r>
            <a:r>
              <a:rPr lang="ar-SA" sz="2400" b="1" dirty="0" smtClean="0">
                <a:ea typeface="Times New Roman"/>
              </a:rPr>
              <a:t>زوجي.</a:t>
            </a:r>
            <a:endParaRPr lang="ar-EG" sz="2400" dirty="0" smtClean="0">
              <a:ea typeface="Times New Roman"/>
              <a:cs typeface="Arial"/>
            </a:endParaRPr>
          </a:p>
          <a:p>
            <a:pPr marL="342900" lvl="0" indent="-342900" algn="r" rtl="1">
              <a:lnSpc>
                <a:spcPct val="115000"/>
              </a:lnSpc>
              <a:spcAft>
                <a:spcPts val="0"/>
              </a:spcAft>
              <a:buFont typeface="Symbol"/>
              <a:buChar char=""/>
            </a:pPr>
            <a:r>
              <a:rPr lang="ar-EG" sz="2400" b="1" dirty="0" smtClean="0">
                <a:ea typeface="Times New Roman"/>
              </a:rPr>
              <a:t>أ</a:t>
            </a:r>
            <a:r>
              <a:rPr lang="ar-SA" sz="2400" b="1" dirty="0" smtClean="0">
                <a:ea typeface="Times New Roman"/>
              </a:rPr>
              <a:t>ن </a:t>
            </a:r>
            <a:r>
              <a:rPr lang="ar-SA" sz="2400" b="1" dirty="0">
                <a:ea typeface="Times New Roman"/>
              </a:rPr>
              <a:t>يلم المتدرب بطرق تكسبين بها زوجك من جديد.</a:t>
            </a:r>
            <a:endParaRPr lang="en-US" sz="2400" dirty="0">
              <a:ea typeface="Calibri"/>
              <a:cs typeface="Arial"/>
            </a:endParaRPr>
          </a:p>
          <a:p>
            <a:pPr marL="342900" lvl="0" indent="-342900" algn="r" rtl="1">
              <a:lnSpc>
                <a:spcPct val="115000"/>
              </a:lnSpc>
              <a:spcAft>
                <a:spcPts val="0"/>
              </a:spcAft>
              <a:buFont typeface="Symbol"/>
              <a:buChar char=""/>
            </a:pPr>
            <a:r>
              <a:rPr lang="ar-SA" sz="2400" b="1" dirty="0">
                <a:ea typeface="Times New Roman"/>
              </a:rPr>
              <a:t>أن يعرف المتدرب وصايا نافعة للمرآة لكسب زوجها وإسعادة.</a:t>
            </a:r>
            <a:endParaRPr lang="en-US" sz="2400" dirty="0">
              <a:ea typeface="Calibri"/>
              <a:cs typeface="Arial"/>
            </a:endParaRPr>
          </a:p>
        </p:txBody>
      </p:sp>
    </p:spTree>
    <p:extLst>
      <p:ext uri="{BB962C8B-B14F-4D97-AF65-F5344CB8AC3E}">
        <p14:creationId xmlns:p14="http://schemas.microsoft.com/office/powerpoint/2010/main" val="3446646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48200" y="210234"/>
            <a:ext cx="3962400" cy="646331"/>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ysClr val="windowText" lastClr="000000">
                    <a:lumMod val="95000"/>
                    <a:lumOff val="5000"/>
                  </a:sysClr>
                </a:solidFill>
                <a:effectLst/>
                <a:uLnTx/>
                <a:uFillTx/>
              </a:rPr>
              <a:t>الجلسة التدريبية الأولي</a:t>
            </a:r>
            <a:endParaRPr kumimoji="0" lang="ar-EG" sz="3600" b="1" i="0" u="none" strike="noStrike" kern="0" cap="none" spc="0" normalizeH="0" baseline="0" noProof="0" dirty="0">
              <a:ln>
                <a:noFill/>
              </a:ln>
              <a:solidFill>
                <a:sysClr val="windowText" lastClr="000000">
                  <a:lumMod val="95000"/>
                  <a:lumOff val="5000"/>
                </a:sysClr>
              </a:solidFill>
              <a:effectLst/>
              <a:uLnTx/>
              <a:uFillTx/>
            </a:endParaRPr>
          </a:p>
        </p:txBody>
      </p:sp>
      <p:sp>
        <p:nvSpPr>
          <p:cNvPr id="4" name="Text Box 28"/>
          <p:cNvSpPr txBox="1"/>
          <p:nvPr/>
        </p:nvSpPr>
        <p:spPr>
          <a:xfrm>
            <a:off x="3581400" y="1371600"/>
            <a:ext cx="4217670" cy="1200150"/>
          </a:xfrm>
          <a:prstGeom prst="flowChartAlternateProcess">
            <a:avLst/>
          </a:prstGeom>
          <a:solidFill>
            <a:sysClr val="window" lastClr="FFFFFF"/>
          </a:solidFill>
          <a:ln w="25400" cap="flat" cmpd="sng" algn="ctr">
            <a:solidFill>
              <a:srgbClr val="C0504D"/>
            </a:solidFill>
            <a:prstDash val="solid"/>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4800" b="1" i="0" u="none" strike="noStrike" kern="0" cap="none" spc="0" normalizeH="0" baseline="0" noProof="0">
                <a:ln>
                  <a:noFill/>
                </a:ln>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uLnTx/>
                <a:uFillTx/>
                <a:latin typeface="Calibri"/>
                <a:ea typeface="Calibri"/>
                <a:cs typeface="Arial"/>
              </a:rPr>
              <a:t>كسب قلب الزوج</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5" name="Oval Callout 4"/>
          <p:cNvSpPr/>
          <p:nvPr/>
        </p:nvSpPr>
        <p:spPr>
          <a:xfrm>
            <a:off x="1676400" y="3124200"/>
            <a:ext cx="4451985" cy="2442210"/>
          </a:xfrm>
          <a:prstGeom prst="wedgeEllipseCallout">
            <a:avLst/>
          </a:prstGeom>
          <a:blipFill dpi="0" rotWithShape="1">
            <a:blip r:embed="rId3">
              <a:extLst>
                <a:ext uri="{28A0092B-C50C-407E-A947-70E740481C1C}">
                  <a14:useLocalDpi xmlns:a14="http://schemas.microsoft.com/office/drawing/2010/main" val="0"/>
                </a:ext>
              </a:extLst>
            </a:blip>
            <a:srcRect/>
            <a:stretch>
              <a:fillRect/>
            </a:stretch>
          </a:blip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a:ln>
                  <a:noFill/>
                </a:ln>
                <a:solidFill>
                  <a:sysClr val="windowText" lastClr="000000"/>
                </a:solidFill>
                <a:effectLst/>
                <a:uLnTx/>
                <a:uFillTx/>
                <a:latin typeface="Calibri"/>
                <a:ea typeface="Calibri"/>
                <a:cs typeface="Arial"/>
              </a:rPr>
              <a:t> </a:t>
            </a:r>
          </a:p>
        </p:txBody>
      </p:sp>
    </p:spTree>
    <p:extLst>
      <p:ext uri="{BB962C8B-B14F-4D97-AF65-F5344CB8AC3E}">
        <p14:creationId xmlns:p14="http://schemas.microsoft.com/office/powerpoint/2010/main" val="3446646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a:grpSpLocks/>
          </p:cNvGrpSpPr>
          <p:nvPr/>
        </p:nvGrpSpPr>
        <p:grpSpPr bwMode="auto">
          <a:xfrm>
            <a:off x="4343400" y="152400"/>
            <a:ext cx="4025900" cy="748030"/>
            <a:chOff x="3438" y="2353"/>
            <a:chExt cx="6340" cy="1178"/>
          </a:xfrm>
        </p:grpSpPr>
        <p:sp>
          <p:nvSpPr>
            <p:cNvPr id="4" name="Rectangle 3"/>
            <p:cNvSpPr>
              <a:spLocks noChangeArrowheads="1"/>
            </p:cNvSpPr>
            <p:nvPr/>
          </p:nvSpPr>
          <p:spPr bwMode="auto">
            <a:xfrm>
              <a:off x="3438" y="2353"/>
              <a:ext cx="6340" cy="1178"/>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headEnd/>
              <a:tailEnd/>
            </a:ln>
            <a:effectLst>
              <a:outerShdw blurRad="40000" dist="20000" dir="5400000" rotWithShape="0">
                <a:srgbClr val="000000">
                  <a:alpha val="38000"/>
                </a:srgbClr>
              </a:outerShdw>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0" cap="none" spc="0" normalizeH="0" baseline="0" noProof="0">
                  <a:ln>
                    <a:noFill/>
                  </a:ln>
                  <a:solidFill>
                    <a:sysClr val="windowText" lastClr="000000"/>
                  </a:solidFill>
                  <a:effectLst/>
                  <a:uLnTx/>
                  <a:uFillTx/>
                  <a:latin typeface="Arial"/>
                  <a:ea typeface="Calibri"/>
                  <a:cs typeface="AL-Mateen"/>
                </a:rPr>
                <a:t>         نشاط(1)</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5" name="Oval 4" descr="images"/>
            <p:cNvSpPr>
              <a:spLocks noChangeArrowheads="1"/>
            </p:cNvSpPr>
            <p:nvPr/>
          </p:nvSpPr>
          <p:spPr bwMode="auto">
            <a:xfrm>
              <a:off x="8191" y="2450"/>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6" name="Oval 5" descr="images"/>
            <p:cNvSpPr>
              <a:spLocks noChangeArrowheads="1"/>
            </p:cNvSpPr>
            <p:nvPr/>
          </p:nvSpPr>
          <p:spPr bwMode="auto">
            <a:xfrm>
              <a:off x="3590" y="2413"/>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grpSp>
      <p:graphicFrame>
        <p:nvGraphicFramePr>
          <p:cNvPr id="2" name="Table 1"/>
          <p:cNvGraphicFramePr>
            <a:graphicFrameLocks noGrp="1"/>
          </p:cNvGraphicFramePr>
          <p:nvPr>
            <p:extLst>
              <p:ext uri="{D42A27DB-BD31-4B8C-83A1-F6EECF244321}">
                <p14:modId xmlns:p14="http://schemas.microsoft.com/office/powerpoint/2010/main" val="1585232093"/>
              </p:ext>
            </p:extLst>
          </p:nvPr>
        </p:nvGraphicFramePr>
        <p:xfrm>
          <a:off x="1905000" y="1501140"/>
          <a:ext cx="5532755" cy="3855720"/>
        </p:xfrm>
        <a:graphic>
          <a:graphicData uri="http://schemas.openxmlformats.org/drawingml/2006/table">
            <a:tbl>
              <a:tblPr rtl="1" firstRow="1" firstCol="1" bandRow="1"/>
              <a:tblGrid>
                <a:gridCol w="1894684"/>
                <a:gridCol w="3638071"/>
              </a:tblGrid>
              <a:tr h="320467">
                <a:tc>
                  <a:txBody>
                    <a:bodyPr/>
                    <a:lstStyle/>
                    <a:p>
                      <a:pPr algn="ctr" rtl="1">
                        <a:lnSpc>
                          <a:spcPct val="115000"/>
                        </a:lnSpc>
                        <a:spcAft>
                          <a:spcPts val="0"/>
                        </a:spcAft>
                      </a:pPr>
                      <a:r>
                        <a:rPr lang="ar-SA" sz="2000" b="1" dirty="0">
                          <a:solidFill>
                            <a:srgbClr val="C00000"/>
                          </a:solidFill>
                          <a:effectLst/>
                          <a:latin typeface="Calibri"/>
                          <a:ea typeface="Times New Roman"/>
                          <a:cs typeface="Arial"/>
                        </a:rPr>
                        <a:t>النوع</a:t>
                      </a:r>
                      <a:endParaRPr lang="en-US" sz="1100" dirty="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نشاط فردي</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684984">
                <a:tc>
                  <a:txBody>
                    <a:bodyPr/>
                    <a:lstStyle/>
                    <a:p>
                      <a:pPr algn="ctr" rtl="1">
                        <a:lnSpc>
                          <a:spcPct val="115000"/>
                        </a:lnSpc>
                        <a:spcAft>
                          <a:spcPts val="0"/>
                        </a:spcAft>
                      </a:pPr>
                      <a:r>
                        <a:rPr lang="ar-SA" sz="2000" b="1">
                          <a:solidFill>
                            <a:srgbClr val="C00000"/>
                          </a:solidFill>
                          <a:effectLst/>
                          <a:latin typeface="Calibri"/>
                          <a:ea typeface="Times New Roman"/>
                          <a:cs typeface="Arial"/>
                        </a:rPr>
                        <a:t>الهدف من النشاط</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ما هي طرق كسب قلب الزوج زكيف أجعل زوجي يشتاق لي ؟</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r>
              <a:tr h="342492">
                <a:tc>
                  <a:txBody>
                    <a:bodyPr/>
                    <a:lstStyle/>
                    <a:p>
                      <a:pPr algn="ctr" rtl="1">
                        <a:lnSpc>
                          <a:spcPct val="115000"/>
                        </a:lnSpc>
                        <a:spcAft>
                          <a:spcPts val="0"/>
                        </a:spcAft>
                      </a:pPr>
                      <a:r>
                        <a:rPr lang="ar-SA" sz="2000" b="1">
                          <a:solidFill>
                            <a:srgbClr val="C00000"/>
                          </a:solidFill>
                          <a:effectLst/>
                          <a:latin typeface="Calibri"/>
                          <a:ea typeface="Times New Roman"/>
                          <a:cs typeface="Arial"/>
                        </a:rPr>
                        <a:t>مدة النشاط</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10دقائق</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342492">
                <a:tc>
                  <a:txBody>
                    <a:bodyPr/>
                    <a:lstStyle/>
                    <a:p>
                      <a:pPr algn="ctr" rtl="1">
                        <a:lnSpc>
                          <a:spcPct val="115000"/>
                        </a:lnSpc>
                        <a:spcAft>
                          <a:spcPts val="0"/>
                        </a:spcAft>
                      </a:pPr>
                      <a:r>
                        <a:rPr lang="ar-SA" sz="2000" b="1">
                          <a:solidFill>
                            <a:srgbClr val="C00000"/>
                          </a:solidFill>
                          <a:effectLst/>
                          <a:latin typeface="Calibri"/>
                          <a:ea typeface="Times New Roman"/>
                          <a:cs typeface="Arial"/>
                        </a:rPr>
                        <a:t>الأدوات</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أقلام-أوراق عمل-سبورة</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r>
              <a:tr h="2054953">
                <a:tc>
                  <a:txBody>
                    <a:bodyPr/>
                    <a:lstStyle/>
                    <a:p>
                      <a:pPr algn="ctr" rtl="1">
                        <a:lnSpc>
                          <a:spcPct val="115000"/>
                        </a:lnSpc>
                        <a:spcAft>
                          <a:spcPts val="0"/>
                        </a:spcAft>
                      </a:pPr>
                      <a:r>
                        <a:rPr lang="ar-SA" sz="2000" b="1">
                          <a:solidFill>
                            <a:srgbClr val="C00000"/>
                          </a:solidFill>
                          <a:effectLst/>
                          <a:latin typeface="Calibri"/>
                          <a:ea typeface="Times New Roman"/>
                          <a:cs typeface="Arial"/>
                        </a:rPr>
                        <a:t>خطوات التنفيذ</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يقوم كل مشارك في المجموعة تصور واقتراح إجابات للموضوع.</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يقوم المدرب بالإشراف على المجموعات.</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solidFill>
                            <a:srgbClr val="000000"/>
                          </a:solidFill>
                          <a:effectLst/>
                          <a:latin typeface="Calibri"/>
                          <a:ea typeface="Times New Roman"/>
                          <a:cs typeface="Arial"/>
                        </a:rPr>
                        <a:t>تقوم كل مجموعة باستخلاص النتائج التي تم التوصال إليها.</a:t>
                      </a:r>
                      <a:endParaRPr lang="en-US" sz="1100" dirty="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bl>
          </a:graphicData>
        </a:graphic>
      </p:graphicFrame>
    </p:spTree>
    <p:extLst>
      <p:ext uri="{BB962C8B-B14F-4D97-AF65-F5344CB8AC3E}">
        <p14:creationId xmlns:p14="http://schemas.microsoft.com/office/powerpoint/2010/main" val="3446646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181600" y="228600"/>
            <a:ext cx="3108544"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200" b="1" u="heavy" dirty="0">
                <a:solidFill>
                  <a:srgbClr val="C00000"/>
                </a:solidFill>
                <a:ea typeface="Calibri"/>
              </a:rPr>
              <a:t>طرق كسب قلب الزوج</a:t>
            </a:r>
            <a:endParaRPr lang="en-US" sz="1100" dirty="0">
              <a:ea typeface="Calibri"/>
              <a:cs typeface="Arial"/>
            </a:endParaRPr>
          </a:p>
        </p:txBody>
      </p:sp>
      <p:sp>
        <p:nvSpPr>
          <p:cNvPr id="4" name="Snip Diagonal Corner Rectangle 3"/>
          <p:cNvSpPr/>
          <p:nvPr/>
        </p:nvSpPr>
        <p:spPr>
          <a:xfrm>
            <a:off x="5334000" y="1783080"/>
            <a:ext cx="2514600" cy="502920"/>
          </a:xfrm>
          <a:prstGeom prst="snip2DiagRect">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endParaRPr lang="ar-EG" sz="1050" b="1" dirty="0" smtClean="0">
              <a:solidFill>
                <a:srgbClr val="7030A0"/>
              </a:solidFill>
              <a:effectLst/>
              <a:latin typeface="Calibri"/>
              <a:ea typeface="Calibri"/>
              <a:cs typeface="Arial"/>
            </a:endParaRPr>
          </a:p>
          <a:p>
            <a:pPr algn="ctr" rtl="1">
              <a:lnSpc>
                <a:spcPct val="115000"/>
              </a:lnSpc>
              <a:spcAft>
                <a:spcPts val="1000"/>
              </a:spcAft>
            </a:pPr>
            <a:r>
              <a:rPr lang="ar-EG" sz="2400" b="1" dirty="0" smtClean="0">
                <a:solidFill>
                  <a:srgbClr val="7030A0"/>
                </a:solidFill>
                <a:effectLst/>
                <a:latin typeface="Calibri"/>
                <a:ea typeface="Calibri"/>
                <a:cs typeface="Arial"/>
              </a:rPr>
              <a:t>امنحيه </a:t>
            </a:r>
            <a:r>
              <a:rPr lang="ar-EG" sz="2400" b="1" dirty="0">
                <a:solidFill>
                  <a:srgbClr val="7030A0"/>
                </a:solidFill>
                <a:effectLst/>
                <a:latin typeface="Calibri"/>
                <a:ea typeface="Calibri"/>
                <a:cs typeface="Arial"/>
              </a:rPr>
              <a:t>اهتمامك الكامل</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3" name="Rectangle 2"/>
          <p:cNvSpPr/>
          <p:nvPr/>
        </p:nvSpPr>
        <p:spPr>
          <a:xfrm>
            <a:off x="5482087" y="2895600"/>
            <a:ext cx="2362200" cy="2362200"/>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15000"/>
              </a:lnSpc>
              <a:spcAft>
                <a:spcPts val="1000"/>
              </a:spcAft>
            </a:pPr>
            <a:r>
              <a:rPr lang="ar-EG" b="1" dirty="0">
                <a:solidFill>
                  <a:srgbClr val="0D0D0D"/>
                </a:solidFill>
                <a:ea typeface="Calibri"/>
              </a:rPr>
              <a:t>يقول مستشار الزواج مايك دو، «عندما يراك عقل الرجل تنظرين في هاتفك أثناء العشاء، فإنه يترجم هذا إلى (أنا لست مهمةً)».</a:t>
            </a:r>
            <a:endParaRPr lang="en-US" sz="1050" dirty="0">
              <a:ea typeface="Calibri"/>
              <a:cs typeface="Arial"/>
            </a:endParaRPr>
          </a:p>
        </p:txBody>
      </p:sp>
      <p:sp>
        <p:nvSpPr>
          <p:cNvPr id="6" name="Snip Diagonal Corner Rectangle 5"/>
          <p:cNvSpPr/>
          <p:nvPr/>
        </p:nvSpPr>
        <p:spPr>
          <a:xfrm>
            <a:off x="1752600" y="1783080"/>
            <a:ext cx="2918460" cy="502920"/>
          </a:xfrm>
          <a:prstGeom prst="snip2DiagRect">
            <a:avLst/>
          </a:prstGeom>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dirty="0" smtClean="0">
                <a:ln>
                  <a:noFill/>
                </a:ln>
                <a:solidFill>
                  <a:srgbClr val="7030A0"/>
                </a:solidFill>
                <a:effectLst/>
                <a:uLnTx/>
                <a:uFillTx/>
                <a:latin typeface="Calibri"/>
                <a:ea typeface="Calibri"/>
                <a:cs typeface="Arial"/>
              </a:rPr>
              <a:t> </a:t>
            </a:r>
            <a:r>
              <a:rPr kumimoji="0" lang="ar-EG" sz="2400" b="1" i="0" u="none" strike="noStrike" kern="0" cap="none" spc="0" normalizeH="0" baseline="0" noProof="0" dirty="0">
                <a:ln>
                  <a:noFill/>
                </a:ln>
                <a:solidFill>
                  <a:schemeClr val="accent5">
                    <a:lumMod val="75000"/>
                  </a:schemeClr>
                </a:solidFill>
                <a:effectLst/>
                <a:uLnTx/>
                <a:uFillTx/>
                <a:latin typeface="Calibri"/>
                <a:ea typeface="Calibri"/>
                <a:cs typeface="Arial"/>
              </a:rPr>
              <a:t>ارتدِ الفستان الذي يحب</a:t>
            </a:r>
            <a:endParaRPr kumimoji="0" lang="en-US" sz="1100" b="0" i="0" u="none" strike="noStrike" kern="0" cap="none" spc="0" normalizeH="0" baseline="0" noProof="0" dirty="0">
              <a:ln>
                <a:noFill/>
              </a:ln>
              <a:solidFill>
                <a:schemeClr val="accent5">
                  <a:lumMod val="75000"/>
                </a:schemeClr>
              </a:solidFill>
              <a:effectLst/>
              <a:uLnTx/>
              <a:uFillTx/>
              <a:latin typeface="Calibri"/>
              <a:ea typeface="Calibri"/>
              <a:cs typeface="Arial"/>
            </a:endParaRPr>
          </a:p>
        </p:txBody>
      </p:sp>
      <p:sp>
        <p:nvSpPr>
          <p:cNvPr id="7" name="Rectangle 6"/>
          <p:cNvSpPr/>
          <p:nvPr/>
        </p:nvSpPr>
        <p:spPr>
          <a:xfrm>
            <a:off x="1981200" y="2900632"/>
            <a:ext cx="2362200" cy="2362200"/>
          </a:xfrm>
          <a:prstGeom prst="rect">
            <a:avLst/>
          </a:prstGeom>
        </p:spPr>
        <p:style>
          <a:lnRef idx="1">
            <a:schemeClr val="accent5"/>
          </a:lnRef>
          <a:fillRef idx="2">
            <a:schemeClr val="accent5"/>
          </a:fillRef>
          <a:effectRef idx="1">
            <a:schemeClr val="accent5"/>
          </a:effectRef>
          <a:fontRef idx="minor">
            <a:schemeClr val="dk1"/>
          </a:fontRef>
        </p:style>
        <p:txBody>
          <a:bodyPr rtlCol="1" anchor="ctr"/>
          <a:lstStyle/>
          <a:p>
            <a:pPr algn="r" rtl="1">
              <a:lnSpc>
                <a:spcPct val="115000"/>
              </a:lnSpc>
              <a:spcAft>
                <a:spcPts val="1000"/>
              </a:spcAft>
            </a:pPr>
            <a:r>
              <a:rPr lang="ar-EG" b="1" dirty="0">
                <a:solidFill>
                  <a:srgbClr val="0D0D0D"/>
                </a:solidFill>
                <a:ea typeface="Calibri"/>
              </a:rPr>
              <a:t>لا ترسلي له رسالة حب أو تقولي له كلام حب، فقط تأنقي في الملبس من أجله. </a:t>
            </a:r>
            <a:endParaRPr lang="en-US" sz="1050" dirty="0">
              <a:ea typeface="Calibri"/>
              <a:cs typeface="Arial"/>
            </a:endParaRPr>
          </a:p>
        </p:txBody>
      </p:sp>
      <p:sp>
        <p:nvSpPr>
          <p:cNvPr id="5" name="Down Arrow 4"/>
          <p:cNvSpPr/>
          <p:nvPr/>
        </p:nvSpPr>
        <p:spPr>
          <a:xfrm>
            <a:off x="2971800" y="2318349"/>
            <a:ext cx="304800" cy="5334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endParaRPr lang="ar-EG"/>
          </a:p>
        </p:txBody>
      </p:sp>
      <p:sp>
        <p:nvSpPr>
          <p:cNvPr id="9" name="Down Arrow 8"/>
          <p:cNvSpPr/>
          <p:nvPr/>
        </p:nvSpPr>
        <p:spPr>
          <a:xfrm>
            <a:off x="6583472" y="2318349"/>
            <a:ext cx="304800" cy="53340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3446646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2"/>
          <p:cNvSpPr/>
          <p:nvPr/>
        </p:nvSpPr>
        <p:spPr>
          <a:xfrm>
            <a:off x="5486400" y="1219200"/>
            <a:ext cx="2689860" cy="502920"/>
          </a:xfrm>
          <a:prstGeom prst="snip2DiagRect">
            <a:avLst/>
          </a:prstGeom>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r>
              <a:rPr lang="ar-EG" sz="2400" b="1" dirty="0" smtClean="0">
                <a:solidFill>
                  <a:srgbClr val="7030A0"/>
                </a:solidFill>
                <a:effectLst/>
                <a:latin typeface="Calibri"/>
                <a:ea typeface="Calibri"/>
                <a:cs typeface="Arial"/>
              </a:rPr>
              <a:t>أعدي </a:t>
            </a:r>
            <a:r>
              <a:rPr lang="ar-EG" sz="2400" b="1" dirty="0">
                <a:solidFill>
                  <a:srgbClr val="7030A0"/>
                </a:solidFill>
                <a:effectLst/>
                <a:latin typeface="Calibri"/>
                <a:ea typeface="Calibri"/>
                <a:cs typeface="Arial"/>
              </a:rPr>
              <a:t>له وجبته المفضلة</a:t>
            </a:r>
            <a:endParaRPr lang="en-US" sz="1100" dirty="0">
              <a:effectLst/>
              <a:latin typeface="Calibri"/>
              <a:ea typeface="Calibri"/>
              <a:cs typeface="Arial"/>
            </a:endParaRPr>
          </a:p>
        </p:txBody>
      </p:sp>
      <p:sp>
        <p:nvSpPr>
          <p:cNvPr id="2" name="Rectangle 1"/>
          <p:cNvSpPr/>
          <p:nvPr/>
        </p:nvSpPr>
        <p:spPr>
          <a:xfrm>
            <a:off x="1828800" y="1741280"/>
            <a:ext cx="6172200" cy="729430"/>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«أقصر الطرق إلى قلب الرجل، هي معدته» معرفتك لطعامه المفضل دون أن تضطري لسؤاله يدل على أنك تعرفينه جيداً.</a:t>
            </a:r>
            <a:endParaRPr lang="en-US" sz="1050" dirty="0">
              <a:ea typeface="Calibri"/>
              <a:cs typeface="Arial"/>
            </a:endParaRPr>
          </a:p>
        </p:txBody>
      </p:sp>
      <p:sp>
        <p:nvSpPr>
          <p:cNvPr id="5" name="Snip Diagonal Corner Rectangle 4"/>
          <p:cNvSpPr/>
          <p:nvPr/>
        </p:nvSpPr>
        <p:spPr>
          <a:xfrm>
            <a:off x="6019800" y="2677639"/>
            <a:ext cx="1784985" cy="502920"/>
          </a:xfrm>
          <a:prstGeom prst="snip2DiagRect">
            <a:avLst/>
          </a:prstGeom>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endParaRPr lang="ar-EG" sz="1050" b="1" dirty="0">
              <a:solidFill>
                <a:srgbClr val="7030A0"/>
              </a:solidFill>
              <a:latin typeface="Calibri"/>
              <a:ea typeface="Calibri"/>
              <a:cs typeface="Arial"/>
            </a:endParaRPr>
          </a:p>
          <a:p>
            <a:pPr algn="r" rtl="1">
              <a:lnSpc>
                <a:spcPct val="115000"/>
              </a:lnSpc>
              <a:spcAft>
                <a:spcPts val="1000"/>
              </a:spcAft>
            </a:pPr>
            <a:r>
              <a:rPr lang="ar-EG" sz="2400" b="1" dirty="0" smtClean="0">
                <a:solidFill>
                  <a:srgbClr val="7030A0"/>
                </a:solidFill>
                <a:effectLst/>
                <a:latin typeface="Calibri"/>
                <a:ea typeface="Calibri"/>
                <a:cs typeface="Arial"/>
              </a:rPr>
              <a:t> </a:t>
            </a:r>
            <a:r>
              <a:rPr lang="ar-EG" sz="2400" b="1" dirty="0">
                <a:solidFill>
                  <a:srgbClr val="7030A0"/>
                </a:solidFill>
                <a:effectLst/>
                <a:latin typeface="Calibri"/>
                <a:ea typeface="Calibri"/>
                <a:cs typeface="Arial"/>
              </a:rPr>
              <a:t>اعتني بنفسك</a:t>
            </a:r>
            <a:endParaRPr lang="en-US" sz="1100" dirty="0">
              <a:effectLst/>
              <a:latin typeface="Calibri"/>
              <a:ea typeface="Calibri"/>
              <a:cs typeface="Arial"/>
            </a:endParaRPr>
          </a:p>
          <a:p>
            <a:pPr algn="ctr" rtl="1">
              <a:lnSpc>
                <a:spcPct val="115000"/>
              </a:lnSpc>
              <a:spcAft>
                <a:spcPts val="1000"/>
              </a:spcAft>
            </a:pPr>
            <a:r>
              <a:rPr lang="en-US" sz="1100" dirty="0">
                <a:effectLst/>
                <a:latin typeface="Calibri"/>
                <a:ea typeface="Calibri"/>
                <a:cs typeface="Arial"/>
              </a:rPr>
              <a:t> </a:t>
            </a:r>
          </a:p>
        </p:txBody>
      </p:sp>
      <p:sp>
        <p:nvSpPr>
          <p:cNvPr id="4" name="Rectangle 3"/>
          <p:cNvSpPr/>
          <p:nvPr/>
        </p:nvSpPr>
        <p:spPr>
          <a:xfrm>
            <a:off x="1752600" y="3352800"/>
            <a:ext cx="5791200" cy="1047979"/>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قد يبدو تقليل مستويات التوتر، والأكل السليم، والتمارين الرياضية، والتوقف عن التدخين، وحتى تدليل نفسك هدايا شخصية لكِ، لكنها أيضاً إحدى طرق إظهار الحب له.</a:t>
            </a:r>
            <a:endParaRPr lang="en-US" sz="1050" dirty="0">
              <a:ea typeface="Calibri"/>
              <a:cs typeface="Arial"/>
            </a:endParaRPr>
          </a:p>
        </p:txBody>
      </p:sp>
      <p:sp>
        <p:nvSpPr>
          <p:cNvPr id="7" name="Snip Diagonal Corner Rectangle 6"/>
          <p:cNvSpPr/>
          <p:nvPr/>
        </p:nvSpPr>
        <p:spPr>
          <a:xfrm>
            <a:off x="3048000" y="4400779"/>
            <a:ext cx="4377690" cy="502920"/>
          </a:xfrm>
          <a:prstGeom prst="snip2DiagRect">
            <a:avLst/>
          </a:prstGeom>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dirty="0" smtClean="0">
                <a:solidFill>
                  <a:srgbClr val="7030A0"/>
                </a:solidFill>
                <a:effectLst/>
                <a:latin typeface="Calibri"/>
                <a:ea typeface="Calibri"/>
                <a:cs typeface="Arial"/>
              </a:rPr>
              <a:t>شجعيه </a:t>
            </a:r>
            <a:r>
              <a:rPr lang="ar-EG" sz="2400" b="1" dirty="0">
                <a:solidFill>
                  <a:srgbClr val="7030A0"/>
                </a:solidFill>
                <a:effectLst/>
                <a:latin typeface="Calibri"/>
                <a:ea typeface="Calibri"/>
                <a:cs typeface="Arial"/>
              </a:rPr>
              <a:t>على قضاء بعض الوقت لنفسه</a:t>
            </a:r>
            <a:endParaRPr lang="en-US" sz="1100" dirty="0">
              <a:effectLst/>
              <a:latin typeface="Calibri"/>
              <a:ea typeface="Calibri"/>
              <a:cs typeface="Arial"/>
            </a:endParaRPr>
          </a:p>
        </p:txBody>
      </p:sp>
      <p:sp>
        <p:nvSpPr>
          <p:cNvPr id="6" name="Rectangle 5"/>
          <p:cNvSpPr/>
          <p:nvPr/>
        </p:nvSpPr>
        <p:spPr>
          <a:xfrm>
            <a:off x="914400" y="5029200"/>
            <a:ext cx="5486400" cy="729430"/>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قد لا تتردد السيدات عادةً في طلب قضاء بعض الوقت بمفردهن والتمتع بمساحتهن الشخصية، لكن الرجل يتردد ويعاني قبل أن يطلب أمراً كهذا</a:t>
            </a:r>
            <a:endParaRPr lang="en-US" sz="1050" dirty="0">
              <a:ea typeface="Calibri"/>
              <a:cs typeface="Arial"/>
            </a:endParaRPr>
          </a:p>
        </p:txBody>
      </p:sp>
      <p:sp>
        <p:nvSpPr>
          <p:cNvPr id="9" name="Curved Left Arrow 8"/>
          <p:cNvSpPr/>
          <p:nvPr/>
        </p:nvSpPr>
        <p:spPr>
          <a:xfrm>
            <a:off x="8077200" y="1752600"/>
            <a:ext cx="257174" cy="551765"/>
          </a:xfrm>
          <a:prstGeom prst="curvedLeft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EG">
              <a:solidFill>
                <a:schemeClr val="tx1"/>
              </a:solidFill>
            </a:endParaRPr>
          </a:p>
        </p:txBody>
      </p:sp>
      <p:sp>
        <p:nvSpPr>
          <p:cNvPr id="10" name="Curved Left Arrow 9"/>
          <p:cNvSpPr/>
          <p:nvPr/>
        </p:nvSpPr>
        <p:spPr>
          <a:xfrm>
            <a:off x="7547611" y="3180559"/>
            <a:ext cx="257174" cy="551765"/>
          </a:xfrm>
          <a:prstGeom prst="curvedLeftArrow">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EG">
              <a:solidFill>
                <a:schemeClr val="tx1"/>
              </a:solidFill>
            </a:endParaRPr>
          </a:p>
        </p:txBody>
      </p:sp>
      <p:sp>
        <p:nvSpPr>
          <p:cNvPr id="11" name="Curved Left Arrow 10"/>
          <p:cNvSpPr/>
          <p:nvPr/>
        </p:nvSpPr>
        <p:spPr>
          <a:xfrm>
            <a:off x="6655118" y="4903699"/>
            <a:ext cx="257174" cy="551765"/>
          </a:xfrm>
          <a:prstGeom prst="curvedLeft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3446646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إطارات وورد مفرغة للكتابة عليها وما هي استخدامات ميكروسوفت وورد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57800" y="228600"/>
            <a:ext cx="3153427"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200" b="1" u="heavy" dirty="0">
                <a:solidFill>
                  <a:srgbClr val="C00000"/>
                </a:solidFill>
                <a:ea typeface="Calibri"/>
              </a:rPr>
              <a:t>كيف اكسب قلب زوجي</a:t>
            </a:r>
            <a:endParaRPr lang="en-US" sz="1100" dirty="0">
              <a:ea typeface="Calibri"/>
              <a:cs typeface="Arial"/>
            </a:endParaRPr>
          </a:p>
        </p:txBody>
      </p:sp>
      <p:sp>
        <p:nvSpPr>
          <p:cNvPr id="3" name="Rectangle 2"/>
          <p:cNvSpPr/>
          <p:nvPr/>
        </p:nvSpPr>
        <p:spPr>
          <a:xfrm>
            <a:off x="1695091" y="1219200"/>
            <a:ext cx="6629400" cy="1047979"/>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كثير من الزوجات يشتكون من عدم الشعور بالحب من أزواجهم، كما أن حياتهم أصبحت مملة ونجد الكثير من الخلافات التى تحدث بينهم، وأصبحو غير متفاهمين بعد فترة قصيرة من الزواج.</a:t>
            </a:r>
            <a:endParaRPr lang="en-US" sz="1050" dirty="0">
              <a:ea typeface="Calibri"/>
              <a:cs typeface="Arial"/>
            </a:endParaRPr>
          </a:p>
        </p:txBody>
      </p:sp>
      <p:sp>
        <p:nvSpPr>
          <p:cNvPr id="5" name="Flowchart: Terminator 4"/>
          <p:cNvSpPr/>
          <p:nvPr/>
        </p:nvSpPr>
        <p:spPr>
          <a:xfrm>
            <a:off x="4191000" y="2540911"/>
            <a:ext cx="4034790" cy="507089"/>
          </a:xfrm>
          <a:prstGeom prst="flowChartTerminator">
            <a:avLst/>
          </a:prstGeom>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400" b="1">
                <a:solidFill>
                  <a:srgbClr val="C00000"/>
                </a:solidFill>
                <a:effectLst/>
                <a:latin typeface="Calibri"/>
                <a:ea typeface="Calibri"/>
                <a:cs typeface="Arial"/>
              </a:rPr>
              <a:t>لماذا تشعرين بالوحدة مع زوجك</a:t>
            </a:r>
            <a:endParaRPr lang="en-US" sz="1100">
              <a:effectLst/>
              <a:latin typeface="Calibri"/>
              <a:ea typeface="Calibri"/>
              <a:cs typeface="Arial"/>
            </a:endParaRPr>
          </a:p>
        </p:txBody>
      </p:sp>
      <p:sp>
        <p:nvSpPr>
          <p:cNvPr id="4" name="Rectangle 3"/>
          <p:cNvSpPr/>
          <p:nvPr/>
        </p:nvSpPr>
        <p:spPr>
          <a:xfrm>
            <a:off x="1695091" y="3200400"/>
            <a:ext cx="5848709" cy="923330"/>
          </a:xfrm>
          <a:prstGeom prst="rect">
            <a:avLst/>
          </a:prstGeom>
        </p:spPr>
        <p:txBody>
          <a:bodyPr wrap="square">
            <a:spAutoFit/>
          </a:bodyPr>
          <a:lstStyle/>
          <a:p>
            <a:pPr algn="r" rtl="1"/>
            <a:r>
              <a:rPr lang="ar-EG" b="1" dirty="0">
                <a:solidFill>
                  <a:srgbClr val="0D0D0D"/>
                </a:solidFill>
                <a:ea typeface="Calibri"/>
              </a:rPr>
              <a:t>كما أنكى ترين زوجك دائمًا صامت ولا يتحدث كثيرًا معكى بالرغم من وجوده بجانبك، وهذا قد يشعرك بالملل الشديد ولكن هناك الكثير من الحلول التي تستطيع جذب زوجك إليك مرة </a:t>
            </a:r>
            <a:r>
              <a:rPr lang="ar-EG" b="1" dirty="0" smtClean="0">
                <a:solidFill>
                  <a:srgbClr val="0D0D0D"/>
                </a:solidFill>
                <a:ea typeface="Calibri"/>
              </a:rPr>
              <a:t>أخرى.</a:t>
            </a:r>
            <a:endParaRPr lang="ar-EG" dirty="0"/>
          </a:p>
        </p:txBody>
      </p:sp>
      <p:sp>
        <p:nvSpPr>
          <p:cNvPr id="7" name="Flowchart: Terminator 6"/>
          <p:cNvSpPr/>
          <p:nvPr/>
        </p:nvSpPr>
        <p:spPr>
          <a:xfrm>
            <a:off x="4191000" y="4189363"/>
            <a:ext cx="3531870" cy="458837"/>
          </a:xfrm>
          <a:prstGeom prst="flowChartTerminator">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400" b="1" i="0" u="none" strike="noStrike" kern="0" cap="none" spc="0" normalizeH="0" baseline="0" noProof="0">
                <a:ln>
                  <a:noFill/>
                </a:ln>
                <a:solidFill>
                  <a:srgbClr val="C00000"/>
                </a:solidFill>
                <a:effectLst/>
                <a:uLnTx/>
                <a:uFillTx/>
                <a:latin typeface="Calibri"/>
                <a:ea typeface="Calibri"/>
                <a:cs typeface="Arial"/>
              </a:rPr>
              <a:t>كيف اكسب قلب زوجي</a:t>
            </a:r>
            <a:endParaRPr kumimoji="0" lang="en-US" sz="1100" b="0" i="0" u="none" strike="noStrike" kern="0" cap="none" spc="0" normalizeH="0" baseline="0" noProof="0">
              <a:ln>
                <a:noFill/>
              </a:ln>
              <a:solidFill>
                <a:sysClr val="windowText" lastClr="000000"/>
              </a:solidFill>
              <a:effectLst/>
              <a:uLnTx/>
              <a:uFillTx/>
              <a:latin typeface="Calibri"/>
              <a:ea typeface="Calibri"/>
              <a:cs typeface="Arial"/>
            </a:endParaRPr>
          </a:p>
        </p:txBody>
      </p:sp>
      <p:sp>
        <p:nvSpPr>
          <p:cNvPr id="6" name="Rectangle 5"/>
          <p:cNvSpPr/>
          <p:nvPr/>
        </p:nvSpPr>
        <p:spPr>
          <a:xfrm>
            <a:off x="990600" y="4648200"/>
            <a:ext cx="6305191" cy="1047979"/>
          </a:xfrm>
          <a:prstGeom prst="rect">
            <a:avLst/>
          </a:prstGeom>
        </p:spPr>
        <p:txBody>
          <a:bodyPr wrap="square">
            <a:spAutoFit/>
          </a:bodyPr>
          <a:lstStyle/>
          <a:p>
            <a:pPr algn="r" rtl="1">
              <a:lnSpc>
                <a:spcPct val="115000"/>
              </a:lnSpc>
              <a:spcAft>
                <a:spcPts val="1000"/>
              </a:spcAft>
            </a:pPr>
            <a:r>
              <a:rPr lang="ar-EG" b="1" dirty="0">
                <a:solidFill>
                  <a:srgbClr val="0D0D0D"/>
                </a:solidFill>
                <a:ea typeface="Calibri"/>
              </a:rPr>
              <a:t>إكتشفي الأمور الجيدة فيكى: ذكرت دراسة جامعية برازيلية متخصصة في المجال الاجتماعي والفلسفي، أن الزوجة تستطيع من تبديل العلاقات السيئة بينها وبين زوجها إلى علاقات جيدة ومتفاهمة جدًا.</a:t>
            </a:r>
            <a:endParaRPr lang="en-US" sz="1050" dirty="0">
              <a:ea typeface="Calibri"/>
              <a:cs typeface="Arial"/>
            </a:endParaRPr>
          </a:p>
        </p:txBody>
      </p:sp>
      <p:sp>
        <p:nvSpPr>
          <p:cNvPr id="9" name="Curved Left Arrow 8"/>
          <p:cNvSpPr/>
          <p:nvPr/>
        </p:nvSpPr>
        <p:spPr>
          <a:xfrm>
            <a:off x="7594283" y="3106817"/>
            <a:ext cx="257174" cy="551765"/>
          </a:xfrm>
          <a:prstGeom prst="curvedLeft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solidFill>
                <a:schemeClr val="tx1"/>
              </a:solidFill>
            </a:endParaRPr>
          </a:p>
        </p:txBody>
      </p:sp>
      <p:sp>
        <p:nvSpPr>
          <p:cNvPr id="10" name="Curved Left Arrow 9"/>
          <p:cNvSpPr/>
          <p:nvPr/>
        </p:nvSpPr>
        <p:spPr>
          <a:xfrm>
            <a:off x="7295791" y="4648200"/>
            <a:ext cx="257174" cy="551765"/>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34466468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2247</Words>
  <Application>Microsoft Office PowerPoint</Application>
  <PresentationFormat>On-screen Show (4:3)</PresentationFormat>
  <Paragraphs>210</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SoSo</cp:lastModifiedBy>
  <cp:revision>31</cp:revision>
  <dcterms:created xsi:type="dcterms:W3CDTF">2006-08-16T00:00:00Z</dcterms:created>
  <dcterms:modified xsi:type="dcterms:W3CDTF">2022-02-01T10:47:39Z</dcterms:modified>
</cp:coreProperties>
</file>