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1" r:id="rId4"/>
    <p:sldId id="260" r:id="rId5"/>
    <p:sldId id="262" r:id="rId6"/>
    <p:sldId id="263" r:id="rId7"/>
    <p:sldId id="259" r:id="rId8"/>
    <p:sldId id="273" r:id="rId9"/>
    <p:sldId id="272" r:id="rId10"/>
    <p:sldId id="271" r:id="rId11"/>
    <p:sldId id="270" r:id="rId12"/>
    <p:sldId id="269" r:id="rId13"/>
    <p:sldId id="268" r:id="rId14"/>
    <p:sldId id="267" r:id="rId15"/>
    <p:sldId id="266" r:id="rId16"/>
    <p:sldId id="265" r:id="rId17"/>
    <p:sldId id="293" r:id="rId18"/>
    <p:sldId id="292" r:id="rId19"/>
    <p:sldId id="291" r:id="rId20"/>
    <p:sldId id="287" r:id="rId21"/>
    <p:sldId id="288" r:id="rId22"/>
    <p:sldId id="264" r:id="rId23"/>
    <p:sldId id="286" r:id="rId24"/>
    <p:sldId id="285" r:id="rId25"/>
    <p:sldId id="284" r:id="rId26"/>
    <p:sldId id="283" r:id="rId27"/>
    <p:sldId id="282" r:id="rId28"/>
    <p:sldId id="281" r:id="rId29"/>
    <p:sldId id="279" r:id="rId30"/>
    <p:sldId id="278" r:id="rId31"/>
    <p:sldId id="277" r:id="rId32"/>
    <p:sldId id="289" r:id="rId33"/>
    <p:sldId id="290"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506" y="-1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8.jpg"/></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10.jpg"/></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12.jpg"/></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13.jpg"/></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اّطفال، خلف، أبيض، بطانية، تصوير، إبنة، جذاب، رسم كاريكتوري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Flowchart: Terminator 3"/>
          <p:cNvSpPr/>
          <p:nvPr/>
        </p:nvSpPr>
        <p:spPr>
          <a:xfrm>
            <a:off x="2590800" y="3581400"/>
            <a:ext cx="4156710" cy="1158875"/>
          </a:xfrm>
          <a:prstGeom prst="flowChartTerminator">
            <a:avLst/>
          </a:prstGeom>
          <a:solidFill>
            <a:srgbClr val="C0504D"/>
          </a:solidFill>
          <a:ln w="25400" cap="flat" cmpd="sng" algn="ctr">
            <a:solidFill>
              <a:srgbClr val="C0504D">
                <a:shade val="50000"/>
              </a:srgbClr>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EG" sz="4800" b="1" i="0" u="none" strike="noStrike" kern="0" cap="none" spc="0" normalizeH="0" baseline="0" noProof="0" dirty="0">
                <a:ln>
                  <a:noFill/>
                </a:ln>
                <a:solidFill>
                  <a:srgbClr val="0D0D0D"/>
                </a:solidFill>
                <a:effectLst/>
                <a:uLnTx/>
                <a:uFillTx/>
                <a:latin typeface="Calibri"/>
                <a:ea typeface="Calibri"/>
                <a:cs typeface="Arial"/>
              </a:rPr>
              <a:t>مرحلة الطفولة</a:t>
            </a:r>
            <a:endParaRPr kumimoji="0" lang="en-US" sz="1100" b="0" i="0" u="none" strike="noStrike" kern="0" cap="none" spc="0" normalizeH="0" baseline="0" noProof="0" dirty="0">
              <a:ln>
                <a:noFill/>
              </a:ln>
              <a:solidFill>
                <a:sysClr val="window" lastClr="FFFFFF"/>
              </a:solidFill>
              <a:effectLst/>
              <a:uLnTx/>
              <a:uFillTx/>
              <a:latin typeface="Calibri"/>
              <a:ea typeface="Calibri"/>
              <a:cs typeface="Arial"/>
            </a:endParaRPr>
          </a:p>
        </p:txBody>
      </p:sp>
      <p:sp>
        <p:nvSpPr>
          <p:cNvPr id="6" name="Horizontal Scroll 5"/>
          <p:cNvSpPr/>
          <p:nvPr/>
        </p:nvSpPr>
        <p:spPr>
          <a:xfrm>
            <a:off x="5562600" y="4876800"/>
            <a:ext cx="3030220" cy="1732915"/>
          </a:xfrm>
          <a:prstGeom prst="horizontalScroll">
            <a:avLst/>
          </a:prstGeom>
        </p:spPr>
        <p:style>
          <a:lnRef idx="2">
            <a:schemeClr val="accent2"/>
          </a:lnRef>
          <a:fillRef idx="1">
            <a:schemeClr val="lt1"/>
          </a:fillRef>
          <a:effectRef idx="0">
            <a:schemeClr val="accent2"/>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r" rtl="1">
              <a:lnSpc>
                <a:spcPct val="115000"/>
              </a:lnSpc>
              <a:spcAft>
                <a:spcPts val="1000"/>
              </a:spcAft>
            </a:pPr>
            <a:r>
              <a:rPr lang="ar-EG" sz="1600" b="1" dirty="0">
                <a:solidFill>
                  <a:srgbClr val="C00000"/>
                </a:solidFill>
                <a:effectLst/>
                <a:ea typeface="Calibri"/>
                <a:cs typeface="Arial"/>
              </a:rPr>
              <a:t>بقيادة المدرب </a:t>
            </a:r>
            <a:r>
              <a:rPr lang="ar-EG" sz="1600" b="1">
                <a:solidFill>
                  <a:srgbClr val="C00000"/>
                </a:solidFill>
                <a:effectLst/>
                <a:ea typeface="Calibri"/>
                <a:cs typeface="Arial"/>
              </a:rPr>
              <a:t>:  </a:t>
            </a:r>
            <a:r>
              <a:rPr lang="ar-EG" sz="1600" b="1" smtClean="0">
                <a:effectLst/>
                <a:ea typeface="Calibri"/>
                <a:cs typeface="Arial"/>
              </a:rPr>
              <a:t>...............</a:t>
            </a:r>
            <a:endParaRPr lang="en-US" sz="1100" dirty="0">
              <a:effectLst/>
              <a:ea typeface="Calibri"/>
              <a:cs typeface="Arial"/>
            </a:endParaRPr>
          </a:p>
          <a:p>
            <a:pPr algn="r" rtl="1">
              <a:lnSpc>
                <a:spcPct val="115000"/>
              </a:lnSpc>
              <a:spcAft>
                <a:spcPts val="1000"/>
              </a:spcAft>
            </a:pPr>
            <a:r>
              <a:rPr lang="ar-EG" sz="1600" b="1" dirty="0">
                <a:solidFill>
                  <a:srgbClr val="C00000"/>
                </a:solidFill>
                <a:effectLst/>
                <a:ea typeface="Calibri"/>
                <a:cs typeface="Arial"/>
              </a:rPr>
              <a:t>مدة الدورة :    </a:t>
            </a:r>
            <a:r>
              <a:rPr lang="ar-EG" sz="1600" b="1" dirty="0">
                <a:effectLst/>
                <a:ea typeface="Calibri"/>
                <a:cs typeface="Arial"/>
              </a:rPr>
              <a:t>يوم واحد </a:t>
            </a:r>
            <a:endParaRPr lang="en-US" sz="1100" dirty="0">
              <a:effectLst/>
              <a:ea typeface="Calibri"/>
              <a:cs typeface="Arial"/>
            </a:endParaRPr>
          </a:p>
          <a:p>
            <a:pPr algn="r" rtl="1">
              <a:lnSpc>
                <a:spcPct val="115000"/>
              </a:lnSpc>
              <a:spcAft>
                <a:spcPts val="1000"/>
              </a:spcAft>
            </a:pPr>
            <a:r>
              <a:rPr lang="ar-EG" sz="1600" b="1" dirty="0">
                <a:solidFill>
                  <a:srgbClr val="C00000"/>
                </a:solidFill>
                <a:effectLst/>
                <a:ea typeface="Calibri"/>
                <a:cs typeface="Arial"/>
              </a:rPr>
              <a:t>عدد الساعات : </a:t>
            </a:r>
            <a:r>
              <a:rPr lang="ar-EG" sz="1600" b="1" dirty="0">
                <a:effectLst/>
                <a:ea typeface="Calibri"/>
                <a:cs typeface="Arial"/>
              </a:rPr>
              <a:t>5ساعات تدريبية</a:t>
            </a:r>
            <a:endParaRPr lang="en-US" sz="1100" dirty="0">
              <a:effectLst/>
              <a:ea typeface="Calibri"/>
              <a:cs typeface="Arial"/>
            </a:endParaRPr>
          </a:p>
        </p:txBody>
      </p:sp>
    </p:spTree>
    <p:extLst>
      <p:ext uri="{BB962C8B-B14F-4D97-AF65-F5344CB8AC3E}">
        <p14:creationId xmlns:p14="http://schemas.microsoft.com/office/powerpoint/2010/main" val="1243460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80">
                                          <p:stCondLst>
                                            <p:cond delay="0"/>
                                          </p:stCondLst>
                                        </p:cTn>
                                        <p:tgtEl>
                                          <p:spTgt spid="6"/>
                                        </p:tgtEl>
                                      </p:cBhvr>
                                    </p:animEffect>
                                    <p:anim calcmode="lin" valueType="num">
                                      <p:cBhvr>
                                        <p:cTn id="20"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5" dur="26">
                                          <p:stCondLst>
                                            <p:cond delay="650"/>
                                          </p:stCondLst>
                                        </p:cTn>
                                        <p:tgtEl>
                                          <p:spTgt spid="6"/>
                                        </p:tgtEl>
                                      </p:cBhvr>
                                      <p:to x="100000" y="60000"/>
                                    </p:animScale>
                                    <p:animScale>
                                      <p:cBhvr>
                                        <p:cTn id="26" dur="166" decel="50000">
                                          <p:stCondLst>
                                            <p:cond delay="676"/>
                                          </p:stCondLst>
                                        </p:cTn>
                                        <p:tgtEl>
                                          <p:spTgt spid="6"/>
                                        </p:tgtEl>
                                      </p:cBhvr>
                                      <p:to x="100000" y="100000"/>
                                    </p:animScale>
                                    <p:animScale>
                                      <p:cBhvr>
                                        <p:cTn id="27" dur="26">
                                          <p:stCondLst>
                                            <p:cond delay="1312"/>
                                          </p:stCondLst>
                                        </p:cTn>
                                        <p:tgtEl>
                                          <p:spTgt spid="6"/>
                                        </p:tgtEl>
                                      </p:cBhvr>
                                      <p:to x="100000" y="80000"/>
                                    </p:animScale>
                                    <p:animScale>
                                      <p:cBhvr>
                                        <p:cTn id="28" dur="166" decel="50000">
                                          <p:stCondLst>
                                            <p:cond delay="1338"/>
                                          </p:stCondLst>
                                        </p:cTn>
                                        <p:tgtEl>
                                          <p:spTgt spid="6"/>
                                        </p:tgtEl>
                                      </p:cBhvr>
                                      <p:to x="100000" y="100000"/>
                                    </p:animScale>
                                    <p:animScale>
                                      <p:cBhvr>
                                        <p:cTn id="29" dur="26">
                                          <p:stCondLst>
                                            <p:cond delay="1642"/>
                                          </p:stCondLst>
                                        </p:cTn>
                                        <p:tgtEl>
                                          <p:spTgt spid="6"/>
                                        </p:tgtEl>
                                      </p:cBhvr>
                                      <p:to x="100000" y="90000"/>
                                    </p:animScale>
                                    <p:animScale>
                                      <p:cBhvr>
                                        <p:cTn id="30" dur="166" decel="50000">
                                          <p:stCondLst>
                                            <p:cond delay="1668"/>
                                          </p:stCondLst>
                                        </p:cTn>
                                        <p:tgtEl>
                                          <p:spTgt spid="6"/>
                                        </p:tgtEl>
                                      </p:cBhvr>
                                      <p:to x="100000" y="100000"/>
                                    </p:animScale>
                                    <p:animScale>
                                      <p:cBhvr>
                                        <p:cTn id="31" dur="26">
                                          <p:stCondLst>
                                            <p:cond delay="1808"/>
                                          </p:stCondLst>
                                        </p:cTn>
                                        <p:tgtEl>
                                          <p:spTgt spid="6"/>
                                        </p:tgtEl>
                                      </p:cBhvr>
                                      <p:to x="100000" y="95000"/>
                                    </p:animScale>
                                    <p:animScale>
                                      <p:cBhvr>
                                        <p:cTn id="32"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0 صور خلفيات بوربوينت للعروض مبهرة ورائعة"/>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076091" y="229959"/>
            <a:ext cx="5334000" cy="941796"/>
          </a:xfrm>
          <a:prstGeom prst="rect">
            <a:avLst/>
          </a:prstGeom>
        </p:spPr>
        <p:txBody>
          <a:bodyPr wrap="square">
            <a:spAutoFit/>
          </a:bodyPr>
          <a:lstStyle/>
          <a:p>
            <a:pPr algn="r" rtl="1">
              <a:lnSpc>
                <a:spcPct val="115000"/>
              </a:lnSpc>
              <a:spcAft>
                <a:spcPts val="1000"/>
              </a:spcAft>
            </a:pPr>
            <a:r>
              <a:rPr lang="ar-SA" sz="2400" b="1" dirty="0">
                <a:solidFill>
                  <a:srgbClr val="0070C0"/>
                </a:solidFill>
                <a:ea typeface="Calibri"/>
              </a:rPr>
              <a:t>تقسّم مراحل نمو الأطفال وتطوّرهم إلى أربعة أجزاء رئيسيّة وهي:</a:t>
            </a:r>
            <a:endParaRPr lang="en-US" sz="1100" dirty="0">
              <a:ea typeface="Calibri"/>
              <a:cs typeface="Arial"/>
            </a:endParaRPr>
          </a:p>
        </p:txBody>
      </p:sp>
      <p:sp>
        <p:nvSpPr>
          <p:cNvPr id="7" name="Line Callout 2 (Border and Accent Bar) 6"/>
          <p:cNvSpPr/>
          <p:nvPr/>
        </p:nvSpPr>
        <p:spPr>
          <a:xfrm>
            <a:off x="5257800" y="1143000"/>
            <a:ext cx="2590800" cy="2057400"/>
          </a:xfrm>
          <a:prstGeom prst="accentBorderCallout2">
            <a:avLst/>
          </a:prstGeom>
        </p:spPr>
        <p:style>
          <a:lnRef idx="1">
            <a:schemeClr val="dk1"/>
          </a:lnRef>
          <a:fillRef idx="2">
            <a:schemeClr val="dk1"/>
          </a:fillRef>
          <a:effectRef idx="1">
            <a:schemeClr val="dk1"/>
          </a:effectRef>
          <a:fontRef idx="minor">
            <a:schemeClr val="dk1"/>
          </a:fontRef>
        </p:style>
        <p:txBody>
          <a:bodyPr rtlCol="1" anchor="ctr"/>
          <a:lstStyle/>
          <a:p>
            <a:pPr algn="r" rtl="1">
              <a:lnSpc>
                <a:spcPct val="115000"/>
              </a:lnSpc>
              <a:spcAft>
                <a:spcPts val="1000"/>
              </a:spcAft>
            </a:pPr>
            <a:r>
              <a:rPr lang="en-US" b="1" dirty="0">
                <a:solidFill>
                  <a:srgbClr val="0D0D0D"/>
                </a:solidFill>
                <a:latin typeface="Arial"/>
                <a:ea typeface="Calibri"/>
                <a:cs typeface="Arial"/>
              </a:rPr>
              <a:t> </a:t>
            </a:r>
            <a:r>
              <a:rPr lang="ar-SA" sz="2000" b="1" dirty="0">
                <a:solidFill>
                  <a:srgbClr val="E36C0A"/>
                </a:solidFill>
                <a:ea typeface="Calibri"/>
              </a:rPr>
              <a:t>مرحلة الرضاعة</a:t>
            </a:r>
            <a:endParaRPr lang="en-US" sz="1050" dirty="0">
              <a:ea typeface="Calibri"/>
              <a:cs typeface="Arial"/>
            </a:endParaRPr>
          </a:p>
          <a:p>
            <a:pPr algn="r" rtl="1"/>
            <a:r>
              <a:rPr lang="ar-SA" b="1" dirty="0">
                <a:solidFill>
                  <a:srgbClr val="0D0D0D"/>
                </a:solidFill>
                <a:ea typeface="Calibri"/>
              </a:rPr>
              <a:t> تعتبر مرحلة الرضاعة من أولى مراحل النمو والتطوّر وتحدث فيه العديد من التغييرات الجديدة والسريعة، وأيضاً ينمو كل طفل بشكل مختلف عن الآخر وبسرعة متفاوتة</a:t>
            </a:r>
            <a:endParaRPr lang="ar-EG" dirty="0"/>
          </a:p>
        </p:txBody>
      </p:sp>
      <p:sp>
        <p:nvSpPr>
          <p:cNvPr id="9" name="Line Callout 2 (Border and Accent Bar) 8"/>
          <p:cNvSpPr/>
          <p:nvPr/>
        </p:nvSpPr>
        <p:spPr>
          <a:xfrm>
            <a:off x="2895600" y="3352800"/>
            <a:ext cx="2590800" cy="1981200"/>
          </a:xfrm>
          <a:prstGeom prst="accentBorderCallout2">
            <a:avLst/>
          </a:prstGeom>
        </p:spPr>
        <p:style>
          <a:lnRef idx="1">
            <a:schemeClr val="accent3"/>
          </a:lnRef>
          <a:fillRef idx="2">
            <a:schemeClr val="accent3"/>
          </a:fillRef>
          <a:effectRef idx="1">
            <a:schemeClr val="accent3"/>
          </a:effectRef>
          <a:fontRef idx="minor">
            <a:schemeClr val="dk1"/>
          </a:fontRef>
        </p:style>
        <p:txBody>
          <a:bodyPr rtlCol="1" anchor="ctr"/>
          <a:lstStyle/>
          <a:p>
            <a:pPr algn="r" rtl="1">
              <a:lnSpc>
                <a:spcPct val="115000"/>
              </a:lnSpc>
              <a:spcAft>
                <a:spcPts val="1000"/>
              </a:spcAft>
            </a:pPr>
            <a:r>
              <a:rPr lang="ar-SA" sz="2000" b="1" dirty="0">
                <a:solidFill>
                  <a:srgbClr val="E36C0A"/>
                </a:solidFill>
                <a:ea typeface="Calibri"/>
              </a:rPr>
              <a:t>مرحلة الطفولة المبكّرة </a:t>
            </a:r>
            <a:endParaRPr lang="en-US" sz="1050" dirty="0">
              <a:ea typeface="Calibri"/>
              <a:cs typeface="Arial"/>
            </a:endParaRPr>
          </a:p>
          <a:p>
            <a:pPr algn="r" rtl="1"/>
            <a:r>
              <a:rPr lang="ar-SA" b="1" dirty="0">
                <a:solidFill>
                  <a:srgbClr val="0D0D0D"/>
                </a:solidFill>
                <a:ea typeface="Calibri"/>
              </a:rPr>
              <a:t>هناك العديد من المهارات التي يمكن للطفل القيام بها في هذه المرحلة، والتي تمتد من الشهر السابع وحتى السنوات السنوات الأولى من حياته </a:t>
            </a:r>
            <a:endParaRPr lang="ar-EG" dirty="0"/>
          </a:p>
        </p:txBody>
      </p:sp>
    </p:spTree>
    <p:extLst>
      <p:ext uri="{BB962C8B-B14F-4D97-AF65-F5344CB8AC3E}">
        <p14:creationId xmlns:p14="http://schemas.microsoft.com/office/powerpoint/2010/main" val="1166886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randombar(horizontal)">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80">
                                          <p:stCondLst>
                                            <p:cond delay="0"/>
                                          </p:stCondLst>
                                        </p:cTn>
                                        <p:tgtEl>
                                          <p:spTgt spid="7"/>
                                        </p:tgtEl>
                                      </p:cBhvr>
                                    </p:animEffect>
                                    <p:anim calcmode="lin" valueType="num">
                                      <p:cBhvr>
                                        <p:cTn id="1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3" dur="26">
                                          <p:stCondLst>
                                            <p:cond delay="650"/>
                                          </p:stCondLst>
                                        </p:cTn>
                                        <p:tgtEl>
                                          <p:spTgt spid="7"/>
                                        </p:tgtEl>
                                      </p:cBhvr>
                                      <p:to x="100000" y="60000"/>
                                    </p:animScale>
                                    <p:animScale>
                                      <p:cBhvr>
                                        <p:cTn id="24" dur="166" decel="50000">
                                          <p:stCondLst>
                                            <p:cond delay="676"/>
                                          </p:stCondLst>
                                        </p:cTn>
                                        <p:tgtEl>
                                          <p:spTgt spid="7"/>
                                        </p:tgtEl>
                                      </p:cBhvr>
                                      <p:to x="100000" y="100000"/>
                                    </p:animScale>
                                    <p:animScale>
                                      <p:cBhvr>
                                        <p:cTn id="25" dur="26">
                                          <p:stCondLst>
                                            <p:cond delay="1312"/>
                                          </p:stCondLst>
                                        </p:cTn>
                                        <p:tgtEl>
                                          <p:spTgt spid="7"/>
                                        </p:tgtEl>
                                      </p:cBhvr>
                                      <p:to x="100000" y="80000"/>
                                    </p:animScale>
                                    <p:animScale>
                                      <p:cBhvr>
                                        <p:cTn id="26" dur="166" decel="50000">
                                          <p:stCondLst>
                                            <p:cond delay="1338"/>
                                          </p:stCondLst>
                                        </p:cTn>
                                        <p:tgtEl>
                                          <p:spTgt spid="7"/>
                                        </p:tgtEl>
                                      </p:cBhvr>
                                      <p:to x="100000" y="100000"/>
                                    </p:animScale>
                                    <p:animScale>
                                      <p:cBhvr>
                                        <p:cTn id="27" dur="26">
                                          <p:stCondLst>
                                            <p:cond delay="1642"/>
                                          </p:stCondLst>
                                        </p:cTn>
                                        <p:tgtEl>
                                          <p:spTgt spid="7"/>
                                        </p:tgtEl>
                                      </p:cBhvr>
                                      <p:to x="100000" y="90000"/>
                                    </p:animScale>
                                    <p:animScale>
                                      <p:cBhvr>
                                        <p:cTn id="28" dur="166" decel="50000">
                                          <p:stCondLst>
                                            <p:cond delay="1668"/>
                                          </p:stCondLst>
                                        </p:cTn>
                                        <p:tgtEl>
                                          <p:spTgt spid="7"/>
                                        </p:tgtEl>
                                      </p:cBhvr>
                                      <p:to x="100000" y="100000"/>
                                    </p:animScale>
                                    <p:animScale>
                                      <p:cBhvr>
                                        <p:cTn id="29" dur="26">
                                          <p:stCondLst>
                                            <p:cond delay="1808"/>
                                          </p:stCondLst>
                                        </p:cTn>
                                        <p:tgtEl>
                                          <p:spTgt spid="7"/>
                                        </p:tgtEl>
                                      </p:cBhvr>
                                      <p:to x="100000" y="95000"/>
                                    </p:animScale>
                                    <p:animScale>
                                      <p:cBhvr>
                                        <p:cTn id="30" dur="166" decel="50000">
                                          <p:stCondLst>
                                            <p:cond delay="1834"/>
                                          </p:stCondLst>
                                        </p:cTn>
                                        <p:tgtEl>
                                          <p:spTgt spid="7"/>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down)">
                                      <p:cBhvr>
                                        <p:cTn id="35" dur="580">
                                          <p:stCondLst>
                                            <p:cond delay="0"/>
                                          </p:stCondLst>
                                        </p:cTn>
                                        <p:tgtEl>
                                          <p:spTgt spid="9"/>
                                        </p:tgtEl>
                                      </p:cBhvr>
                                    </p:animEffect>
                                    <p:anim calcmode="lin" valueType="num">
                                      <p:cBhvr>
                                        <p:cTn id="36"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41" dur="26">
                                          <p:stCondLst>
                                            <p:cond delay="650"/>
                                          </p:stCondLst>
                                        </p:cTn>
                                        <p:tgtEl>
                                          <p:spTgt spid="9"/>
                                        </p:tgtEl>
                                      </p:cBhvr>
                                      <p:to x="100000" y="60000"/>
                                    </p:animScale>
                                    <p:animScale>
                                      <p:cBhvr>
                                        <p:cTn id="42" dur="166" decel="50000">
                                          <p:stCondLst>
                                            <p:cond delay="676"/>
                                          </p:stCondLst>
                                        </p:cTn>
                                        <p:tgtEl>
                                          <p:spTgt spid="9"/>
                                        </p:tgtEl>
                                      </p:cBhvr>
                                      <p:to x="100000" y="100000"/>
                                    </p:animScale>
                                    <p:animScale>
                                      <p:cBhvr>
                                        <p:cTn id="43" dur="26">
                                          <p:stCondLst>
                                            <p:cond delay="1312"/>
                                          </p:stCondLst>
                                        </p:cTn>
                                        <p:tgtEl>
                                          <p:spTgt spid="9"/>
                                        </p:tgtEl>
                                      </p:cBhvr>
                                      <p:to x="100000" y="80000"/>
                                    </p:animScale>
                                    <p:animScale>
                                      <p:cBhvr>
                                        <p:cTn id="44" dur="166" decel="50000">
                                          <p:stCondLst>
                                            <p:cond delay="1338"/>
                                          </p:stCondLst>
                                        </p:cTn>
                                        <p:tgtEl>
                                          <p:spTgt spid="9"/>
                                        </p:tgtEl>
                                      </p:cBhvr>
                                      <p:to x="100000" y="100000"/>
                                    </p:animScale>
                                    <p:animScale>
                                      <p:cBhvr>
                                        <p:cTn id="45" dur="26">
                                          <p:stCondLst>
                                            <p:cond delay="1642"/>
                                          </p:stCondLst>
                                        </p:cTn>
                                        <p:tgtEl>
                                          <p:spTgt spid="9"/>
                                        </p:tgtEl>
                                      </p:cBhvr>
                                      <p:to x="100000" y="90000"/>
                                    </p:animScale>
                                    <p:animScale>
                                      <p:cBhvr>
                                        <p:cTn id="46" dur="166" decel="50000">
                                          <p:stCondLst>
                                            <p:cond delay="1668"/>
                                          </p:stCondLst>
                                        </p:cTn>
                                        <p:tgtEl>
                                          <p:spTgt spid="9"/>
                                        </p:tgtEl>
                                      </p:cBhvr>
                                      <p:to x="100000" y="100000"/>
                                    </p:animScale>
                                    <p:animScale>
                                      <p:cBhvr>
                                        <p:cTn id="47" dur="26">
                                          <p:stCondLst>
                                            <p:cond delay="1808"/>
                                          </p:stCondLst>
                                        </p:cTn>
                                        <p:tgtEl>
                                          <p:spTgt spid="9"/>
                                        </p:tgtEl>
                                      </p:cBhvr>
                                      <p:to x="100000" y="95000"/>
                                    </p:animScale>
                                    <p:animScale>
                                      <p:cBhvr>
                                        <p:cTn id="48"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0 صور خلفيات بوربوينت للعروض مبهرة ورائعة"/>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Line Callout 2 (Border and Accent Bar) 6"/>
          <p:cNvSpPr/>
          <p:nvPr/>
        </p:nvSpPr>
        <p:spPr>
          <a:xfrm>
            <a:off x="5266426" y="762000"/>
            <a:ext cx="2590800" cy="2057400"/>
          </a:xfrm>
          <a:prstGeom prst="accentBorderCallout2">
            <a:avLst/>
          </a:prstGeom>
        </p:spPr>
        <p:style>
          <a:lnRef idx="1">
            <a:schemeClr val="accent2"/>
          </a:lnRef>
          <a:fillRef idx="2">
            <a:schemeClr val="accent2"/>
          </a:fillRef>
          <a:effectRef idx="1">
            <a:schemeClr val="accent2"/>
          </a:effectRef>
          <a:fontRef idx="minor">
            <a:schemeClr val="dk1"/>
          </a:fontRef>
        </p:style>
        <p:txBody>
          <a:bodyPr rtlCol="1" anchor="ctr"/>
          <a:lstStyle/>
          <a:p>
            <a:pPr algn="r" rtl="1">
              <a:lnSpc>
                <a:spcPct val="115000"/>
              </a:lnSpc>
              <a:spcAft>
                <a:spcPts val="1000"/>
              </a:spcAft>
            </a:pPr>
            <a:r>
              <a:rPr lang="ar-SA" sz="2000" b="1" dirty="0">
                <a:solidFill>
                  <a:srgbClr val="E36C0A"/>
                </a:solidFill>
                <a:ea typeface="Calibri"/>
              </a:rPr>
              <a:t>مرحلة الطفولة المتوسّطة</a:t>
            </a:r>
            <a:endParaRPr lang="en-US" sz="1050" dirty="0">
              <a:ea typeface="Calibri"/>
              <a:cs typeface="Arial"/>
            </a:endParaRPr>
          </a:p>
          <a:p>
            <a:pPr algn="r" rtl="1"/>
            <a:r>
              <a:rPr lang="ar-SA" b="1" dirty="0">
                <a:solidFill>
                  <a:srgbClr val="0D0D0D"/>
                </a:solidFill>
                <a:ea typeface="Calibri"/>
              </a:rPr>
              <a:t> يبدأ الطفل بتطوير مهاراته شيئاً فشيئاً، فاقتراب مرحلة ما قبل المدرسة ليست سهلة، تمتد المرحلة من عمر ثلاث سنين وحتى الخامسة من عمره</a:t>
            </a:r>
            <a:endParaRPr lang="ar-EG" dirty="0"/>
          </a:p>
        </p:txBody>
      </p:sp>
      <p:sp>
        <p:nvSpPr>
          <p:cNvPr id="8" name="Line Callout 2 (Border and Accent Bar) 7"/>
          <p:cNvSpPr/>
          <p:nvPr/>
        </p:nvSpPr>
        <p:spPr>
          <a:xfrm>
            <a:off x="2819400" y="3101196"/>
            <a:ext cx="3581400" cy="2156604"/>
          </a:xfrm>
          <a:prstGeom prst="accentBorderCallout2">
            <a:avLst/>
          </a:prstGeom>
        </p:spPr>
        <p:style>
          <a:lnRef idx="1">
            <a:schemeClr val="accent4"/>
          </a:lnRef>
          <a:fillRef idx="2">
            <a:schemeClr val="accent4"/>
          </a:fillRef>
          <a:effectRef idx="1">
            <a:schemeClr val="accent4"/>
          </a:effectRef>
          <a:fontRef idx="minor">
            <a:schemeClr val="dk1"/>
          </a:fontRef>
        </p:style>
        <p:txBody>
          <a:bodyPr rtlCol="1" anchor="ctr"/>
          <a:lstStyle/>
          <a:p>
            <a:pPr algn="r" rtl="1">
              <a:lnSpc>
                <a:spcPct val="115000"/>
              </a:lnSpc>
              <a:spcAft>
                <a:spcPts val="1000"/>
              </a:spcAft>
            </a:pPr>
            <a:r>
              <a:rPr lang="ar-SA" sz="2000" b="1" dirty="0">
                <a:solidFill>
                  <a:srgbClr val="E36C0A"/>
                </a:solidFill>
                <a:ea typeface="Calibri"/>
              </a:rPr>
              <a:t>مرحلة الطفولة المتأخّرة</a:t>
            </a:r>
            <a:endParaRPr lang="en-US" sz="1050" dirty="0">
              <a:ea typeface="Calibri"/>
              <a:cs typeface="Arial"/>
            </a:endParaRPr>
          </a:p>
          <a:p>
            <a:pPr algn="r" rtl="1"/>
            <a:r>
              <a:rPr lang="ar-SA" b="1" dirty="0">
                <a:solidFill>
                  <a:srgbClr val="0D0D0D"/>
                </a:solidFill>
                <a:ea typeface="Calibri"/>
              </a:rPr>
              <a:t> أخيراً بدأ الطفل مرحلة الحضانة أو المدرسة، بحيث يستطيع الطفل التواصل أكثر مع أصدقائه ومعلّميه، وتحدث التغييرات الجسديّة بسرعة وهو على استعداد للتعرّف على نفسه أكثر تمتد هذه المرحلة من عمر الخامسة حتى يصل الطفل إلى مرحلة المراهقة</a:t>
            </a:r>
            <a:endParaRPr lang="ar-EG" dirty="0"/>
          </a:p>
        </p:txBody>
      </p:sp>
    </p:spTree>
    <p:extLst>
      <p:ext uri="{BB962C8B-B14F-4D97-AF65-F5344CB8AC3E}">
        <p14:creationId xmlns:p14="http://schemas.microsoft.com/office/powerpoint/2010/main" val="1166886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randombar(horizontal)">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80">
                                          <p:stCondLst>
                                            <p:cond delay="0"/>
                                          </p:stCondLst>
                                        </p:cTn>
                                        <p:tgtEl>
                                          <p:spTgt spid="7"/>
                                        </p:tgtEl>
                                      </p:cBhvr>
                                    </p:animEffect>
                                    <p:anim calcmode="lin" valueType="num">
                                      <p:cBhvr>
                                        <p:cTn id="13"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8" dur="26">
                                          <p:stCondLst>
                                            <p:cond delay="650"/>
                                          </p:stCondLst>
                                        </p:cTn>
                                        <p:tgtEl>
                                          <p:spTgt spid="7"/>
                                        </p:tgtEl>
                                      </p:cBhvr>
                                      <p:to x="100000" y="60000"/>
                                    </p:animScale>
                                    <p:animScale>
                                      <p:cBhvr>
                                        <p:cTn id="19" dur="166" decel="50000">
                                          <p:stCondLst>
                                            <p:cond delay="676"/>
                                          </p:stCondLst>
                                        </p:cTn>
                                        <p:tgtEl>
                                          <p:spTgt spid="7"/>
                                        </p:tgtEl>
                                      </p:cBhvr>
                                      <p:to x="100000" y="100000"/>
                                    </p:animScale>
                                    <p:animScale>
                                      <p:cBhvr>
                                        <p:cTn id="20" dur="26">
                                          <p:stCondLst>
                                            <p:cond delay="1312"/>
                                          </p:stCondLst>
                                        </p:cTn>
                                        <p:tgtEl>
                                          <p:spTgt spid="7"/>
                                        </p:tgtEl>
                                      </p:cBhvr>
                                      <p:to x="100000" y="80000"/>
                                    </p:animScale>
                                    <p:animScale>
                                      <p:cBhvr>
                                        <p:cTn id="21" dur="166" decel="50000">
                                          <p:stCondLst>
                                            <p:cond delay="1338"/>
                                          </p:stCondLst>
                                        </p:cTn>
                                        <p:tgtEl>
                                          <p:spTgt spid="7"/>
                                        </p:tgtEl>
                                      </p:cBhvr>
                                      <p:to x="100000" y="100000"/>
                                    </p:animScale>
                                    <p:animScale>
                                      <p:cBhvr>
                                        <p:cTn id="22" dur="26">
                                          <p:stCondLst>
                                            <p:cond delay="1642"/>
                                          </p:stCondLst>
                                        </p:cTn>
                                        <p:tgtEl>
                                          <p:spTgt spid="7"/>
                                        </p:tgtEl>
                                      </p:cBhvr>
                                      <p:to x="100000" y="90000"/>
                                    </p:animScale>
                                    <p:animScale>
                                      <p:cBhvr>
                                        <p:cTn id="23" dur="166" decel="50000">
                                          <p:stCondLst>
                                            <p:cond delay="1668"/>
                                          </p:stCondLst>
                                        </p:cTn>
                                        <p:tgtEl>
                                          <p:spTgt spid="7"/>
                                        </p:tgtEl>
                                      </p:cBhvr>
                                      <p:to x="100000" y="100000"/>
                                    </p:animScale>
                                    <p:animScale>
                                      <p:cBhvr>
                                        <p:cTn id="24" dur="26">
                                          <p:stCondLst>
                                            <p:cond delay="1808"/>
                                          </p:stCondLst>
                                        </p:cTn>
                                        <p:tgtEl>
                                          <p:spTgt spid="7"/>
                                        </p:tgtEl>
                                      </p:cBhvr>
                                      <p:to x="100000" y="95000"/>
                                    </p:animScale>
                                    <p:animScale>
                                      <p:cBhvr>
                                        <p:cTn id="25" dur="166" decel="50000">
                                          <p:stCondLst>
                                            <p:cond delay="1834"/>
                                          </p:stCondLst>
                                        </p:cTn>
                                        <p:tgtEl>
                                          <p:spTgt spid="7"/>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down)">
                                      <p:cBhvr>
                                        <p:cTn id="30" dur="580">
                                          <p:stCondLst>
                                            <p:cond delay="0"/>
                                          </p:stCondLst>
                                        </p:cTn>
                                        <p:tgtEl>
                                          <p:spTgt spid="8"/>
                                        </p:tgtEl>
                                      </p:cBhvr>
                                    </p:animEffect>
                                    <p:anim calcmode="lin" valueType="num">
                                      <p:cBhvr>
                                        <p:cTn id="31"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6" dur="26">
                                          <p:stCondLst>
                                            <p:cond delay="650"/>
                                          </p:stCondLst>
                                        </p:cTn>
                                        <p:tgtEl>
                                          <p:spTgt spid="8"/>
                                        </p:tgtEl>
                                      </p:cBhvr>
                                      <p:to x="100000" y="60000"/>
                                    </p:animScale>
                                    <p:animScale>
                                      <p:cBhvr>
                                        <p:cTn id="37" dur="166" decel="50000">
                                          <p:stCondLst>
                                            <p:cond delay="676"/>
                                          </p:stCondLst>
                                        </p:cTn>
                                        <p:tgtEl>
                                          <p:spTgt spid="8"/>
                                        </p:tgtEl>
                                      </p:cBhvr>
                                      <p:to x="100000" y="100000"/>
                                    </p:animScale>
                                    <p:animScale>
                                      <p:cBhvr>
                                        <p:cTn id="38" dur="26">
                                          <p:stCondLst>
                                            <p:cond delay="1312"/>
                                          </p:stCondLst>
                                        </p:cTn>
                                        <p:tgtEl>
                                          <p:spTgt spid="8"/>
                                        </p:tgtEl>
                                      </p:cBhvr>
                                      <p:to x="100000" y="80000"/>
                                    </p:animScale>
                                    <p:animScale>
                                      <p:cBhvr>
                                        <p:cTn id="39" dur="166" decel="50000">
                                          <p:stCondLst>
                                            <p:cond delay="1338"/>
                                          </p:stCondLst>
                                        </p:cTn>
                                        <p:tgtEl>
                                          <p:spTgt spid="8"/>
                                        </p:tgtEl>
                                      </p:cBhvr>
                                      <p:to x="100000" y="100000"/>
                                    </p:animScale>
                                    <p:animScale>
                                      <p:cBhvr>
                                        <p:cTn id="40" dur="26">
                                          <p:stCondLst>
                                            <p:cond delay="1642"/>
                                          </p:stCondLst>
                                        </p:cTn>
                                        <p:tgtEl>
                                          <p:spTgt spid="8"/>
                                        </p:tgtEl>
                                      </p:cBhvr>
                                      <p:to x="100000" y="90000"/>
                                    </p:animScale>
                                    <p:animScale>
                                      <p:cBhvr>
                                        <p:cTn id="41" dur="166" decel="50000">
                                          <p:stCondLst>
                                            <p:cond delay="1668"/>
                                          </p:stCondLst>
                                        </p:cTn>
                                        <p:tgtEl>
                                          <p:spTgt spid="8"/>
                                        </p:tgtEl>
                                      </p:cBhvr>
                                      <p:to x="100000" y="100000"/>
                                    </p:animScale>
                                    <p:animScale>
                                      <p:cBhvr>
                                        <p:cTn id="42" dur="26">
                                          <p:stCondLst>
                                            <p:cond delay="1808"/>
                                          </p:stCondLst>
                                        </p:cTn>
                                        <p:tgtEl>
                                          <p:spTgt spid="8"/>
                                        </p:tgtEl>
                                      </p:cBhvr>
                                      <p:to x="100000" y="95000"/>
                                    </p:animScale>
                                    <p:animScale>
                                      <p:cBhvr>
                                        <p:cTn id="43"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0 صور خلفيات بوربوينت للعروض مبهرة ورائعة"/>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124200" y="228600"/>
            <a:ext cx="3081293" cy="58477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rtl="1"/>
            <a:r>
              <a:rPr lang="ar-SA" sz="3200" b="1" u="dbl" dirty="0">
                <a:solidFill>
                  <a:srgbClr val="C00000"/>
                </a:solidFill>
                <a:latin typeface="Times New Roman"/>
                <a:ea typeface="Times New Roman"/>
              </a:rPr>
              <a:t>مرحل الطفولة المبكرة</a:t>
            </a:r>
            <a:endParaRPr lang="en-US" sz="2000" b="1" dirty="0">
              <a:effectLst/>
              <a:latin typeface="Times New Roman"/>
              <a:ea typeface="Times New Roman"/>
            </a:endParaRPr>
          </a:p>
        </p:txBody>
      </p:sp>
      <p:sp>
        <p:nvSpPr>
          <p:cNvPr id="7" name="Rectangle 6"/>
          <p:cNvSpPr/>
          <p:nvPr/>
        </p:nvSpPr>
        <p:spPr>
          <a:xfrm>
            <a:off x="1752600" y="1066800"/>
            <a:ext cx="6172200" cy="2423740"/>
          </a:xfrm>
          <a:prstGeom prst="rect">
            <a:avLst/>
          </a:prstGeom>
        </p:spPr>
        <p:txBody>
          <a:bodyPr wrap="square">
            <a:spAutoFit/>
          </a:bodyPr>
          <a:lstStyle/>
          <a:p>
            <a:pPr algn="r" rtl="1">
              <a:lnSpc>
                <a:spcPct val="115000"/>
              </a:lnSpc>
              <a:spcAft>
                <a:spcPts val="1000"/>
              </a:spcAft>
            </a:pPr>
            <a:r>
              <a:rPr lang="ar-SA" sz="2000" b="1" dirty="0">
                <a:solidFill>
                  <a:srgbClr val="7030A0"/>
                </a:solidFill>
                <a:ea typeface="Calibri"/>
              </a:rPr>
              <a:t>تعريف مرحلة الطفولة المُبكِّرة </a:t>
            </a:r>
            <a:endParaRPr lang="en-US" sz="1050" dirty="0">
              <a:ea typeface="Calibri"/>
              <a:cs typeface="Arial"/>
            </a:endParaRPr>
          </a:p>
          <a:p>
            <a:pPr algn="r" rtl="1">
              <a:lnSpc>
                <a:spcPct val="115000"/>
              </a:lnSpc>
              <a:spcAft>
                <a:spcPts val="1000"/>
              </a:spcAft>
            </a:pPr>
            <a:r>
              <a:rPr lang="ar-SA" b="1" dirty="0">
                <a:solidFill>
                  <a:srgbClr val="0D0D0D"/>
                </a:solidFill>
                <a:ea typeface="Calibri"/>
              </a:rPr>
              <a:t>يُمكن تعريف مرحلة الطفولة المُبكِّرة على أنّها: المرحلة العُمريّة التي تمتدُّ منذ بداية السنة الثالثة من عُمر الطفل، إلى نهاية السنة الخامسة من عُمره، أو هي:</a:t>
            </a:r>
            <a:endParaRPr lang="en-US" sz="1050" dirty="0">
              <a:ea typeface="Calibri"/>
              <a:cs typeface="Arial"/>
            </a:endParaRPr>
          </a:p>
          <a:p>
            <a:pPr algn="r" rtl="1">
              <a:lnSpc>
                <a:spcPct val="115000"/>
              </a:lnSpc>
              <a:spcAft>
                <a:spcPts val="1000"/>
              </a:spcAft>
            </a:pPr>
            <a:r>
              <a:rPr lang="ar-SA" b="1" dirty="0">
                <a:solidFill>
                  <a:srgbClr val="0D0D0D"/>
                </a:solidFill>
                <a:ea typeface="Calibri"/>
              </a:rPr>
              <a:t> المرحلة بين عُمر السنتَين، والستّ سنوات، أو هي: </a:t>
            </a:r>
            <a:endParaRPr lang="en-US" sz="1050" dirty="0">
              <a:ea typeface="Calibri"/>
              <a:cs typeface="Arial"/>
            </a:endParaRPr>
          </a:p>
          <a:p>
            <a:pPr algn="r" rtl="1">
              <a:lnSpc>
                <a:spcPct val="115000"/>
              </a:lnSpc>
              <a:spcAft>
                <a:spcPts val="1000"/>
              </a:spcAft>
            </a:pPr>
            <a:r>
              <a:rPr lang="ar-SA" b="1" dirty="0">
                <a:solidFill>
                  <a:srgbClr val="0D0D0D"/>
                </a:solidFill>
                <a:ea typeface="Calibri"/>
              </a:rPr>
              <a:t>المرحلة التي تمتدُّ منذ نهاية مرحلة الرضاعة، حتى مرحلة دخول المدرسة، ومنهم من يُسمِّيها مرحلة ما قَبل المدرسة. </a:t>
            </a:r>
            <a:endParaRPr lang="en-US" sz="1050" dirty="0">
              <a:ea typeface="Calibri"/>
              <a:cs typeface="Arial"/>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90800" y="3490540"/>
            <a:ext cx="3962400" cy="1767260"/>
          </a:xfrm>
          <a:prstGeom prst="rect">
            <a:avLst/>
          </a:prstGeom>
        </p:spPr>
      </p:pic>
    </p:spTree>
    <p:extLst>
      <p:ext uri="{BB962C8B-B14F-4D97-AF65-F5344CB8AC3E}">
        <p14:creationId xmlns:p14="http://schemas.microsoft.com/office/powerpoint/2010/main" val="1166886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randombar(horizontal)">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0 صور خلفيات بوربوينت للعروض مبهرة ورائعة"/>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362200" y="228600"/>
            <a:ext cx="5715000" cy="153016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r" rtl="1">
              <a:lnSpc>
                <a:spcPct val="115000"/>
              </a:lnSpc>
              <a:spcAft>
                <a:spcPts val="1000"/>
              </a:spcAft>
            </a:pPr>
            <a:r>
              <a:rPr lang="ar-SA" sz="2000" b="1" dirty="0">
                <a:solidFill>
                  <a:srgbClr val="7030A0"/>
                </a:solidFill>
                <a:ea typeface="Calibri"/>
              </a:rPr>
              <a:t>جوانب النموّ في مرحلة الطفولة المُبكِّرة</a:t>
            </a:r>
            <a:endParaRPr lang="en-US" sz="1050" dirty="0">
              <a:ea typeface="Calibri"/>
              <a:cs typeface="Arial"/>
            </a:endParaRPr>
          </a:p>
          <a:p>
            <a:pPr algn="r" rtl="1">
              <a:lnSpc>
                <a:spcPct val="115000"/>
              </a:lnSpc>
              <a:spcAft>
                <a:spcPts val="1000"/>
              </a:spcAft>
            </a:pPr>
            <a:r>
              <a:rPr lang="ar-SA" b="1" dirty="0">
                <a:solidFill>
                  <a:srgbClr val="0D0D0D"/>
                </a:solidFill>
                <a:ea typeface="Calibri"/>
              </a:rPr>
              <a:t> يتطوّر الطفل، وينمو في مرحلة الطفولة المُبكِّرة، وتتغيّر صفاته الجسميّة، والنفسيّة، والعقليّة، والاجتماعيّة، واللغويّة، والخُلقيّة خلال هذه المرحلة بشكل مُستمِرّ، وفيما يلي توضيحٌ لذلك:</a:t>
            </a:r>
            <a:endParaRPr lang="en-US" sz="1050" dirty="0">
              <a:ea typeface="Calibri"/>
              <a:cs typeface="Arial"/>
            </a:endParaRPr>
          </a:p>
        </p:txBody>
      </p:sp>
      <p:sp>
        <p:nvSpPr>
          <p:cNvPr id="6" name="Round Diagonal Corner Rectangle 5"/>
          <p:cNvSpPr/>
          <p:nvPr/>
        </p:nvSpPr>
        <p:spPr>
          <a:xfrm>
            <a:off x="6248400" y="2057400"/>
            <a:ext cx="2514600" cy="1600200"/>
          </a:xfrm>
          <a:prstGeom prst="round2DiagRect">
            <a:avLst/>
          </a:prstGeom>
        </p:spPr>
        <p:style>
          <a:lnRef idx="1">
            <a:schemeClr val="accent6"/>
          </a:lnRef>
          <a:fillRef idx="2">
            <a:schemeClr val="accent6"/>
          </a:fillRef>
          <a:effectRef idx="1">
            <a:schemeClr val="accent6"/>
          </a:effectRef>
          <a:fontRef idx="minor">
            <a:schemeClr val="dk1"/>
          </a:fontRef>
        </p:style>
        <p:txBody>
          <a:bodyPr rtlCol="1" anchor="ctr"/>
          <a:lstStyle/>
          <a:p>
            <a:pPr algn="r" rtl="1">
              <a:lnSpc>
                <a:spcPct val="115000"/>
              </a:lnSpc>
              <a:spcAft>
                <a:spcPts val="1000"/>
              </a:spcAft>
            </a:pPr>
            <a:r>
              <a:rPr lang="ar-SA" sz="2000" b="1" dirty="0">
                <a:solidFill>
                  <a:srgbClr val="FF0000"/>
                </a:solidFill>
                <a:ea typeface="Calibri"/>
              </a:rPr>
              <a:t>النموّ الجسميّ والحركيّ: </a:t>
            </a:r>
            <a:endParaRPr lang="en-US" sz="1050" dirty="0">
              <a:ea typeface="Calibri"/>
              <a:cs typeface="Arial"/>
            </a:endParaRPr>
          </a:p>
          <a:p>
            <a:pPr algn="r" rtl="1"/>
            <a:r>
              <a:rPr lang="ar-SA" b="1" dirty="0">
                <a:solidFill>
                  <a:srgbClr val="0D0D0D"/>
                </a:solidFill>
                <a:ea typeface="Calibri"/>
              </a:rPr>
              <a:t>حيث تزداد الكُتلة الجسميّة للطفل، سواء كان ذكراً، أو أنثى، إلى أن تُصبح نحو 7 أضعاف ما كان عليه حين وُلِد</a:t>
            </a:r>
            <a:endParaRPr lang="ar-EG" dirty="0"/>
          </a:p>
        </p:txBody>
      </p:sp>
      <p:sp>
        <p:nvSpPr>
          <p:cNvPr id="8" name="Round Diagonal Corner Rectangle 7"/>
          <p:cNvSpPr/>
          <p:nvPr/>
        </p:nvSpPr>
        <p:spPr>
          <a:xfrm>
            <a:off x="228600" y="2057400"/>
            <a:ext cx="3048000" cy="1676400"/>
          </a:xfrm>
          <a:prstGeom prst="round2DiagRect">
            <a:avLst/>
          </a:prstGeom>
        </p:spPr>
        <p:style>
          <a:lnRef idx="1">
            <a:schemeClr val="accent4"/>
          </a:lnRef>
          <a:fillRef idx="2">
            <a:schemeClr val="accent4"/>
          </a:fillRef>
          <a:effectRef idx="1">
            <a:schemeClr val="accent4"/>
          </a:effectRef>
          <a:fontRef idx="minor">
            <a:schemeClr val="dk1"/>
          </a:fontRef>
        </p:style>
        <p:txBody>
          <a:bodyPr rtlCol="1" anchor="ctr"/>
          <a:lstStyle/>
          <a:p>
            <a:pPr algn="r" rtl="1">
              <a:lnSpc>
                <a:spcPct val="115000"/>
              </a:lnSpc>
              <a:spcAft>
                <a:spcPts val="1000"/>
              </a:spcAft>
            </a:pPr>
            <a:r>
              <a:rPr lang="ar-SA" sz="2000" b="1" dirty="0">
                <a:solidFill>
                  <a:srgbClr val="FF0000"/>
                </a:solidFill>
                <a:ea typeface="Calibri"/>
              </a:rPr>
              <a:t>النموّ النفسيّ:</a:t>
            </a:r>
            <a:endParaRPr lang="en-US" sz="1050" dirty="0">
              <a:ea typeface="Calibri"/>
              <a:cs typeface="Arial"/>
            </a:endParaRPr>
          </a:p>
          <a:p>
            <a:pPr algn="r" rtl="1">
              <a:lnSpc>
                <a:spcPct val="115000"/>
              </a:lnSpc>
              <a:spcAft>
                <a:spcPts val="1000"/>
              </a:spcAft>
            </a:pPr>
            <a:r>
              <a:rPr lang="ar-SA" b="1" dirty="0">
                <a:solidFill>
                  <a:srgbClr val="0D0D0D"/>
                </a:solidFill>
                <a:ea typeface="Calibri"/>
              </a:rPr>
              <a:t> ينقسم الأطفال من ناحية النموّ النفسيّ في هذه المرحلة إلى قسمَين: </a:t>
            </a:r>
            <a:r>
              <a:rPr lang="ar-SA" b="1" dirty="0" smtClean="0">
                <a:solidFill>
                  <a:srgbClr val="0D0D0D"/>
                </a:solidFill>
                <a:ea typeface="Calibri"/>
              </a:rPr>
              <a:t>الأوّل </a:t>
            </a:r>
            <a:r>
              <a:rPr lang="ar-SA" b="1" dirty="0">
                <a:solidFill>
                  <a:srgbClr val="0D0D0D"/>
                </a:solidFill>
                <a:ea typeface="Calibri"/>
              </a:rPr>
              <a:t>يُطوّر شعوره </a:t>
            </a:r>
            <a:r>
              <a:rPr lang="ar-SA" b="1" dirty="0" smtClean="0">
                <a:solidFill>
                  <a:srgbClr val="0D0D0D"/>
                </a:solidFill>
                <a:ea typeface="Calibri"/>
              </a:rPr>
              <a:t>بالمبادأة، </a:t>
            </a:r>
            <a:r>
              <a:rPr lang="ar-SA" b="1" dirty="0">
                <a:solidFill>
                  <a:srgbClr val="0D0D0D"/>
                </a:solidFill>
                <a:ea typeface="Calibri"/>
              </a:rPr>
              <a:t>والثاني يُطوِّر شعوره بالذَّنْب</a:t>
            </a:r>
            <a:endParaRPr lang="ar-EG" dirty="0"/>
          </a:p>
        </p:txBody>
      </p:sp>
      <p:sp>
        <p:nvSpPr>
          <p:cNvPr id="9" name="Round Diagonal Corner Rectangle 8"/>
          <p:cNvSpPr/>
          <p:nvPr/>
        </p:nvSpPr>
        <p:spPr>
          <a:xfrm>
            <a:off x="3473570" y="2057400"/>
            <a:ext cx="2514600" cy="1643332"/>
          </a:xfrm>
          <a:prstGeom prst="round2DiagRect">
            <a:avLst/>
          </a:prstGeom>
        </p:spPr>
        <p:style>
          <a:lnRef idx="1">
            <a:schemeClr val="accent5"/>
          </a:lnRef>
          <a:fillRef idx="2">
            <a:schemeClr val="accent5"/>
          </a:fillRef>
          <a:effectRef idx="1">
            <a:schemeClr val="accent5"/>
          </a:effectRef>
          <a:fontRef idx="minor">
            <a:schemeClr val="dk1"/>
          </a:fontRef>
        </p:style>
        <p:txBody>
          <a:bodyPr rtlCol="1" anchor="ctr"/>
          <a:lstStyle/>
          <a:p>
            <a:pPr algn="r" rtl="1">
              <a:lnSpc>
                <a:spcPct val="115000"/>
              </a:lnSpc>
              <a:spcAft>
                <a:spcPts val="1000"/>
              </a:spcAft>
            </a:pPr>
            <a:r>
              <a:rPr lang="ar-SA" sz="2000" b="1" dirty="0">
                <a:solidFill>
                  <a:srgbClr val="FF0000"/>
                </a:solidFill>
                <a:ea typeface="Calibri"/>
              </a:rPr>
              <a:t>النموّ العقليّ المَعرفيّ:</a:t>
            </a:r>
            <a:endParaRPr lang="en-US" sz="1050" dirty="0">
              <a:ea typeface="Calibri"/>
              <a:cs typeface="Arial"/>
            </a:endParaRPr>
          </a:p>
          <a:p>
            <a:pPr algn="r" rtl="1">
              <a:lnSpc>
                <a:spcPct val="115000"/>
              </a:lnSpc>
              <a:spcAft>
                <a:spcPts val="1000"/>
              </a:spcAft>
            </a:pPr>
            <a:r>
              <a:rPr lang="ar-SA" b="1" dirty="0">
                <a:solidFill>
                  <a:srgbClr val="0D0D0D"/>
                </a:solidFill>
                <a:ea typeface="Calibri"/>
              </a:rPr>
              <a:t> يتَّسِم الطفل في هذه المرحلة بالتفكير الساذج، والبسيط بالاتِّجاه </a:t>
            </a:r>
            <a:r>
              <a:rPr lang="ar-SA" b="1" dirty="0" smtClean="0">
                <a:solidFill>
                  <a:srgbClr val="0D0D0D"/>
                </a:solidFill>
                <a:ea typeface="Calibri"/>
              </a:rPr>
              <a:t>الواحد. </a:t>
            </a:r>
            <a:endParaRPr lang="en-US" sz="1050" dirty="0">
              <a:ea typeface="Calibri"/>
              <a:cs typeface="Arial"/>
            </a:endParaRPr>
          </a:p>
        </p:txBody>
      </p:sp>
      <p:sp>
        <p:nvSpPr>
          <p:cNvPr id="10" name="Round Diagonal Corner Rectangle 9"/>
          <p:cNvSpPr/>
          <p:nvPr/>
        </p:nvSpPr>
        <p:spPr>
          <a:xfrm>
            <a:off x="4495800" y="3886200"/>
            <a:ext cx="2722353" cy="1676400"/>
          </a:xfrm>
          <a:prstGeom prst="round2DiagRect">
            <a:avLst/>
          </a:prstGeom>
        </p:spPr>
        <p:style>
          <a:lnRef idx="1">
            <a:schemeClr val="accent3"/>
          </a:lnRef>
          <a:fillRef idx="2">
            <a:schemeClr val="accent3"/>
          </a:fillRef>
          <a:effectRef idx="1">
            <a:schemeClr val="accent3"/>
          </a:effectRef>
          <a:fontRef idx="minor">
            <a:schemeClr val="dk1"/>
          </a:fontRef>
        </p:style>
        <p:txBody>
          <a:bodyPr rtlCol="1" anchor="ctr"/>
          <a:lstStyle/>
          <a:p>
            <a:pPr algn="r" rtl="1">
              <a:lnSpc>
                <a:spcPct val="115000"/>
              </a:lnSpc>
              <a:spcAft>
                <a:spcPts val="1000"/>
              </a:spcAft>
            </a:pPr>
            <a:r>
              <a:rPr lang="ar-SA" sz="2000" b="1" dirty="0">
                <a:solidFill>
                  <a:srgbClr val="FF0000"/>
                </a:solidFill>
                <a:ea typeface="Calibri"/>
              </a:rPr>
              <a:t>النموّ الاجتماعيّ: </a:t>
            </a:r>
            <a:endParaRPr lang="en-US" sz="1050" dirty="0">
              <a:ea typeface="Calibri"/>
              <a:cs typeface="Arial"/>
            </a:endParaRPr>
          </a:p>
          <a:p>
            <a:pPr algn="r" rtl="1"/>
            <a:r>
              <a:rPr lang="ar-SA" b="1" dirty="0">
                <a:solidFill>
                  <a:srgbClr val="0D0D0D"/>
                </a:solidFill>
                <a:ea typeface="Calibri"/>
              </a:rPr>
              <a:t>يُؤدّي النموّ الجسميّ للطفل في هذه المرحلة، وتحرُّكه إلى أماكن جديدة، وبُعده تدريجيّاً عن أمّه، وميله إلى اللعب مع الجماعة</a:t>
            </a:r>
            <a:endParaRPr lang="ar-EG" dirty="0"/>
          </a:p>
        </p:txBody>
      </p:sp>
      <p:sp>
        <p:nvSpPr>
          <p:cNvPr id="11" name="Round Diagonal Corner Rectangle 10"/>
          <p:cNvSpPr/>
          <p:nvPr/>
        </p:nvSpPr>
        <p:spPr>
          <a:xfrm>
            <a:off x="1524000" y="3886200"/>
            <a:ext cx="2743200" cy="1676400"/>
          </a:xfrm>
          <a:prstGeom prst="round2DiagRect">
            <a:avLst/>
          </a:prstGeom>
        </p:spPr>
        <p:style>
          <a:lnRef idx="1">
            <a:schemeClr val="accent2"/>
          </a:lnRef>
          <a:fillRef idx="2">
            <a:schemeClr val="accent2"/>
          </a:fillRef>
          <a:effectRef idx="1">
            <a:schemeClr val="accent2"/>
          </a:effectRef>
          <a:fontRef idx="minor">
            <a:schemeClr val="dk1"/>
          </a:fontRef>
        </p:style>
        <p:txBody>
          <a:bodyPr rtlCol="1" anchor="ctr"/>
          <a:lstStyle/>
          <a:p>
            <a:pPr algn="r" rtl="1">
              <a:lnSpc>
                <a:spcPct val="115000"/>
              </a:lnSpc>
              <a:spcAft>
                <a:spcPts val="1000"/>
              </a:spcAft>
            </a:pPr>
            <a:r>
              <a:rPr lang="ar-SA" sz="2000" b="1" dirty="0">
                <a:solidFill>
                  <a:srgbClr val="FF0000"/>
                </a:solidFill>
                <a:ea typeface="Calibri"/>
              </a:rPr>
              <a:t>الجانب النفسيّ والانفعاليّ:</a:t>
            </a:r>
            <a:endParaRPr lang="en-US" sz="1050" dirty="0">
              <a:ea typeface="Calibri"/>
              <a:cs typeface="Arial"/>
            </a:endParaRPr>
          </a:p>
          <a:p>
            <a:pPr algn="r" rtl="1">
              <a:lnSpc>
                <a:spcPct val="115000"/>
              </a:lnSpc>
              <a:spcAft>
                <a:spcPts val="1000"/>
              </a:spcAft>
            </a:pPr>
            <a:r>
              <a:rPr lang="ar-SA" b="1" dirty="0">
                <a:solidFill>
                  <a:srgbClr val="0D0D0D"/>
                </a:solidFill>
                <a:ea typeface="Calibri"/>
              </a:rPr>
              <a:t> يميل الأطفال في هذه المرحلة إلى الانفعالات التي تتميّز بالحِدّة، وهو ما يُعرَف ب(مرحلة عدم التوازُن). </a:t>
            </a:r>
            <a:endParaRPr lang="en-US" sz="1050" dirty="0">
              <a:ea typeface="Calibri"/>
              <a:cs typeface="Arial"/>
            </a:endParaRPr>
          </a:p>
        </p:txBody>
      </p:sp>
    </p:spTree>
    <p:extLst>
      <p:ext uri="{BB962C8B-B14F-4D97-AF65-F5344CB8AC3E}">
        <p14:creationId xmlns:p14="http://schemas.microsoft.com/office/powerpoint/2010/main" val="1166886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randombar(horizontal)">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1000" fill="hold"/>
                                        <p:tgtEl>
                                          <p:spTgt spid="6"/>
                                        </p:tgtEl>
                                        <p:attrNameLst>
                                          <p:attrName>ppt_w</p:attrName>
                                        </p:attrNameLst>
                                      </p:cBhvr>
                                      <p:tavLst>
                                        <p:tav tm="0">
                                          <p:val>
                                            <p:fltVal val="0"/>
                                          </p:val>
                                        </p:tav>
                                        <p:tav tm="100000">
                                          <p:val>
                                            <p:strVal val="#ppt_w"/>
                                          </p:val>
                                        </p:tav>
                                      </p:tavLst>
                                    </p:anim>
                                    <p:anim calcmode="lin" valueType="num">
                                      <p:cBhvr>
                                        <p:cTn id="18" dur="1000" fill="hold"/>
                                        <p:tgtEl>
                                          <p:spTgt spid="6"/>
                                        </p:tgtEl>
                                        <p:attrNameLst>
                                          <p:attrName>ppt_h</p:attrName>
                                        </p:attrNameLst>
                                      </p:cBhvr>
                                      <p:tavLst>
                                        <p:tav tm="0">
                                          <p:val>
                                            <p:fltVal val="0"/>
                                          </p:val>
                                        </p:tav>
                                        <p:tav tm="100000">
                                          <p:val>
                                            <p:strVal val="#ppt_h"/>
                                          </p:val>
                                        </p:tav>
                                      </p:tavLst>
                                    </p:anim>
                                    <p:anim calcmode="lin" valueType="num">
                                      <p:cBhvr>
                                        <p:cTn id="19" dur="1000" fill="hold"/>
                                        <p:tgtEl>
                                          <p:spTgt spid="6"/>
                                        </p:tgtEl>
                                        <p:attrNameLst>
                                          <p:attrName>style.rotation</p:attrName>
                                        </p:attrNameLst>
                                      </p:cBhvr>
                                      <p:tavLst>
                                        <p:tav tm="0">
                                          <p:val>
                                            <p:fltVal val="90"/>
                                          </p:val>
                                        </p:tav>
                                        <p:tav tm="100000">
                                          <p:val>
                                            <p:fltVal val="0"/>
                                          </p:val>
                                        </p:tav>
                                      </p:tavLst>
                                    </p:anim>
                                    <p:animEffect transition="in" filter="fade">
                                      <p:cBhvr>
                                        <p:cTn id="20" dur="10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1000" fill="hold"/>
                                        <p:tgtEl>
                                          <p:spTgt spid="9"/>
                                        </p:tgtEl>
                                        <p:attrNameLst>
                                          <p:attrName>ppt_w</p:attrName>
                                        </p:attrNameLst>
                                      </p:cBhvr>
                                      <p:tavLst>
                                        <p:tav tm="0">
                                          <p:val>
                                            <p:fltVal val="0"/>
                                          </p:val>
                                        </p:tav>
                                        <p:tav tm="100000">
                                          <p:val>
                                            <p:strVal val="#ppt_w"/>
                                          </p:val>
                                        </p:tav>
                                      </p:tavLst>
                                    </p:anim>
                                    <p:anim calcmode="lin" valueType="num">
                                      <p:cBhvr>
                                        <p:cTn id="26" dur="1000" fill="hold"/>
                                        <p:tgtEl>
                                          <p:spTgt spid="9"/>
                                        </p:tgtEl>
                                        <p:attrNameLst>
                                          <p:attrName>ppt_h</p:attrName>
                                        </p:attrNameLst>
                                      </p:cBhvr>
                                      <p:tavLst>
                                        <p:tav tm="0">
                                          <p:val>
                                            <p:fltVal val="0"/>
                                          </p:val>
                                        </p:tav>
                                        <p:tav tm="100000">
                                          <p:val>
                                            <p:strVal val="#ppt_h"/>
                                          </p:val>
                                        </p:tav>
                                      </p:tavLst>
                                    </p:anim>
                                    <p:anim calcmode="lin" valueType="num">
                                      <p:cBhvr>
                                        <p:cTn id="27" dur="1000" fill="hold"/>
                                        <p:tgtEl>
                                          <p:spTgt spid="9"/>
                                        </p:tgtEl>
                                        <p:attrNameLst>
                                          <p:attrName>style.rotation</p:attrName>
                                        </p:attrNameLst>
                                      </p:cBhvr>
                                      <p:tavLst>
                                        <p:tav tm="0">
                                          <p:val>
                                            <p:fltVal val="90"/>
                                          </p:val>
                                        </p:tav>
                                        <p:tav tm="100000">
                                          <p:val>
                                            <p:fltVal val="0"/>
                                          </p:val>
                                        </p:tav>
                                      </p:tavLst>
                                    </p:anim>
                                    <p:animEffect transition="in" filter="fade">
                                      <p:cBhvr>
                                        <p:cTn id="28" dur="10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p:cTn id="33" dur="1000" fill="hold"/>
                                        <p:tgtEl>
                                          <p:spTgt spid="8"/>
                                        </p:tgtEl>
                                        <p:attrNameLst>
                                          <p:attrName>ppt_w</p:attrName>
                                        </p:attrNameLst>
                                      </p:cBhvr>
                                      <p:tavLst>
                                        <p:tav tm="0">
                                          <p:val>
                                            <p:fltVal val="0"/>
                                          </p:val>
                                        </p:tav>
                                        <p:tav tm="100000">
                                          <p:val>
                                            <p:strVal val="#ppt_w"/>
                                          </p:val>
                                        </p:tav>
                                      </p:tavLst>
                                    </p:anim>
                                    <p:anim calcmode="lin" valueType="num">
                                      <p:cBhvr>
                                        <p:cTn id="34" dur="1000" fill="hold"/>
                                        <p:tgtEl>
                                          <p:spTgt spid="8"/>
                                        </p:tgtEl>
                                        <p:attrNameLst>
                                          <p:attrName>ppt_h</p:attrName>
                                        </p:attrNameLst>
                                      </p:cBhvr>
                                      <p:tavLst>
                                        <p:tav tm="0">
                                          <p:val>
                                            <p:fltVal val="0"/>
                                          </p:val>
                                        </p:tav>
                                        <p:tav tm="100000">
                                          <p:val>
                                            <p:strVal val="#ppt_h"/>
                                          </p:val>
                                        </p:tav>
                                      </p:tavLst>
                                    </p:anim>
                                    <p:anim calcmode="lin" valueType="num">
                                      <p:cBhvr>
                                        <p:cTn id="35" dur="1000" fill="hold"/>
                                        <p:tgtEl>
                                          <p:spTgt spid="8"/>
                                        </p:tgtEl>
                                        <p:attrNameLst>
                                          <p:attrName>style.rotation</p:attrName>
                                        </p:attrNameLst>
                                      </p:cBhvr>
                                      <p:tavLst>
                                        <p:tav tm="0">
                                          <p:val>
                                            <p:fltVal val="90"/>
                                          </p:val>
                                        </p:tav>
                                        <p:tav tm="100000">
                                          <p:val>
                                            <p:fltVal val="0"/>
                                          </p:val>
                                        </p:tav>
                                      </p:tavLst>
                                    </p:anim>
                                    <p:animEffect transition="in" filter="fade">
                                      <p:cBhvr>
                                        <p:cTn id="36" dur="10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p:cTn id="41" dur="1000" fill="hold"/>
                                        <p:tgtEl>
                                          <p:spTgt spid="10"/>
                                        </p:tgtEl>
                                        <p:attrNameLst>
                                          <p:attrName>ppt_w</p:attrName>
                                        </p:attrNameLst>
                                      </p:cBhvr>
                                      <p:tavLst>
                                        <p:tav tm="0">
                                          <p:val>
                                            <p:fltVal val="0"/>
                                          </p:val>
                                        </p:tav>
                                        <p:tav tm="100000">
                                          <p:val>
                                            <p:strVal val="#ppt_w"/>
                                          </p:val>
                                        </p:tav>
                                      </p:tavLst>
                                    </p:anim>
                                    <p:anim calcmode="lin" valueType="num">
                                      <p:cBhvr>
                                        <p:cTn id="42" dur="1000" fill="hold"/>
                                        <p:tgtEl>
                                          <p:spTgt spid="10"/>
                                        </p:tgtEl>
                                        <p:attrNameLst>
                                          <p:attrName>ppt_h</p:attrName>
                                        </p:attrNameLst>
                                      </p:cBhvr>
                                      <p:tavLst>
                                        <p:tav tm="0">
                                          <p:val>
                                            <p:fltVal val="0"/>
                                          </p:val>
                                        </p:tav>
                                        <p:tav tm="100000">
                                          <p:val>
                                            <p:strVal val="#ppt_h"/>
                                          </p:val>
                                        </p:tav>
                                      </p:tavLst>
                                    </p:anim>
                                    <p:anim calcmode="lin" valueType="num">
                                      <p:cBhvr>
                                        <p:cTn id="43" dur="1000" fill="hold"/>
                                        <p:tgtEl>
                                          <p:spTgt spid="10"/>
                                        </p:tgtEl>
                                        <p:attrNameLst>
                                          <p:attrName>style.rotation</p:attrName>
                                        </p:attrNameLst>
                                      </p:cBhvr>
                                      <p:tavLst>
                                        <p:tav tm="0">
                                          <p:val>
                                            <p:fltVal val="90"/>
                                          </p:val>
                                        </p:tav>
                                        <p:tav tm="100000">
                                          <p:val>
                                            <p:fltVal val="0"/>
                                          </p:val>
                                        </p:tav>
                                      </p:tavLst>
                                    </p:anim>
                                    <p:animEffect transition="in" filter="fade">
                                      <p:cBhvr>
                                        <p:cTn id="44" dur="1000"/>
                                        <p:tgtEl>
                                          <p:spTgt spid="10"/>
                                        </p:tgtEl>
                                      </p:cBhvr>
                                    </p:animEffect>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p:cTn id="49" dur="1000" fill="hold"/>
                                        <p:tgtEl>
                                          <p:spTgt spid="11"/>
                                        </p:tgtEl>
                                        <p:attrNameLst>
                                          <p:attrName>ppt_w</p:attrName>
                                        </p:attrNameLst>
                                      </p:cBhvr>
                                      <p:tavLst>
                                        <p:tav tm="0">
                                          <p:val>
                                            <p:fltVal val="0"/>
                                          </p:val>
                                        </p:tav>
                                        <p:tav tm="100000">
                                          <p:val>
                                            <p:strVal val="#ppt_w"/>
                                          </p:val>
                                        </p:tav>
                                      </p:tavLst>
                                    </p:anim>
                                    <p:anim calcmode="lin" valueType="num">
                                      <p:cBhvr>
                                        <p:cTn id="50" dur="1000" fill="hold"/>
                                        <p:tgtEl>
                                          <p:spTgt spid="11"/>
                                        </p:tgtEl>
                                        <p:attrNameLst>
                                          <p:attrName>ppt_h</p:attrName>
                                        </p:attrNameLst>
                                      </p:cBhvr>
                                      <p:tavLst>
                                        <p:tav tm="0">
                                          <p:val>
                                            <p:fltVal val="0"/>
                                          </p:val>
                                        </p:tav>
                                        <p:tav tm="100000">
                                          <p:val>
                                            <p:strVal val="#ppt_h"/>
                                          </p:val>
                                        </p:tav>
                                      </p:tavLst>
                                    </p:anim>
                                    <p:anim calcmode="lin" valueType="num">
                                      <p:cBhvr>
                                        <p:cTn id="51" dur="1000" fill="hold"/>
                                        <p:tgtEl>
                                          <p:spTgt spid="11"/>
                                        </p:tgtEl>
                                        <p:attrNameLst>
                                          <p:attrName>style.rotation</p:attrName>
                                        </p:attrNameLst>
                                      </p:cBhvr>
                                      <p:tavLst>
                                        <p:tav tm="0">
                                          <p:val>
                                            <p:fltVal val="90"/>
                                          </p:val>
                                        </p:tav>
                                        <p:tav tm="100000">
                                          <p:val>
                                            <p:fltVal val="0"/>
                                          </p:val>
                                        </p:tav>
                                      </p:tavLst>
                                    </p:anim>
                                    <p:animEffect transition="in" filter="fade">
                                      <p:cBhvr>
                                        <p:cTn id="52"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9" grpId="0" animBg="1"/>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0 صور خلفيات بوربوينت للعروض مبهرة ورائعة"/>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438400" y="228600"/>
            <a:ext cx="4806124" cy="622222"/>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rtl="1">
              <a:lnSpc>
                <a:spcPct val="115000"/>
              </a:lnSpc>
              <a:spcAft>
                <a:spcPts val="1000"/>
              </a:spcAft>
            </a:pPr>
            <a:r>
              <a:rPr lang="ar-SA" sz="3200" b="1" u="dbl" kern="1800" dirty="0">
                <a:solidFill>
                  <a:srgbClr val="C00000"/>
                </a:solidFill>
                <a:ea typeface="Times New Roman"/>
              </a:rPr>
              <a:t>خصائص مرحلة الطفولة المتوسطة</a:t>
            </a:r>
            <a:endParaRPr lang="en-US" sz="1100" dirty="0">
              <a:ea typeface="Calibri"/>
              <a:cs typeface="Arial"/>
            </a:endParaRPr>
          </a:p>
        </p:txBody>
      </p:sp>
      <p:sp>
        <p:nvSpPr>
          <p:cNvPr id="6" name="Rectangle 5"/>
          <p:cNvSpPr/>
          <p:nvPr/>
        </p:nvSpPr>
        <p:spPr>
          <a:xfrm>
            <a:off x="1905000" y="1447800"/>
            <a:ext cx="6324600" cy="168251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r" rtl="1">
              <a:lnSpc>
                <a:spcPct val="115000"/>
              </a:lnSpc>
              <a:spcAft>
                <a:spcPts val="1000"/>
              </a:spcAft>
            </a:pPr>
            <a:r>
              <a:rPr lang="ar-SA" sz="2000" b="1" dirty="0">
                <a:solidFill>
                  <a:srgbClr val="7030A0"/>
                </a:solidFill>
                <a:ea typeface="Calibri"/>
              </a:rPr>
              <a:t>مرحلة الطفولة المُتوسِّطة</a:t>
            </a:r>
            <a:endParaRPr lang="en-US" sz="1050" dirty="0">
              <a:ea typeface="Calibri"/>
              <a:cs typeface="Arial"/>
            </a:endParaRPr>
          </a:p>
          <a:p>
            <a:pPr algn="r" rtl="1"/>
            <a:r>
              <a:rPr lang="ar-SA" b="1" dirty="0">
                <a:solidFill>
                  <a:srgbClr val="0D0D0D"/>
                </a:solidFill>
                <a:ea typeface="Calibri"/>
              </a:rPr>
              <a:t> يُطلَق مُصطلح الطفولة المُتوسِّطة على الأطفال الذين تقع أعمارهم بين العامين السادس، والثامن، وهو السنُّ الذي يذهب فيه الأطفال إلى المدرسة ليبدؤوا تعليمهم الابتدائيّ في الصفوف الثلاثة الأُولى، ويبدأ الطفل بالتأثُّر في هذه المرحلة بالعوامل البيئيّة، والصحِّية، والظروف الاقتصاديّة، ويتأثَّر النُّموّ الجسديّ أيضاً بالغذاء</a:t>
            </a:r>
            <a:endParaRPr lang="ar-EG" dirty="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29000" y="3352800"/>
            <a:ext cx="2286000" cy="2314575"/>
          </a:xfrm>
          <a:prstGeom prst="rect">
            <a:avLst/>
          </a:prstGeom>
        </p:spPr>
      </p:pic>
    </p:spTree>
    <p:extLst>
      <p:ext uri="{BB962C8B-B14F-4D97-AF65-F5344CB8AC3E}">
        <p14:creationId xmlns:p14="http://schemas.microsoft.com/office/powerpoint/2010/main" val="1166886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randombar(horizontal)">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0 صور خلفيات بوربوينت للعروض مبهرة ورائعة"/>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362200" y="152400"/>
            <a:ext cx="5715000" cy="195951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r" rtl="1">
              <a:lnSpc>
                <a:spcPct val="115000"/>
              </a:lnSpc>
              <a:spcAft>
                <a:spcPts val="1000"/>
              </a:spcAft>
            </a:pPr>
            <a:r>
              <a:rPr lang="ar-SA" sz="2000" b="1" dirty="0">
                <a:solidFill>
                  <a:srgbClr val="7030A0"/>
                </a:solidFill>
                <a:ea typeface="Calibri"/>
              </a:rPr>
              <a:t>خصائص مرحلة الطفولة المُتوسِّطة </a:t>
            </a:r>
            <a:endParaRPr lang="en-US" sz="1050" dirty="0">
              <a:ea typeface="Calibri"/>
              <a:cs typeface="Arial"/>
            </a:endParaRPr>
          </a:p>
          <a:p>
            <a:pPr algn="r" rtl="1"/>
            <a:r>
              <a:rPr lang="ar-SA" b="1" dirty="0">
                <a:solidFill>
                  <a:srgbClr val="0D0D0D"/>
                </a:solidFill>
                <a:ea typeface="Calibri"/>
              </a:rPr>
              <a:t>يتَّصف الأطفال في مرحلة الطفولة المُتوسِّطة بعدَّة خصائص مُصنَّفة تبعاً لاحتياجات الطفل، وتأثير البيئة فيه، وتتمثَّل الخصائص العامّة لهذه المرحلة بكونها خصائص بناء الطفل، وتنشئته الجسديّة، والنفسيّة، والسلوكيّة، والتربويّة، والمعرفيّة، ويُطلَق على مرحلة الطفولة المُتوسِّطة لفظ (الطفولة الهادئة)؛ </a:t>
            </a:r>
            <a:endParaRPr lang="ar-EG" dirty="0"/>
          </a:p>
        </p:txBody>
      </p:sp>
      <p:sp>
        <p:nvSpPr>
          <p:cNvPr id="6" name="Line Callout 2 5"/>
          <p:cNvSpPr/>
          <p:nvPr/>
        </p:nvSpPr>
        <p:spPr>
          <a:xfrm>
            <a:off x="5562600" y="2286000"/>
            <a:ext cx="2895600" cy="1600200"/>
          </a:xfrm>
          <a:prstGeom prst="borderCallout2">
            <a:avLst/>
          </a:prstGeom>
        </p:spPr>
        <p:style>
          <a:lnRef idx="1">
            <a:schemeClr val="dk1"/>
          </a:lnRef>
          <a:fillRef idx="2">
            <a:schemeClr val="dk1"/>
          </a:fillRef>
          <a:effectRef idx="1">
            <a:schemeClr val="dk1"/>
          </a:effectRef>
          <a:fontRef idx="minor">
            <a:schemeClr val="dk1"/>
          </a:fontRef>
        </p:style>
        <p:txBody>
          <a:bodyPr rtlCol="1" anchor="ctr"/>
          <a:lstStyle/>
          <a:p>
            <a:pPr algn="r" rtl="1">
              <a:lnSpc>
                <a:spcPct val="115000"/>
              </a:lnSpc>
              <a:spcAft>
                <a:spcPts val="1000"/>
              </a:spcAft>
            </a:pPr>
            <a:r>
              <a:rPr lang="ar-SA" sz="2000" b="1" dirty="0">
                <a:solidFill>
                  <a:srgbClr val="FF0000"/>
                </a:solidFill>
                <a:ea typeface="Calibri"/>
              </a:rPr>
              <a:t>النموّ الجسميّ: </a:t>
            </a:r>
            <a:endParaRPr lang="en-US" sz="1050" dirty="0">
              <a:ea typeface="Calibri"/>
              <a:cs typeface="Arial"/>
            </a:endParaRPr>
          </a:p>
          <a:p>
            <a:pPr algn="r" rtl="1"/>
            <a:r>
              <a:rPr lang="ar-SA" b="1" dirty="0">
                <a:solidFill>
                  <a:srgbClr val="0D0D0D"/>
                </a:solidFill>
                <a:ea typeface="Calibri"/>
              </a:rPr>
              <a:t>غالباً يكون النُّموّ الجسميّ في هذه المرحلة بطيئاً مُقارنة بالمراحل السابقة، وتبدأ ملامح الجسم، والأطراف تتناسق مع بعضها البعض</a:t>
            </a:r>
            <a:endParaRPr lang="ar-EG" dirty="0"/>
          </a:p>
        </p:txBody>
      </p:sp>
      <p:sp>
        <p:nvSpPr>
          <p:cNvPr id="10" name="Line Callout 2 9"/>
          <p:cNvSpPr/>
          <p:nvPr/>
        </p:nvSpPr>
        <p:spPr>
          <a:xfrm>
            <a:off x="3886200" y="4267200"/>
            <a:ext cx="3124200" cy="1371600"/>
          </a:xfrm>
          <a:prstGeom prst="borderCallout2">
            <a:avLst/>
          </a:prstGeom>
        </p:spPr>
        <p:style>
          <a:lnRef idx="1">
            <a:schemeClr val="accent3"/>
          </a:lnRef>
          <a:fillRef idx="2">
            <a:schemeClr val="accent3"/>
          </a:fillRef>
          <a:effectRef idx="1">
            <a:schemeClr val="accent3"/>
          </a:effectRef>
          <a:fontRef idx="minor">
            <a:schemeClr val="dk1"/>
          </a:fontRef>
        </p:style>
        <p:txBody>
          <a:bodyPr rtlCol="1" anchor="ctr"/>
          <a:lstStyle/>
          <a:p>
            <a:pPr algn="r" rtl="1">
              <a:lnSpc>
                <a:spcPct val="115000"/>
              </a:lnSpc>
              <a:spcAft>
                <a:spcPts val="1000"/>
              </a:spcAft>
            </a:pPr>
            <a:r>
              <a:rPr lang="ar-SA" sz="2000" b="1" dirty="0">
                <a:solidFill>
                  <a:srgbClr val="FF0000"/>
                </a:solidFill>
                <a:ea typeface="Calibri"/>
              </a:rPr>
              <a:t>النُّموّ الحسِّي: </a:t>
            </a:r>
            <a:endParaRPr lang="en-US" sz="1050" dirty="0">
              <a:ea typeface="Calibri"/>
              <a:cs typeface="Arial"/>
            </a:endParaRPr>
          </a:p>
          <a:p>
            <a:pPr algn="r" rtl="1"/>
            <a:r>
              <a:rPr lang="ar-SA" b="1" dirty="0">
                <a:solidFill>
                  <a:srgbClr val="0D0D0D"/>
                </a:solidFill>
                <a:ea typeface="Calibri"/>
              </a:rPr>
              <a:t>يستطيع الطفل في هذه المرحلة القراءة، والكتابة، وبالتالي يكون الإدراك الحسِّي قد تطوَّر مُقارنة بالمراحل </a:t>
            </a:r>
            <a:r>
              <a:rPr lang="ar-SA" b="1" dirty="0" smtClean="0">
                <a:solidFill>
                  <a:srgbClr val="0D0D0D"/>
                </a:solidFill>
                <a:ea typeface="Calibri"/>
              </a:rPr>
              <a:t>السابقة</a:t>
            </a:r>
            <a:endParaRPr lang="ar-EG" dirty="0"/>
          </a:p>
        </p:txBody>
      </p:sp>
      <p:sp>
        <p:nvSpPr>
          <p:cNvPr id="11" name="Line Callout 2 10"/>
          <p:cNvSpPr/>
          <p:nvPr/>
        </p:nvSpPr>
        <p:spPr>
          <a:xfrm>
            <a:off x="1601638" y="2291752"/>
            <a:ext cx="2667000" cy="1600199"/>
          </a:xfrm>
          <a:prstGeom prst="borderCallout2">
            <a:avLst/>
          </a:prstGeom>
        </p:spPr>
        <p:style>
          <a:lnRef idx="1">
            <a:schemeClr val="accent2"/>
          </a:lnRef>
          <a:fillRef idx="2">
            <a:schemeClr val="accent2"/>
          </a:fillRef>
          <a:effectRef idx="1">
            <a:schemeClr val="accent2"/>
          </a:effectRef>
          <a:fontRef idx="minor">
            <a:schemeClr val="dk1"/>
          </a:fontRef>
        </p:style>
        <p:txBody>
          <a:bodyPr rtlCol="1" anchor="ctr"/>
          <a:lstStyle/>
          <a:p>
            <a:pPr algn="r" rtl="1">
              <a:lnSpc>
                <a:spcPct val="115000"/>
              </a:lnSpc>
              <a:spcAft>
                <a:spcPts val="1000"/>
              </a:spcAft>
            </a:pPr>
            <a:r>
              <a:rPr lang="ar-SA" sz="2000" b="1" dirty="0">
                <a:solidFill>
                  <a:srgbClr val="FF0000"/>
                </a:solidFill>
                <a:ea typeface="Calibri"/>
              </a:rPr>
              <a:t>النُّموّ الفسيولوجيّ:</a:t>
            </a:r>
            <a:endParaRPr lang="en-US" sz="1050" dirty="0">
              <a:ea typeface="Calibri"/>
              <a:cs typeface="Arial"/>
            </a:endParaRPr>
          </a:p>
          <a:p>
            <a:pPr algn="r" rtl="1"/>
            <a:r>
              <a:rPr lang="ar-SA" b="1" dirty="0">
                <a:solidFill>
                  <a:srgbClr val="0D0D0D"/>
                </a:solidFill>
                <a:ea typeface="Calibri"/>
              </a:rPr>
              <a:t> في هذه المرحلة يقلُّ عدد ساعات نوم الطفل مُقارنة بالمراحل السابقة، كما يستطيع الطفل ضَبْط عمليّات الإخراج لديه بشكلٍ </a:t>
            </a:r>
            <a:r>
              <a:rPr lang="ar-SA" b="1" dirty="0" smtClean="0">
                <a:solidFill>
                  <a:srgbClr val="0D0D0D"/>
                </a:solidFill>
                <a:ea typeface="Calibri"/>
              </a:rPr>
              <a:t>كامل</a:t>
            </a:r>
            <a:endParaRPr lang="ar-EG" dirty="0"/>
          </a:p>
        </p:txBody>
      </p:sp>
    </p:spTree>
    <p:extLst>
      <p:ext uri="{BB962C8B-B14F-4D97-AF65-F5344CB8AC3E}">
        <p14:creationId xmlns:p14="http://schemas.microsoft.com/office/powerpoint/2010/main" val="1166886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randombar(horizontal)">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80">
                                          <p:stCondLst>
                                            <p:cond delay="0"/>
                                          </p:stCondLst>
                                        </p:cTn>
                                        <p:tgtEl>
                                          <p:spTgt spid="4"/>
                                        </p:tgtEl>
                                      </p:cBhvr>
                                    </p:animEffect>
                                    <p:anim calcmode="lin" valueType="num">
                                      <p:cBhvr>
                                        <p:cTn id="13"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8" dur="26">
                                          <p:stCondLst>
                                            <p:cond delay="650"/>
                                          </p:stCondLst>
                                        </p:cTn>
                                        <p:tgtEl>
                                          <p:spTgt spid="4"/>
                                        </p:tgtEl>
                                      </p:cBhvr>
                                      <p:to x="100000" y="60000"/>
                                    </p:animScale>
                                    <p:animScale>
                                      <p:cBhvr>
                                        <p:cTn id="19" dur="166" decel="50000">
                                          <p:stCondLst>
                                            <p:cond delay="676"/>
                                          </p:stCondLst>
                                        </p:cTn>
                                        <p:tgtEl>
                                          <p:spTgt spid="4"/>
                                        </p:tgtEl>
                                      </p:cBhvr>
                                      <p:to x="100000" y="100000"/>
                                    </p:animScale>
                                    <p:animScale>
                                      <p:cBhvr>
                                        <p:cTn id="20" dur="26">
                                          <p:stCondLst>
                                            <p:cond delay="1312"/>
                                          </p:stCondLst>
                                        </p:cTn>
                                        <p:tgtEl>
                                          <p:spTgt spid="4"/>
                                        </p:tgtEl>
                                      </p:cBhvr>
                                      <p:to x="100000" y="80000"/>
                                    </p:animScale>
                                    <p:animScale>
                                      <p:cBhvr>
                                        <p:cTn id="21" dur="166" decel="50000">
                                          <p:stCondLst>
                                            <p:cond delay="1338"/>
                                          </p:stCondLst>
                                        </p:cTn>
                                        <p:tgtEl>
                                          <p:spTgt spid="4"/>
                                        </p:tgtEl>
                                      </p:cBhvr>
                                      <p:to x="100000" y="100000"/>
                                    </p:animScale>
                                    <p:animScale>
                                      <p:cBhvr>
                                        <p:cTn id="22" dur="26">
                                          <p:stCondLst>
                                            <p:cond delay="1642"/>
                                          </p:stCondLst>
                                        </p:cTn>
                                        <p:tgtEl>
                                          <p:spTgt spid="4"/>
                                        </p:tgtEl>
                                      </p:cBhvr>
                                      <p:to x="100000" y="90000"/>
                                    </p:animScale>
                                    <p:animScale>
                                      <p:cBhvr>
                                        <p:cTn id="23" dur="166" decel="50000">
                                          <p:stCondLst>
                                            <p:cond delay="1668"/>
                                          </p:stCondLst>
                                        </p:cTn>
                                        <p:tgtEl>
                                          <p:spTgt spid="4"/>
                                        </p:tgtEl>
                                      </p:cBhvr>
                                      <p:to x="100000" y="100000"/>
                                    </p:animScale>
                                    <p:animScale>
                                      <p:cBhvr>
                                        <p:cTn id="24" dur="26">
                                          <p:stCondLst>
                                            <p:cond delay="1808"/>
                                          </p:stCondLst>
                                        </p:cTn>
                                        <p:tgtEl>
                                          <p:spTgt spid="4"/>
                                        </p:tgtEl>
                                      </p:cBhvr>
                                      <p:to x="100000" y="95000"/>
                                    </p:animScale>
                                    <p:animScale>
                                      <p:cBhvr>
                                        <p:cTn id="25" dur="166" decel="50000">
                                          <p:stCondLst>
                                            <p:cond delay="1834"/>
                                          </p:stCondLst>
                                        </p:cTn>
                                        <p:tgtEl>
                                          <p:spTgt spid="4"/>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down)">
                                      <p:cBhvr>
                                        <p:cTn id="30" dur="580">
                                          <p:stCondLst>
                                            <p:cond delay="0"/>
                                          </p:stCondLst>
                                        </p:cTn>
                                        <p:tgtEl>
                                          <p:spTgt spid="6"/>
                                        </p:tgtEl>
                                      </p:cBhvr>
                                    </p:animEffect>
                                    <p:anim calcmode="lin" valueType="num">
                                      <p:cBhvr>
                                        <p:cTn id="31"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6" dur="26">
                                          <p:stCondLst>
                                            <p:cond delay="650"/>
                                          </p:stCondLst>
                                        </p:cTn>
                                        <p:tgtEl>
                                          <p:spTgt spid="6"/>
                                        </p:tgtEl>
                                      </p:cBhvr>
                                      <p:to x="100000" y="60000"/>
                                    </p:animScale>
                                    <p:animScale>
                                      <p:cBhvr>
                                        <p:cTn id="37" dur="166" decel="50000">
                                          <p:stCondLst>
                                            <p:cond delay="676"/>
                                          </p:stCondLst>
                                        </p:cTn>
                                        <p:tgtEl>
                                          <p:spTgt spid="6"/>
                                        </p:tgtEl>
                                      </p:cBhvr>
                                      <p:to x="100000" y="100000"/>
                                    </p:animScale>
                                    <p:animScale>
                                      <p:cBhvr>
                                        <p:cTn id="38" dur="26">
                                          <p:stCondLst>
                                            <p:cond delay="1312"/>
                                          </p:stCondLst>
                                        </p:cTn>
                                        <p:tgtEl>
                                          <p:spTgt spid="6"/>
                                        </p:tgtEl>
                                      </p:cBhvr>
                                      <p:to x="100000" y="80000"/>
                                    </p:animScale>
                                    <p:animScale>
                                      <p:cBhvr>
                                        <p:cTn id="39" dur="166" decel="50000">
                                          <p:stCondLst>
                                            <p:cond delay="1338"/>
                                          </p:stCondLst>
                                        </p:cTn>
                                        <p:tgtEl>
                                          <p:spTgt spid="6"/>
                                        </p:tgtEl>
                                      </p:cBhvr>
                                      <p:to x="100000" y="100000"/>
                                    </p:animScale>
                                    <p:animScale>
                                      <p:cBhvr>
                                        <p:cTn id="40" dur="26">
                                          <p:stCondLst>
                                            <p:cond delay="1642"/>
                                          </p:stCondLst>
                                        </p:cTn>
                                        <p:tgtEl>
                                          <p:spTgt spid="6"/>
                                        </p:tgtEl>
                                      </p:cBhvr>
                                      <p:to x="100000" y="90000"/>
                                    </p:animScale>
                                    <p:animScale>
                                      <p:cBhvr>
                                        <p:cTn id="41" dur="166" decel="50000">
                                          <p:stCondLst>
                                            <p:cond delay="1668"/>
                                          </p:stCondLst>
                                        </p:cTn>
                                        <p:tgtEl>
                                          <p:spTgt spid="6"/>
                                        </p:tgtEl>
                                      </p:cBhvr>
                                      <p:to x="100000" y="100000"/>
                                    </p:animScale>
                                    <p:animScale>
                                      <p:cBhvr>
                                        <p:cTn id="42" dur="26">
                                          <p:stCondLst>
                                            <p:cond delay="1808"/>
                                          </p:stCondLst>
                                        </p:cTn>
                                        <p:tgtEl>
                                          <p:spTgt spid="6"/>
                                        </p:tgtEl>
                                      </p:cBhvr>
                                      <p:to x="100000" y="95000"/>
                                    </p:animScale>
                                    <p:animScale>
                                      <p:cBhvr>
                                        <p:cTn id="43" dur="166" decel="50000">
                                          <p:stCondLst>
                                            <p:cond delay="1834"/>
                                          </p:stCondLst>
                                        </p:cTn>
                                        <p:tgtEl>
                                          <p:spTgt spid="6"/>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grpId="0" nodeType="click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wipe(down)">
                                      <p:cBhvr>
                                        <p:cTn id="48" dur="580">
                                          <p:stCondLst>
                                            <p:cond delay="0"/>
                                          </p:stCondLst>
                                        </p:cTn>
                                        <p:tgtEl>
                                          <p:spTgt spid="11"/>
                                        </p:tgtEl>
                                      </p:cBhvr>
                                    </p:animEffect>
                                    <p:anim calcmode="lin" valueType="num">
                                      <p:cBhvr>
                                        <p:cTn id="49"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54" dur="26">
                                          <p:stCondLst>
                                            <p:cond delay="650"/>
                                          </p:stCondLst>
                                        </p:cTn>
                                        <p:tgtEl>
                                          <p:spTgt spid="11"/>
                                        </p:tgtEl>
                                      </p:cBhvr>
                                      <p:to x="100000" y="60000"/>
                                    </p:animScale>
                                    <p:animScale>
                                      <p:cBhvr>
                                        <p:cTn id="55" dur="166" decel="50000">
                                          <p:stCondLst>
                                            <p:cond delay="676"/>
                                          </p:stCondLst>
                                        </p:cTn>
                                        <p:tgtEl>
                                          <p:spTgt spid="11"/>
                                        </p:tgtEl>
                                      </p:cBhvr>
                                      <p:to x="100000" y="100000"/>
                                    </p:animScale>
                                    <p:animScale>
                                      <p:cBhvr>
                                        <p:cTn id="56" dur="26">
                                          <p:stCondLst>
                                            <p:cond delay="1312"/>
                                          </p:stCondLst>
                                        </p:cTn>
                                        <p:tgtEl>
                                          <p:spTgt spid="11"/>
                                        </p:tgtEl>
                                      </p:cBhvr>
                                      <p:to x="100000" y="80000"/>
                                    </p:animScale>
                                    <p:animScale>
                                      <p:cBhvr>
                                        <p:cTn id="57" dur="166" decel="50000">
                                          <p:stCondLst>
                                            <p:cond delay="1338"/>
                                          </p:stCondLst>
                                        </p:cTn>
                                        <p:tgtEl>
                                          <p:spTgt spid="11"/>
                                        </p:tgtEl>
                                      </p:cBhvr>
                                      <p:to x="100000" y="100000"/>
                                    </p:animScale>
                                    <p:animScale>
                                      <p:cBhvr>
                                        <p:cTn id="58" dur="26">
                                          <p:stCondLst>
                                            <p:cond delay="1642"/>
                                          </p:stCondLst>
                                        </p:cTn>
                                        <p:tgtEl>
                                          <p:spTgt spid="11"/>
                                        </p:tgtEl>
                                      </p:cBhvr>
                                      <p:to x="100000" y="90000"/>
                                    </p:animScale>
                                    <p:animScale>
                                      <p:cBhvr>
                                        <p:cTn id="59" dur="166" decel="50000">
                                          <p:stCondLst>
                                            <p:cond delay="1668"/>
                                          </p:stCondLst>
                                        </p:cTn>
                                        <p:tgtEl>
                                          <p:spTgt spid="11"/>
                                        </p:tgtEl>
                                      </p:cBhvr>
                                      <p:to x="100000" y="100000"/>
                                    </p:animScale>
                                    <p:animScale>
                                      <p:cBhvr>
                                        <p:cTn id="60" dur="26">
                                          <p:stCondLst>
                                            <p:cond delay="1808"/>
                                          </p:stCondLst>
                                        </p:cTn>
                                        <p:tgtEl>
                                          <p:spTgt spid="11"/>
                                        </p:tgtEl>
                                      </p:cBhvr>
                                      <p:to x="100000" y="95000"/>
                                    </p:animScale>
                                    <p:animScale>
                                      <p:cBhvr>
                                        <p:cTn id="61" dur="166" decel="50000">
                                          <p:stCondLst>
                                            <p:cond delay="1834"/>
                                          </p:stCondLst>
                                        </p:cTn>
                                        <p:tgtEl>
                                          <p:spTgt spid="11"/>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grpId="0" nodeType="clickEffect">
                                  <p:stCondLst>
                                    <p:cond delay="0"/>
                                  </p:stCondLst>
                                  <p:childTnLst>
                                    <p:set>
                                      <p:cBhvr>
                                        <p:cTn id="65" dur="1" fill="hold">
                                          <p:stCondLst>
                                            <p:cond delay="0"/>
                                          </p:stCondLst>
                                        </p:cTn>
                                        <p:tgtEl>
                                          <p:spTgt spid="10"/>
                                        </p:tgtEl>
                                        <p:attrNameLst>
                                          <p:attrName>style.visibility</p:attrName>
                                        </p:attrNameLst>
                                      </p:cBhvr>
                                      <p:to>
                                        <p:strVal val="visible"/>
                                      </p:to>
                                    </p:set>
                                    <p:animEffect transition="in" filter="wipe(down)">
                                      <p:cBhvr>
                                        <p:cTn id="66" dur="580">
                                          <p:stCondLst>
                                            <p:cond delay="0"/>
                                          </p:stCondLst>
                                        </p:cTn>
                                        <p:tgtEl>
                                          <p:spTgt spid="10"/>
                                        </p:tgtEl>
                                      </p:cBhvr>
                                    </p:animEffect>
                                    <p:anim calcmode="lin" valueType="num">
                                      <p:cBhvr>
                                        <p:cTn id="67"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72" dur="26">
                                          <p:stCondLst>
                                            <p:cond delay="650"/>
                                          </p:stCondLst>
                                        </p:cTn>
                                        <p:tgtEl>
                                          <p:spTgt spid="10"/>
                                        </p:tgtEl>
                                      </p:cBhvr>
                                      <p:to x="100000" y="60000"/>
                                    </p:animScale>
                                    <p:animScale>
                                      <p:cBhvr>
                                        <p:cTn id="73" dur="166" decel="50000">
                                          <p:stCondLst>
                                            <p:cond delay="676"/>
                                          </p:stCondLst>
                                        </p:cTn>
                                        <p:tgtEl>
                                          <p:spTgt spid="10"/>
                                        </p:tgtEl>
                                      </p:cBhvr>
                                      <p:to x="100000" y="100000"/>
                                    </p:animScale>
                                    <p:animScale>
                                      <p:cBhvr>
                                        <p:cTn id="74" dur="26">
                                          <p:stCondLst>
                                            <p:cond delay="1312"/>
                                          </p:stCondLst>
                                        </p:cTn>
                                        <p:tgtEl>
                                          <p:spTgt spid="10"/>
                                        </p:tgtEl>
                                      </p:cBhvr>
                                      <p:to x="100000" y="80000"/>
                                    </p:animScale>
                                    <p:animScale>
                                      <p:cBhvr>
                                        <p:cTn id="75" dur="166" decel="50000">
                                          <p:stCondLst>
                                            <p:cond delay="1338"/>
                                          </p:stCondLst>
                                        </p:cTn>
                                        <p:tgtEl>
                                          <p:spTgt spid="10"/>
                                        </p:tgtEl>
                                      </p:cBhvr>
                                      <p:to x="100000" y="100000"/>
                                    </p:animScale>
                                    <p:animScale>
                                      <p:cBhvr>
                                        <p:cTn id="76" dur="26">
                                          <p:stCondLst>
                                            <p:cond delay="1642"/>
                                          </p:stCondLst>
                                        </p:cTn>
                                        <p:tgtEl>
                                          <p:spTgt spid="10"/>
                                        </p:tgtEl>
                                      </p:cBhvr>
                                      <p:to x="100000" y="90000"/>
                                    </p:animScale>
                                    <p:animScale>
                                      <p:cBhvr>
                                        <p:cTn id="77" dur="166" decel="50000">
                                          <p:stCondLst>
                                            <p:cond delay="1668"/>
                                          </p:stCondLst>
                                        </p:cTn>
                                        <p:tgtEl>
                                          <p:spTgt spid="10"/>
                                        </p:tgtEl>
                                      </p:cBhvr>
                                      <p:to x="100000" y="100000"/>
                                    </p:animScale>
                                    <p:animScale>
                                      <p:cBhvr>
                                        <p:cTn id="78" dur="26">
                                          <p:stCondLst>
                                            <p:cond delay="1808"/>
                                          </p:stCondLst>
                                        </p:cTn>
                                        <p:tgtEl>
                                          <p:spTgt spid="10"/>
                                        </p:tgtEl>
                                      </p:cBhvr>
                                      <p:to x="100000" y="95000"/>
                                    </p:animScale>
                                    <p:animScale>
                                      <p:cBhvr>
                                        <p:cTn id="79"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0" grpId="0" animBg="1"/>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0 صور خلفيات بوربوينت للعروض مبهرة ورائعة"/>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Line Callout 2 5"/>
          <p:cNvSpPr/>
          <p:nvPr/>
        </p:nvSpPr>
        <p:spPr>
          <a:xfrm>
            <a:off x="5351253" y="152400"/>
            <a:ext cx="2895600" cy="1676400"/>
          </a:xfrm>
          <a:prstGeom prst="borderCallout2">
            <a:avLst/>
          </a:prstGeom>
        </p:spPr>
        <p:style>
          <a:lnRef idx="1">
            <a:schemeClr val="accent1"/>
          </a:lnRef>
          <a:fillRef idx="2">
            <a:schemeClr val="accent1"/>
          </a:fillRef>
          <a:effectRef idx="1">
            <a:schemeClr val="accent1"/>
          </a:effectRef>
          <a:fontRef idx="minor">
            <a:schemeClr val="dk1"/>
          </a:fontRef>
        </p:style>
        <p:txBody>
          <a:bodyPr rtlCol="1" anchor="ctr"/>
          <a:lstStyle/>
          <a:p>
            <a:pPr algn="r" rtl="1">
              <a:lnSpc>
                <a:spcPct val="115000"/>
              </a:lnSpc>
              <a:spcAft>
                <a:spcPts val="1000"/>
              </a:spcAft>
            </a:pPr>
            <a:r>
              <a:rPr lang="ar-SA" sz="2000" b="1" dirty="0">
                <a:solidFill>
                  <a:srgbClr val="FF0000"/>
                </a:solidFill>
                <a:ea typeface="Calibri"/>
              </a:rPr>
              <a:t>النُّموّ الحركيّ: </a:t>
            </a:r>
            <a:endParaRPr lang="en-US" sz="1050" dirty="0">
              <a:ea typeface="Calibri"/>
              <a:cs typeface="Arial"/>
            </a:endParaRPr>
          </a:p>
          <a:p>
            <a:pPr algn="r" rtl="1">
              <a:lnSpc>
                <a:spcPct val="115000"/>
              </a:lnSpc>
              <a:spcAft>
                <a:spcPts val="1000"/>
              </a:spcAft>
            </a:pPr>
            <a:r>
              <a:rPr lang="ar-SA" b="1" dirty="0">
                <a:solidFill>
                  <a:srgbClr val="0D0D0D"/>
                </a:solidFill>
                <a:ea typeface="Calibri"/>
              </a:rPr>
              <a:t>وفيها يستطيع الطفل تركيب، وحلّ الأشياء المُختلفة؛ وذلك بسبب نضوج العضلات الدقيقة لديه، كما يستطيع الطفل القَفْز، والمشي. </a:t>
            </a:r>
            <a:endParaRPr lang="en-US" sz="1050" dirty="0">
              <a:ea typeface="Calibri"/>
              <a:cs typeface="Arial"/>
            </a:endParaRPr>
          </a:p>
        </p:txBody>
      </p:sp>
      <p:sp>
        <p:nvSpPr>
          <p:cNvPr id="7" name="Line Callout 2 6"/>
          <p:cNvSpPr/>
          <p:nvPr/>
        </p:nvSpPr>
        <p:spPr>
          <a:xfrm>
            <a:off x="1981200" y="2054525"/>
            <a:ext cx="2895600" cy="1600200"/>
          </a:xfrm>
          <a:prstGeom prst="borderCallout2">
            <a:avLst/>
          </a:prstGeom>
        </p:spPr>
        <p:style>
          <a:lnRef idx="1">
            <a:schemeClr val="accent4"/>
          </a:lnRef>
          <a:fillRef idx="2">
            <a:schemeClr val="accent4"/>
          </a:fillRef>
          <a:effectRef idx="1">
            <a:schemeClr val="accent4"/>
          </a:effectRef>
          <a:fontRef idx="minor">
            <a:schemeClr val="dk1"/>
          </a:fontRef>
        </p:style>
        <p:txBody>
          <a:bodyPr rtlCol="1" anchor="ctr"/>
          <a:lstStyle/>
          <a:p>
            <a:pPr algn="r" rtl="1">
              <a:lnSpc>
                <a:spcPct val="115000"/>
              </a:lnSpc>
              <a:spcAft>
                <a:spcPts val="1000"/>
              </a:spcAft>
            </a:pPr>
            <a:r>
              <a:rPr lang="ar-SA" sz="2000" b="1" dirty="0">
                <a:solidFill>
                  <a:srgbClr val="FF0000"/>
                </a:solidFill>
                <a:ea typeface="Calibri"/>
              </a:rPr>
              <a:t>النُّموّ الانفعاليّ: </a:t>
            </a:r>
            <a:endParaRPr lang="en-US" sz="1050" dirty="0">
              <a:ea typeface="Calibri"/>
              <a:cs typeface="Arial"/>
            </a:endParaRPr>
          </a:p>
          <a:p>
            <a:pPr algn="r" rtl="1"/>
            <a:r>
              <a:rPr lang="ar-SA" b="1" dirty="0">
                <a:solidFill>
                  <a:srgbClr val="0D0D0D"/>
                </a:solidFill>
                <a:ea typeface="Calibri"/>
              </a:rPr>
              <a:t>في هذه المرحلة يُصبح الطفل أكثر ثباتاً، واستقراراً ممَّا سبق، إلّا أنَّه لم يَصِل بعد إلى مرحلة النُّضج الانفعالي</a:t>
            </a:r>
            <a:endParaRPr lang="ar-EG" dirty="0"/>
          </a:p>
        </p:txBody>
      </p:sp>
      <p:sp>
        <p:nvSpPr>
          <p:cNvPr id="8" name="Line Callout 2 7"/>
          <p:cNvSpPr/>
          <p:nvPr/>
        </p:nvSpPr>
        <p:spPr>
          <a:xfrm>
            <a:off x="4114800" y="3886200"/>
            <a:ext cx="2971800" cy="1600200"/>
          </a:xfrm>
          <a:prstGeom prst="borderCallout2">
            <a:avLst/>
          </a:prstGeom>
        </p:spPr>
        <p:style>
          <a:lnRef idx="1">
            <a:schemeClr val="accent6"/>
          </a:lnRef>
          <a:fillRef idx="2">
            <a:schemeClr val="accent6"/>
          </a:fillRef>
          <a:effectRef idx="1">
            <a:schemeClr val="accent6"/>
          </a:effectRef>
          <a:fontRef idx="minor">
            <a:schemeClr val="dk1"/>
          </a:fontRef>
        </p:style>
        <p:txBody>
          <a:bodyPr rtlCol="1" anchor="ctr"/>
          <a:lstStyle/>
          <a:p>
            <a:pPr algn="r" rtl="1">
              <a:lnSpc>
                <a:spcPct val="115000"/>
              </a:lnSpc>
              <a:spcAft>
                <a:spcPts val="1000"/>
              </a:spcAft>
            </a:pPr>
            <a:r>
              <a:rPr lang="ar-SA" sz="2000" b="1" dirty="0">
                <a:solidFill>
                  <a:srgbClr val="FF0000"/>
                </a:solidFill>
                <a:ea typeface="Calibri"/>
              </a:rPr>
              <a:t>النُّموّ العقليّ:</a:t>
            </a:r>
            <a:endParaRPr lang="en-US" sz="1050" dirty="0">
              <a:ea typeface="Calibri"/>
              <a:cs typeface="Arial"/>
            </a:endParaRPr>
          </a:p>
          <a:p>
            <a:pPr algn="r" rtl="1"/>
            <a:r>
              <a:rPr lang="ar-SA" b="1" dirty="0">
                <a:solidFill>
                  <a:srgbClr val="0D0D0D"/>
                </a:solidFill>
                <a:ea typeface="Calibri"/>
              </a:rPr>
              <a:t> هذه المرحلة هي بداية دُخول الطفل إلى المدرسة؛ لذلك فإنَّ قُدراته العقليّة تتسارع بشكلٍ كبير</a:t>
            </a:r>
            <a:endParaRPr lang="ar-EG" dirty="0"/>
          </a:p>
        </p:txBody>
      </p:sp>
    </p:spTree>
    <p:extLst>
      <p:ext uri="{BB962C8B-B14F-4D97-AF65-F5344CB8AC3E}">
        <p14:creationId xmlns:p14="http://schemas.microsoft.com/office/powerpoint/2010/main" val="1166886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randombar(horizontal)">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80">
                                          <p:stCondLst>
                                            <p:cond delay="0"/>
                                          </p:stCondLst>
                                        </p:cTn>
                                        <p:tgtEl>
                                          <p:spTgt spid="6"/>
                                        </p:tgtEl>
                                      </p:cBhvr>
                                    </p:animEffect>
                                    <p:anim calcmode="lin" valueType="num">
                                      <p:cBhvr>
                                        <p:cTn id="13"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8" dur="26">
                                          <p:stCondLst>
                                            <p:cond delay="650"/>
                                          </p:stCondLst>
                                        </p:cTn>
                                        <p:tgtEl>
                                          <p:spTgt spid="6"/>
                                        </p:tgtEl>
                                      </p:cBhvr>
                                      <p:to x="100000" y="60000"/>
                                    </p:animScale>
                                    <p:animScale>
                                      <p:cBhvr>
                                        <p:cTn id="19" dur="166" decel="50000">
                                          <p:stCondLst>
                                            <p:cond delay="676"/>
                                          </p:stCondLst>
                                        </p:cTn>
                                        <p:tgtEl>
                                          <p:spTgt spid="6"/>
                                        </p:tgtEl>
                                      </p:cBhvr>
                                      <p:to x="100000" y="100000"/>
                                    </p:animScale>
                                    <p:animScale>
                                      <p:cBhvr>
                                        <p:cTn id="20" dur="26">
                                          <p:stCondLst>
                                            <p:cond delay="1312"/>
                                          </p:stCondLst>
                                        </p:cTn>
                                        <p:tgtEl>
                                          <p:spTgt spid="6"/>
                                        </p:tgtEl>
                                      </p:cBhvr>
                                      <p:to x="100000" y="80000"/>
                                    </p:animScale>
                                    <p:animScale>
                                      <p:cBhvr>
                                        <p:cTn id="21" dur="166" decel="50000">
                                          <p:stCondLst>
                                            <p:cond delay="1338"/>
                                          </p:stCondLst>
                                        </p:cTn>
                                        <p:tgtEl>
                                          <p:spTgt spid="6"/>
                                        </p:tgtEl>
                                      </p:cBhvr>
                                      <p:to x="100000" y="100000"/>
                                    </p:animScale>
                                    <p:animScale>
                                      <p:cBhvr>
                                        <p:cTn id="22" dur="26">
                                          <p:stCondLst>
                                            <p:cond delay="1642"/>
                                          </p:stCondLst>
                                        </p:cTn>
                                        <p:tgtEl>
                                          <p:spTgt spid="6"/>
                                        </p:tgtEl>
                                      </p:cBhvr>
                                      <p:to x="100000" y="90000"/>
                                    </p:animScale>
                                    <p:animScale>
                                      <p:cBhvr>
                                        <p:cTn id="23" dur="166" decel="50000">
                                          <p:stCondLst>
                                            <p:cond delay="1668"/>
                                          </p:stCondLst>
                                        </p:cTn>
                                        <p:tgtEl>
                                          <p:spTgt spid="6"/>
                                        </p:tgtEl>
                                      </p:cBhvr>
                                      <p:to x="100000" y="100000"/>
                                    </p:animScale>
                                    <p:animScale>
                                      <p:cBhvr>
                                        <p:cTn id="24" dur="26">
                                          <p:stCondLst>
                                            <p:cond delay="1808"/>
                                          </p:stCondLst>
                                        </p:cTn>
                                        <p:tgtEl>
                                          <p:spTgt spid="6"/>
                                        </p:tgtEl>
                                      </p:cBhvr>
                                      <p:to x="100000" y="95000"/>
                                    </p:animScale>
                                    <p:animScale>
                                      <p:cBhvr>
                                        <p:cTn id="25" dur="166" decel="50000">
                                          <p:stCondLst>
                                            <p:cond delay="1834"/>
                                          </p:stCondLst>
                                        </p:cTn>
                                        <p:tgtEl>
                                          <p:spTgt spid="6"/>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down)">
                                      <p:cBhvr>
                                        <p:cTn id="30" dur="580">
                                          <p:stCondLst>
                                            <p:cond delay="0"/>
                                          </p:stCondLst>
                                        </p:cTn>
                                        <p:tgtEl>
                                          <p:spTgt spid="7"/>
                                        </p:tgtEl>
                                      </p:cBhvr>
                                    </p:animEffect>
                                    <p:anim calcmode="lin" valueType="num">
                                      <p:cBhvr>
                                        <p:cTn id="31"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6" dur="26">
                                          <p:stCondLst>
                                            <p:cond delay="650"/>
                                          </p:stCondLst>
                                        </p:cTn>
                                        <p:tgtEl>
                                          <p:spTgt spid="7"/>
                                        </p:tgtEl>
                                      </p:cBhvr>
                                      <p:to x="100000" y="60000"/>
                                    </p:animScale>
                                    <p:animScale>
                                      <p:cBhvr>
                                        <p:cTn id="37" dur="166" decel="50000">
                                          <p:stCondLst>
                                            <p:cond delay="676"/>
                                          </p:stCondLst>
                                        </p:cTn>
                                        <p:tgtEl>
                                          <p:spTgt spid="7"/>
                                        </p:tgtEl>
                                      </p:cBhvr>
                                      <p:to x="100000" y="100000"/>
                                    </p:animScale>
                                    <p:animScale>
                                      <p:cBhvr>
                                        <p:cTn id="38" dur="26">
                                          <p:stCondLst>
                                            <p:cond delay="1312"/>
                                          </p:stCondLst>
                                        </p:cTn>
                                        <p:tgtEl>
                                          <p:spTgt spid="7"/>
                                        </p:tgtEl>
                                      </p:cBhvr>
                                      <p:to x="100000" y="80000"/>
                                    </p:animScale>
                                    <p:animScale>
                                      <p:cBhvr>
                                        <p:cTn id="39" dur="166" decel="50000">
                                          <p:stCondLst>
                                            <p:cond delay="1338"/>
                                          </p:stCondLst>
                                        </p:cTn>
                                        <p:tgtEl>
                                          <p:spTgt spid="7"/>
                                        </p:tgtEl>
                                      </p:cBhvr>
                                      <p:to x="100000" y="100000"/>
                                    </p:animScale>
                                    <p:animScale>
                                      <p:cBhvr>
                                        <p:cTn id="40" dur="26">
                                          <p:stCondLst>
                                            <p:cond delay="1642"/>
                                          </p:stCondLst>
                                        </p:cTn>
                                        <p:tgtEl>
                                          <p:spTgt spid="7"/>
                                        </p:tgtEl>
                                      </p:cBhvr>
                                      <p:to x="100000" y="90000"/>
                                    </p:animScale>
                                    <p:animScale>
                                      <p:cBhvr>
                                        <p:cTn id="41" dur="166" decel="50000">
                                          <p:stCondLst>
                                            <p:cond delay="1668"/>
                                          </p:stCondLst>
                                        </p:cTn>
                                        <p:tgtEl>
                                          <p:spTgt spid="7"/>
                                        </p:tgtEl>
                                      </p:cBhvr>
                                      <p:to x="100000" y="100000"/>
                                    </p:animScale>
                                    <p:animScale>
                                      <p:cBhvr>
                                        <p:cTn id="42" dur="26">
                                          <p:stCondLst>
                                            <p:cond delay="1808"/>
                                          </p:stCondLst>
                                        </p:cTn>
                                        <p:tgtEl>
                                          <p:spTgt spid="7"/>
                                        </p:tgtEl>
                                      </p:cBhvr>
                                      <p:to x="100000" y="95000"/>
                                    </p:animScale>
                                    <p:animScale>
                                      <p:cBhvr>
                                        <p:cTn id="43" dur="166" decel="50000">
                                          <p:stCondLst>
                                            <p:cond delay="1834"/>
                                          </p:stCondLst>
                                        </p:cTn>
                                        <p:tgtEl>
                                          <p:spTgt spid="7"/>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wipe(down)">
                                      <p:cBhvr>
                                        <p:cTn id="48" dur="580">
                                          <p:stCondLst>
                                            <p:cond delay="0"/>
                                          </p:stCondLst>
                                        </p:cTn>
                                        <p:tgtEl>
                                          <p:spTgt spid="8"/>
                                        </p:tgtEl>
                                      </p:cBhvr>
                                    </p:animEffect>
                                    <p:anim calcmode="lin" valueType="num">
                                      <p:cBhvr>
                                        <p:cTn id="49"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54" dur="26">
                                          <p:stCondLst>
                                            <p:cond delay="650"/>
                                          </p:stCondLst>
                                        </p:cTn>
                                        <p:tgtEl>
                                          <p:spTgt spid="8"/>
                                        </p:tgtEl>
                                      </p:cBhvr>
                                      <p:to x="100000" y="60000"/>
                                    </p:animScale>
                                    <p:animScale>
                                      <p:cBhvr>
                                        <p:cTn id="55" dur="166" decel="50000">
                                          <p:stCondLst>
                                            <p:cond delay="676"/>
                                          </p:stCondLst>
                                        </p:cTn>
                                        <p:tgtEl>
                                          <p:spTgt spid="8"/>
                                        </p:tgtEl>
                                      </p:cBhvr>
                                      <p:to x="100000" y="100000"/>
                                    </p:animScale>
                                    <p:animScale>
                                      <p:cBhvr>
                                        <p:cTn id="56" dur="26">
                                          <p:stCondLst>
                                            <p:cond delay="1312"/>
                                          </p:stCondLst>
                                        </p:cTn>
                                        <p:tgtEl>
                                          <p:spTgt spid="8"/>
                                        </p:tgtEl>
                                      </p:cBhvr>
                                      <p:to x="100000" y="80000"/>
                                    </p:animScale>
                                    <p:animScale>
                                      <p:cBhvr>
                                        <p:cTn id="57" dur="166" decel="50000">
                                          <p:stCondLst>
                                            <p:cond delay="1338"/>
                                          </p:stCondLst>
                                        </p:cTn>
                                        <p:tgtEl>
                                          <p:spTgt spid="8"/>
                                        </p:tgtEl>
                                      </p:cBhvr>
                                      <p:to x="100000" y="100000"/>
                                    </p:animScale>
                                    <p:animScale>
                                      <p:cBhvr>
                                        <p:cTn id="58" dur="26">
                                          <p:stCondLst>
                                            <p:cond delay="1642"/>
                                          </p:stCondLst>
                                        </p:cTn>
                                        <p:tgtEl>
                                          <p:spTgt spid="8"/>
                                        </p:tgtEl>
                                      </p:cBhvr>
                                      <p:to x="100000" y="90000"/>
                                    </p:animScale>
                                    <p:animScale>
                                      <p:cBhvr>
                                        <p:cTn id="59" dur="166" decel="50000">
                                          <p:stCondLst>
                                            <p:cond delay="1668"/>
                                          </p:stCondLst>
                                        </p:cTn>
                                        <p:tgtEl>
                                          <p:spTgt spid="8"/>
                                        </p:tgtEl>
                                      </p:cBhvr>
                                      <p:to x="100000" y="100000"/>
                                    </p:animScale>
                                    <p:animScale>
                                      <p:cBhvr>
                                        <p:cTn id="60" dur="26">
                                          <p:stCondLst>
                                            <p:cond delay="1808"/>
                                          </p:stCondLst>
                                        </p:cTn>
                                        <p:tgtEl>
                                          <p:spTgt spid="8"/>
                                        </p:tgtEl>
                                      </p:cBhvr>
                                      <p:to x="100000" y="95000"/>
                                    </p:animScale>
                                    <p:animScale>
                                      <p:cBhvr>
                                        <p:cTn id="61"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0 صور خلفيات بوربوينت للعروض مبهرة ورائعة"/>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909526" y="228600"/>
            <a:ext cx="3324949" cy="622222"/>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rtl="1">
              <a:lnSpc>
                <a:spcPct val="115000"/>
              </a:lnSpc>
              <a:spcAft>
                <a:spcPts val="1000"/>
              </a:spcAft>
            </a:pPr>
            <a:r>
              <a:rPr lang="ar-SA" sz="3200" b="1" u="dbl" kern="1800" dirty="0">
                <a:solidFill>
                  <a:srgbClr val="C00000"/>
                </a:solidFill>
                <a:ea typeface="Times New Roman"/>
              </a:rPr>
              <a:t>مرحلة الطفولة المتأخرة</a:t>
            </a:r>
            <a:endParaRPr lang="en-US" sz="1100" dirty="0">
              <a:ea typeface="Calibri"/>
              <a:cs typeface="Arial"/>
            </a:endParaRPr>
          </a:p>
        </p:txBody>
      </p:sp>
      <p:sp>
        <p:nvSpPr>
          <p:cNvPr id="3" name="Rectangle 2"/>
          <p:cNvSpPr/>
          <p:nvPr/>
        </p:nvSpPr>
        <p:spPr>
          <a:xfrm>
            <a:off x="1905000" y="1371600"/>
            <a:ext cx="6096000" cy="2236510"/>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r" rtl="1">
              <a:lnSpc>
                <a:spcPct val="115000"/>
              </a:lnSpc>
              <a:spcAft>
                <a:spcPts val="1000"/>
              </a:spcAft>
            </a:pPr>
            <a:r>
              <a:rPr lang="ar-SA" sz="2000" b="1" dirty="0">
                <a:solidFill>
                  <a:srgbClr val="7030A0"/>
                </a:solidFill>
                <a:ea typeface="Calibri"/>
              </a:rPr>
              <a:t>الطفولة المتأخرة</a:t>
            </a:r>
            <a:endParaRPr lang="en-US" sz="1050" dirty="0">
              <a:ea typeface="Calibri"/>
              <a:cs typeface="Arial"/>
            </a:endParaRPr>
          </a:p>
          <a:p>
            <a:pPr algn="r" rtl="1"/>
            <a:r>
              <a:rPr lang="ar-SA" b="1" dirty="0">
                <a:solidFill>
                  <a:srgbClr val="0D0D0D"/>
                </a:solidFill>
                <a:ea typeface="Calibri"/>
              </a:rPr>
              <a:t> تمتد مرحلة الطفولة المتأخرة من سن 6 سنوات إلى 12سنة، بحيث تبدأ من دخول الطفل إلى مرحلة التعليم، وتنتهي في سن البلوغ، وتُعد هذه هي فترة النضج، حيث تتطور اهتمامات جديدة لدى الطفل إلى جانب النضج من الناحية الجنسية؛ كما ويتطور الطفل في النمو البدني والعقلي، وفيما يتعلق بالجنس، فإنّه يظل نامياً، ولكنه يظهر بقوة كبيرة في نهاية هذه المرحلة، وبالتالي تسمى هذه المرحلة فترة الكمون</a:t>
            </a:r>
            <a:endParaRPr lang="ar-EG"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0425" y="3886200"/>
            <a:ext cx="3105150" cy="1476375"/>
          </a:xfrm>
          <a:prstGeom prst="rect">
            <a:avLst/>
          </a:prstGeom>
        </p:spPr>
      </p:pic>
    </p:spTree>
    <p:extLst>
      <p:ext uri="{BB962C8B-B14F-4D97-AF65-F5344CB8AC3E}">
        <p14:creationId xmlns:p14="http://schemas.microsoft.com/office/powerpoint/2010/main" val="2086107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randombar(horizontal)">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animEffect transition="in" filter="fade">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45" presetClass="entr" presetSubtype="0"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2000"/>
                                        <p:tgtEl>
                                          <p:spTgt spid="4"/>
                                        </p:tgtEl>
                                      </p:cBhvr>
                                    </p:animEffect>
                                    <p:anim calcmode="lin" valueType="num">
                                      <p:cBhvr>
                                        <p:cTn id="25" dur="2000" fill="hold"/>
                                        <p:tgtEl>
                                          <p:spTgt spid="4"/>
                                        </p:tgtEl>
                                        <p:attrNameLst>
                                          <p:attrName>ppt_w</p:attrName>
                                        </p:attrNameLst>
                                      </p:cBhvr>
                                      <p:tavLst>
                                        <p:tav tm="0" fmla="#ppt_w*sin(2.5*pi*$)">
                                          <p:val>
                                            <p:fltVal val="0"/>
                                          </p:val>
                                        </p:tav>
                                        <p:tav tm="100000">
                                          <p:val>
                                            <p:fltVal val="1"/>
                                          </p:val>
                                        </p:tav>
                                      </p:tavLst>
                                    </p:anim>
                                    <p:anim calcmode="lin" valueType="num">
                                      <p:cBhvr>
                                        <p:cTn id="26"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0 صور خلفيات بوربوينت للعروض مبهرة ورائعة"/>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962509" y="57509"/>
            <a:ext cx="5638800" cy="2167260"/>
          </a:xfrm>
          <a:prstGeom prst="rect">
            <a:avLst/>
          </a:prstGeom>
        </p:spPr>
        <p:txBody>
          <a:bodyPr wrap="square">
            <a:spAutoFit/>
          </a:bodyPr>
          <a:lstStyle/>
          <a:p>
            <a:pPr algn="r" rtl="1">
              <a:lnSpc>
                <a:spcPct val="115000"/>
              </a:lnSpc>
              <a:spcAft>
                <a:spcPts val="1000"/>
              </a:spcAft>
            </a:pPr>
            <a:r>
              <a:rPr lang="ar-SA" sz="2000" b="1" dirty="0">
                <a:solidFill>
                  <a:srgbClr val="7030A0"/>
                </a:solidFill>
                <a:ea typeface="Calibri"/>
              </a:rPr>
              <a:t>خصائص مرحلة الطفولة المتأخرة</a:t>
            </a:r>
            <a:endParaRPr lang="en-US" sz="1050" dirty="0">
              <a:ea typeface="Calibri"/>
              <a:cs typeface="Arial"/>
            </a:endParaRPr>
          </a:p>
          <a:p>
            <a:pPr algn="r" rtl="1">
              <a:lnSpc>
                <a:spcPct val="115000"/>
              </a:lnSpc>
              <a:spcAft>
                <a:spcPts val="1000"/>
              </a:spcAft>
            </a:pPr>
            <a:r>
              <a:rPr lang="ar-SA" b="1" dirty="0">
                <a:solidFill>
                  <a:srgbClr val="0D0D0D"/>
                </a:solidFill>
                <a:ea typeface="Calibri"/>
              </a:rPr>
              <a:t> فترة التطور الجسمي تظهر علامات النمو لدى الطفل في مرحلة الطفولة المبكرة من خلال زيادة الطول، والوزن، وتصلب العظام، وتحسن في تطوير المهارة والقدرة على التحمل، ويعمل على تطوير مهارات مثل مهارات المساعدة الذاتية، ومهارات المساعدة الاجتماعية، والمهارات المدرسية، ومهارات اللعب.</a:t>
            </a:r>
            <a:endParaRPr lang="en-US" sz="1050" dirty="0">
              <a:ea typeface="Calibri"/>
              <a:cs typeface="Arial"/>
            </a:endParaRPr>
          </a:p>
        </p:txBody>
      </p:sp>
      <p:sp>
        <p:nvSpPr>
          <p:cNvPr id="3" name="Oval 2"/>
          <p:cNvSpPr/>
          <p:nvPr/>
        </p:nvSpPr>
        <p:spPr>
          <a:xfrm>
            <a:off x="1433423" y="1981200"/>
            <a:ext cx="3124200" cy="1905000"/>
          </a:xfrm>
          <a:prstGeom prst="ellipse">
            <a:avLst/>
          </a:prstGeom>
        </p:spPr>
        <p:style>
          <a:lnRef idx="1">
            <a:schemeClr val="accent6"/>
          </a:lnRef>
          <a:fillRef idx="2">
            <a:schemeClr val="accent6"/>
          </a:fillRef>
          <a:effectRef idx="1">
            <a:schemeClr val="accent6"/>
          </a:effectRef>
          <a:fontRef idx="minor">
            <a:schemeClr val="dk1"/>
          </a:fontRef>
        </p:style>
        <p:txBody>
          <a:bodyPr rtlCol="1" anchor="ctr"/>
          <a:lstStyle/>
          <a:p>
            <a:pPr algn="r" rtl="1">
              <a:lnSpc>
                <a:spcPct val="115000"/>
              </a:lnSpc>
              <a:spcAft>
                <a:spcPts val="1000"/>
              </a:spcAft>
            </a:pPr>
            <a:r>
              <a:rPr lang="ar-SA" sz="2000" b="1" dirty="0">
                <a:solidFill>
                  <a:srgbClr val="E36C0A"/>
                </a:solidFill>
                <a:ea typeface="Calibri"/>
              </a:rPr>
              <a:t>فترة تنمية القدرة الفكرية </a:t>
            </a:r>
            <a:r>
              <a:rPr lang="ar-SA" b="1" dirty="0" smtClean="0">
                <a:solidFill>
                  <a:srgbClr val="0D0D0D"/>
                </a:solidFill>
                <a:ea typeface="Calibri"/>
              </a:rPr>
              <a:t>يتطور </a:t>
            </a:r>
            <a:r>
              <a:rPr lang="ar-SA" b="1" dirty="0">
                <a:solidFill>
                  <a:srgbClr val="0D0D0D"/>
                </a:solidFill>
                <a:ea typeface="Calibri"/>
              </a:rPr>
              <a:t>معدل الذكاء لدى الطفل في هذه المرحلة تطوراً كبيراً، حيث يُمكنه ممارسة قوته في </a:t>
            </a:r>
            <a:r>
              <a:rPr lang="ar-SA" b="1" dirty="0" smtClean="0">
                <a:solidFill>
                  <a:srgbClr val="0D0D0D"/>
                </a:solidFill>
                <a:ea typeface="Calibri"/>
              </a:rPr>
              <a:t>الذاكرة</a:t>
            </a:r>
            <a:endParaRPr lang="ar-EG" dirty="0"/>
          </a:p>
        </p:txBody>
      </p:sp>
      <p:sp>
        <p:nvSpPr>
          <p:cNvPr id="8" name="Oval 7"/>
          <p:cNvSpPr/>
          <p:nvPr/>
        </p:nvSpPr>
        <p:spPr>
          <a:xfrm>
            <a:off x="3048000" y="3581400"/>
            <a:ext cx="4117675" cy="2068901"/>
          </a:xfrm>
          <a:prstGeom prst="ellipse">
            <a:avLst/>
          </a:prstGeom>
        </p:spPr>
        <p:style>
          <a:lnRef idx="1">
            <a:schemeClr val="accent5"/>
          </a:lnRef>
          <a:fillRef idx="2">
            <a:schemeClr val="accent5"/>
          </a:fillRef>
          <a:effectRef idx="1">
            <a:schemeClr val="accent5"/>
          </a:effectRef>
          <a:fontRef idx="minor">
            <a:schemeClr val="dk1"/>
          </a:fontRef>
        </p:style>
        <p:txBody>
          <a:bodyPr rtlCol="1" anchor="ctr"/>
          <a:lstStyle/>
          <a:p>
            <a:pPr algn="r" rtl="1">
              <a:lnSpc>
                <a:spcPct val="115000"/>
              </a:lnSpc>
              <a:spcAft>
                <a:spcPts val="1000"/>
              </a:spcAft>
            </a:pPr>
            <a:r>
              <a:rPr lang="ar-SA" sz="2000" b="1" dirty="0">
                <a:solidFill>
                  <a:srgbClr val="E36C0A"/>
                </a:solidFill>
                <a:ea typeface="Calibri"/>
              </a:rPr>
              <a:t>فترة من القدرة على التعلم </a:t>
            </a:r>
            <a:endParaRPr lang="en-US" sz="1050" dirty="0">
              <a:ea typeface="Calibri"/>
              <a:cs typeface="Arial"/>
            </a:endParaRPr>
          </a:p>
          <a:p>
            <a:r>
              <a:rPr lang="ar-SA" b="1" dirty="0">
                <a:solidFill>
                  <a:srgbClr val="0D0D0D"/>
                </a:solidFill>
                <a:ea typeface="Calibri"/>
              </a:rPr>
              <a:t>يكتسب الطفل الاستعداد الذهني للتعلم في هذه المرحلة، ويمكن أن تتطور اهتماماته في القراءة، والكتابة، والأنشطة الحسابية، وإظهار الوعي</a:t>
            </a:r>
            <a:endParaRPr lang="ar-EG" dirty="0"/>
          </a:p>
        </p:txBody>
      </p:sp>
    </p:spTree>
    <p:extLst>
      <p:ext uri="{BB962C8B-B14F-4D97-AF65-F5344CB8AC3E}">
        <p14:creationId xmlns:p14="http://schemas.microsoft.com/office/powerpoint/2010/main" val="2086107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randombar(horizontal)">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down)">
                                      <p:cBhvr>
                                        <p:cTn id="19" dur="580">
                                          <p:stCondLst>
                                            <p:cond delay="0"/>
                                          </p:stCondLst>
                                        </p:cTn>
                                        <p:tgtEl>
                                          <p:spTgt spid="3"/>
                                        </p:tgtEl>
                                      </p:cBhvr>
                                    </p:animEffect>
                                    <p:anim calcmode="lin" valueType="num">
                                      <p:cBhvr>
                                        <p:cTn id="20"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5" dur="26">
                                          <p:stCondLst>
                                            <p:cond delay="650"/>
                                          </p:stCondLst>
                                        </p:cTn>
                                        <p:tgtEl>
                                          <p:spTgt spid="3"/>
                                        </p:tgtEl>
                                      </p:cBhvr>
                                      <p:to x="100000" y="60000"/>
                                    </p:animScale>
                                    <p:animScale>
                                      <p:cBhvr>
                                        <p:cTn id="26" dur="166" decel="50000">
                                          <p:stCondLst>
                                            <p:cond delay="676"/>
                                          </p:stCondLst>
                                        </p:cTn>
                                        <p:tgtEl>
                                          <p:spTgt spid="3"/>
                                        </p:tgtEl>
                                      </p:cBhvr>
                                      <p:to x="100000" y="100000"/>
                                    </p:animScale>
                                    <p:animScale>
                                      <p:cBhvr>
                                        <p:cTn id="27" dur="26">
                                          <p:stCondLst>
                                            <p:cond delay="1312"/>
                                          </p:stCondLst>
                                        </p:cTn>
                                        <p:tgtEl>
                                          <p:spTgt spid="3"/>
                                        </p:tgtEl>
                                      </p:cBhvr>
                                      <p:to x="100000" y="80000"/>
                                    </p:animScale>
                                    <p:animScale>
                                      <p:cBhvr>
                                        <p:cTn id="28" dur="166" decel="50000">
                                          <p:stCondLst>
                                            <p:cond delay="1338"/>
                                          </p:stCondLst>
                                        </p:cTn>
                                        <p:tgtEl>
                                          <p:spTgt spid="3"/>
                                        </p:tgtEl>
                                      </p:cBhvr>
                                      <p:to x="100000" y="100000"/>
                                    </p:animScale>
                                    <p:animScale>
                                      <p:cBhvr>
                                        <p:cTn id="29" dur="26">
                                          <p:stCondLst>
                                            <p:cond delay="1642"/>
                                          </p:stCondLst>
                                        </p:cTn>
                                        <p:tgtEl>
                                          <p:spTgt spid="3"/>
                                        </p:tgtEl>
                                      </p:cBhvr>
                                      <p:to x="100000" y="90000"/>
                                    </p:animScale>
                                    <p:animScale>
                                      <p:cBhvr>
                                        <p:cTn id="30" dur="166" decel="50000">
                                          <p:stCondLst>
                                            <p:cond delay="1668"/>
                                          </p:stCondLst>
                                        </p:cTn>
                                        <p:tgtEl>
                                          <p:spTgt spid="3"/>
                                        </p:tgtEl>
                                      </p:cBhvr>
                                      <p:to x="100000" y="100000"/>
                                    </p:animScale>
                                    <p:animScale>
                                      <p:cBhvr>
                                        <p:cTn id="31" dur="26">
                                          <p:stCondLst>
                                            <p:cond delay="1808"/>
                                          </p:stCondLst>
                                        </p:cTn>
                                        <p:tgtEl>
                                          <p:spTgt spid="3"/>
                                        </p:tgtEl>
                                      </p:cBhvr>
                                      <p:to x="100000" y="95000"/>
                                    </p:animScale>
                                    <p:animScale>
                                      <p:cBhvr>
                                        <p:cTn id="32" dur="166" decel="50000">
                                          <p:stCondLst>
                                            <p:cond delay="1834"/>
                                          </p:stCondLst>
                                        </p:cTn>
                                        <p:tgtEl>
                                          <p:spTgt spid="3"/>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26"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down)">
                                      <p:cBhvr>
                                        <p:cTn id="37" dur="580">
                                          <p:stCondLst>
                                            <p:cond delay="0"/>
                                          </p:stCondLst>
                                        </p:cTn>
                                        <p:tgtEl>
                                          <p:spTgt spid="8"/>
                                        </p:tgtEl>
                                      </p:cBhvr>
                                    </p:animEffect>
                                    <p:anim calcmode="lin" valueType="num">
                                      <p:cBhvr>
                                        <p:cTn id="3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3" dur="26">
                                          <p:stCondLst>
                                            <p:cond delay="650"/>
                                          </p:stCondLst>
                                        </p:cTn>
                                        <p:tgtEl>
                                          <p:spTgt spid="8"/>
                                        </p:tgtEl>
                                      </p:cBhvr>
                                      <p:to x="100000" y="60000"/>
                                    </p:animScale>
                                    <p:animScale>
                                      <p:cBhvr>
                                        <p:cTn id="44" dur="166" decel="50000">
                                          <p:stCondLst>
                                            <p:cond delay="676"/>
                                          </p:stCondLst>
                                        </p:cTn>
                                        <p:tgtEl>
                                          <p:spTgt spid="8"/>
                                        </p:tgtEl>
                                      </p:cBhvr>
                                      <p:to x="100000" y="100000"/>
                                    </p:animScale>
                                    <p:animScale>
                                      <p:cBhvr>
                                        <p:cTn id="45" dur="26">
                                          <p:stCondLst>
                                            <p:cond delay="1312"/>
                                          </p:stCondLst>
                                        </p:cTn>
                                        <p:tgtEl>
                                          <p:spTgt spid="8"/>
                                        </p:tgtEl>
                                      </p:cBhvr>
                                      <p:to x="100000" y="80000"/>
                                    </p:animScale>
                                    <p:animScale>
                                      <p:cBhvr>
                                        <p:cTn id="46" dur="166" decel="50000">
                                          <p:stCondLst>
                                            <p:cond delay="1338"/>
                                          </p:stCondLst>
                                        </p:cTn>
                                        <p:tgtEl>
                                          <p:spTgt spid="8"/>
                                        </p:tgtEl>
                                      </p:cBhvr>
                                      <p:to x="100000" y="100000"/>
                                    </p:animScale>
                                    <p:animScale>
                                      <p:cBhvr>
                                        <p:cTn id="47" dur="26">
                                          <p:stCondLst>
                                            <p:cond delay="1642"/>
                                          </p:stCondLst>
                                        </p:cTn>
                                        <p:tgtEl>
                                          <p:spTgt spid="8"/>
                                        </p:tgtEl>
                                      </p:cBhvr>
                                      <p:to x="100000" y="90000"/>
                                    </p:animScale>
                                    <p:animScale>
                                      <p:cBhvr>
                                        <p:cTn id="48" dur="166" decel="50000">
                                          <p:stCondLst>
                                            <p:cond delay="1668"/>
                                          </p:stCondLst>
                                        </p:cTn>
                                        <p:tgtEl>
                                          <p:spTgt spid="8"/>
                                        </p:tgtEl>
                                      </p:cBhvr>
                                      <p:to x="100000" y="100000"/>
                                    </p:animScale>
                                    <p:animScale>
                                      <p:cBhvr>
                                        <p:cTn id="49" dur="26">
                                          <p:stCondLst>
                                            <p:cond delay="1808"/>
                                          </p:stCondLst>
                                        </p:cTn>
                                        <p:tgtEl>
                                          <p:spTgt spid="8"/>
                                        </p:tgtEl>
                                      </p:cBhvr>
                                      <p:to x="100000" y="95000"/>
                                    </p:animScale>
                                    <p:animScale>
                                      <p:cBhvr>
                                        <p:cTn id="5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0 صور خلفيات بوربوينت للعروض مبهرة ورائعة"/>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p:cNvSpPr/>
          <p:nvPr/>
        </p:nvSpPr>
        <p:spPr>
          <a:xfrm>
            <a:off x="1867619" y="381000"/>
            <a:ext cx="2895600" cy="2590799"/>
          </a:xfrm>
          <a:prstGeom prst="ellipse">
            <a:avLst/>
          </a:prstGeom>
        </p:spPr>
        <p:style>
          <a:lnRef idx="1">
            <a:schemeClr val="accent4"/>
          </a:lnRef>
          <a:fillRef idx="2">
            <a:schemeClr val="accent4"/>
          </a:fillRef>
          <a:effectRef idx="1">
            <a:schemeClr val="accent4"/>
          </a:effectRef>
          <a:fontRef idx="minor">
            <a:schemeClr val="dk1"/>
          </a:fontRef>
        </p:style>
        <p:txBody>
          <a:bodyPr rtlCol="1" anchor="ctr"/>
          <a:lstStyle/>
          <a:p>
            <a:pPr algn="r" rtl="1">
              <a:lnSpc>
                <a:spcPct val="115000"/>
              </a:lnSpc>
              <a:spcAft>
                <a:spcPts val="1000"/>
              </a:spcAft>
            </a:pPr>
            <a:r>
              <a:rPr lang="ar-SA" b="1" dirty="0">
                <a:solidFill>
                  <a:srgbClr val="E36C0A"/>
                </a:solidFill>
                <a:ea typeface="Calibri"/>
              </a:rPr>
              <a:t>فترة التنمية العاطفية</a:t>
            </a:r>
            <a:endParaRPr lang="en-US" sz="1050" dirty="0">
              <a:ea typeface="Calibri"/>
              <a:cs typeface="Arial"/>
            </a:endParaRPr>
          </a:p>
          <a:p>
            <a:pPr algn="r" rtl="1">
              <a:lnSpc>
                <a:spcPct val="115000"/>
              </a:lnSpc>
              <a:spcAft>
                <a:spcPts val="1000"/>
              </a:spcAft>
            </a:pPr>
            <a:r>
              <a:rPr lang="ar-SA" b="1" dirty="0">
                <a:solidFill>
                  <a:srgbClr val="0D0D0D"/>
                </a:solidFill>
                <a:ea typeface="Calibri"/>
              </a:rPr>
              <a:t> يكتسب الأطفال في هذه المرحلة حافزاً قوياً للتعلم على السيطرة على التعبيرات الخارجية لمشاعرهم بشكل خاص.</a:t>
            </a:r>
            <a:endParaRPr lang="en-US" sz="1050" dirty="0">
              <a:ea typeface="Calibri"/>
              <a:cs typeface="Arial"/>
            </a:endParaRPr>
          </a:p>
        </p:txBody>
      </p:sp>
      <p:sp>
        <p:nvSpPr>
          <p:cNvPr id="4" name="Oval 3"/>
          <p:cNvSpPr/>
          <p:nvPr/>
        </p:nvSpPr>
        <p:spPr>
          <a:xfrm>
            <a:off x="2619555" y="3502325"/>
            <a:ext cx="4419600" cy="2057400"/>
          </a:xfrm>
          <a:prstGeom prst="ellipse">
            <a:avLst/>
          </a:prstGeom>
        </p:spPr>
        <p:style>
          <a:lnRef idx="1">
            <a:schemeClr val="accent2"/>
          </a:lnRef>
          <a:fillRef idx="2">
            <a:schemeClr val="accent2"/>
          </a:fillRef>
          <a:effectRef idx="1">
            <a:schemeClr val="accent2"/>
          </a:effectRef>
          <a:fontRef idx="minor">
            <a:schemeClr val="dk1"/>
          </a:fontRef>
        </p:style>
        <p:txBody>
          <a:bodyPr rtlCol="1" anchor="ctr"/>
          <a:lstStyle/>
          <a:p>
            <a:pPr algn="r" rtl="1">
              <a:lnSpc>
                <a:spcPct val="115000"/>
              </a:lnSpc>
              <a:spcAft>
                <a:spcPts val="1000"/>
              </a:spcAft>
            </a:pPr>
            <a:r>
              <a:rPr lang="ar-SA" sz="2000" b="1" dirty="0">
                <a:solidFill>
                  <a:srgbClr val="E36C0A"/>
                </a:solidFill>
                <a:ea typeface="Calibri"/>
              </a:rPr>
              <a:t>فترة تطور الاهتمامات</a:t>
            </a:r>
            <a:endParaRPr lang="en-US" sz="1050" dirty="0">
              <a:ea typeface="Calibri"/>
              <a:cs typeface="Arial"/>
            </a:endParaRPr>
          </a:p>
          <a:p>
            <a:pPr algn="r" rtl="1"/>
            <a:r>
              <a:rPr lang="ar-SA" b="1" dirty="0">
                <a:solidFill>
                  <a:srgbClr val="0D0D0D"/>
                </a:solidFill>
                <a:ea typeface="Calibri"/>
              </a:rPr>
              <a:t> يتطور الاهتمام المكتسب والمشاعر نحو مواضيع ومجالات نشاط محددة، عند دخول الطفل إلى المدرسة الابتدائية، وقد لا يكون للطفل أي اهتمام محدد.</a:t>
            </a:r>
            <a:endParaRPr lang="ar-EG" dirty="0"/>
          </a:p>
        </p:txBody>
      </p:sp>
      <p:sp>
        <p:nvSpPr>
          <p:cNvPr id="5" name="Oval 4"/>
          <p:cNvSpPr/>
          <p:nvPr/>
        </p:nvSpPr>
        <p:spPr>
          <a:xfrm>
            <a:off x="4953000" y="914400"/>
            <a:ext cx="3657600" cy="2590800"/>
          </a:xfrm>
          <a:prstGeom prst="ellipse">
            <a:avLst/>
          </a:prstGeom>
        </p:spPr>
        <p:style>
          <a:lnRef idx="1">
            <a:schemeClr val="accent3"/>
          </a:lnRef>
          <a:fillRef idx="2">
            <a:schemeClr val="accent3"/>
          </a:fillRef>
          <a:effectRef idx="1">
            <a:schemeClr val="accent3"/>
          </a:effectRef>
          <a:fontRef idx="minor">
            <a:schemeClr val="dk1"/>
          </a:fontRef>
        </p:style>
        <p:txBody>
          <a:bodyPr rtlCol="1" anchor="ctr"/>
          <a:lstStyle/>
          <a:p>
            <a:pPr algn="r" rtl="1">
              <a:lnSpc>
                <a:spcPct val="115000"/>
              </a:lnSpc>
              <a:spcAft>
                <a:spcPts val="1000"/>
              </a:spcAft>
            </a:pPr>
            <a:r>
              <a:rPr lang="ar-SA" sz="2000" b="1" dirty="0">
                <a:solidFill>
                  <a:srgbClr val="E36C0A"/>
                </a:solidFill>
                <a:ea typeface="Calibri"/>
              </a:rPr>
              <a:t>فترة التنمية الاجتماعية </a:t>
            </a:r>
            <a:endParaRPr lang="en-US" sz="1050" dirty="0">
              <a:ea typeface="Calibri"/>
              <a:cs typeface="Arial"/>
            </a:endParaRPr>
          </a:p>
          <a:p>
            <a:pPr algn="r" rtl="1"/>
            <a:r>
              <a:rPr lang="ar-SA" b="1" dirty="0">
                <a:solidFill>
                  <a:srgbClr val="0D0D0D"/>
                </a:solidFill>
                <a:ea typeface="Calibri"/>
              </a:rPr>
              <a:t>تُعد مرحلة الطفولة المتأخرة على أنّها مرحلة من التنشئة الاجتماعية الطبيعية، بحيث أن المدرسة الإبتدائية تقوم بتوفير وضعاً مثالياً لمثل هذه التنشئة الاجتماعية</a:t>
            </a:r>
            <a:endParaRPr lang="ar-EG" dirty="0"/>
          </a:p>
        </p:txBody>
      </p:sp>
    </p:spTree>
    <p:extLst>
      <p:ext uri="{BB962C8B-B14F-4D97-AF65-F5344CB8AC3E}">
        <p14:creationId xmlns:p14="http://schemas.microsoft.com/office/powerpoint/2010/main" val="2086107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randombar(horizontal)">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1000" fill="hold"/>
                                        <p:tgtEl>
                                          <p:spTgt spid="4"/>
                                        </p:tgtEl>
                                        <p:attrNameLst>
                                          <p:attrName>ppt_w</p:attrName>
                                        </p:attrNameLst>
                                      </p:cBhvr>
                                      <p:tavLst>
                                        <p:tav tm="0">
                                          <p:val>
                                            <p:fltVal val="0"/>
                                          </p:val>
                                        </p:tav>
                                        <p:tav tm="100000">
                                          <p:val>
                                            <p:strVal val="#ppt_w"/>
                                          </p:val>
                                        </p:tav>
                                      </p:tavLst>
                                    </p:anim>
                                    <p:anim calcmode="lin" valueType="num">
                                      <p:cBhvr>
                                        <p:cTn id="27" dur="1000" fill="hold"/>
                                        <p:tgtEl>
                                          <p:spTgt spid="4"/>
                                        </p:tgtEl>
                                        <p:attrNameLst>
                                          <p:attrName>ppt_h</p:attrName>
                                        </p:attrNameLst>
                                      </p:cBhvr>
                                      <p:tavLst>
                                        <p:tav tm="0">
                                          <p:val>
                                            <p:fltVal val="0"/>
                                          </p:val>
                                        </p:tav>
                                        <p:tav tm="100000">
                                          <p:val>
                                            <p:strVal val="#ppt_h"/>
                                          </p:val>
                                        </p:tav>
                                      </p:tavLst>
                                    </p:anim>
                                    <p:anim calcmode="lin" valueType="num">
                                      <p:cBhvr>
                                        <p:cTn id="28" dur="1000" fill="hold"/>
                                        <p:tgtEl>
                                          <p:spTgt spid="4"/>
                                        </p:tgtEl>
                                        <p:attrNameLst>
                                          <p:attrName>style.rotation</p:attrName>
                                        </p:attrNameLst>
                                      </p:cBhvr>
                                      <p:tavLst>
                                        <p:tav tm="0">
                                          <p:val>
                                            <p:fltVal val="90"/>
                                          </p:val>
                                        </p:tav>
                                        <p:tav tm="100000">
                                          <p:val>
                                            <p:fltVal val="0"/>
                                          </p:val>
                                        </p:tav>
                                      </p:tavLst>
                                    </p:anim>
                                    <p:animEffect transition="in" filter="fade">
                                      <p:cBhvr>
                                        <p:cTn id="2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خلفيات بوربوينت 2020 HD ناعمة وهادئة بدون حقوق | مصراوى الشامل"/>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
            <a:ext cx="9144000" cy="687705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303143" y="881881"/>
            <a:ext cx="4572000" cy="2626873"/>
          </a:xfrm>
          <a:prstGeom prst="rect">
            <a:avLst/>
          </a:prstGeom>
        </p:spPr>
        <p:txBody>
          <a:bodyPr>
            <a:spAutoFit/>
          </a:bodyPr>
          <a:lstStyle/>
          <a:p>
            <a:pPr algn="r" rtl="1">
              <a:lnSpc>
                <a:spcPct val="115000"/>
              </a:lnSpc>
              <a:spcAft>
                <a:spcPts val="0"/>
              </a:spcAft>
            </a:pPr>
            <a:r>
              <a:rPr lang="ar-SA" b="1" dirty="0">
                <a:ea typeface="Times New Roman"/>
              </a:rPr>
              <a:t> </a:t>
            </a:r>
            <a:endParaRPr lang="en-US" sz="1050" dirty="0">
              <a:ea typeface="Calibri"/>
              <a:cs typeface="Arial"/>
            </a:endParaRPr>
          </a:p>
          <a:p>
            <a:pPr marL="342900" lvl="0" indent="-342900" algn="r" rtl="1">
              <a:spcAft>
                <a:spcPts val="0"/>
              </a:spcAft>
              <a:buFont typeface="Symbol"/>
              <a:buChar char=""/>
            </a:pPr>
            <a:r>
              <a:rPr lang="ar-SA" sz="2400" b="1" dirty="0" smtClean="0">
                <a:solidFill>
                  <a:srgbClr val="0070C0"/>
                </a:solidFill>
                <a:ea typeface="Times New Roman"/>
              </a:rPr>
              <a:t>الوحدة </a:t>
            </a:r>
            <a:r>
              <a:rPr lang="ar-SA" sz="2400" b="1" dirty="0">
                <a:solidFill>
                  <a:srgbClr val="0070C0"/>
                </a:solidFill>
                <a:ea typeface="Times New Roman"/>
              </a:rPr>
              <a:t>الأولى: الجلسة الأولى:</a:t>
            </a:r>
            <a:endParaRPr lang="en-US" sz="2400" dirty="0"/>
          </a:p>
          <a:p>
            <a:pPr marL="342900" lvl="0" indent="-342900" algn="r" rtl="1">
              <a:spcAft>
                <a:spcPts val="0"/>
              </a:spcAft>
              <a:buFont typeface="Symbol"/>
              <a:buChar char=""/>
            </a:pPr>
            <a:r>
              <a:rPr lang="ar-SA" sz="2400" b="1" dirty="0">
                <a:ea typeface="Times New Roman"/>
              </a:rPr>
              <a:t>ما هي مرحلة الطفولة .</a:t>
            </a:r>
            <a:endParaRPr lang="en-US" sz="2400" dirty="0"/>
          </a:p>
          <a:p>
            <a:pPr marL="342900" lvl="0" indent="-342900" algn="r" rtl="1">
              <a:spcAft>
                <a:spcPts val="0"/>
              </a:spcAft>
              <a:buFont typeface="Symbol"/>
              <a:buChar char=""/>
            </a:pPr>
            <a:r>
              <a:rPr lang="ar-SA" sz="2400" b="1" dirty="0">
                <a:solidFill>
                  <a:srgbClr val="0D0D0D"/>
                </a:solidFill>
                <a:ea typeface="Times New Roman"/>
              </a:rPr>
              <a:t>خصائص النمو عند الأطفال .</a:t>
            </a:r>
            <a:endParaRPr lang="en-US" sz="2400" dirty="0"/>
          </a:p>
          <a:p>
            <a:pPr marL="342900" lvl="0" indent="-342900" algn="r" rtl="1">
              <a:spcAft>
                <a:spcPts val="0"/>
              </a:spcAft>
              <a:buFont typeface="Symbol"/>
              <a:buChar char=""/>
            </a:pPr>
            <a:r>
              <a:rPr lang="ar-SA" sz="2400" b="1" dirty="0">
                <a:solidFill>
                  <a:srgbClr val="0D0D0D"/>
                </a:solidFill>
                <a:ea typeface="Times New Roman"/>
              </a:rPr>
              <a:t>مرحلة الطفولة المبكرة .</a:t>
            </a:r>
            <a:endParaRPr lang="en-US" sz="2400" dirty="0"/>
          </a:p>
          <a:p>
            <a:pPr marL="342900" lvl="0" indent="-342900" algn="r" rtl="1">
              <a:spcAft>
                <a:spcPts val="0"/>
              </a:spcAft>
              <a:buFont typeface="Symbol"/>
              <a:buChar char=""/>
            </a:pPr>
            <a:r>
              <a:rPr lang="ar-SA" sz="2400" b="1" dirty="0">
                <a:solidFill>
                  <a:srgbClr val="0D0D0D"/>
                </a:solidFill>
                <a:ea typeface="Times New Roman"/>
              </a:rPr>
              <a:t>خصائص مرحلة الطفولة المتوسطة .</a:t>
            </a:r>
            <a:endParaRPr lang="en-US" sz="2400" dirty="0"/>
          </a:p>
          <a:p>
            <a:pPr marL="342900" lvl="0" indent="-342900" algn="r" rtl="1">
              <a:spcAft>
                <a:spcPts val="0"/>
              </a:spcAft>
              <a:buFont typeface="Symbol"/>
              <a:buChar char=""/>
            </a:pPr>
            <a:r>
              <a:rPr lang="ar-SA" sz="2400" b="1" dirty="0">
                <a:solidFill>
                  <a:srgbClr val="0D0D0D"/>
                </a:solidFill>
                <a:ea typeface="Times New Roman"/>
              </a:rPr>
              <a:t>مرحلة الطفولة المتأخرة </a:t>
            </a:r>
            <a:r>
              <a:rPr lang="ar-SA" sz="2400" b="1" dirty="0" smtClean="0">
                <a:solidFill>
                  <a:srgbClr val="0D0D0D"/>
                </a:solidFill>
                <a:ea typeface="Times New Roman"/>
              </a:rPr>
              <a:t>.</a:t>
            </a:r>
            <a:r>
              <a:rPr lang="ar-SA" b="1" dirty="0">
                <a:ea typeface="Times New Roman"/>
              </a:rPr>
              <a:t> </a:t>
            </a:r>
            <a:endParaRPr lang="en-US" sz="1050" dirty="0">
              <a:ea typeface="Calibri"/>
              <a:cs typeface="Arial"/>
            </a:endParaRPr>
          </a:p>
        </p:txBody>
      </p:sp>
      <p:sp>
        <p:nvSpPr>
          <p:cNvPr id="3" name="Rectangle 2"/>
          <p:cNvSpPr/>
          <p:nvPr/>
        </p:nvSpPr>
        <p:spPr>
          <a:xfrm>
            <a:off x="15815" y="1115021"/>
            <a:ext cx="4572000" cy="1735860"/>
          </a:xfrm>
          <a:prstGeom prst="rect">
            <a:avLst/>
          </a:prstGeom>
        </p:spPr>
        <p:txBody>
          <a:bodyPr>
            <a:spAutoFit/>
          </a:bodyPr>
          <a:lstStyle/>
          <a:p>
            <a:pPr marL="342900" lvl="0" indent="-342900" algn="r" rtl="1">
              <a:buFont typeface="Symbol"/>
              <a:buChar char=""/>
            </a:pPr>
            <a:r>
              <a:rPr lang="ar-SA" sz="2400" b="1" dirty="0">
                <a:solidFill>
                  <a:srgbClr val="0070C0"/>
                </a:solidFill>
                <a:ea typeface="Times New Roman"/>
              </a:rPr>
              <a:t>الوحدة الأولى: الجلسة الثانية:</a:t>
            </a:r>
            <a:endParaRPr lang="en-US" sz="2400" dirty="0">
              <a:solidFill>
                <a:prstClr val="black"/>
              </a:solidFill>
            </a:endParaRPr>
          </a:p>
          <a:p>
            <a:pPr marL="342900" lvl="0" indent="-342900" algn="justLow" rtl="1">
              <a:lnSpc>
                <a:spcPct val="115000"/>
              </a:lnSpc>
              <a:spcAft>
                <a:spcPts val="0"/>
              </a:spcAft>
              <a:buFont typeface="Symbol"/>
              <a:buChar char=""/>
            </a:pPr>
            <a:r>
              <a:rPr lang="ar-SA" sz="2400" b="1" dirty="0">
                <a:ea typeface="Times New Roman"/>
              </a:rPr>
              <a:t>إدارة الأطفال .</a:t>
            </a:r>
            <a:endParaRPr lang="en-US" sz="1200" dirty="0">
              <a:ea typeface="Calibri"/>
              <a:cs typeface="Arial"/>
            </a:endParaRPr>
          </a:p>
          <a:p>
            <a:pPr marL="342900" lvl="0" indent="-342900" algn="justLow" rtl="1">
              <a:lnSpc>
                <a:spcPct val="115000"/>
              </a:lnSpc>
              <a:spcAft>
                <a:spcPts val="0"/>
              </a:spcAft>
              <a:buFont typeface="Symbol"/>
              <a:buChar char=""/>
            </a:pPr>
            <a:r>
              <a:rPr lang="ar-SA" sz="2400" b="1" dirty="0">
                <a:ea typeface="Times New Roman"/>
              </a:rPr>
              <a:t>مهارات التعامل مع الأطفال .</a:t>
            </a:r>
            <a:endParaRPr lang="en-US" sz="1200" dirty="0">
              <a:ea typeface="Calibri"/>
              <a:cs typeface="Arial"/>
            </a:endParaRPr>
          </a:p>
          <a:p>
            <a:pPr marL="342900" lvl="0" indent="-342900" algn="justLow" rtl="1">
              <a:lnSpc>
                <a:spcPct val="115000"/>
              </a:lnSpc>
              <a:spcAft>
                <a:spcPts val="0"/>
              </a:spcAft>
              <a:buFont typeface="Symbol"/>
              <a:buChar char=""/>
            </a:pPr>
            <a:r>
              <a:rPr lang="ar-SA" sz="2400" b="1" dirty="0">
                <a:ea typeface="Times New Roman"/>
              </a:rPr>
              <a:t>طرق تعامل المدرب مع الأطفال .</a:t>
            </a:r>
            <a:endParaRPr lang="en-US" sz="1200" dirty="0">
              <a:ea typeface="Calibri"/>
              <a:cs typeface="Arial"/>
            </a:endParaRPr>
          </a:p>
        </p:txBody>
      </p:sp>
      <p:sp>
        <p:nvSpPr>
          <p:cNvPr id="4" name="Rectangle 3"/>
          <p:cNvSpPr/>
          <p:nvPr/>
        </p:nvSpPr>
        <p:spPr>
          <a:xfrm>
            <a:off x="3657600" y="533400"/>
            <a:ext cx="2438488" cy="523220"/>
          </a:xfrm>
          <a:prstGeom prst="rect">
            <a:avLst/>
          </a:prstGeom>
        </p:spPr>
        <p:txBody>
          <a:bodyPr wrap="none">
            <a:spAutoFit/>
          </a:bodyPr>
          <a:lstStyle/>
          <a:p>
            <a:pPr marL="342900" lvl="0" indent="-342900" algn="r" rtl="1">
              <a:buClr>
                <a:srgbClr val="FF0000"/>
              </a:buClr>
              <a:buFont typeface="Wingdings"/>
              <a:buChar char=""/>
            </a:pPr>
            <a:r>
              <a:rPr lang="ar-SA" sz="2800" b="1" dirty="0">
                <a:solidFill>
                  <a:srgbClr val="C00000"/>
                </a:solidFill>
                <a:ea typeface="Times New Roman"/>
              </a:rPr>
              <a:t>محاور البرنامج:</a:t>
            </a:r>
            <a:endParaRPr lang="en-US" sz="2800" dirty="0">
              <a:solidFill>
                <a:prstClr val="black"/>
              </a:solidFill>
            </a:endParaRPr>
          </a:p>
        </p:txBody>
      </p:sp>
    </p:spTree>
    <p:extLst>
      <p:ext uri="{BB962C8B-B14F-4D97-AF65-F5344CB8AC3E}">
        <p14:creationId xmlns:p14="http://schemas.microsoft.com/office/powerpoint/2010/main" val="216505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اّطفال، خلف، أبيض، بطانية، تصوير، إبنة، جذاب، رسم كاريكتوري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Flowchart: Preparation 4"/>
          <p:cNvSpPr/>
          <p:nvPr/>
        </p:nvSpPr>
        <p:spPr>
          <a:xfrm>
            <a:off x="5486400" y="3124200"/>
            <a:ext cx="3434080" cy="988695"/>
          </a:xfrm>
          <a:prstGeom prst="flowChartPreparation">
            <a:avLst/>
          </a:prstGeom>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ctr" rtl="1">
              <a:lnSpc>
                <a:spcPct val="115000"/>
              </a:lnSpc>
              <a:spcAft>
                <a:spcPts val="1000"/>
              </a:spcAft>
            </a:pPr>
            <a:r>
              <a:rPr lang="ar-EG" sz="2600" b="1">
                <a:effectLst/>
                <a:ea typeface="Calibri"/>
                <a:cs typeface="Arial"/>
              </a:rPr>
              <a:t>إستراحة تدريبية</a:t>
            </a:r>
            <a:endParaRPr lang="en-US" sz="1100">
              <a:effectLst/>
              <a:ea typeface="Calibri"/>
              <a:cs typeface="Arial"/>
            </a:endParaRPr>
          </a:p>
        </p:txBody>
      </p:sp>
      <p:pic>
        <p:nvPicPr>
          <p:cNvPr id="7" name="Picture 6"/>
          <p:cNvPicPr/>
          <p:nvPr/>
        </p:nvPicPr>
        <p:blipFill>
          <a:blip r:embed="rId3">
            <a:extLst>
              <a:ext uri="{28A0092B-C50C-407E-A947-70E740481C1C}">
                <a14:useLocalDpi xmlns:a14="http://schemas.microsoft.com/office/drawing/2010/main" val="0"/>
              </a:ext>
            </a:extLst>
          </a:blip>
          <a:stretch>
            <a:fillRect/>
          </a:stretch>
        </p:blipFill>
        <p:spPr>
          <a:xfrm>
            <a:off x="1371600" y="4112895"/>
            <a:ext cx="4415790" cy="220091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479635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اّطفال، خلف، أبيض، بطانية، تصوير، إبنة، جذاب، رسم كاريكتوري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WordArt 2"/>
          <p:cNvSpPr>
            <a:spLocks noChangeArrowheads="1" noChangeShapeType="1" noTextEdit="1"/>
          </p:cNvSpPr>
          <p:nvPr/>
        </p:nvSpPr>
        <p:spPr bwMode="auto">
          <a:xfrm>
            <a:off x="5486400" y="3200400"/>
            <a:ext cx="3016250" cy="760413"/>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EG" sz="3600" b="0" i="0" u="none" strike="noStrike" kern="10" cap="none" spc="0" normalizeH="0" baseline="0" noProof="0" dirty="0" smtClean="0">
                <a:ln>
                  <a:noFill/>
                </a:ln>
                <a:solidFill>
                  <a:srgbClr val="000000"/>
                </a:solidFill>
                <a:effectLst/>
                <a:uLnTx/>
                <a:uFillTx/>
                <a:cs typeface="AL-Mateen"/>
              </a:rPr>
              <a:t>الجلسة التدريبية الثانية</a:t>
            </a:r>
            <a:endParaRPr kumimoji="0" lang="ar-EG" sz="3600" b="0" i="0" u="none" strike="noStrike" kern="10" cap="none" spc="0" normalizeH="0" baseline="0" noProof="0" dirty="0">
              <a:ln>
                <a:noFill/>
              </a:ln>
              <a:solidFill>
                <a:srgbClr val="000000"/>
              </a:solidFill>
              <a:effectLst/>
              <a:uLnTx/>
              <a:uFillTx/>
            </a:endParaRPr>
          </a:p>
        </p:txBody>
      </p:sp>
      <p:sp>
        <p:nvSpPr>
          <p:cNvPr id="8" name="Text Box 28"/>
          <p:cNvSpPr txBox="1"/>
          <p:nvPr/>
        </p:nvSpPr>
        <p:spPr>
          <a:xfrm>
            <a:off x="2286000" y="4180936"/>
            <a:ext cx="5177155" cy="2066290"/>
          </a:xfrm>
          <a:prstGeom prst="flowChartAlternateProcess">
            <a:avLst/>
          </a:prstGeom>
          <a:solidFill>
            <a:sysClr val="window" lastClr="FFFFFF"/>
          </a:solidFill>
          <a:ln w="25400" cap="flat" cmpd="sng" algn="ctr">
            <a:solidFill>
              <a:srgbClr val="4F81BD"/>
            </a:solidFill>
            <a:prstDash val="solid"/>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algn="ctr" rtl="1">
              <a:lnSpc>
                <a:spcPct val="115000"/>
              </a:lnSpc>
              <a:spcAft>
                <a:spcPts val="1000"/>
              </a:spcAft>
            </a:pPr>
            <a:r>
              <a:rPr lang="en-US" sz="4800">
                <a:ln>
                  <a:noFill/>
                </a:ln>
                <a:solidFill>
                  <a:srgbClr val="0070C0"/>
                </a:solidFill>
                <a:effectLst>
                  <a:outerShdw blurRad="69850" dist="43180" dir="5400000" sx="0" sy="0">
                    <a:srgbClr val="000000">
                      <a:alpha val="65000"/>
                    </a:srgbClr>
                  </a:outerShdw>
                </a:effectLst>
                <a:latin typeface="Calibri"/>
                <a:ea typeface="Calibri"/>
                <a:cs typeface="Arial"/>
              </a:rPr>
              <a:t> </a:t>
            </a:r>
            <a:endParaRPr lang="en-US" sz="1100">
              <a:effectLst/>
              <a:latin typeface="Calibri"/>
              <a:ea typeface="Calibri"/>
              <a:cs typeface="Arial"/>
            </a:endParaRPr>
          </a:p>
        </p:txBody>
      </p:sp>
      <p:sp>
        <p:nvSpPr>
          <p:cNvPr id="9" name="Text Box 4"/>
          <p:cNvSpPr txBox="1"/>
          <p:nvPr/>
        </p:nvSpPr>
        <p:spPr>
          <a:xfrm>
            <a:off x="2422842" y="4228561"/>
            <a:ext cx="4903470" cy="1971040"/>
          </a:xfrm>
          <a:prstGeom prst="rect">
            <a:avLst/>
          </a:prstGeom>
          <a:noFill/>
          <a:ln>
            <a:noFill/>
          </a:ln>
          <a:effectLst/>
        </p:spPr>
        <p:txBody>
          <a:bodyPr rot="0" spcFirstLastPara="0" vert="horz" wrap="square" lIns="91440" tIns="45720" rIns="91440" bIns="45720" numCol="1" spcCol="0" rtlCol="1" fromWordArt="0" anchor="t" anchorCtr="0" forceAA="0" compatLnSpc="1">
            <a:prstTxWarp prst="textNoShape">
              <a:avLst/>
            </a:prstTxWarp>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rtl="1">
              <a:lnSpc>
                <a:spcPct val="115000"/>
              </a:lnSpc>
              <a:spcAft>
                <a:spcPts val="1000"/>
              </a:spcAft>
            </a:pPr>
            <a:r>
              <a:rPr lang="ar-EG" sz="4800" b="1" cap="all" dirty="0" smtClean="0">
                <a:ln>
                  <a:noFill/>
                </a:ln>
                <a:solidFill>
                  <a:srgbClr val="C00000"/>
                </a:solidFill>
                <a:effectLst>
                  <a:reflection blurRad="12700" stA="50000" endPos="50000" dist="5004" dir="5400000" sy="-100000"/>
                </a:effectLst>
                <a:latin typeface="Calibri"/>
                <a:ea typeface="Calibri"/>
                <a:cs typeface="Arial"/>
              </a:rPr>
              <a:t>مهارات إدارة مجموعة الأطفال</a:t>
            </a:r>
            <a:endParaRPr lang="en-US" sz="1100" dirty="0">
              <a:effectLst/>
              <a:latin typeface="Calibri"/>
              <a:ea typeface="Calibri"/>
              <a:cs typeface="Arial"/>
            </a:endParaRPr>
          </a:p>
        </p:txBody>
      </p:sp>
    </p:spTree>
    <p:extLst>
      <p:ext uri="{BB962C8B-B14F-4D97-AF65-F5344CB8AC3E}">
        <p14:creationId xmlns:p14="http://schemas.microsoft.com/office/powerpoint/2010/main" val="2260597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0 صور خلفيات بوربوينت للعروض مبهرة ورائعة"/>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541108" y="228600"/>
            <a:ext cx="2061783" cy="688458"/>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rtl="1">
              <a:lnSpc>
                <a:spcPct val="115000"/>
              </a:lnSpc>
              <a:spcAft>
                <a:spcPts val="1000"/>
              </a:spcAft>
            </a:pPr>
            <a:r>
              <a:rPr lang="ar-SA" sz="3600" b="1" u="dbl" kern="1800" dirty="0">
                <a:solidFill>
                  <a:srgbClr val="C00000"/>
                </a:solidFill>
                <a:ea typeface="Times New Roman"/>
              </a:rPr>
              <a:t>إدارة الأطفال</a:t>
            </a:r>
            <a:endParaRPr lang="en-US" sz="1200" dirty="0">
              <a:ea typeface="Calibri"/>
              <a:cs typeface="Arial"/>
            </a:endParaRPr>
          </a:p>
        </p:txBody>
      </p:sp>
      <p:sp>
        <p:nvSpPr>
          <p:cNvPr id="5" name="Rectangle 4"/>
          <p:cNvSpPr/>
          <p:nvPr/>
        </p:nvSpPr>
        <p:spPr>
          <a:xfrm>
            <a:off x="1828800" y="1066800"/>
            <a:ext cx="6172200" cy="1658403"/>
          </a:xfrm>
          <a:prstGeom prst="rect">
            <a:avLst/>
          </a:prstGeom>
        </p:spPr>
        <p:txBody>
          <a:bodyPr wrap="square">
            <a:spAutoFit/>
          </a:bodyPr>
          <a:lstStyle/>
          <a:p>
            <a:pPr algn="r" rtl="1">
              <a:lnSpc>
                <a:spcPct val="115000"/>
              </a:lnSpc>
              <a:spcAft>
                <a:spcPts val="1000"/>
              </a:spcAft>
            </a:pPr>
            <a:r>
              <a:rPr lang="ar-EG" sz="2000" b="1" dirty="0">
                <a:solidFill>
                  <a:srgbClr val="7030A0"/>
                </a:solidFill>
                <a:ea typeface="Calibri"/>
              </a:rPr>
              <a:t>المهارات النفسية في التعامل مع الاطفال</a:t>
            </a:r>
            <a:endParaRPr lang="en-US" sz="1050" dirty="0">
              <a:ea typeface="Calibri"/>
              <a:cs typeface="Arial"/>
            </a:endParaRPr>
          </a:p>
          <a:p>
            <a:pPr algn="r" rtl="1">
              <a:lnSpc>
                <a:spcPct val="115000"/>
              </a:lnSpc>
              <a:spcAft>
                <a:spcPts val="1000"/>
              </a:spcAft>
            </a:pPr>
            <a:r>
              <a:rPr lang="ar-EG" b="1" dirty="0">
                <a:solidFill>
                  <a:srgbClr val="E36C0A"/>
                </a:solidFill>
                <a:ea typeface="Calibri"/>
              </a:rPr>
              <a:t>1. المهارة الأولى في التربية : </a:t>
            </a:r>
            <a:r>
              <a:rPr lang="ar-EG" b="1" dirty="0">
                <a:solidFill>
                  <a:srgbClr val="0D0D0D"/>
                </a:solidFill>
                <a:ea typeface="Calibri"/>
              </a:rPr>
              <a:t>التربية هي تنمية ، وقيادة للتنمية</a:t>
            </a:r>
            <a:endParaRPr lang="en-US" sz="1050" dirty="0">
              <a:ea typeface="Calibri"/>
              <a:cs typeface="Arial"/>
            </a:endParaRPr>
          </a:p>
          <a:p>
            <a:pPr algn="r" rtl="1">
              <a:lnSpc>
                <a:spcPct val="115000"/>
              </a:lnSpc>
              <a:spcAft>
                <a:spcPts val="1000"/>
              </a:spcAft>
            </a:pPr>
            <a:r>
              <a:rPr lang="ar-EG" b="1" dirty="0">
                <a:solidFill>
                  <a:srgbClr val="0D0D0D"/>
                </a:solidFill>
                <a:ea typeface="Calibri"/>
              </a:rPr>
              <a:t>التربية للطفل هي قيادة للطفل: لأنك حين تقود مركبةً لا تبدل بها شيئاً وإنما تقودها إلى الطريق السليم، وكذلك قيادة لهذا الطفل عندما تربيه.</a:t>
            </a:r>
            <a:endParaRPr lang="en-US" sz="1050" dirty="0">
              <a:ea typeface="Calibri"/>
              <a:cs typeface="Arial"/>
            </a:endParaRPr>
          </a:p>
        </p:txBody>
      </p:sp>
      <p:sp>
        <p:nvSpPr>
          <p:cNvPr id="6" name="Rectangle 5"/>
          <p:cNvSpPr/>
          <p:nvPr/>
        </p:nvSpPr>
        <p:spPr>
          <a:xfrm>
            <a:off x="1295400" y="2819400"/>
            <a:ext cx="5334000" cy="1751249"/>
          </a:xfrm>
          <a:prstGeom prst="rect">
            <a:avLst/>
          </a:prstGeom>
        </p:spPr>
        <p:txBody>
          <a:bodyPr wrap="square">
            <a:spAutoFit/>
          </a:bodyPr>
          <a:lstStyle/>
          <a:p>
            <a:pPr algn="r" rtl="1">
              <a:lnSpc>
                <a:spcPct val="115000"/>
              </a:lnSpc>
              <a:spcAft>
                <a:spcPts val="1000"/>
              </a:spcAft>
            </a:pPr>
            <a:r>
              <a:rPr lang="ar-EG" b="1" dirty="0">
                <a:solidFill>
                  <a:srgbClr val="E36C0A"/>
                </a:solidFill>
                <a:ea typeface="Calibri"/>
              </a:rPr>
              <a:t>مثلث المهارات النفسية في التعامل مع الاطفال</a:t>
            </a:r>
            <a:endParaRPr lang="en-US" sz="1050" dirty="0">
              <a:ea typeface="Calibri"/>
              <a:cs typeface="Arial"/>
            </a:endParaRPr>
          </a:p>
          <a:p>
            <a:pPr algn="r" rtl="1">
              <a:lnSpc>
                <a:spcPct val="115000"/>
              </a:lnSpc>
              <a:spcAft>
                <a:spcPts val="1000"/>
              </a:spcAft>
            </a:pPr>
            <a:r>
              <a:rPr lang="ar-EG" b="1" dirty="0">
                <a:solidFill>
                  <a:srgbClr val="0D0D0D"/>
                </a:solidFill>
                <a:ea typeface="Calibri"/>
              </a:rPr>
              <a:t>• الضلع الأول: مهارة فهم الطفل وألغاز سلوكياته</a:t>
            </a:r>
            <a:endParaRPr lang="en-US" sz="1050" dirty="0">
              <a:ea typeface="Calibri"/>
              <a:cs typeface="Arial"/>
            </a:endParaRPr>
          </a:p>
          <a:p>
            <a:pPr algn="r" rtl="1">
              <a:lnSpc>
                <a:spcPct val="115000"/>
              </a:lnSpc>
              <a:spcAft>
                <a:spcPts val="1000"/>
              </a:spcAft>
            </a:pPr>
            <a:r>
              <a:rPr lang="ar-EG" b="1" dirty="0">
                <a:solidFill>
                  <a:srgbClr val="0D0D0D"/>
                </a:solidFill>
                <a:ea typeface="Calibri"/>
              </a:rPr>
              <a:t>• الضلع الثاني: مهارة العدالة مع الطفل وبناء القانون الواقعي</a:t>
            </a:r>
            <a:endParaRPr lang="en-US" sz="1050" dirty="0">
              <a:ea typeface="Calibri"/>
              <a:cs typeface="Arial"/>
            </a:endParaRPr>
          </a:p>
          <a:p>
            <a:pPr algn="r" rtl="1">
              <a:lnSpc>
                <a:spcPct val="115000"/>
              </a:lnSpc>
              <a:spcAft>
                <a:spcPts val="1000"/>
              </a:spcAft>
            </a:pPr>
            <a:r>
              <a:rPr lang="ar-EG" b="1" dirty="0">
                <a:solidFill>
                  <a:srgbClr val="0D0D0D"/>
                </a:solidFill>
                <a:ea typeface="Calibri"/>
              </a:rPr>
              <a:t>• قاعدة المثلث: مهارة إشباع نفس الطفل بدون شروط</a:t>
            </a:r>
            <a:endParaRPr lang="en-US" sz="1050" dirty="0">
              <a:ea typeface="Calibri"/>
              <a:cs typeface="Arial"/>
            </a:endParaRPr>
          </a:p>
        </p:txBody>
      </p:sp>
    </p:spTree>
    <p:extLst>
      <p:ext uri="{BB962C8B-B14F-4D97-AF65-F5344CB8AC3E}">
        <p14:creationId xmlns:p14="http://schemas.microsoft.com/office/powerpoint/2010/main" val="1166886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randombar(horizontal)">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0 صور خلفيات بوربوينت للعروض مبهرة ورائعة"/>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743200" y="228600"/>
            <a:ext cx="4572000" cy="2198038"/>
          </a:xfrm>
          <a:prstGeom prst="rect">
            <a:avLst/>
          </a:prstGeom>
        </p:spPr>
        <p:txBody>
          <a:bodyPr>
            <a:spAutoFit/>
          </a:bodyPr>
          <a:lstStyle/>
          <a:p>
            <a:pPr algn="r" rtl="1">
              <a:lnSpc>
                <a:spcPct val="115000"/>
              </a:lnSpc>
              <a:spcAft>
                <a:spcPts val="1000"/>
              </a:spcAft>
            </a:pPr>
            <a:r>
              <a:rPr lang="ar-EG" b="1" dirty="0">
                <a:solidFill>
                  <a:srgbClr val="76923C"/>
                </a:solidFill>
                <a:ea typeface="Calibri"/>
              </a:rPr>
              <a:t>الضلع الأول: مهارة فهم الطفل وألغاز سلوكياته</a:t>
            </a:r>
            <a:endParaRPr lang="en-US" sz="1050" dirty="0">
              <a:ea typeface="Calibri"/>
              <a:cs typeface="Arial"/>
            </a:endParaRPr>
          </a:p>
          <a:p>
            <a:pPr marL="285750" indent="-285750" algn="r" rtl="1">
              <a:lnSpc>
                <a:spcPct val="115000"/>
              </a:lnSpc>
              <a:spcAft>
                <a:spcPts val="1000"/>
              </a:spcAft>
              <a:buFont typeface="Wingdings" pitchFamily="2" charset="2"/>
              <a:buChar char="v"/>
            </a:pPr>
            <a:r>
              <a:rPr lang="ar-EG" b="1" dirty="0" smtClean="0">
                <a:solidFill>
                  <a:srgbClr val="0D0D0D"/>
                </a:solidFill>
                <a:ea typeface="Calibri"/>
              </a:rPr>
              <a:t> </a:t>
            </a:r>
            <a:r>
              <a:rPr lang="ar-EG" b="1" dirty="0">
                <a:solidFill>
                  <a:srgbClr val="0D0D0D"/>
                </a:solidFill>
                <a:ea typeface="Calibri"/>
              </a:rPr>
              <a:t>انتبه! الطفل يفهم أكثر مما نتوقع</a:t>
            </a:r>
            <a:endParaRPr lang="en-US" sz="1050" dirty="0">
              <a:ea typeface="Calibri"/>
              <a:cs typeface="Arial"/>
            </a:endParaRPr>
          </a:p>
          <a:p>
            <a:pPr marL="285750" indent="-285750" algn="r" rtl="1">
              <a:lnSpc>
                <a:spcPct val="115000"/>
              </a:lnSpc>
              <a:spcAft>
                <a:spcPts val="1000"/>
              </a:spcAft>
              <a:buFont typeface="Wingdings" pitchFamily="2" charset="2"/>
              <a:buChar char="v"/>
            </a:pPr>
            <a:r>
              <a:rPr lang="ar-EG" b="1" dirty="0" smtClean="0">
                <a:solidFill>
                  <a:srgbClr val="0D0D0D"/>
                </a:solidFill>
                <a:ea typeface="Calibri"/>
              </a:rPr>
              <a:t>انظر </a:t>
            </a:r>
            <a:r>
              <a:rPr lang="ar-EG" b="1" dirty="0">
                <a:solidFill>
                  <a:srgbClr val="0D0D0D"/>
                </a:solidFill>
                <a:ea typeface="Calibri"/>
              </a:rPr>
              <a:t>للعالم بعيني طفلك</a:t>
            </a:r>
            <a:endParaRPr lang="en-US" sz="1050" dirty="0">
              <a:ea typeface="Calibri"/>
              <a:cs typeface="Arial"/>
            </a:endParaRPr>
          </a:p>
          <a:p>
            <a:pPr marL="285750" indent="-285750" algn="r" rtl="1">
              <a:lnSpc>
                <a:spcPct val="115000"/>
              </a:lnSpc>
              <a:spcAft>
                <a:spcPts val="1000"/>
              </a:spcAft>
              <a:buFont typeface="Wingdings" pitchFamily="2" charset="2"/>
              <a:buChar char="v"/>
            </a:pPr>
            <a:r>
              <a:rPr lang="ar-EG" b="1" dirty="0" smtClean="0">
                <a:solidFill>
                  <a:srgbClr val="0D0D0D"/>
                </a:solidFill>
                <a:ea typeface="Calibri"/>
              </a:rPr>
              <a:t>اللعب </a:t>
            </a:r>
            <a:r>
              <a:rPr lang="ar-EG" b="1" dirty="0">
                <a:solidFill>
                  <a:srgbClr val="0D0D0D"/>
                </a:solidFill>
                <a:ea typeface="Calibri"/>
              </a:rPr>
              <a:t>للطفل : راحة وتنفيس وتقوية للعلاقة</a:t>
            </a:r>
            <a:endParaRPr lang="en-US" sz="1050" dirty="0">
              <a:ea typeface="Calibri"/>
              <a:cs typeface="Arial"/>
            </a:endParaRPr>
          </a:p>
          <a:p>
            <a:pPr marL="285750" indent="-285750" algn="r" rtl="1">
              <a:lnSpc>
                <a:spcPct val="115000"/>
              </a:lnSpc>
              <a:spcAft>
                <a:spcPts val="1000"/>
              </a:spcAft>
              <a:buFont typeface="Wingdings" pitchFamily="2" charset="2"/>
              <a:buChar char="v"/>
            </a:pPr>
            <a:r>
              <a:rPr lang="ar-EG" b="1" dirty="0" smtClean="0">
                <a:solidFill>
                  <a:srgbClr val="0D0D0D"/>
                </a:solidFill>
                <a:ea typeface="Calibri"/>
              </a:rPr>
              <a:t>أيها </a:t>
            </a:r>
            <a:r>
              <a:rPr lang="ar-EG" b="1" dirty="0">
                <a:solidFill>
                  <a:srgbClr val="0D0D0D"/>
                </a:solidFill>
                <a:ea typeface="Calibri"/>
              </a:rPr>
              <a:t>المربي ! ركّب أذن الفيل وفم بعوضة</a:t>
            </a:r>
            <a:endParaRPr lang="en-US" sz="1050" dirty="0">
              <a:ea typeface="Calibri"/>
              <a:cs typeface="Arial"/>
            </a:endParaRPr>
          </a:p>
        </p:txBody>
      </p:sp>
      <p:sp>
        <p:nvSpPr>
          <p:cNvPr id="4" name="Rectangle 3"/>
          <p:cNvSpPr/>
          <p:nvPr/>
        </p:nvSpPr>
        <p:spPr>
          <a:xfrm>
            <a:off x="1524000" y="2590800"/>
            <a:ext cx="5181600" cy="2706895"/>
          </a:xfrm>
          <a:prstGeom prst="rect">
            <a:avLst/>
          </a:prstGeom>
        </p:spPr>
        <p:txBody>
          <a:bodyPr wrap="square">
            <a:spAutoFit/>
          </a:bodyPr>
          <a:lstStyle/>
          <a:p>
            <a:pPr algn="r" rtl="1">
              <a:lnSpc>
                <a:spcPct val="115000"/>
              </a:lnSpc>
              <a:spcAft>
                <a:spcPts val="1000"/>
              </a:spcAft>
            </a:pPr>
            <a:r>
              <a:rPr lang="ar-EG" b="1" dirty="0">
                <a:solidFill>
                  <a:srgbClr val="E36C0A"/>
                </a:solidFill>
                <a:ea typeface="Calibri"/>
              </a:rPr>
              <a:t>الضلع الثاني: مهارة العدالة مع الطفل وبناء القانون الواقعي</a:t>
            </a:r>
            <a:endParaRPr lang="en-US" sz="1050" dirty="0">
              <a:ea typeface="Calibri"/>
              <a:cs typeface="Arial"/>
            </a:endParaRPr>
          </a:p>
          <a:p>
            <a:pPr marL="285750" indent="-285750" algn="r" rtl="1">
              <a:lnSpc>
                <a:spcPct val="115000"/>
              </a:lnSpc>
              <a:spcAft>
                <a:spcPts val="1000"/>
              </a:spcAft>
              <a:buFont typeface="Wingdings" pitchFamily="2" charset="2"/>
              <a:buChar char="§"/>
            </a:pPr>
            <a:r>
              <a:rPr lang="ar-EG" b="1" dirty="0" smtClean="0">
                <a:solidFill>
                  <a:srgbClr val="0D0D0D"/>
                </a:solidFill>
                <a:ea typeface="Calibri"/>
              </a:rPr>
              <a:t>فصل </a:t>
            </a:r>
            <a:r>
              <a:rPr lang="ar-EG" b="1" dirty="0">
                <a:solidFill>
                  <a:srgbClr val="0D0D0D"/>
                </a:solidFill>
                <a:ea typeface="Calibri"/>
              </a:rPr>
              <a:t>سلوك الطفل عن شخص الطفل</a:t>
            </a:r>
            <a:endParaRPr lang="en-US" sz="1050" dirty="0">
              <a:ea typeface="Calibri"/>
              <a:cs typeface="Arial"/>
            </a:endParaRPr>
          </a:p>
          <a:p>
            <a:pPr marL="285750" indent="-285750" algn="r" rtl="1">
              <a:lnSpc>
                <a:spcPct val="115000"/>
              </a:lnSpc>
              <a:spcAft>
                <a:spcPts val="1000"/>
              </a:spcAft>
              <a:buFont typeface="Wingdings" pitchFamily="2" charset="2"/>
              <a:buChar char="§"/>
            </a:pPr>
            <a:r>
              <a:rPr lang="ar-EG" b="1" dirty="0" smtClean="0">
                <a:solidFill>
                  <a:srgbClr val="0D0D0D"/>
                </a:solidFill>
                <a:ea typeface="Calibri"/>
              </a:rPr>
              <a:t>تبيان </a:t>
            </a:r>
            <a:r>
              <a:rPr lang="ar-EG" b="1" dirty="0">
                <a:solidFill>
                  <a:srgbClr val="0D0D0D"/>
                </a:solidFill>
                <a:ea typeface="Calibri"/>
              </a:rPr>
              <a:t>خيارات اتفاق وذلك قبل الحدث ، ثم تذكير بالاتفاق قبيل الحدث ، ثم تطبيق فوري للاتفاق بعد الحدث</a:t>
            </a:r>
            <a:endParaRPr lang="en-US" sz="1050" dirty="0">
              <a:ea typeface="Calibri"/>
              <a:cs typeface="Arial"/>
            </a:endParaRPr>
          </a:p>
          <a:p>
            <a:pPr marL="285750" indent="-285750" algn="r" rtl="1">
              <a:lnSpc>
                <a:spcPct val="115000"/>
              </a:lnSpc>
              <a:spcAft>
                <a:spcPts val="1000"/>
              </a:spcAft>
              <a:buFont typeface="Wingdings" pitchFamily="2" charset="2"/>
              <a:buChar char="§"/>
            </a:pPr>
            <a:r>
              <a:rPr lang="ar-EG" b="1" dirty="0" smtClean="0">
                <a:solidFill>
                  <a:srgbClr val="0D0D0D"/>
                </a:solidFill>
                <a:ea typeface="Calibri"/>
              </a:rPr>
              <a:t>من </a:t>
            </a:r>
            <a:r>
              <a:rPr lang="ar-EG" b="1" dirty="0">
                <a:solidFill>
                  <a:srgbClr val="0D0D0D"/>
                </a:solidFill>
                <a:ea typeface="Calibri"/>
              </a:rPr>
              <a:t>العدالة مع الطفل أن يكون هنالك وقاية من السلوك السيء قبل أي موقف ، وذلك بتبيان للسلوك الجيد والسلوك السيئ مع شرح كافي لنتائجهما، واتفاق واضح</a:t>
            </a:r>
            <a:endParaRPr lang="en-US" sz="1050" dirty="0">
              <a:ea typeface="Calibri"/>
              <a:cs typeface="Arial"/>
            </a:endParaRPr>
          </a:p>
        </p:txBody>
      </p:sp>
    </p:spTree>
    <p:extLst>
      <p:ext uri="{BB962C8B-B14F-4D97-AF65-F5344CB8AC3E}">
        <p14:creationId xmlns:p14="http://schemas.microsoft.com/office/powerpoint/2010/main" val="2892114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randombar(horizontal)">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0 صور خلفيات بوربوينت للعروض مبهرة ورائعة"/>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667000" y="381000"/>
            <a:ext cx="4572000" cy="2644827"/>
          </a:xfrm>
          <a:prstGeom prst="rect">
            <a:avLst/>
          </a:prstGeom>
        </p:spPr>
        <p:txBody>
          <a:bodyPr>
            <a:spAutoFit/>
          </a:bodyPr>
          <a:lstStyle/>
          <a:p>
            <a:pPr algn="r" rtl="1">
              <a:lnSpc>
                <a:spcPct val="115000"/>
              </a:lnSpc>
              <a:spcAft>
                <a:spcPts val="1000"/>
              </a:spcAft>
            </a:pPr>
            <a:r>
              <a:rPr lang="ar-EG" b="1" dirty="0">
                <a:solidFill>
                  <a:srgbClr val="E36C0A"/>
                </a:solidFill>
                <a:ea typeface="Calibri"/>
              </a:rPr>
              <a:t>قاعدة المثلث: مهارة إشباع نفس الطفل بدون شروط</a:t>
            </a:r>
            <a:endParaRPr lang="en-US" sz="1050" dirty="0">
              <a:ea typeface="Calibri"/>
              <a:cs typeface="Arial"/>
            </a:endParaRPr>
          </a:p>
          <a:p>
            <a:pPr algn="r" rtl="1">
              <a:lnSpc>
                <a:spcPct val="115000"/>
              </a:lnSpc>
              <a:spcAft>
                <a:spcPts val="1000"/>
              </a:spcAft>
            </a:pPr>
            <a:r>
              <a:rPr lang="ar-EG" b="1" dirty="0">
                <a:solidFill>
                  <a:srgbClr val="0D0D0D"/>
                </a:solidFill>
                <a:ea typeface="Calibri"/>
              </a:rPr>
              <a:t>الحاجات الخمس الأساسية لإشباع نفس الطفل</a:t>
            </a:r>
            <a:endParaRPr lang="en-US" sz="1050" dirty="0">
              <a:ea typeface="Calibri"/>
              <a:cs typeface="Arial"/>
            </a:endParaRPr>
          </a:p>
          <a:p>
            <a:pPr algn="r" rtl="1">
              <a:lnSpc>
                <a:spcPct val="115000"/>
              </a:lnSpc>
              <a:spcAft>
                <a:spcPts val="1000"/>
              </a:spcAft>
            </a:pPr>
            <a:r>
              <a:rPr lang="ar-EG" b="1" dirty="0">
                <a:solidFill>
                  <a:srgbClr val="0D0D0D"/>
                </a:solidFill>
                <a:ea typeface="Calibri"/>
              </a:rPr>
              <a:t>• الحب غير المشروط</a:t>
            </a:r>
            <a:endParaRPr lang="en-US" sz="1050" dirty="0">
              <a:ea typeface="Calibri"/>
              <a:cs typeface="Arial"/>
            </a:endParaRPr>
          </a:p>
          <a:p>
            <a:pPr algn="r" rtl="1">
              <a:lnSpc>
                <a:spcPct val="115000"/>
              </a:lnSpc>
              <a:spcAft>
                <a:spcPts val="1000"/>
              </a:spcAft>
            </a:pPr>
            <a:r>
              <a:rPr lang="ar-EG" b="1" dirty="0">
                <a:solidFill>
                  <a:srgbClr val="0D0D0D"/>
                </a:solidFill>
                <a:ea typeface="Calibri"/>
              </a:rPr>
              <a:t>• الاحترام لشخصه مهما فعل</a:t>
            </a:r>
            <a:endParaRPr lang="en-US" sz="1050" dirty="0">
              <a:ea typeface="Calibri"/>
              <a:cs typeface="Arial"/>
            </a:endParaRPr>
          </a:p>
          <a:p>
            <a:pPr algn="r" rtl="1">
              <a:lnSpc>
                <a:spcPct val="115000"/>
              </a:lnSpc>
              <a:spcAft>
                <a:spcPts val="1000"/>
              </a:spcAft>
            </a:pPr>
            <a:r>
              <a:rPr lang="ar-EG" b="1" dirty="0">
                <a:solidFill>
                  <a:srgbClr val="0D0D0D"/>
                </a:solidFill>
                <a:ea typeface="Calibri"/>
              </a:rPr>
              <a:t>• التقدير لما يفعله ويبدعه</a:t>
            </a:r>
            <a:endParaRPr lang="en-US" sz="1050" dirty="0">
              <a:ea typeface="Calibri"/>
              <a:cs typeface="Arial"/>
            </a:endParaRPr>
          </a:p>
          <a:p>
            <a:pPr algn="r" rtl="1">
              <a:lnSpc>
                <a:spcPct val="115000"/>
              </a:lnSpc>
              <a:spcAft>
                <a:spcPts val="1000"/>
              </a:spcAft>
            </a:pPr>
            <a:r>
              <a:rPr lang="ar-EG" b="1" dirty="0">
                <a:solidFill>
                  <a:srgbClr val="0D0D0D"/>
                </a:solidFill>
                <a:ea typeface="Calibri"/>
              </a:rPr>
              <a:t>• الحرية بضوابط</a:t>
            </a:r>
            <a:endParaRPr lang="en-US" sz="1050" dirty="0">
              <a:ea typeface="Calibri"/>
              <a:cs typeface="Arial"/>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0" y="3581400"/>
            <a:ext cx="3352800" cy="1876425"/>
          </a:xfrm>
          <a:prstGeom prst="ellipse">
            <a:avLst/>
          </a:prstGeom>
          <a:ln>
            <a:noFill/>
          </a:ln>
          <a:effectLst>
            <a:softEdge rad="112500"/>
          </a:effectLst>
        </p:spPr>
      </p:pic>
    </p:spTree>
    <p:extLst>
      <p:ext uri="{BB962C8B-B14F-4D97-AF65-F5344CB8AC3E}">
        <p14:creationId xmlns:p14="http://schemas.microsoft.com/office/powerpoint/2010/main" val="2892114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randombar(horizontal)">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0 صور خلفيات بوربوينت للعروض مبهرة ورائعة"/>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895600" y="228600"/>
            <a:ext cx="3692036" cy="622222"/>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rtl="1">
              <a:lnSpc>
                <a:spcPct val="115000"/>
              </a:lnSpc>
              <a:spcAft>
                <a:spcPts val="1000"/>
              </a:spcAft>
            </a:pPr>
            <a:r>
              <a:rPr lang="ar-SA" sz="3200" b="1" u="dbl" kern="1800" dirty="0">
                <a:solidFill>
                  <a:srgbClr val="C00000"/>
                </a:solidFill>
                <a:ea typeface="Times New Roman"/>
              </a:rPr>
              <a:t>مهارات التعامل مع الأطفال</a:t>
            </a:r>
            <a:endParaRPr lang="en-US" sz="1100" dirty="0">
              <a:ea typeface="Calibri"/>
              <a:cs typeface="Arial"/>
            </a:endParaRPr>
          </a:p>
        </p:txBody>
      </p:sp>
      <p:sp>
        <p:nvSpPr>
          <p:cNvPr id="5" name="Hexagon 4"/>
          <p:cNvSpPr/>
          <p:nvPr/>
        </p:nvSpPr>
        <p:spPr>
          <a:xfrm>
            <a:off x="4648200" y="1600200"/>
            <a:ext cx="3352800" cy="2362200"/>
          </a:xfrm>
          <a:prstGeom prst="hexagon">
            <a:avLst/>
          </a:prstGeom>
        </p:spPr>
        <p:style>
          <a:lnRef idx="2">
            <a:schemeClr val="accent6"/>
          </a:lnRef>
          <a:fillRef idx="1">
            <a:schemeClr val="lt1"/>
          </a:fillRef>
          <a:effectRef idx="0">
            <a:schemeClr val="accent6"/>
          </a:effectRef>
          <a:fontRef idx="minor">
            <a:schemeClr val="dk1"/>
          </a:fontRef>
        </p:style>
        <p:txBody>
          <a:bodyPr rtlCol="1" anchor="ctr"/>
          <a:lstStyle/>
          <a:p>
            <a:pPr algn="r" rtl="1">
              <a:lnSpc>
                <a:spcPct val="115000"/>
              </a:lnSpc>
              <a:spcAft>
                <a:spcPts val="1000"/>
              </a:spcAft>
            </a:pPr>
            <a:r>
              <a:rPr lang="ar-SA" sz="2000" b="1" dirty="0">
                <a:solidFill>
                  <a:srgbClr val="7030A0"/>
                </a:solidFill>
                <a:ea typeface="Calibri"/>
              </a:rPr>
              <a:t>جعل مهام الأطفال وواجباتهم ممتعة</a:t>
            </a:r>
            <a:endParaRPr lang="en-US" sz="1050" dirty="0">
              <a:ea typeface="Calibri"/>
              <a:cs typeface="Arial"/>
            </a:endParaRPr>
          </a:p>
          <a:p>
            <a:pPr algn="r" rtl="1">
              <a:lnSpc>
                <a:spcPct val="115000"/>
              </a:lnSpc>
              <a:spcAft>
                <a:spcPts val="1000"/>
              </a:spcAft>
            </a:pPr>
            <a:r>
              <a:rPr lang="ar-SA" b="1" dirty="0">
                <a:solidFill>
                  <a:srgbClr val="0D0D0D"/>
                </a:solidFill>
                <a:ea typeface="Calibri"/>
              </a:rPr>
              <a:t> قد يشعر بعض الآباء بالضجر نتيجة إهمال أطفالهم لبعض واجباتهم من أعمال منزلية بسيطة أو ترتيبهم لملابسهم </a:t>
            </a:r>
            <a:r>
              <a:rPr lang="ar-SA" b="1" dirty="0" smtClean="0">
                <a:solidFill>
                  <a:srgbClr val="0D0D0D"/>
                </a:solidFill>
                <a:ea typeface="Calibri"/>
              </a:rPr>
              <a:t>وغرفهم</a:t>
            </a:r>
            <a:endParaRPr lang="en-US" sz="1050" dirty="0">
              <a:ea typeface="Calibri"/>
              <a:cs typeface="Arial"/>
            </a:endParaRPr>
          </a:p>
        </p:txBody>
      </p:sp>
      <p:sp>
        <p:nvSpPr>
          <p:cNvPr id="7" name="Hexagon 6"/>
          <p:cNvSpPr/>
          <p:nvPr/>
        </p:nvSpPr>
        <p:spPr>
          <a:xfrm>
            <a:off x="1524000" y="2667000"/>
            <a:ext cx="3217618" cy="2362200"/>
          </a:xfrm>
          <a:prstGeom prst="hexagon">
            <a:avLst/>
          </a:prstGeom>
        </p:spPr>
        <p:style>
          <a:lnRef idx="2">
            <a:schemeClr val="accent6"/>
          </a:lnRef>
          <a:fillRef idx="1">
            <a:schemeClr val="lt1"/>
          </a:fillRef>
          <a:effectRef idx="0">
            <a:schemeClr val="accent6"/>
          </a:effectRef>
          <a:fontRef idx="minor">
            <a:schemeClr val="dk1"/>
          </a:fontRef>
        </p:style>
        <p:txBody>
          <a:bodyPr rtlCol="1" anchor="ctr"/>
          <a:lstStyle/>
          <a:p>
            <a:pPr algn="r" rtl="1">
              <a:lnSpc>
                <a:spcPct val="115000"/>
              </a:lnSpc>
              <a:spcAft>
                <a:spcPts val="1000"/>
              </a:spcAft>
            </a:pPr>
            <a:r>
              <a:rPr lang="ar-SA" sz="2000" b="1" dirty="0">
                <a:solidFill>
                  <a:srgbClr val="7030A0"/>
                </a:solidFill>
                <a:ea typeface="Calibri"/>
              </a:rPr>
              <a:t>رعاية الطفل وتقديم الحب له</a:t>
            </a:r>
            <a:endParaRPr lang="en-US" sz="1050" dirty="0">
              <a:ea typeface="Calibri"/>
              <a:cs typeface="Arial"/>
            </a:endParaRPr>
          </a:p>
          <a:p>
            <a:pPr algn="r" rtl="1">
              <a:lnSpc>
                <a:spcPct val="115000"/>
              </a:lnSpc>
              <a:spcAft>
                <a:spcPts val="1000"/>
              </a:spcAft>
            </a:pPr>
            <a:r>
              <a:rPr lang="ar-SA" b="1" dirty="0">
                <a:solidFill>
                  <a:srgbClr val="0D0D0D"/>
                </a:solidFill>
                <a:ea typeface="Calibri"/>
              </a:rPr>
              <a:t> إنّ تقديم الحب والرعاية للطفل يجعلهم مرتبيطين أكثر بذويهم وأكثر تقبّلاً لهم ولقيمهم التي يعلمونهم إيّاها.</a:t>
            </a:r>
            <a:endParaRPr lang="en-US" sz="1050" dirty="0">
              <a:ea typeface="Calibri"/>
              <a:cs typeface="Arial"/>
            </a:endParaRPr>
          </a:p>
        </p:txBody>
      </p:sp>
      <p:sp>
        <p:nvSpPr>
          <p:cNvPr id="6" name="Left-Up Arrow 5"/>
          <p:cNvSpPr/>
          <p:nvPr/>
        </p:nvSpPr>
        <p:spPr>
          <a:xfrm>
            <a:off x="4343400" y="3962400"/>
            <a:ext cx="1828800" cy="914400"/>
          </a:xfrm>
          <a:prstGeom prst="leftUpArrow">
            <a:avLst/>
          </a:prstGeom>
        </p:spPr>
        <p:style>
          <a:lnRef idx="2">
            <a:schemeClr val="accent4">
              <a:shade val="50000"/>
            </a:schemeClr>
          </a:lnRef>
          <a:fillRef idx="1">
            <a:schemeClr val="accent4"/>
          </a:fillRef>
          <a:effectRef idx="0">
            <a:schemeClr val="accent4"/>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2892114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randombar(horizontal)">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80">
                                          <p:stCondLst>
                                            <p:cond delay="0"/>
                                          </p:stCondLst>
                                        </p:cTn>
                                        <p:tgtEl>
                                          <p:spTgt spid="5"/>
                                        </p:tgtEl>
                                      </p:cBhvr>
                                    </p:animEffect>
                                    <p:anim calcmode="lin" valueType="num">
                                      <p:cBhvr>
                                        <p:cTn id="13"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8" dur="26">
                                          <p:stCondLst>
                                            <p:cond delay="650"/>
                                          </p:stCondLst>
                                        </p:cTn>
                                        <p:tgtEl>
                                          <p:spTgt spid="5"/>
                                        </p:tgtEl>
                                      </p:cBhvr>
                                      <p:to x="100000" y="60000"/>
                                    </p:animScale>
                                    <p:animScale>
                                      <p:cBhvr>
                                        <p:cTn id="19" dur="166" decel="50000">
                                          <p:stCondLst>
                                            <p:cond delay="676"/>
                                          </p:stCondLst>
                                        </p:cTn>
                                        <p:tgtEl>
                                          <p:spTgt spid="5"/>
                                        </p:tgtEl>
                                      </p:cBhvr>
                                      <p:to x="100000" y="100000"/>
                                    </p:animScale>
                                    <p:animScale>
                                      <p:cBhvr>
                                        <p:cTn id="20" dur="26">
                                          <p:stCondLst>
                                            <p:cond delay="1312"/>
                                          </p:stCondLst>
                                        </p:cTn>
                                        <p:tgtEl>
                                          <p:spTgt spid="5"/>
                                        </p:tgtEl>
                                      </p:cBhvr>
                                      <p:to x="100000" y="80000"/>
                                    </p:animScale>
                                    <p:animScale>
                                      <p:cBhvr>
                                        <p:cTn id="21" dur="166" decel="50000">
                                          <p:stCondLst>
                                            <p:cond delay="1338"/>
                                          </p:stCondLst>
                                        </p:cTn>
                                        <p:tgtEl>
                                          <p:spTgt spid="5"/>
                                        </p:tgtEl>
                                      </p:cBhvr>
                                      <p:to x="100000" y="100000"/>
                                    </p:animScale>
                                    <p:animScale>
                                      <p:cBhvr>
                                        <p:cTn id="22" dur="26">
                                          <p:stCondLst>
                                            <p:cond delay="1642"/>
                                          </p:stCondLst>
                                        </p:cTn>
                                        <p:tgtEl>
                                          <p:spTgt spid="5"/>
                                        </p:tgtEl>
                                      </p:cBhvr>
                                      <p:to x="100000" y="90000"/>
                                    </p:animScale>
                                    <p:animScale>
                                      <p:cBhvr>
                                        <p:cTn id="23" dur="166" decel="50000">
                                          <p:stCondLst>
                                            <p:cond delay="1668"/>
                                          </p:stCondLst>
                                        </p:cTn>
                                        <p:tgtEl>
                                          <p:spTgt spid="5"/>
                                        </p:tgtEl>
                                      </p:cBhvr>
                                      <p:to x="100000" y="100000"/>
                                    </p:animScale>
                                    <p:animScale>
                                      <p:cBhvr>
                                        <p:cTn id="24" dur="26">
                                          <p:stCondLst>
                                            <p:cond delay="1808"/>
                                          </p:stCondLst>
                                        </p:cTn>
                                        <p:tgtEl>
                                          <p:spTgt spid="5"/>
                                        </p:tgtEl>
                                      </p:cBhvr>
                                      <p:to x="100000" y="95000"/>
                                    </p:animScale>
                                    <p:animScale>
                                      <p:cBhvr>
                                        <p:cTn id="25" dur="166" decel="50000">
                                          <p:stCondLst>
                                            <p:cond delay="1834"/>
                                          </p:stCondLst>
                                        </p:cTn>
                                        <p:tgtEl>
                                          <p:spTgt spid="5"/>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randombar(horizontal)">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down)">
                                      <p:cBhvr>
                                        <p:cTn id="35" dur="580">
                                          <p:stCondLst>
                                            <p:cond delay="0"/>
                                          </p:stCondLst>
                                        </p:cTn>
                                        <p:tgtEl>
                                          <p:spTgt spid="7"/>
                                        </p:tgtEl>
                                      </p:cBhvr>
                                    </p:animEffect>
                                    <p:anim calcmode="lin" valueType="num">
                                      <p:cBhvr>
                                        <p:cTn id="3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1" dur="26">
                                          <p:stCondLst>
                                            <p:cond delay="650"/>
                                          </p:stCondLst>
                                        </p:cTn>
                                        <p:tgtEl>
                                          <p:spTgt spid="7"/>
                                        </p:tgtEl>
                                      </p:cBhvr>
                                      <p:to x="100000" y="60000"/>
                                    </p:animScale>
                                    <p:animScale>
                                      <p:cBhvr>
                                        <p:cTn id="42" dur="166" decel="50000">
                                          <p:stCondLst>
                                            <p:cond delay="676"/>
                                          </p:stCondLst>
                                        </p:cTn>
                                        <p:tgtEl>
                                          <p:spTgt spid="7"/>
                                        </p:tgtEl>
                                      </p:cBhvr>
                                      <p:to x="100000" y="100000"/>
                                    </p:animScale>
                                    <p:animScale>
                                      <p:cBhvr>
                                        <p:cTn id="43" dur="26">
                                          <p:stCondLst>
                                            <p:cond delay="1312"/>
                                          </p:stCondLst>
                                        </p:cTn>
                                        <p:tgtEl>
                                          <p:spTgt spid="7"/>
                                        </p:tgtEl>
                                      </p:cBhvr>
                                      <p:to x="100000" y="80000"/>
                                    </p:animScale>
                                    <p:animScale>
                                      <p:cBhvr>
                                        <p:cTn id="44" dur="166" decel="50000">
                                          <p:stCondLst>
                                            <p:cond delay="1338"/>
                                          </p:stCondLst>
                                        </p:cTn>
                                        <p:tgtEl>
                                          <p:spTgt spid="7"/>
                                        </p:tgtEl>
                                      </p:cBhvr>
                                      <p:to x="100000" y="100000"/>
                                    </p:animScale>
                                    <p:animScale>
                                      <p:cBhvr>
                                        <p:cTn id="45" dur="26">
                                          <p:stCondLst>
                                            <p:cond delay="1642"/>
                                          </p:stCondLst>
                                        </p:cTn>
                                        <p:tgtEl>
                                          <p:spTgt spid="7"/>
                                        </p:tgtEl>
                                      </p:cBhvr>
                                      <p:to x="100000" y="90000"/>
                                    </p:animScale>
                                    <p:animScale>
                                      <p:cBhvr>
                                        <p:cTn id="46" dur="166" decel="50000">
                                          <p:stCondLst>
                                            <p:cond delay="1668"/>
                                          </p:stCondLst>
                                        </p:cTn>
                                        <p:tgtEl>
                                          <p:spTgt spid="7"/>
                                        </p:tgtEl>
                                      </p:cBhvr>
                                      <p:to x="100000" y="100000"/>
                                    </p:animScale>
                                    <p:animScale>
                                      <p:cBhvr>
                                        <p:cTn id="47" dur="26">
                                          <p:stCondLst>
                                            <p:cond delay="1808"/>
                                          </p:stCondLst>
                                        </p:cTn>
                                        <p:tgtEl>
                                          <p:spTgt spid="7"/>
                                        </p:tgtEl>
                                      </p:cBhvr>
                                      <p:to x="100000" y="95000"/>
                                    </p:animScale>
                                    <p:animScale>
                                      <p:cBhvr>
                                        <p:cTn id="48"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0 صور خلفيات بوربوينت للعروض مبهرة ورائعة"/>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Hexagon 3"/>
          <p:cNvSpPr/>
          <p:nvPr/>
        </p:nvSpPr>
        <p:spPr>
          <a:xfrm>
            <a:off x="4717176" y="609600"/>
            <a:ext cx="3588624" cy="2590800"/>
          </a:xfrm>
          <a:prstGeom prst="hexagon">
            <a:avLst/>
          </a:prstGeom>
        </p:spPr>
        <p:style>
          <a:lnRef idx="2">
            <a:schemeClr val="accent2"/>
          </a:lnRef>
          <a:fillRef idx="1">
            <a:schemeClr val="lt1"/>
          </a:fillRef>
          <a:effectRef idx="0">
            <a:schemeClr val="accent2"/>
          </a:effectRef>
          <a:fontRef idx="minor">
            <a:schemeClr val="dk1"/>
          </a:fontRef>
        </p:style>
        <p:txBody>
          <a:bodyPr rtlCol="1" anchor="ctr"/>
          <a:lstStyle/>
          <a:p>
            <a:pPr algn="r" rtl="1">
              <a:lnSpc>
                <a:spcPct val="115000"/>
              </a:lnSpc>
              <a:spcAft>
                <a:spcPts val="1000"/>
              </a:spcAft>
            </a:pPr>
            <a:r>
              <a:rPr lang="ar-SA" sz="2200" b="1" dirty="0">
                <a:solidFill>
                  <a:srgbClr val="7030A0"/>
                </a:solidFill>
                <a:ea typeface="Calibri"/>
              </a:rPr>
              <a:t>منح الخيارات </a:t>
            </a:r>
            <a:r>
              <a:rPr lang="ar-SA" sz="2200" b="1" dirty="0" smtClean="0">
                <a:solidFill>
                  <a:srgbClr val="7030A0"/>
                </a:solidFill>
                <a:ea typeface="Calibri"/>
              </a:rPr>
              <a:t>للطفل</a:t>
            </a:r>
            <a:endParaRPr lang="ar-EG" sz="1100" dirty="0" smtClean="0">
              <a:ea typeface="Calibri"/>
              <a:cs typeface="Arial"/>
            </a:endParaRPr>
          </a:p>
          <a:p>
            <a:pPr algn="r" rtl="1">
              <a:lnSpc>
                <a:spcPct val="115000"/>
              </a:lnSpc>
              <a:spcAft>
                <a:spcPts val="1000"/>
              </a:spcAft>
            </a:pPr>
            <a:r>
              <a:rPr lang="ar-SA" sz="2000" b="1" dirty="0" smtClean="0">
                <a:solidFill>
                  <a:srgbClr val="0D0D0D"/>
                </a:solidFill>
                <a:ea typeface="Calibri"/>
              </a:rPr>
              <a:t>من </a:t>
            </a:r>
            <a:r>
              <a:rPr lang="ar-SA" sz="2000" b="1" dirty="0">
                <a:solidFill>
                  <a:srgbClr val="0D0D0D"/>
                </a:solidFill>
                <a:ea typeface="Calibri"/>
              </a:rPr>
              <a:t>المهم أن تُزرع الثقة بالنفس لدى الطفل منذ بداية تربيته، فيجب منحه بعض السلطة والحرية في الاختيار في أموره الخاصة دون محاولة إجباره على أي خيار</a:t>
            </a:r>
            <a:endParaRPr lang="en-US" sz="1050" dirty="0">
              <a:ea typeface="Calibri"/>
              <a:cs typeface="Arial"/>
            </a:endParaRPr>
          </a:p>
        </p:txBody>
      </p:sp>
      <p:sp>
        <p:nvSpPr>
          <p:cNvPr id="6" name="Hexagon 5"/>
          <p:cNvSpPr/>
          <p:nvPr/>
        </p:nvSpPr>
        <p:spPr>
          <a:xfrm>
            <a:off x="1499558" y="2019300"/>
            <a:ext cx="3217618" cy="2362200"/>
          </a:xfrm>
          <a:prstGeom prst="hexagon">
            <a:avLst/>
          </a:prstGeom>
        </p:spPr>
        <p:style>
          <a:lnRef idx="2">
            <a:schemeClr val="accent3"/>
          </a:lnRef>
          <a:fillRef idx="1">
            <a:schemeClr val="lt1"/>
          </a:fillRef>
          <a:effectRef idx="0">
            <a:schemeClr val="accent3"/>
          </a:effectRef>
          <a:fontRef idx="minor">
            <a:schemeClr val="dk1"/>
          </a:fontRef>
        </p:style>
        <p:txBody>
          <a:bodyPr rtlCol="1" anchor="ctr"/>
          <a:lstStyle/>
          <a:p>
            <a:pPr algn="r" rtl="1">
              <a:lnSpc>
                <a:spcPct val="115000"/>
              </a:lnSpc>
              <a:spcAft>
                <a:spcPts val="1000"/>
              </a:spcAft>
            </a:pPr>
            <a:r>
              <a:rPr lang="ar-SA" sz="2200" b="1" dirty="0">
                <a:solidFill>
                  <a:srgbClr val="7030A0"/>
                </a:solidFill>
                <a:ea typeface="Calibri"/>
              </a:rPr>
              <a:t>الانتباه للتصرّفات أمامهم</a:t>
            </a:r>
            <a:endParaRPr lang="en-US" sz="1100" dirty="0">
              <a:ea typeface="Calibri"/>
              <a:cs typeface="Arial"/>
            </a:endParaRPr>
          </a:p>
          <a:p>
            <a:pPr algn="r" rtl="1"/>
            <a:r>
              <a:rPr lang="ar-SA" sz="2000" b="1" dirty="0">
                <a:solidFill>
                  <a:srgbClr val="0D0D0D"/>
                </a:solidFill>
                <a:ea typeface="Calibri"/>
              </a:rPr>
              <a:t> عادة ما يكتسب الأطفال سلوكهم وأخلاقهم من ذويهم أو من تعاملهم مع الكبار بشكل عام</a:t>
            </a:r>
            <a:endParaRPr lang="en-US" sz="1050" dirty="0">
              <a:ea typeface="Calibri"/>
              <a:cs typeface="Arial"/>
            </a:endParaRPr>
          </a:p>
        </p:txBody>
      </p:sp>
      <p:sp>
        <p:nvSpPr>
          <p:cNvPr id="7" name="Left-Up Arrow 6"/>
          <p:cNvSpPr/>
          <p:nvPr/>
        </p:nvSpPr>
        <p:spPr>
          <a:xfrm>
            <a:off x="4386532" y="3200400"/>
            <a:ext cx="1828800" cy="914400"/>
          </a:xfrm>
          <a:prstGeom prst="leftUpArrow">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endParaRPr lang="ar-EG"/>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91000" y="4343400"/>
            <a:ext cx="2876550" cy="1219200"/>
          </a:xfrm>
          <a:prstGeom prst="rect">
            <a:avLst/>
          </a:prstGeom>
        </p:spPr>
      </p:pic>
    </p:spTree>
    <p:extLst>
      <p:ext uri="{BB962C8B-B14F-4D97-AF65-F5344CB8AC3E}">
        <p14:creationId xmlns:p14="http://schemas.microsoft.com/office/powerpoint/2010/main" val="2892114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randombar(horizontal)">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80">
                                          <p:stCondLst>
                                            <p:cond delay="0"/>
                                          </p:stCondLst>
                                        </p:cTn>
                                        <p:tgtEl>
                                          <p:spTgt spid="4"/>
                                        </p:tgtEl>
                                      </p:cBhvr>
                                    </p:animEffect>
                                    <p:anim calcmode="lin" valueType="num">
                                      <p:cBhvr>
                                        <p:cTn id="13"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8" dur="26">
                                          <p:stCondLst>
                                            <p:cond delay="650"/>
                                          </p:stCondLst>
                                        </p:cTn>
                                        <p:tgtEl>
                                          <p:spTgt spid="4"/>
                                        </p:tgtEl>
                                      </p:cBhvr>
                                      <p:to x="100000" y="60000"/>
                                    </p:animScale>
                                    <p:animScale>
                                      <p:cBhvr>
                                        <p:cTn id="19" dur="166" decel="50000">
                                          <p:stCondLst>
                                            <p:cond delay="676"/>
                                          </p:stCondLst>
                                        </p:cTn>
                                        <p:tgtEl>
                                          <p:spTgt spid="4"/>
                                        </p:tgtEl>
                                      </p:cBhvr>
                                      <p:to x="100000" y="100000"/>
                                    </p:animScale>
                                    <p:animScale>
                                      <p:cBhvr>
                                        <p:cTn id="20" dur="26">
                                          <p:stCondLst>
                                            <p:cond delay="1312"/>
                                          </p:stCondLst>
                                        </p:cTn>
                                        <p:tgtEl>
                                          <p:spTgt spid="4"/>
                                        </p:tgtEl>
                                      </p:cBhvr>
                                      <p:to x="100000" y="80000"/>
                                    </p:animScale>
                                    <p:animScale>
                                      <p:cBhvr>
                                        <p:cTn id="21" dur="166" decel="50000">
                                          <p:stCondLst>
                                            <p:cond delay="1338"/>
                                          </p:stCondLst>
                                        </p:cTn>
                                        <p:tgtEl>
                                          <p:spTgt spid="4"/>
                                        </p:tgtEl>
                                      </p:cBhvr>
                                      <p:to x="100000" y="100000"/>
                                    </p:animScale>
                                    <p:animScale>
                                      <p:cBhvr>
                                        <p:cTn id="22" dur="26">
                                          <p:stCondLst>
                                            <p:cond delay="1642"/>
                                          </p:stCondLst>
                                        </p:cTn>
                                        <p:tgtEl>
                                          <p:spTgt spid="4"/>
                                        </p:tgtEl>
                                      </p:cBhvr>
                                      <p:to x="100000" y="90000"/>
                                    </p:animScale>
                                    <p:animScale>
                                      <p:cBhvr>
                                        <p:cTn id="23" dur="166" decel="50000">
                                          <p:stCondLst>
                                            <p:cond delay="1668"/>
                                          </p:stCondLst>
                                        </p:cTn>
                                        <p:tgtEl>
                                          <p:spTgt spid="4"/>
                                        </p:tgtEl>
                                      </p:cBhvr>
                                      <p:to x="100000" y="100000"/>
                                    </p:animScale>
                                    <p:animScale>
                                      <p:cBhvr>
                                        <p:cTn id="24" dur="26">
                                          <p:stCondLst>
                                            <p:cond delay="1808"/>
                                          </p:stCondLst>
                                        </p:cTn>
                                        <p:tgtEl>
                                          <p:spTgt spid="4"/>
                                        </p:tgtEl>
                                      </p:cBhvr>
                                      <p:to x="100000" y="95000"/>
                                    </p:animScale>
                                    <p:animScale>
                                      <p:cBhvr>
                                        <p:cTn id="25" dur="166" decel="50000">
                                          <p:stCondLst>
                                            <p:cond delay="1834"/>
                                          </p:stCondLst>
                                        </p:cTn>
                                        <p:tgtEl>
                                          <p:spTgt spid="4"/>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down)">
                                      <p:cBhvr>
                                        <p:cTn id="30" dur="580">
                                          <p:stCondLst>
                                            <p:cond delay="0"/>
                                          </p:stCondLst>
                                        </p:cTn>
                                        <p:tgtEl>
                                          <p:spTgt spid="6"/>
                                        </p:tgtEl>
                                      </p:cBhvr>
                                    </p:animEffect>
                                    <p:anim calcmode="lin" valueType="num">
                                      <p:cBhvr>
                                        <p:cTn id="31"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6" dur="26">
                                          <p:stCondLst>
                                            <p:cond delay="650"/>
                                          </p:stCondLst>
                                        </p:cTn>
                                        <p:tgtEl>
                                          <p:spTgt spid="6"/>
                                        </p:tgtEl>
                                      </p:cBhvr>
                                      <p:to x="100000" y="60000"/>
                                    </p:animScale>
                                    <p:animScale>
                                      <p:cBhvr>
                                        <p:cTn id="37" dur="166" decel="50000">
                                          <p:stCondLst>
                                            <p:cond delay="676"/>
                                          </p:stCondLst>
                                        </p:cTn>
                                        <p:tgtEl>
                                          <p:spTgt spid="6"/>
                                        </p:tgtEl>
                                      </p:cBhvr>
                                      <p:to x="100000" y="100000"/>
                                    </p:animScale>
                                    <p:animScale>
                                      <p:cBhvr>
                                        <p:cTn id="38" dur="26">
                                          <p:stCondLst>
                                            <p:cond delay="1312"/>
                                          </p:stCondLst>
                                        </p:cTn>
                                        <p:tgtEl>
                                          <p:spTgt spid="6"/>
                                        </p:tgtEl>
                                      </p:cBhvr>
                                      <p:to x="100000" y="80000"/>
                                    </p:animScale>
                                    <p:animScale>
                                      <p:cBhvr>
                                        <p:cTn id="39" dur="166" decel="50000">
                                          <p:stCondLst>
                                            <p:cond delay="1338"/>
                                          </p:stCondLst>
                                        </p:cTn>
                                        <p:tgtEl>
                                          <p:spTgt spid="6"/>
                                        </p:tgtEl>
                                      </p:cBhvr>
                                      <p:to x="100000" y="100000"/>
                                    </p:animScale>
                                    <p:animScale>
                                      <p:cBhvr>
                                        <p:cTn id="40" dur="26">
                                          <p:stCondLst>
                                            <p:cond delay="1642"/>
                                          </p:stCondLst>
                                        </p:cTn>
                                        <p:tgtEl>
                                          <p:spTgt spid="6"/>
                                        </p:tgtEl>
                                      </p:cBhvr>
                                      <p:to x="100000" y="90000"/>
                                    </p:animScale>
                                    <p:animScale>
                                      <p:cBhvr>
                                        <p:cTn id="41" dur="166" decel="50000">
                                          <p:stCondLst>
                                            <p:cond delay="1668"/>
                                          </p:stCondLst>
                                        </p:cTn>
                                        <p:tgtEl>
                                          <p:spTgt spid="6"/>
                                        </p:tgtEl>
                                      </p:cBhvr>
                                      <p:to x="100000" y="100000"/>
                                    </p:animScale>
                                    <p:animScale>
                                      <p:cBhvr>
                                        <p:cTn id="42" dur="26">
                                          <p:stCondLst>
                                            <p:cond delay="1808"/>
                                          </p:stCondLst>
                                        </p:cTn>
                                        <p:tgtEl>
                                          <p:spTgt spid="6"/>
                                        </p:tgtEl>
                                      </p:cBhvr>
                                      <p:to x="100000" y="95000"/>
                                    </p:animScale>
                                    <p:animScale>
                                      <p:cBhvr>
                                        <p:cTn id="43" dur="166" decel="50000">
                                          <p:stCondLst>
                                            <p:cond delay="1834"/>
                                          </p:stCondLst>
                                        </p:cTn>
                                        <p:tgtEl>
                                          <p:spTgt spid="6"/>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randombar(horizontal)">
                                      <p:cBhvr>
                                        <p:cTn id="4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0 صور خلفيات بوربوينت للعروض مبهرة ورائعة"/>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590800" y="228600"/>
            <a:ext cx="4219425" cy="622222"/>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rtl="1">
              <a:lnSpc>
                <a:spcPct val="115000"/>
              </a:lnSpc>
              <a:spcAft>
                <a:spcPts val="1000"/>
              </a:spcAft>
            </a:pPr>
            <a:r>
              <a:rPr lang="ar-EG" sz="3200" b="1" u="dbl" dirty="0">
                <a:solidFill>
                  <a:srgbClr val="C00000"/>
                </a:solidFill>
                <a:ea typeface="Calibri"/>
              </a:rPr>
              <a:t>طرق تعامل المدرب مع الأطفال</a:t>
            </a:r>
            <a:endParaRPr lang="en-US" sz="1100" dirty="0">
              <a:ea typeface="Calibri"/>
              <a:cs typeface="Arial"/>
            </a:endParaRPr>
          </a:p>
        </p:txBody>
      </p:sp>
      <p:sp>
        <p:nvSpPr>
          <p:cNvPr id="5" name="Rectangle 4"/>
          <p:cNvSpPr/>
          <p:nvPr/>
        </p:nvSpPr>
        <p:spPr>
          <a:xfrm>
            <a:off x="1676400" y="1143000"/>
            <a:ext cx="6172200" cy="1848711"/>
          </a:xfrm>
          <a:prstGeom prst="rect">
            <a:avLst/>
          </a:prstGeom>
        </p:spPr>
        <p:txBody>
          <a:bodyPr wrap="square">
            <a:spAutoFit/>
          </a:bodyPr>
          <a:lstStyle/>
          <a:p>
            <a:pPr algn="r" rtl="1">
              <a:lnSpc>
                <a:spcPct val="115000"/>
              </a:lnSpc>
              <a:spcAft>
                <a:spcPts val="1000"/>
              </a:spcAft>
            </a:pPr>
            <a:r>
              <a:rPr lang="ar-EG" sz="2000" b="1" dirty="0">
                <a:solidFill>
                  <a:srgbClr val="7030A0"/>
                </a:solidFill>
                <a:ea typeface="Calibri"/>
              </a:rPr>
              <a:t>تربية طفل قادر على إدارة حياته</a:t>
            </a:r>
            <a:endParaRPr lang="en-US" sz="1050" dirty="0">
              <a:ea typeface="Calibri"/>
              <a:cs typeface="Arial"/>
            </a:endParaRPr>
          </a:p>
          <a:p>
            <a:pPr algn="r" rtl="1">
              <a:lnSpc>
                <a:spcPct val="115000"/>
              </a:lnSpc>
              <a:spcAft>
                <a:spcPts val="1000"/>
              </a:spcAft>
            </a:pPr>
            <a:r>
              <a:rPr lang="ar-EG" b="1" dirty="0">
                <a:solidFill>
                  <a:srgbClr val="0D0D0D"/>
                </a:solidFill>
                <a:ea typeface="Calibri"/>
              </a:rPr>
              <a:t>مفتاح النجاح في إنشاء نظام دعم قوي للطفل في المنزل، بحيث يكبر سعيداً وراضياً عن إنجازاته وطموحاته، هو التركيز على تنمية جوانب فريدة في شخصيته، وغرس محبة التعليم وقيمه لدى الطفل منذ الصغر، إليك هذه التقنيات التي تساعدك على تحقيق ذلك وبشكل يومي:</a:t>
            </a:r>
            <a:endParaRPr lang="en-US" sz="1050" dirty="0">
              <a:ea typeface="Calibri"/>
              <a:cs typeface="Arial"/>
            </a:endParaRPr>
          </a:p>
        </p:txBody>
      </p:sp>
      <p:sp>
        <p:nvSpPr>
          <p:cNvPr id="6" name="Left-Right Arrow 5"/>
          <p:cNvSpPr/>
          <p:nvPr/>
        </p:nvSpPr>
        <p:spPr>
          <a:xfrm>
            <a:off x="3962400" y="3810000"/>
            <a:ext cx="1066800" cy="533400"/>
          </a:xfrm>
          <a:prstGeom prst="leftRightArrow">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endParaRPr lang="ar-EG"/>
          </a:p>
        </p:txBody>
      </p:sp>
      <p:sp>
        <p:nvSpPr>
          <p:cNvPr id="7" name="Rectangle 6"/>
          <p:cNvSpPr/>
          <p:nvPr/>
        </p:nvSpPr>
        <p:spPr>
          <a:xfrm>
            <a:off x="5029200" y="3352800"/>
            <a:ext cx="2209800" cy="1447800"/>
          </a:xfrm>
          <a:prstGeom prst="rect">
            <a:avLst/>
          </a:prstGeom>
        </p:spPr>
        <p:style>
          <a:lnRef idx="1">
            <a:schemeClr val="accent4"/>
          </a:lnRef>
          <a:fillRef idx="2">
            <a:schemeClr val="accent4"/>
          </a:fillRef>
          <a:effectRef idx="1">
            <a:schemeClr val="accent4"/>
          </a:effectRef>
          <a:fontRef idx="minor">
            <a:schemeClr val="dk1"/>
          </a:fontRef>
        </p:style>
        <p:txBody>
          <a:bodyPr rtlCol="1" anchor="ctr"/>
          <a:lstStyle/>
          <a:p>
            <a:pPr algn="ctr"/>
            <a:r>
              <a:rPr lang="ar-EG" b="1" dirty="0">
                <a:solidFill>
                  <a:srgbClr val="E36C0A"/>
                </a:solidFill>
                <a:ea typeface="Calibri"/>
              </a:rPr>
              <a:t>تنمية مهارات ومواهب الطفل: </a:t>
            </a:r>
            <a:r>
              <a:rPr lang="ar-EG" b="1" dirty="0">
                <a:solidFill>
                  <a:srgbClr val="0D0D0D"/>
                </a:solidFill>
                <a:ea typeface="Calibri"/>
              </a:rPr>
              <a:t>لدى كل طفل مواهب فريدة، عليك دعمها والعمل على تنميتها</a:t>
            </a:r>
            <a:endParaRPr lang="ar-EG" dirty="0"/>
          </a:p>
        </p:txBody>
      </p:sp>
      <p:sp>
        <p:nvSpPr>
          <p:cNvPr id="9" name="Rectangle 8"/>
          <p:cNvSpPr/>
          <p:nvPr/>
        </p:nvSpPr>
        <p:spPr>
          <a:xfrm>
            <a:off x="1752600" y="3352800"/>
            <a:ext cx="2209800" cy="1447800"/>
          </a:xfrm>
          <a:prstGeom prst="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EG" b="1" dirty="0">
                <a:solidFill>
                  <a:srgbClr val="E36C0A"/>
                </a:solidFill>
                <a:ea typeface="Calibri"/>
              </a:rPr>
              <a:t>احترام أساليب التعلم المختلفة: </a:t>
            </a:r>
            <a:r>
              <a:rPr lang="ar-EG" b="1" dirty="0">
                <a:solidFill>
                  <a:srgbClr val="0D0D0D"/>
                </a:solidFill>
                <a:ea typeface="Calibri"/>
              </a:rPr>
              <a:t>من خلال الانتباه إلى الطريقة التي يتعلم بها طفلك بشكل أفضل</a:t>
            </a:r>
            <a:endParaRPr lang="ar-EG" dirty="0"/>
          </a:p>
        </p:txBody>
      </p:sp>
    </p:spTree>
    <p:extLst>
      <p:ext uri="{BB962C8B-B14F-4D97-AF65-F5344CB8AC3E}">
        <p14:creationId xmlns:p14="http://schemas.microsoft.com/office/powerpoint/2010/main" val="2892114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randombar(horizontal)">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1000" fill="hold"/>
                                        <p:tgtEl>
                                          <p:spTgt spid="7"/>
                                        </p:tgtEl>
                                        <p:attrNameLst>
                                          <p:attrName>ppt_w</p:attrName>
                                        </p:attrNameLst>
                                      </p:cBhvr>
                                      <p:tavLst>
                                        <p:tav tm="0">
                                          <p:val>
                                            <p:fltVal val="0"/>
                                          </p:val>
                                        </p:tav>
                                        <p:tav tm="100000">
                                          <p:val>
                                            <p:strVal val="#ppt_w"/>
                                          </p:val>
                                        </p:tav>
                                      </p:tavLst>
                                    </p:anim>
                                    <p:anim calcmode="lin" valueType="num">
                                      <p:cBhvr>
                                        <p:cTn id="23" dur="1000" fill="hold"/>
                                        <p:tgtEl>
                                          <p:spTgt spid="7"/>
                                        </p:tgtEl>
                                        <p:attrNameLst>
                                          <p:attrName>ppt_h</p:attrName>
                                        </p:attrNameLst>
                                      </p:cBhvr>
                                      <p:tavLst>
                                        <p:tav tm="0">
                                          <p:val>
                                            <p:fltVal val="0"/>
                                          </p:val>
                                        </p:tav>
                                        <p:tav tm="100000">
                                          <p:val>
                                            <p:strVal val="#ppt_h"/>
                                          </p:val>
                                        </p:tav>
                                      </p:tavLst>
                                    </p:anim>
                                    <p:anim calcmode="lin" valueType="num">
                                      <p:cBhvr>
                                        <p:cTn id="24" dur="1000" fill="hold"/>
                                        <p:tgtEl>
                                          <p:spTgt spid="7"/>
                                        </p:tgtEl>
                                        <p:attrNameLst>
                                          <p:attrName>style.rotation</p:attrName>
                                        </p:attrNameLst>
                                      </p:cBhvr>
                                      <p:tavLst>
                                        <p:tav tm="0">
                                          <p:val>
                                            <p:fltVal val="90"/>
                                          </p:val>
                                        </p:tav>
                                        <p:tav tm="100000">
                                          <p:val>
                                            <p:fltVal val="0"/>
                                          </p:val>
                                        </p:tav>
                                      </p:tavLst>
                                    </p:anim>
                                    <p:animEffect transition="in" filter="fade">
                                      <p:cBhvr>
                                        <p:cTn id="25" dur="10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500" fill="hold"/>
                                        <p:tgtEl>
                                          <p:spTgt spid="6"/>
                                        </p:tgtEl>
                                        <p:attrNameLst>
                                          <p:attrName>ppt_w</p:attrName>
                                        </p:attrNameLst>
                                      </p:cBhvr>
                                      <p:tavLst>
                                        <p:tav tm="0">
                                          <p:val>
                                            <p:fltVal val="0"/>
                                          </p:val>
                                        </p:tav>
                                        <p:tav tm="100000">
                                          <p:val>
                                            <p:strVal val="#ppt_w"/>
                                          </p:val>
                                        </p:tav>
                                      </p:tavLst>
                                    </p:anim>
                                    <p:anim calcmode="lin" valueType="num">
                                      <p:cBhvr>
                                        <p:cTn id="31" dur="500" fill="hold"/>
                                        <p:tgtEl>
                                          <p:spTgt spid="6"/>
                                        </p:tgtEl>
                                        <p:attrNameLst>
                                          <p:attrName>ppt_h</p:attrName>
                                        </p:attrNameLst>
                                      </p:cBhvr>
                                      <p:tavLst>
                                        <p:tav tm="0">
                                          <p:val>
                                            <p:fltVal val="0"/>
                                          </p:val>
                                        </p:tav>
                                        <p:tav tm="100000">
                                          <p:val>
                                            <p:strVal val="#ppt_h"/>
                                          </p:val>
                                        </p:tav>
                                      </p:tavLst>
                                    </p:anim>
                                    <p:animEffect transition="in" filter="fad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1000" fill="hold"/>
                                        <p:tgtEl>
                                          <p:spTgt spid="9"/>
                                        </p:tgtEl>
                                        <p:attrNameLst>
                                          <p:attrName>ppt_w</p:attrName>
                                        </p:attrNameLst>
                                      </p:cBhvr>
                                      <p:tavLst>
                                        <p:tav tm="0">
                                          <p:val>
                                            <p:fltVal val="0"/>
                                          </p:val>
                                        </p:tav>
                                        <p:tav tm="100000">
                                          <p:val>
                                            <p:strVal val="#ppt_w"/>
                                          </p:val>
                                        </p:tav>
                                      </p:tavLst>
                                    </p:anim>
                                    <p:anim calcmode="lin" valueType="num">
                                      <p:cBhvr>
                                        <p:cTn id="38" dur="1000" fill="hold"/>
                                        <p:tgtEl>
                                          <p:spTgt spid="9"/>
                                        </p:tgtEl>
                                        <p:attrNameLst>
                                          <p:attrName>ppt_h</p:attrName>
                                        </p:attrNameLst>
                                      </p:cBhvr>
                                      <p:tavLst>
                                        <p:tav tm="0">
                                          <p:val>
                                            <p:fltVal val="0"/>
                                          </p:val>
                                        </p:tav>
                                        <p:tav tm="100000">
                                          <p:val>
                                            <p:strVal val="#ppt_h"/>
                                          </p:val>
                                        </p:tav>
                                      </p:tavLst>
                                    </p:anim>
                                    <p:anim calcmode="lin" valueType="num">
                                      <p:cBhvr>
                                        <p:cTn id="39" dur="1000" fill="hold"/>
                                        <p:tgtEl>
                                          <p:spTgt spid="9"/>
                                        </p:tgtEl>
                                        <p:attrNameLst>
                                          <p:attrName>style.rotation</p:attrName>
                                        </p:attrNameLst>
                                      </p:cBhvr>
                                      <p:tavLst>
                                        <p:tav tm="0">
                                          <p:val>
                                            <p:fltVal val="90"/>
                                          </p:val>
                                        </p:tav>
                                        <p:tav tm="100000">
                                          <p:val>
                                            <p:fltVal val="0"/>
                                          </p:val>
                                        </p:tav>
                                      </p:tavLst>
                                    </p:anim>
                                    <p:animEffect transition="in" filter="fade">
                                      <p:cBhvr>
                                        <p:cTn id="4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animBg="1"/>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0 صور خلفيات بوربوينت للعروض مبهرة ورائعة"/>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Quad Arrow 2"/>
          <p:cNvSpPr/>
          <p:nvPr/>
        </p:nvSpPr>
        <p:spPr>
          <a:xfrm>
            <a:off x="3352800" y="2362200"/>
            <a:ext cx="2133600" cy="2057400"/>
          </a:xfrm>
          <a:prstGeom prst="quadArrow">
            <a:avLst>
              <a:gd name="adj1" fmla="val 14114"/>
              <a:gd name="adj2" fmla="val 18726"/>
              <a:gd name="adj3" fmla="val 22500"/>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endParaRPr lang="ar-EG"/>
          </a:p>
        </p:txBody>
      </p:sp>
      <p:sp>
        <p:nvSpPr>
          <p:cNvPr id="5" name="Rectangle 4"/>
          <p:cNvSpPr/>
          <p:nvPr/>
        </p:nvSpPr>
        <p:spPr>
          <a:xfrm>
            <a:off x="5524500" y="2667000"/>
            <a:ext cx="2705100" cy="1447800"/>
          </a:xfrm>
          <a:prstGeom prst="re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ar-EG" b="1" dirty="0">
                <a:solidFill>
                  <a:srgbClr val="E36C0A"/>
                </a:solidFill>
                <a:ea typeface="Calibri"/>
              </a:rPr>
              <a:t>تناول الطعام معاً: </a:t>
            </a:r>
            <a:r>
              <a:rPr lang="ar-EG" b="1" dirty="0">
                <a:solidFill>
                  <a:srgbClr val="0D0D0D"/>
                </a:solidFill>
                <a:ea typeface="Calibri"/>
              </a:rPr>
              <a:t>حتى لو لم تكن خارقاً في إعداد الطعام، فمتعة طفلك تتمحور حول المحادثات التي تخوضونها أثناء تناول وجبات الطعام معاً كأسرة واحدة</a:t>
            </a:r>
            <a:endParaRPr lang="ar-EG" dirty="0"/>
          </a:p>
        </p:txBody>
      </p:sp>
      <p:sp>
        <p:nvSpPr>
          <p:cNvPr id="6" name="Rectangle 5"/>
          <p:cNvSpPr/>
          <p:nvPr/>
        </p:nvSpPr>
        <p:spPr>
          <a:xfrm>
            <a:off x="3048000" y="4419600"/>
            <a:ext cx="2819399" cy="1295400"/>
          </a:xfrm>
          <a:prstGeom prst="rect">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ar-EG" b="1" dirty="0">
                <a:solidFill>
                  <a:srgbClr val="E36C0A"/>
                </a:solidFill>
                <a:ea typeface="Calibri"/>
              </a:rPr>
              <a:t>معانقة الطفل: </a:t>
            </a:r>
            <a:r>
              <a:rPr lang="ar-EG" b="1" dirty="0">
                <a:solidFill>
                  <a:srgbClr val="0D0D0D"/>
                </a:solidFill>
                <a:ea typeface="Calibri"/>
              </a:rPr>
              <a:t>طوال اليوم حيث يساعده العناق على تخفيف أي توتر قد يشعر به</a:t>
            </a:r>
            <a:endParaRPr lang="ar-EG" dirty="0"/>
          </a:p>
        </p:txBody>
      </p:sp>
      <p:sp>
        <p:nvSpPr>
          <p:cNvPr id="7" name="Rectangle 6"/>
          <p:cNvSpPr/>
          <p:nvPr/>
        </p:nvSpPr>
        <p:spPr>
          <a:xfrm>
            <a:off x="457200" y="2667000"/>
            <a:ext cx="2891287" cy="1447800"/>
          </a:xfrm>
          <a:prstGeom prst="rect">
            <a:avLst/>
          </a:prstGeom>
        </p:spPr>
        <p:style>
          <a:lnRef idx="1">
            <a:schemeClr val="dk1"/>
          </a:lnRef>
          <a:fillRef idx="2">
            <a:schemeClr val="dk1"/>
          </a:fillRef>
          <a:effectRef idx="1">
            <a:schemeClr val="dk1"/>
          </a:effectRef>
          <a:fontRef idx="minor">
            <a:schemeClr val="dk1"/>
          </a:fontRef>
        </p:style>
        <p:txBody>
          <a:bodyPr rtlCol="1" anchor="ctr"/>
          <a:lstStyle/>
          <a:p>
            <a:pPr algn="ctr"/>
            <a:r>
              <a:rPr lang="ar-EG" b="1" dirty="0">
                <a:solidFill>
                  <a:srgbClr val="E36C0A"/>
                </a:solidFill>
                <a:ea typeface="Calibri"/>
              </a:rPr>
              <a:t>توازن وقت النوم: </a:t>
            </a:r>
            <a:r>
              <a:rPr lang="ar-EG" b="1" dirty="0">
                <a:solidFill>
                  <a:srgbClr val="0D0D0D"/>
                </a:solidFill>
                <a:ea typeface="Calibri"/>
              </a:rPr>
              <a:t>من خلال تأسيس روتين ثابت لوقت النوم، مع التأكد من إيقاف تشغيل الكمبيوتر والتلفزيون قبل 30 دقيقة على الأقل من موعد نوم الأطفال</a:t>
            </a:r>
            <a:endParaRPr lang="ar-EG" dirty="0"/>
          </a:p>
        </p:txBody>
      </p:sp>
      <p:sp>
        <p:nvSpPr>
          <p:cNvPr id="8" name="Rectangle 7"/>
          <p:cNvSpPr/>
          <p:nvPr/>
        </p:nvSpPr>
        <p:spPr>
          <a:xfrm>
            <a:off x="3314700" y="888522"/>
            <a:ext cx="2209800" cy="1447800"/>
          </a:xfrm>
          <a:prstGeom prst="rect">
            <a:avLst/>
          </a:prstGeom>
        </p:spPr>
        <p:style>
          <a:lnRef idx="1">
            <a:schemeClr val="accent6"/>
          </a:lnRef>
          <a:fillRef idx="2">
            <a:schemeClr val="accent6"/>
          </a:fillRef>
          <a:effectRef idx="1">
            <a:schemeClr val="accent6"/>
          </a:effectRef>
          <a:fontRef idx="minor">
            <a:schemeClr val="dk1"/>
          </a:fontRef>
        </p:style>
        <p:txBody>
          <a:bodyPr rtlCol="1" anchor="ctr"/>
          <a:lstStyle/>
          <a:p>
            <a:pPr algn="ctr"/>
            <a:r>
              <a:rPr lang="ar-EG" b="1" dirty="0">
                <a:solidFill>
                  <a:srgbClr val="E36C0A"/>
                </a:solidFill>
                <a:ea typeface="Calibri"/>
              </a:rPr>
              <a:t>أهمية القراءة: </a:t>
            </a:r>
            <a:r>
              <a:rPr lang="ar-EG" b="1" dirty="0">
                <a:solidFill>
                  <a:srgbClr val="0D0D0D"/>
                </a:solidFill>
                <a:ea typeface="Calibri"/>
              </a:rPr>
              <a:t>عندما تمسك كتاباً وتقضي وقتاً مع ابنك خلال قراءة قصة</a:t>
            </a:r>
            <a:endParaRPr lang="ar-EG" dirty="0"/>
          </a:p>
        </p:txBody>
      </p:sp>
    </p:spTree>
    <p:extLst>
      <p:ext uri="{BB962C8B-B14F-4D97-AF65-F5344CB8AC3E}">
        <p14:creationId xmlns:p14="http://schemas.microsoft.com/office/powerpoint/2010/main" val="2892114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randombar(horizontal)">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fltVal val="0"/>
                                          </p:val>
                                        </p:tav>
                                        <p:tav tm="100000">
                                          <p:val>
                                            <p:strVal val="#ppt_w"/>
                                          </p:val>
                                        </p:tav>
                                      </p:tavLst>
                                    </p:anim>
                                    <p:anim calcmode="lin" valueType="num">
                                      <p:cBhvr>
                                        <p:cTn id="13" dur="1000" fill="hold"/>
                                        <p:tgtEl>
                                          <p:spTgt spid="3"/>
                                        </p:tgtEl>
                                        <p:attrNameLst>
                                          <p:attrName>ppt_h</p:attrName>
                                        </p:attrNameLst>
                                      </p:cBhvr>
                                      <p:tavLst>
                                        <p:tav tm="0">
                                          <p:val>
                                            <p:fltVal val="0"/>
                                          </p:val>
                                        </p:tav>
                                        <p:tav tm="100000">
                                          <p:val>
                                            <p:strVal val="#ppt_h"/>
                                          </p:val>
                                        </p:tav>
                                      </p:tavLst>
                                    </p:anim>
                                    <p:anim calcmode="lin" valueType="num">
                                      <p:cBhvr>
                                        <p:cTn id="14" dur="1000" fill="hold"/>
                                        <p:tgtEl>
                                          <p:spTgt spid="3"/>
                                        </p:tgtEl>
                                        <p:attrNameLst>
                                          <p:attrName>style.rotation</p:attrName>
                                        </p:attrNameLst>
                                      </p:cBhvr>
                                      <p:tavLst>
                                        <p:tav tm="0">
                                          <p:val>
                                            <p:fltVal val="90"/>
                                          </p:val>
                                        </p:tav>
                                        <p:tav tm="100000">
                                          <p:val>
                                            <p:fltVal val="0"/>
                                          </p:val>
                                        </p:tav>
                                      </p:tavLst>
                                    </p:anim>
                                    <p:animEffect transition="in" filter="fade">
                                      <p:cBhvr>
                                        <p:cTn id="15" dur="10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p:cTn id="20" dur="500" fill="hold"/>
                                        <p:tgtEl>
                                          <p:spTgt spid="8"/>
                                        </p:tgtEl>
                                        <p:attrNameLst>
                                          <p:attrName>ppt_w</p:attrName>
                                        </p:attrNameLst>
                                      </p:cBhvr>
                                      <p:tavLst>
                                        <p:tav tm="0">
                                          <p:val>
                                            <p:fltVal val="0"/>
                                          </p:val>
                                        </p:tav>
                                        <p:tav tm="100000">
                                          <p:val>
                                            <p:strVal val="#ppt_w"/>
                                          </p:val>
                                        </p:tav>
                                      </p:tavLst>
                                    </p:anim>
                                    <p:anim calcmode="lin" valueType="num">
                                      <p:cBhvr>
                                        <p:cTn id="21" dur="500" fill="hold"/>
                                        <p:tgtEl>
                                          <p:spTgt spid="8"/>
                                        </p:tgtEl>
                                        <p:attrNameLst>
                                          <p:attrName>ppt_h</p:attrName>
                                        </p:attrNameLst>
                                      </p:cBhvr>
                                      <p:tavLst>
                                        <p:tav tm="0">
                                          <p:val>
                                            <p:fltVal val="0"/>
                                          </p:val>
                                        </p:tav>
                                        <p:tav tm="100000">
                                          <p:val>
                                            <p:strVal val="#ppt_h"/>
                                          </p:val>
                                        </p:tav>
                                      </p:tavLst>
                                    </p:anim>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down)">
                                      <p:cBhvr>
                                        <p:cTn id="27" dur="580">
                                          <p:stCondLst>
                                            <p:cond delay="0"/>
                                          </p:stCondLst>
                                        </p:cTn>
                                        <p:tgtEl>
                                          <p:spTgt spid="5"/>
                                        </p:tgtEl>
                                      </p:cBhvr>
                                    </p:animEffect>
                                    <p:anim calcmode="lin" valueType="num">
                                      <p:cBhvr>
                                        <p:cTn id="2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3" dur="26">
                                          <p:stCondLst>
                                            <p:cond delay="650"/>
                                          </p:stCondLst>
                                        </p:cTn>
                                        <p:tgtEl>
                                          <p:spTgt spid="5"/>
                                        </p:tgtEl>
                                      </p:cBhvr>
                                      <p:to x="100000" y="60000"/>
                                    </p:animScale>
                                    <p:animScale>
                                      <p:cBhvr>
                                        <p:cTn id="34" dur="166" decel="50000">
                                          <p:stCondLst>
                                            <p:cond delay="676"/>
                                          </p:stCondLst>
                                        </p:cTn>
                                        <p:tgtEl>
                                          <p:spTgt spid="5"/>
                                        </p:tgtEl>
                                      </p:cBhvr>
                                      <p:to x="100000" y="100000"/>
                                    </p:animScale>
                                    <p:animScale>
                                      <p:cBhvr>
                                        <p:cTn id="35" dur="26">
                                          <p:stCondLst>
                                            <p:cond delay="1312"/>
                                          </p:stCondLst>
                                        </p:cTn>
                                        <p:tgtEl>
                                          <p:spTgt spid="5"/>
                                        </p:tgtEl>
                                      </p:cBhvr>
                                      <p:to x="100000" y="80000"/>
                                    </p:animScale>
                                    <p:animScale>
                                      <p:cBhvr>
                                        <p:cTn id="36" dur="166" decel="50000">
                                          <p:stCondLst>
                                            <p:cond delay="1338"/>
                                          </p:stCondLst>
                                        </p:cTn>
                                        <p:tgtEl>
                                          <p:spTgt spid="5"/>
                                        </p:tgtEl>
                                      </p:cBhvr>
                                      <p:to x="100000" y="100000"/>
                                    </p:animScale>
                                    <p:animScale>
                                      <p:cBhvr>
                                        <p:cTn id="37" dur="26">
                                          <p:stCondLst>
                                            <p:cond delay="1642"/>
                                          </p:stCondLst>
                                        </p:cTn>
                                        <p:tgtEl>
                                          <p:spTgt spid="5"/>
                                        </p:tgtEl>
                                      </p:cBhvr>
                                      <p:to x="100000" y="90000"/>
                                    </p:animScale>
                                    <p:animScale>
                                      <p:cBhvr>
                                        <p:cTn id="38" dur="166" decel="50000">
                                          <p:stCondLst>
                                            <p:cond delay="1668"/>
                                          </p:stCondLst>
                                        </p:cTn>
                                        <p:tgtEl>
                                          <p:spTgt spid="5"/>
                                        </p:tgtEl>
                                      </p:cBhvr>
                                      <p:to x="100000" y="100000"/>
                                    </p:animScale>
                                    <p:animScale>
                                      <p:cBhvr>
                                        <p:cTn id="39" dur="26">
                                          <p:stCondLst>
                                            <p:cond delay="1808"/>
                                          </p:stCondLst>
                                        </p:cTn>
                                        <p:tgtEl>
                                          <p:spTgt spid="5"/>
                                        </p:tgtEl>
                                      </p:cBhvr>
                                      <p:to x="100000" y="95000"/>
                                    </p:animScale>
                                    <p:animScale>
                                      <p:cBhvr>
                                        <p:cTn id="40" dur="166" decel="50000">
                                          <p:stCondLst>
                                            <p:cond delay="1834"/>
                                          </p:stCondLst>
                                        </p:cTn>
                                        <p:tgtEl>
                                          <p:spTgt spid="5"/>
                                        </p:tgtEl>
                                      </p:cBhvr>
                                      <p:to x="100000" y="100000"/>
                                    </p:animScale>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wipe(down)">
                                      <p:cBhvr>
                                        <p:cTn id="45" dur="580">
                                          <p:stCondLst>
                                            <p:cond delay="0"/>
                                          </p:stCondLst>
                                        </p:cTn>
                                        <p:tgtEl>
                                          <p:spTgt spid="7"/>
                                        </p:tgtEl>
                                      </p:cBhvr>
                                    </p:animEffect>
                                    <p:anim calcmode="lin" valueType="num">
                                      <p:cBhvr>
                                        <p:cTn id="4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51" dur="26">
                                          <p:stCondLst>
                                            <p:cond delay="650"/>
                                          </p:stCondLst>
                                        </p:cTn>
                                        <p:tgtEl>
                                          <p:spTgt spid="7"/>
                                        </p:tgtEl>
                                      </p:cBhvr>
                                      <p:to x="100000" y="60000"/>
                                    </p:animScale>
                                    <p:animScale>
                                      <p:cBhvr>
                                        <p:cTn id="52" dur="166" decel="50000">
                                          <p:stCondLst>
                                            <p:cond delay="676"/>
                                          </p:stCondLst>
                                        </p:cTn>
                                        <p:tgtEl>
                                          <p:spTgt spid="7"/>
                                        </p:tgtEl>
                                      </p:cBhvr>
                                      <p:to x="100000" y="100000"/>
                                    </p:animScale>
                                    <p:animScale>
                                      <p:cBhvr>
                                        <p:cTn id="53" dur="26">
                                          <p:stCondLst>
                                            <p:cond delay="1312"/>
                                          </p:stCondLst>
                                        </p:cTn>
                                        <p:tgtEl>
                                          <p:spTgt spid="7"/>
                                        </p:tgtEl>
                                      </p:cBhvr>
                                      <p:to x="100000" y="80000"/>
                                    </p:animScale>
                                    <p:animScale>
                                      <p:cBhvr>
                                        <p:cTn id="54" dur="166" decel="50000">
                                          <p:stCondLst>
                                            <p:cond delay="1338"/>
                                          </p:stCondLst>
                                        </p:cTn>
                                        <p:tgtEl>
                                          <p:spTgt spid="7"/>
                                        </p:tgtEl>
                                      </p:cBhvr>
                                      <p:to x="100000" y="100000"/>
                                    </p:animScale>
                                    <p:animScale>
                                      <p:cBhvr>
                                        <p:cTn id="55" dur="26">
                                          <p:stCondLst>
                                            <p:cond delay="1642"/>
                                          </p:stCondLst>
                                        </p:cTn>
                                        <p:tgtEl>
                                          <p:spTgt spid="7"/>
                                        </p:tgtEl>
                                      </p:cBhvr>
                                      <p:to x="100000" y="90000"/>
                                    </p:animScale>
                                    <p:animScale>
                                      <p:cBhvr>
                                        <p:cTn id="56" dur="166" decel="50000">
                                          <p:stCondLst>
                                            <p:cond delay="1668"/>
                                          </p:stCondLst>
                                        </p:cTn>
                                        <p:tgtEl>
                                          <p:spTgt spid="7"/>
                                        </p:tgtEl>
                                      </p:cBhvr>
                                      <p:to x="100000" y="100000"/>
                                    </p:animScale>
                                    <p:animScale>
                                      <p:cBhvr>
                                        <p:cTn id="57" dur="26">
                                          <p:stCondLst>
                                            <p:cond delay="1808"/>
                                          </p:stCondLst>
                                        </p:cTn>
                                        <p:tgtEl>
                                          <p:spTgt spid="7"/>
                                        </p:tgtEl>
                                      </p:cBhvr>
                                      <p:to x="100000" y="95000"/>
                                    </p:animScale>
                                    <p:animScale>
                                      <p:cBhvr>
                                        <p:cTn id="58" dur="166" decel="50000">
                                          <p:stCondLst>
                                            <p:cond delay="1834"/>
                                          </p:stCondLst>
                                        </p:cTn>
                                        <p:tgtEl>
                                          <p:spTgt spid="7"/>
                                        </p:tgtEl>
                                      </p:cBhvr>
                                      <p:to x="100000" y="100000"/>
                                    </p:animScale>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6"/>
                                        </p:tgtEl>
                                        <p:attrNameLst>
                                          <p:attrName>style.visibility</p:attrName>
                                        </p:attrNameLst>
                                      </p:cBhvr>
                                      <p:to>
                                        <p:strVal val="visible"/>
                                      </p:to>
                                    </p:set>
                                    <p:anim calcmode="lin" valueType="num">
                                      <p:cBhvr>
                                        <p:cTn id="63" dur="1000" fill="hold"/>
                                        <p:tgtEl>
                                          <p:spTgt spid="6"/>
                                        </p:tgtEl>
                                        <p:attrNameLst>
                                          <p:attrName>ppt_w</p:attrName>
                                        </p:attrNameLst>
                                      </p:cBhvr>
                                      <p:tavLst>
                                        <p:tav tm="0">
                                          <p:val>
                                            <p:fltVal val="0"/>
                                          </p:val>
                                        </p:tav>
                                        <p:tav tm="100000">
                                          <p:val>
                                            <p:strVal val="#ppt_w"/>
                                          </p:val>
                                        </p:tav>
                                      </p:tavLst>
                                    </p:anim>
                                    <p:anim calcmode="lin" valueType="num">
                                      <p:cBhvr>
                                        <p:cTn id="64" dur="1000" fill="hold"/>
                                        <p:tgtEl>
                                          <p:spTgt spid="6"/>
                                        </p:tgtEl>
                                        <p:attrNameLst>
                                          <p:attrName>ppt_h</p:attrName>
                                        </p:attrNameLst>
                                      </p:cBhvr>
                                      <p:tavLst>
                                        <p:tav tm="0">
                                          <p:val>
                                            <p:fltVal val="0"/>
                                          </p:val>
                                        </p:tav>
                                        <p:tav tm="100000">
                                          <p:val>
                                            <p:strVal val="#ppt_h"/>
                                          </p:val>
                                        </p:tav>
                                      </p:tavLst>
                                    </p:anim>
                                    <p:anim calcmode="lin" valueType="num">
                                      <p:cBhvr>
                                        <p:cTn id="65" dur="1000" fill="hold"/>
                                        <p:tgtEl>
                                          <p:spTgt spid="6"/>
                                        </p:tgtEl>
                                        <p:attrNameLst>
                                          <p:attrName>style.rotation</p:attrName>
                                        </p:attrNameLst>
                                      </p:cBhvr>
                                      <p:tavLst>
                                        <p:tav tm="0">
                                          <p:val>
                                            <p:fltVal val="90"/>
                                          </p:val>
                                        </p:tav>
                                        <p:tav tm="100000">
                                          <p:val>
                                            <p:fltVal val="0"/>
                                          </p:val>
                                        </p:tav>
                                      </p:tavLst>
                                    </p:anim>
                                    <p:animEffect transition="in" filter="fade">
                                      <p:cBhvr>
                                        <p:cTn id="66"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0 صور خلفيات بوربوينت للعروض مبهرة ورائعة"/>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Down Arrow Callout 2"/>
          <p:cNvSpPr/>
          <p:nvPr/>
        </p:nvSpPr>
        <p:spPr>
          <a:xfrm>
            <a:off x="6172200" y="76200"/>
            <a:ext cx="2606040" cy="914400"/>
          </a:xfrm>
          <a:prstGeom prst="downArrowCallout">
            <a:avLst/>
          </a:prstGeom>
          <a:ln/>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EG" sz="2200" b="1" i="0" u="none" strike="noStrike" kern="0" cap="none" spc="0" normalizeH="0" baseline="0" noProof="0" dirty="0">
                <a:ln>
                  <a:noFill/>
                </a:ln>
                <a:solidFill>
                  <a:sysClr val="windowText" lastClr="000000"/>
                </a:solidFill>
                <a:effectLst/>
                <a:uLnTx/>
                <a:uFillTx/>
                <a:latin typeface="Calibri"/>
                <a:ea typeface="Calibri"/>
                <a:cs typeface="Arial"/>
              </a:rPr>
              <a:t>تمارين وألعاب تدريبية</a:t>
            </a:r>
            <a:endParaRPr kumimoji="0" lang="en-US" sz="1100" b="0" i="0" u="none" strike="noStrike" kern="0" cap="none" spc="0" normalizeH="0" baseline="0" noProof="0" dirty="0">
              <a:ln>
                <a:noFill/>
              </a:ln>
              <a:solidFill>
                <a:sysClr val="windowText" lastClr="000000"/>
              </a:solidFill>
              <a:effectLst/>
              <a:uLnTx/>
              <a:uFillTx/>
              <a:latin typeface="Calibri"/>
              <a:ea typeface="Calibri"/>
              <a:cs typeface="Arial"/>
            </a:endParaRPr>
          </a:p>
        </p:txBody>
      </p:sp>
      <p:sp>
        <p:nvSpPr>
          <p:cNvPr id="4" name="Rectangle 3"/>
          <p:cNvSpPr/>
          <p:nvPr/>
        </p:nvSpPr>
        <p:spPr>
          <a:xfrm>
            <a:off x="1371600" y="914400"/>
            <a:ext cx="5915995" cy="4940840"/>
          </a:xfrm>
          <a:prstGeom prst="rect">
            <a:avLst/>
          </a:prstGeom>
        </p:spPr>
        <p:txBody>
          <a:bodyPr wrap="square">
            <a:spAutoFit/>
          </a:bodyPr>
          <a:lstStyle/>
          <a:p>
            <a:pPr algn="r" rtl="1">
              <a:lnSpc>
                <a:spcPct val="115000"/>
              </a:lnSpc>
              <a:spcAft>
                <a:spcPts val="1000"/>
              </a:spcAft>
              <a:tabLst>
                <a:tab pos="793750" algn="l"/>
              </a:tabLst>
            </a:pPr>
            <a:r>
              <a:rPr lang="ar-EG" b="1" dirty="0">
                <a:solidFill>
                  <a:srgbClr val="C00000"/>
                </a:solidFill>
                <a:ea typeface="Calibri"/>
              </a:rPr>
              <a:t>انشطة كسر </a:t>
            </a:r>
            <a:r>
              <a:rPr lang="ar-EG" b="1" dirty="0" smtClean="0">
                <a:solidFill>
                  <a:srgbClr val="C00000"/>
                </a:solidFill>
                <a:ea typeface="Calibri"/>
              </a:rPr>
              <a:t>الجليد</a:t>
            </a:r>
            <a:endParaRPr lang="en-US" sz="1050" dirty="0">
              <a:ea typeface="Calibri"/>
              <a:cs typeface="Arial"/>
            </a:endParaRPr>
          </a:p>
          <a:p>
            <a:pPr algn="r" rtl="1">
              <a:lnSpc>
                <a:spcPct val="115000"/>
              </a:lnSpc>
              <a:spcAft>
                <a:spcPts val="1000"/>
              </a:spcAft>
              <a:tabLst>
                <a:tab pos="793750" algn="l"/>
              </a:tabLst>
            </a:pPr>
            <a:r>
              <a:rPr lang="ar-EG" b="1" dirty="0">
                <a:ea typeface="Calibri"/>
              </a:rPr>
              <a:t>سلة المعلومات</a:t>
            </a:r>
            <a:endParaRPr lang="en-US" sz="1050" dirty="0">
              <a:ea typeface="Calibri"/>
              <a:cs typeface="Arial"/>
            </a:endParaRPr>
          </a:p>
          <a:p>
            <a:pPr algn="r" rtl="1">
              <a:lnSpc>
                <a:spcPct val="115000"/>
              </a:lnSpc>
              <a:spcAft>
                <a:spcPts val="1000"/>
              </a:spcAft>
              <a:tabLst>
                <a:tab pos="793750" algn="l"/>
              </a:tabLst>
            </a:pPr>
            <a:r>
              <a:rPr lang="ar-EG" b="1" dirty="0">
                <a:ea typeface="Calibri"/>
              </a:rPr>
              <a:t>الفكرة ببساطة كالاتي :</a:t>
            </a:r>
            <a:endParaRPr lang="en-US" sz="1050" dirty="0">
              <a:ea typeface="Calibri"/>
              <a:cs typeface="Arial"/>
            </a:endParaRPr>
          </a:p>
          <a:p>
            <a:pPr algn="r" rtl="1">
              <a:lnSpc>
                <a:spcPct val="115000"/>
              </a:lnSpc>
              <a:spcAft>
                <a:spcPts val="1000"/>
              </a:spcAft>
              <a:tabLst>
                <a:tab pos="793750" algn="l"/>
              </a:tabLst>
            </a:pPr>
            <a:r>
              <a:rPr lang="ar-EG" b="1" dirty="0" smtClean="0">
                <a:ea typeface="Calibri"/>
              </a:rPr>
              <a:t>1- </a:t>
            </a:r>
            <a:r>
              <a:rPr lang="ar-EG" b="1" dirty="0">
                <a:ea typeface="Calibri"/>
              </a:rPr>
              <a:t>سلال صغيرة</a:t>
            </a:r>
            <a:endParaRPr lang="en-US" sz="1050" dirty="0">
              <a:ea typeface="Calibri"/>
              <a:cs typeface="Arial"/>
            </a:endParaRPr>
          </a:p>
          <a:p>
            <a:pPr algn="r" rtl="1">
              <a:lnSpc>
                <a:spcPct val="115000"/>
              </a:lnSpc>
              <a:spcAft>
                <a:spcPts val="1000"/>
              </a:spcAft>
              <a:tabLst>
                <a:tab pos="793750" algn="l"/>
              </a:tabLst>
            </a:pPr>
            <a:r>
              <a:rPr lang="ar-EG" b="1" dirty="0">
                <a:ea typeface="Calibri"/>
              </a:rPr>
              <a:t>2- أوراق ملونة</a:t>
            </a:r>
            <a:endParaRPr lang="en-US" sz="1050" dirty="0">
              <a:ea typeface="Calibri"/>
              <a:cs typeface="Arial"/>
            </a:endParaRPr>
          </a:p>
          <a:p>
            <a:pPr algn="r" rtl="1">
              <a:lnSpc>
                <a:spcPct val="115000"/>
              </a:lnSpc>
              <a:spcAft>
                <a:spcPts val="1000"/>
              </a:spcAft>
              <a:tabLst>
                <a:tab pos="793750" algn="l"/>
              </a:tabLst>
            </a:pPr>
            <a:r>
              <a:rPr lang="ar-EG" b="1" dirty="0">
                <a:ea typeface="Calibri"/>
              </a:rPr>
              <a:t>3- اقلام ملونة</a:t>
            </a:r>
            <a:endParaRPr lang="en-US" sz="1050" dirty="0">
              <a:ea typeface="Calibri"/>
              <a:cs typeface="Arial"/>
            </a:endParaRPr>
          </a:p>
          <a:p>
            <a:pPr algn="r" rtl="1">
              <a:lnSpc>
                <a:spcPct val="115000"/>
              </a:lnSpc>
              <a:spcAft>
                <a:spcPts val="1000"/>
              </a:spcAft>
              <a:tabLst>
                <a:tab pos="793750" algn="l"/>
              </a:tabLst>
            </a:pPr>
            <a:r>
              <a:rPr lang="ar-EG" b="1" dirty="0">
                <a:ea typeface="Calibri"/>
              </a:rPr>
              <a:t>الطريقة :</a:t>
            </a:r>
            <a:endParaRPr lang="en-US" sz="1050" dirty="0">
              <a:ea typeface="Calibri"/>
              <a:cs typeface="Arial"/>
            </a:endParaRPr>
          </a:p>
          <a:p>
            <a:pPr algn="r" rtl="1">
              <a:lnSpc>
                <a:spcPct val="115000"/>
              </a:lnSpc>
              <a:spcAft>
                <a:spcPts val="1000"/>
              </a:spcAft>
              <a:tabLst>
                <a:tab pos="793750" algn="l"/>
              </a:tabLst>
            </a:pPr>
            <a:r>
              <a:rPr lang="ar-EG" b="1" dirty="0">
                <a:ea typeface="Calibri"/>
              </a:rPr>
              <a:t>1- توزع مجموعة من الأوراق على المتدربين بالاضافة الى مجموعة من الأقلام الملونة ، ويعطى كل متدرب سلة </a:t>
            </a:r>
            <a:endParaRPr lang="en-US" sz="1050" dirty="0">
              <a:ea typeface="Calibri"/>
              <a:cs typeface="Arial"/>
            </a:endParaRPr>
          </a:p>
          <a:p>
            <a:pPr algn="r" rtl="1">
              <a:lnSpc>
                <a:spcPct val="115000"/>
              </a:lnSpc>
              <a:spcAft>
                <a:spcPts val="1000"/>
              </a:spcAft>
              <a:tabLst>
                <a:tab pos="793750" algn="l"/>
              </a:tabLst>
            </a:pPr>
            <a:r>
              <a:rPr lang="ar-EG" b="1" dirty="0">
                <a:ea typeface="Calibri"/>
              </a:rPr>
              <a:t>2- يطلب من المتدربين محاولة جمع أكبر قدر ممكن من المعلومات عن بقية المتدربين وذلك بالتجول داخل القاعة وتدوين المعلومات في البطاقات الملونة ووضعها في السلال بشرط أن تطرح الأسئلة بصوت عالي وسرعة الحركة </a:t>
            </a:r>
            <a:r>
              <a:rPr lang="ar-EG" b="1" dirty="0" smtClean="0">
                <a:ea typeface="Calibri"/>
              </a:rPr>
              <a:t>.</a:t>
            </a:r>
            <a:endParaRPr lang="en-US" sz="1050" dirty="0">
              <a:ea typeface="Calibri"/>
              <a:cs typeface="Arial"/>
            </a:endParaRPr>
          </a:p>
        </p:txBody>
      </p:sp>
    </p:spTree>
    <p:extLst>
      <p:ext uri="{BB962C8B-B14F-4D97-AF65-F5344CB8AC3E}">
        <p14:creationId xmlns:p14="http://schemas.microsoft.com/office/powerpoint/2010/main" val="2892114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randombar(horizontal)">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خلفيات بوربوينت 2020 HD ناعمة وهادئة بدون حقوق | مصراوى الشامل"/>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
            <a:ext cx="9144000" cy="687705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5410200" y="533400"/>
            <a:ext cx="3068239" cy="2177996"/>
            <a:chOff x="6832228" y="320265"/>
            <a:chExt cx="4090985" cy="2419656"/>
          </a:xfrm>
        </p:grpSpPr>
        <p:pic>
          <p:nvPicPr>
            <p:cNvPr id="4" name="Picture 3"/>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16220" t="16936" r="48725" b="16396"/>
            <a:stretch/>
          </p:blipFill>
          <p:spPr>
            <a:xfrm>
              <a:off x="8875058" y="320265"/>
              <a:ext cx="2048155" cy="2337697"/>
            </a:xfrm>
            <a:prstGeom prst="rect">
              <a:avLst/>
            </a:prstGeom>
          </p:spPr>
        </p:pic>
        <p:sp>
          <p:nvSpPr>
            <p:cNvPr id="5" name="TextBox 4"/>
            <p:cNvSpPr txBox="1"/>
            <p:nvPr/>
          </p:nvSpPr>
          <p:spPr>
            <a:xfrm>
              <a:off x="6832228" y="1269640"/>
              <a:ext cx="2453306" cy="1470281"/>
            </a:xfrm>
            <a:prstGeom prst="rect">
              <a:avLst/>
            </a:prstGeom>
            <a:noFill/>
          </p:spPr>
          <p:txBody>
            <a:bodyPr wrap="square" rtlCol="1">
              <a:spAutoFit/>
            </a:bodyPr>
            <a:lstStyle/>
            <a:p>
              <a:pPr algn="ctr"/>
              <a:r>
                <a:rPr lang="ar-EG" sz="4000" b="1" dirty="0">
                  <a:solidFill>
                    <a:srgbClr val="22798B"/>
                  </a:solidFill>
                  <a:latin typeface="ae_AlHor" panose="02060603050605020204" pitchFamily="18" charset="-78"/>
                  <a:cs typeface="ae_AlHor" panose="02060603050605020204" pitchFamily="18" charset="-78"/>
                </a:rPr>
                <a:t>الهدف العام</a:t>
              </a:r>
            </a:p>
          </p:txBody>
        </p:sp>
      </p:grpSp>
      <p:sp>
        <p:nvSpPr>
          <p:cNvPr id="2" name="Rectangle 1"/>
          <p:cNvSpPr/>
          <p:nvPr/>
        </p:nvSpPr>
        <p:spPr>
          <a:xfrm>
            <a:off x="762000" y="2905011"/>
            <a:ext cx="7467600" cy="1366528"/>
          </a:xfrm>
          <a:prstGeom prst="rect">
            <a:avLst/>
          </a:prstGeom>
        </p:spPr>
        <p:txBody>
          <a:bodyPr wrap="square">
            <a:spAutoFit/>
          </a:bodyPr>
          <a:lstStyle/>
          <a:p>
            <a:pPr algn="r" rtl="1">
              <a:lnSpc>
                <a:spcPct val="115000"/>
              </a:lnSpc>
              <a:spcAft>
                <a:spcPts val="0"/>
              </a:spcAft>
            </a:pPr>
            <a:r>
              <a:rPr lang="ar-SA" sz="2400" b="1" dirty="0">
                <a:solidFill>
                  <a:srgbClr val="0D0D0D"/>
                </a:solidFill>
                <a:ea typeface="Times New Roman"/>
              </a:rPr>
              <a:t>يهدف البرنامج إلي إكساب المشاركين معرفة مراحل النمو عند الأطفال وخصائص مرحلة الطفولة وطرق التعامل مع الأطفال ومهارات التعامل مع شجار الأطفال .</a:t>
            </a:r>
            <a:endParaRPr lang="en-US" sz="1200" dirty="0">
              <a:ea typeface="Calibri"/>
              <a:cs typeface="Arial"/>
            </a:endParaRPr>
          </a:p>
        </p:txBody>
      </p:sp>
    </p:spTree>
    <p:extLst>
      <p:ext uri="{BB962C8B-B14F-4D97-AF65-F5344CB8AC3E}">
        <p14:creationId xmlns:p14="http://schemas.microsoft.com/office/powerpoint/2010/main" val="2383682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80">
                                          <p:stCondLst>
                                            <p:cond delay="0"/>
                                          </p:stCondLst>
                                        </p:cTn>
                                        <p:tgtEl>
                                          <p:spTgt spid="3"/>
                                        </p:tgtEl>
                                      </p:cBhvr>
                                    </p:animEffect>
                                    <p:anim calcmode="lin" valueType="num">
                                      <p:cBhvr>
                                        <p:cTn id="13"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gtEl>
                                      </p:cBhvr>
                                      <p:to x="100000" y="60000"/>
                                    </p:animScale>
                                    <p:animScale>
                                      <p:cBhvr>
                                        <p:cTn id="19" dur="166" decel="50000">
                                          <p:stCondLst>
                                            <p:cond delay="676"/>
                                          </p:stCondLst>
                                        </p:cTn>
                                        <p:tgtEl>
                                          <p:spTgt spid="3"/>
                                        </p:tgtEl>
                                      </p:cBhvr>
                                      <p:to x="100000" y="100000"/>
                                    </p:animScale>
                                    <p:animScale>
                                      <p:cBhvr>
                                        <p:cTn id="20" dur="26">
                                          <p:stCondLst>
                                            <p:cond delay="1312"/>
                                          </p:stCondLst>
                                        </p:cTn>
                                        <p:tgtEl>
                                          <p:spTgt spid="3"/>
                                        </p:tgtEl>
                                      </p:cBhvr>
                                      <p:to x="100000" y="80000"/>
                                    </p:animScale>
                                    <p:animScale>
                                      <p:cBhvr>
                                        <p:cTn id="21" dur="166" decel="50000">
                                          <p:stCondLst>
                                            <p:cond delay="1338"/>
                                          </p:stCondLst>
                                        </p:cTn>
                                        <p:tgtEl>
                                          <p:spTgt spid="3"/>
                                        </p:tgtEl>
                                      </p:cBhvr>
                                      <p:to x="100000" y="100000"/>
                                    </p:animScale>
                                    <p:animScale>
                                      <p:cBhvr>
                                        <p:cTn id="22" dur="26">
                                          <p:stCondLst>
                                            <p:cond delay="1642"/>
                                          </p:stCondLst>
                                        </p:cTn>
                                        <p:tgtEl>
                                          <p:spTgt spid="3"/>
                                        </p:tgtEl>
                                      </p:cBhvr>
                                      <p:to x="100000" y="90000"/>
                                    </p:animScale>
                                    <p:animScale>
                                      <p:cBhvr>
                                        <p:cTn id="23" dur="166" decel="50000">
                                          <p:stCondLst>
                                            <p:cond delay="1668"/>
                                          </p:stCondLst>
                                        </p:cTn>
                                        <p:tgtEl>
                                          <p:spTgt spid="3"/>
                                        </p:tgtEl>
                                      </p:cBhvr>
                                      <p:to x="100000" y="100000"/>
                                    </p:animScale>
                                    <p:animScale>
                                      <p:cBhvr>
                                        <p:cTn id="24" dur="26">
                                          <p:stCondLst>
                                            <p:cond delay="1808"/>
                                          </p:stCondLst>
                                        </p:cTn>
                                        <p:tgtEl>
                                          <p:spTgt spid="3"/>
                                        </p:tgtEl>
                                      </p:cBhvr>
                                      <p:to x="100000" y="95000"/>
                                    </p:animScale>
                                    <p:animScale>
                                      <p:cBhvr>
                                        <p:cTn id="25" dur="166" decel="50000">
                                          <p:stCondLst>
                                            <p:cond delay="1834"/>
                                          </p:stCondLst>
                                        </p:cTn>
                                        <p:tgtEl>
                                          <p:spTgt spid="3"/>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 calcmode="lin" valueType="num">
                                      <p:cBhvr>
                                        <p:cTn id="30" dur="500" fill="hold"/>
                                        <p:tgtEl>
                                          <p:spTgt spid="2"/>
                                        </p:tgtEl>
                                        <p:attrNameLst>
                                          <p:attrName>ppt_w</p:attrName>
                                        </p:attrNameLst>
                                      </p:cBhvr>
                                      <p:tavLst>
                                        <p:tav tm="0">
                                          <p:val>
                                            <p:fltVal val="0"/>
                                          </p:val>
                                        </p:tav>
                                        <p:tav tm="100000">
                                          <p:val>
                                            <p:strVal val="#ppt_w"/>
                                          </p:val>
                                        </p:tav>
                                      </p:tavLst>
                                    </p:anim>
                                    <p:anim calcmode="lin" valueType="num">
                                      <p:cBhvr>
                                        <p:cTn id="31" dur="500" fill="hold"/>
                                        <p:tgtEl>
                                          <p:spTgt spid="2"/>
                                        </p:tgtEl>
                                        <p:attrNameLst>
                                          <p:attrName>ppt_h</p:attrName>
                                        </p:attrNameLst>
                                      </p:cBhvr>
                                      <p:tavLst>
                                        <p:tav tm="0">
                                          <p:val>
                                            <p:fltVal val="0"/>
                                          </p:val>
                                        </p:tav>
                                        <p:tav tm="100000">
                                          <p:val>
                                            <p:strVal val="#ppt_h"/>
                                          </p:val>
                                        </p:tav>
                                      </p:tavLst>
                                    </p:anim>
                                    <p:animEffect transition="in" filter="fade">
                                      <p:cBhvr>
                                        <p:cTn id="3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0 صور خلفيات بوربوينت للعروض مبهرة ورائعة"/>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838200" y="228600"/>
            <a:ext cx="6248400" cy="5325560"/>
          </a:xfrm>
          <a:prstGeom prst="rect">
            <a:avLst/>
          </a:prstGeom>
        </p:spPr>
        <p:txBody>
          <a:bodyPr wrap="square">
            <a:spAutoFit/>
          </a:bodyPr>
          <a:lstStyle/>
          <a:p>
            <a:pPr lvl="0" algn="r" rtl="1">
              <a:lnSpc>
                <a:spcPct val="115000"/>
              </a:lnSpc>
              <a:spcAft>
                <a:spcPts val="1000"/>
              </a:spcAft>
              <a:tabLst>
                <a:tab pos="793750" algn="l"/>
              </a:tabLst>
            </a:pPr>
            <a:r>
              <a:rPr lang="ar-EG" b="1" dirty="0">
                <a:solidFill>
                  <a:srgbClr val="C00000"/>
                </a:solidFill>
                <a:ea typeface="Calibri"/>
              </a:rPr>
              <a:t>المعلومات التي يمكن جمعها :</a:t>
            </a:r>
            <a:endParaRPr lang="en-US" sz="1050" dirty="0">
              <a:solidFill>
                <a:srgbClr val="C00000"/>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1- الاسم</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2- الحالة الاجتماعية</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3- الألوان المفضلة</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3- المأكولات المفضلة</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4- الدول المفضلة</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5- الهوايات المفضلة</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6- اسم اقرب صديق لك</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7- أحب مكان الى نفسك</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8- أكثر مرة كذب فيها</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9- آخر مرة قمت بزيارة أحد أقربائك</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10- كم مرة تكلمت بطريقة سلبية عن نفسك </a:t>
            </a:r>
            <a:r>
              <a:rPr lang="ar-EG" b="1" dirty="0" smtClean="0">
                <a:solidFill>
                  <a:prstClr val="black"/>
                </a:solidFill>
                <a:ea typeface="Calibri"/>
              </a:rPr>
              <a:t>اليوم</a:t>
            </a:r>
            <a:endParaRPr lang="en-US" sz="1050" dirty="0">
              <a:solidFill>
                <a:prstClr val="black"/>
              </a:solidFill>
              <a:ea typeface="Calibri"/>
              <a:cs typeface="Arial"/>
            </a:endParaRPr>
          </a:p>
        </p:txBody>
      </p:sp>
    </p:spTree>
    <p:extLst>
      <p:ext uri="{BB962C8B-B14F-4D97-AF65-F5344CB8AC3E}">
        <p14:creationId xmlns:p14="http://schemas.microsoft.com/office/powerpoint/2010/main" val="2892114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randombar(horizontal)">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0 صور خلفيات بوربوينت للعروض مبهرة ورائعة"/>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061713" y="685800"/>
            <a:ext cx="5562600" cy="2516586"/>
          </a:xfrm>
          <a:prstGeom prst="rect">
            <a:avLst/>
          </a:prstGeom>
        </p:spPr>
        <p:txBody>
          <a:bodyPr wrap="square">
            <a:spAutoFit/>
          </a:bodyPr>
          <a:lstStyle/>
          <a:p>
            <a:pPr lvl="0" algn="r" rtl="1">
              <a:lnSpc>
                <a:spcPct val="115000"/>
              </a:lnSpc>
              <a:spcAft>
                <a:spcPts val="1000"/>
              </a:spcAft>
              <a:tabLst>
                <a:tab pos="793750" algn="l"/>
              </a:tabLst>
            </a:pPr>
            <a:r>
              <a:rPr lang="ar-EG" b="1" dirty="0">
                <a:solidFill>
                  <a:prstClr val="black"/>
                </a:solidFill>
                <a:ea typeface="Calibri"/>
              </a:rPr>
              <a:t>11- مايتوقع الحصول عليه من الدورة</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12- كم يقيم نفسه هل هو شخص واثق من نفسه أم لا</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والى آخر ذلك من الأسئلة التي تحمل الجوانب المضحكة أو التعرف على الجوانب السلبية والايجابية للشخص .</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 </a:t>
            </a:r>
            <a:endParaRPr lang="en-US" sz="1050" dirty="0">
              <a:solidFill>
                <a:prstClr val="black"/>
              </a:solidFill>
              <a:ea typeface="Calibri"/>
              <a:cs typeface="Arial"/>
            </a:endParaRPr>
          </a:p>
          <a:p>
            <a:pPr lvl="0" algn="r" rtl="1">
              <a:lnSpc>
                <a:spcPct val="115000"/>
              </a:lnSpc>
              <a:spcAft>
                <a:spcPts val="1000"/>
              </a:spcAft>
              <a:tabLst>
                <a:tab pos="793750" algn="l"/>
              </a:tabLst>
            </a:pPr>
            <a:r>
              <a:rPr lang="ar-EG" b="1" dirty="0">
                <a:solidFill>
                  <a:prstClr val="black"/>
                </a:solidFill>
                <a:ea typeface="Calibri"/>
              </a:rPr>
              <a:t>تكون مدة هذه اللعبة بين 10-15 دقيقة</a:t>
            </a:r>
            <a:endParaRPr lang="en-US" sz="1050" dirty="0">
              <a:solidFill>
                <a:prstClr val="black"/>
              </a:solidFill>
              <a:ea typeface="Calibri"/>
              <a:cs typeface="Arial"/>
            </a:endParaRPr>
          </a:p>
        </p:txBody>
      </p:sp>
    </p:spTree>
    <p:extLst>
      <p:ext uri="{BB962C8B-B14F-4D97-AF65-F5344CB8AC3E}">
        <p14:creationId xmlns:p14="http://schemas.microsoft.com/office/powerpoint/2010/main" val="2892114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randombar(horizontal)">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خلفيات بوربوينت 2020 HD ناعمة وهادئة بدون حقوق | مصراوى الشامل"/>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
            <a:ext cx="9144000" cy="6877050"/>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p:cNvGrpSpPr>
            <a:grpSpLocks/>
          </p:cNvGrpSpPr>
          <p:nvPr/>
        </p:nvGrpSpPr>
        <p:grpSpPr bwMode="auto">
          <a:xfrm>
            <a:off x="2551861" y="533400"/>
            <a:ext cx="4025900" cy="748030"/>
            <a:chOff x="3438" y="2353"/>
            <a:chExt cx="6340" cy="1178"/>
          </a:xfrm>
        </p:grpSpPr>
        <p:sp>
          <p:nvSpPr>
            <p:cNvPr id="8" name="Rectangle 7"/>
            <p:cNvSpPr>
              <a:spLocks noChangeArrowheads="1"/>
            </p:cNvSpPr>
            <p:nvPr/>
          </p:nvSpPr>
          <p:spPr bwMode="auto">
            <a:xfrm>
              <a:off x="3438" y="2353"/>
              <a:ext cx="6340" cy="1178"/>
            </a:xfrm>
            <a:prstGeom prst="rect">
              <a:avLst/>
            </a:prstGeom>
            <a:solidFill>
              <a:srgbClr val="C0504D"/>
            </a:solidFill>
            <a:ln w="25400" cap="flat" cmpd="sng" algn="ctr">
              <a:solidFill>
                <a:srgbClr val="C0504D">
                  <a:shade val="50000"/>
                </a:srgbClr>
              </a:solidFill>
              <a:prstDash val="solid"/>
              <a:headEnd/>
              <a:tailEnd/>
            </a:ln>
            <a:effectLst/>
          </p:spPr>
          <p:txBody>
            <a:bodyPr rot="0" vert="horz" wrap="square" lIns="91440" tIns="45720" rIns="91440" bIns="45720" anchor="t" anchorCtr="0" upright="1">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SA" sz="2400" b="0" i="0" u="none" strike="noStrike" kern="0" cap="none" spc="0" normalizeH="0" baseline="0" noProof="0" dirty="0">
                  <a:ln>
                    <a:noFill/>
                  </a:ln>
                  <a:solidFill>
                    <a:sysClr val="window" lastClr="FFFFFF"/>
                  </a:solidFill>
                  <a:effectLst/>
                  <a:uLnTx/>
                  <a:uFillTx/>
                  <a:latin typeface="Arial"/>
                  <a:ea typeface="Calibri"/>
                  <a:cs typeface="AL-Mateen"/>
                </a:rPr>
                <a:t>         </a:t>
              </a:r>
              <a:r>
                <a:rPr kumimoji="0" lang="ar-SA" sz="2400" b="0" i="0" u="none" strike="noStrike" kern="0" cap="none" spc="0" normalizeH="0" baseline="0" noProof="0" dirty="0" smtClean="0">
                  <a:ln>
                    <a:noFill/>
                  </a:ln>
                  <a:solidFill>
                    <a:sysClr val="window" lastClr="FFFFFF"/>
                  </a:solidFill>
                  <a:effectLst/>
                  <a:uLnTx/>
                  <a:uFillTx/>
                  <a:latin typeface="Arial"/>
                  <a:ea typeface="Calibri"/>
                  <a:cs typeface="AL-Mateen"/>
                </a:rPr>
                <a:t>نشاط(</a:t>
              </a:r>
              <a:r>
                <a:rPr kumimoji="0" lang="ar-EG" sz="2400" b="0" i="0" u="none" strike="noStrike" kern="0" cap="none" spc="0" normalizeH="0" baseline="0" noProof="0" dirty="0" smtClean="0">
                  <a:ln>
                    <a:noFill/>
                  </a:ln>
                  <a:solidFill>
                    <a:sysClr val="window" lastClr="FFFFFF"/>
                  </a:solidFill>
                  <a:effectLst/>
                  <a:uLnTx/>
                  <a:uFillTx/>
                  <a:latin typeface="Arial"/>
                  <a:ea typeface="Calibri"/>
                  <a:cs typeface="AL-Mateen"/>
                </a:rPr>
                <a:t>2</a:t>
              </a:r>
              <a:r>
                <a:rPr kumimoji="0" lang="ar-SA" sz="2400" b="0" i="0" u="none" strike="noStrike" kern="0" cap="none" spc="0" normalizeH="0" baseline="0" noProof="0" dirty="0" smtClean="0">
                  <a:ln>
                    <a:noFill/>
                  </a:ln>
                  <a:solidFill>
                    <a:sysClr val="window" lastClr="FFFFFF"/>
                  </a:solidFill>
                  <a:effectLst/>
                  <a:uLnTx/>
                  <a:uFillTx/>
                  <a:latin typeface="Arial"/>
                  <a:ea typeface="Calibri"/>
                  <a:cs typeface="AL-Mateen"/>
                </a:rPr>
                <a:t>)</a:t>
              </a:r>
              <a:endParaRPr kumimoji="0" lang="en-US" sz="1100" b="0" i="0" u="none" strike="noStrike" kern="0" cap="none" spc="0" normalizeH="0" baseline="0" noProof="0" dirty="0">
                <a:ln>
                  <a:noFill/>
                </a:ln>
                <a:solidFill>
                  <a:sysClr val="window" lastClr="FFFFFF"/>
                </a:solidFill>
                <a:effectLst/>
                <a:uLnTx/>
                <a:uFillTx/>
                <a:latin typeface="Calibri"/>
                <a:ea typeface="Calibri"/>
                <a:cs typeface="Arial"/>
              </a:endParaRPr>
            </a:p>
          </p:txBody>
        </p:sp>
        <p:sp>
          <p:nvSpPr>
            <p:cNvPr id="9" name="Oval 8" descr="images"/>
            <p:cNvSpPr>
              <a:spLocks noChangeArrowheads="1"/>
            </p:cNvSpPr>
            <p:nvPr/>
          </p:nvSpPr>
          <p:spPr bwMode="auto">
            <a:xfrm>
              <a:off x="8191" y="2450"/>
              <a:ext cx="1440" cy="1062"/>
            </a:xfrm>
            <a:prstGeom prst="ellipse">
              <a:avLst/>
            </a:prstGeom>
            <a:blipFill dpi="0" rotWithShape="0">
              <a:blip r:embed="rId3"/>
              <a:srcRect/>
              <a:stretch>
                <a:fillRect/>
              </a:stretch>
            </a:blipFill>
            <a:ln w="9525">
              <a:solidFill>
                <a:srgbClr val="000000"/>
              </a:solidFill>
              <a:round/>
              <a:headEnd/>
              <a:tailEnd/>
            </a:ln>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endParaRPr>
            </a:p>
          </p:txBody>
        </p:sp>
        <p:sp>
          <p:nvSpPr>
            <p:cNvPr id="10" name="Oval 9" descr="images"/>
            <p:cNvSpPr>
              <a:spLocks noChangeArrowheads="1"/>
            </p:cNvSpPr>
            <p:nvPr/>
          </p:nvSpPr>
          <p:spPr bwMode="auto">
            <a:xfrm>
              <a:off x="3590" y="2413"/>
              <a:ext cx="1440" cy="1062"/>
            </a:xfrm>
            <a:prstGeom prst="ellipse">
              <a:avLst/>
            </a:prstGeom>
            <a:blipFill dpi="0" rotWithShape="0">
              <a:blip r:embed="rId3"/>
              <a:srcRect/>
              <a:stretch>
                <a:fillRect/>
              </a:stretch>
            </a:blipFill>
            <a:ln w="9525">
              <a:solidFill>
                <a:srgbClr val="000000"/>
              </a:solidFill>
              <a:round/>
              <a:headEnd/>
              <a:tailEnd/>
            </a:ln>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endParaRPr>
            </a:p>
          </p:txBody>
        </p:sp>
      </p:grpSp>
      <p:graphicFrame>
        <p:nvGraphicFramePr>
          <p:cNvPr id="2" name="Table 1"/>
          <p:cNvGraphicFramePr>
            <a:graphicFrameLocks noGrp="1"/>
          </p:cNvGraphicFramePr>
          <p:nvPr>
            <p:extLst>
              <p:ext uri="{D42A27DB-BD31-4B8C-83A1-F6EECF244321}">
                <p14:modId xmlns:p14="http://schemas.microsoft.com/office/powerpoint/2010/main" val="3871017579"/>
              </p:ext>
            </p:extLst>
          </p:nvPr>
        </p:nvGraphicFramePr>
        <p:xfrm>
          <a:off x="1530032" y="1600200"/>
          <a:ext cx="6083935" cy="3154680"/>
        </p:xfrm>
        <a:graphic>
          <a:graphicData uri="http://schemas.openxmlformats.org/drawingml/2006/table">
            <a:tbl>
              <a:tblPr rtl="1" firstRow="1" firstCol="1" bandRow="1"/>
              <a:tblGrid>
                <a:gridCol w="2083435"/>
                <a:gridCol w="4000500"/>
              </a:tblGrid>
              <a:tr h="0">
                <a:tc>
                  <a:txBody>
                    <a:bodyPr/>
                    <a:lstStyle/>
                    <a:p>
                      <a:pPr algn="ctr" rtl="1">
                        <a:lnSpc>
                          <a:spcPct val="115000"/>
                        </a:lnSpc>
                        <a:spcAft>
                          <a:spcPts val="0"/>
                        </a:spcAft>
                      </a:pPr>
                      <a:r>
                        <a:rPr lang="ar-SA" sz="2000" b="1" dirty="0">
                          <a:solidFill>
                            <a:srgbClr val="002060"/>
                          </a:solidFill>
                          <a:effectLst/>
                          <a:latin typeface="Calibri"/>
                          <a:ea typeface="Times New Roman"/>
                          <a:cs typeface="Arial"/>
                        </a:rPr>
                        <a:t>النوع</a:t>
                      </a:r>
                      <a:endParaRPr lang="en-US" sz="1100" dirty="0">
                        <a:effectLst/>
                        <a:latin typeface="Calibri"/>
                        <a:ea typeface="Calibri"/>
                        <a:cs typeface="Arial"/>
                      </a:endParaRPr>
                    </a:p>
                  </a:txBody>
                  <a:tcPr marL="68580" marR="68580" marT="0" marB="0">
                    <a:lnL w="12700" cap="flat" cmpd="sng" algn="ctr">
                      <a:solidFill>
                        <a:srgbClr val="CF7B79"/>
                      </a:solidFill>
                      <a:prstDash val="solid"/>
                      <a:round/>
                      <a:headEnd type="none" w="med" len="med"/>
                      <a:tailEnd type="none" w="med" len="med"/>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c>
                  <a:txBody>
                    <a:bodyPr/>
                    <a:lstStyle/>
                    <a:p>
                      <a:pPr algn="ctr" rtl="1">
                        <a:lnSpc>
                          <a:spcPct val="115000"/>
                        </a:lnSpc>
                        <a:spcAft>
                          <a:spcPts val="0"/>
                        </a:spcAft>
                      </a:pPr>
                      <a:r>
                        <a:rPr lang="ar-SA" sz="2000" b="1">
                          <a:effectLst/>
                          <a:latin typeface="Calibri"/>
                          <a:ea typeface="Times New Roman"/>
                          <a:cs typeface="Arial"/>
                        </a:rPr>
                        <a:t>نشاط فردي</a:t>
                      </a:r>
                      <a:endParaRPr lang="en-US" sz="1100">
                        <a:effectLst/>
                        <a:latin typeface="Calibri"/>
                        <a:ea typeface="Calibri"/>
                        <a:cs typeface="Arial"/>
                      </a:endParaRPr>
                    </a:p>
                  </a:txBody>
                  <a:tcPr marL="68580" marR="68580" marT="0" marB="0">
                    <a:lnL w="12700" cap="flat" cmpd="sng" algn="ctr">
                      <a:solidFill>
                        <a:srgbClr val="CF7B79"/>
                      </a:solidFill>
                      <a:prstDash val="solid"/>
                      <a:round/>
                      <a:headEnd type="none" w="med" len="med"/>
                      <a:tailEnd type="none" w="med" len="med"/>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r>
              <a:tr h="0">
                <a:tc>
                  <a:txBody>
                    <a:bodyPr/>
                    <a:lstStyle/>
                    <a:p>
                      <a:pPr algn="ctr" rtl="1">
                        <a:lnSpc>
                          <a:spcPct val="115000"/>
                        </a:lnSpc>
                        <a:spcAft>
                          <a:spcPts val="0"/>
                        </a:spcAft>
                      </a:pPr>
                      <a:r>
                        <a:rPr lang="ar-SA" sz="2000" b="1" dirty="0">
                          <a:solidFill>
                            <a:srgbClr val="002060"/>
                          </a:solidFill>
                          <a:effectLst/>
                          <a:latin typeface="Calibri"/>
                          <a:ea typeface="Times New Roman"/>
                          <a:cs typeface="Arial"/>
                        </a:rPr>
                        <a:t>الهدف من النشاط</a:t>
                      </a:r>
                      <a:endParaRPr lang="en-US" sz="1100" dirty="0">
                        <a:effectLst/>
                        <a:latin typeface="Calibri"/>
                        <a:ea typeface="Calibri"/>
                        <a:cs typeface="Arial"/>
                      </a:endParaRPr>
                    </a:p>
                  </a:txBody>
                  <a:tcPr marL="68580" marR="68580" marT="0" marB="0">
                    <a:lnL w="12700" cap="flat" cmpd="sng" algn="ctr">
                      <a:solidFill>
                        <a:srgbClr val="CF7B79"/>
                      </a:solidFill>
                      <a:prstDash val="solid"/>
                      <a:round/>
                      <a:headEnd type="none" w="med" len="med"/>
                      <a:tailEnd type="none" w="med" len="med"/>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DFA7A6"/>
                    </a:solidFill>
                  </a:tcPr>
                </a:tc>
                <a:tc>
                  <a:txBody>
                    <a:bodyPr/>
                    <a:lstStyle/>
                    <a:p>
                      <a:pPr algn="ctr" rtl="1">
                        <a:lnSpc>
                          <a:spcPct val="115000"/>
                        </a:lnSpc>
                        <a:spcAft>
                          <a:spcPts val="0"/>
                        </a:spcAft>
                      </a:pPr>
                      <a:r>
                        <a:rPr lang="ar-SA" sz="2000" b="1" dirty="0" smtClean="0">
                          <a:effectLst/>
                          <a:ea typeface="Times New Roman"/>
                          <a:cs typeface="+mn-cs"/>
                        </a:rPr>
                        <a:t>إذكر مهارات التعامل مع مجموعات الأطفال </a:t>
                      </a:r>
                      <a:r>
                        <a:rPr lang="ar-SA" sz="2000" b="1" dirty="0" smtClean="0">
                          <a:effectLst/>
                          <a:latin typeface="Calibri"/>
                          <a:ea typeface="Times New Roman"/>
                          <a:cs typeface="Arial"/>
                        </a:rPr>
                        <a:t>؟</a:t>
                      </a:r>
                      <a:endParaRPr lang="en-US" sz="1100" dirty="0">
                        <a:effectLst/>
                        <a:latin typeface="Calibri"/>
                        <a:ea typeface="Calibri"/>
                        <a:cs typeface="Arial"/>
                      </a:endParaRPr>
                    </a:p>
                  </a:txBody>
                  <a:tcPr marL="68580" marR="68580" marT="0" marB="0">
                    <a:lnL w="12700" cap="flat" cmpd="sng" algn="ctr">
                      <a:solidFill>
                        <a:srgbClr val="CF7B79"/>
                      </a:solidFill>
                      <a:prstDash val="solid"/>
                      <a:round/>
                      <a:headEnd type="none" w="med" len="med"/>
                      <a:tailEnd type="none" w="med" len="med"/>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DFA7A6"/>
                    </a:solidFill>
                  </a:tcPr>
                </a:tc>
              </a:tr>
              <a:tr h="0">
                <a:tc>
                  <a:txBody>
                    <a:bodyPr/>
                    <a:lstStyle/>
                    <a:p>
                      <a:pPr algn="ctr" rtl="1">
                        <a:lnSpc>
                          <a:spcPct val="115000"/>
                        </a:lnSpc>
                        <a:spcAft>
                          <a:spcPts val="0"/>
                        </a:spcAft>
                      </a:pPr>
                      <a:r>
                        <a:rPr lang="ar-SA" sz="2000" b="1">
                          <a:solidFill>
                            <a:srgbClr val="002060"/>
                          </a:solidFill>
                          <a:effectLst/>
                          <a:latin typeface="Calibri"/>
                          <a:ea typeface="Times New Roman"/>
                          <a:cs typeface="Arial"/>
                        </a:rPr>
                        <a:t>مدة النشاط</a:t>
                      </a:r>
                      <a:endParaRPr lang="en-US" sz="1100">
                        <a:effectLst/>
                        <a:latin typeface="Calibri"/>
                        <a:ea typeface="Calibri"/>
                        <a:cs typeface="Arial"/>
                      </a:endParaRPr>
                    </a:p>
                  </a:txBody>
                  <a:tcPr marL="68580" marR="68580" marT="0" marB="0">
                    <a:lnL w="12700" cap="flat" cmpd="sng" algn="ctr">
                      <a:solidFill>
                        <a:srgbClr val="CF7B79"/>
                      </a:solidFill>
                      <a:prstDash val="solid"/>
                      <a:round/>
                      <a:headEnd type="none" w="med" len="med"/>
                      <a:tailEnd type="none" w="med" len="med"/>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c>
                  <a:txBody>
                    <a:bodyPr/>
                    <a:lstStyle/>
                    <a:p>
                      <a:pPr algn="ctr" rtl="1">
                        <a:lnSpc>
                          <a:spcPct val="115000"/>
                        </a:lnSpc>
                        <a:spcAft>
                          <a:spcPts val="0"/>
                        </a:spcAft>
                      </a:pPr>
                      <a:r>
                        <a:rPr lang="ar-SA" sz="2000" b="1">
                          <a:effectLst/>
                          <a:latin typeface="Calibri"/>
                          <a:ea typeface="Times New Roman"/>
                          <a:cs typeface="Arial"/>
                        </a:rPr>
                        <a:t>10دقائق</a:t>
                      </a:r>
                      <a:endParaRPr lang="en-US" sz="1100">
                        <a:effectLst/>
                        <a:latin typeface="Calibri"/>
                        <a:ea typeface="Calibri"/>
                        <a:cs typeface="Arial"/>
                      </a:endParaRPr>
                    </a:p>
                  </a:txBody>
                  <a:tcPr marL="68580" marR="68580" marT="0" marB="0">
                    <a:lnL w="12700" cap="flat" cmpd="sng" algn="ctr">
                      <a:solidFill>
                        <a:srgbClr val="CF7B79"/>
                      </a:solidFill>
                      <a:prstDash val="solid"/>
                      <a:round/>
                      <a:headEnd type="none" w="med" len="med"/>
                      <a:tailEnd type="none" w="med" len="med"/>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r>
              <a:tr h="0">
                <a:tc>
                  <a:txBody>
                    <a:bodyPr/>
                    <a:lstStyle/>
                    <a:p>
                      <a:pPr algn="ctr" rtl="1">
                        <a:lnSpc>
                          <a:spcPct val="115000"/>
                        </a:lnSpc>
                        <a:spcAft>
                          <a:spcPts val="0"/>
                        </a:spcAft>
                      </a:pPr>
                      <a:r>
                        <a:rPr lang="ar-SA" sz="2000" b="1">
                          <a:solidFill>
                            <a:srgbClr val="002060"/>
                          </a:solidFill>
                          <a:effectLst/>
                          <a:latin typeface="Calibri"/>
                          <a:ea typeface="Times New Roman"/>
                          <a:cs typeface="Arial"/>
                        </a:rPr>
                        <a:t>الأدوات</a:t>
                      </a:r>
                      <a:endParaRPr lang="en-US" sz="1100">
                        <a:effectLst/>
                        <a:latin typeface="Calibri"/>
                        <a:ea typeface="Calibri"/>
                        <a:cs typeface="Arial"/>
                      </a:endParaRPr>
                    </a:p>
                  </a:txBody>
                  <a:tcPr marL="68580" marR="68580" marT="0" marB="0">
                    <a:lnL w="12700" cap="flat" cmpd="sng" algn="ctr">
                      <a:solidFill>
                        <a:srgbClr val="CF7B79"/>
                      </a:solidFill>
                      <a:prstDash val="solid"/>
                      <a:round/>
                      <a:headEnd type="none" w="med" len="med"/>
                      <a:tailEnd type="none" w="med" len="med"/>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DFA7A6"/>
                    </a:solidFill>
                  </a:tcPr>
                </a:tc>
                <a:tc>
                  <a:txBody>
                    <a:bodyPr/>
                    <a:lstStyle/>
                    <a:p>
                      <a:pPr algn="ctr" rtl="1">
                        <a:lnSpc>
                          <a:spcPct val="115000"/>
                        </a:lnSpc>
                        <a:spcAft>
                          <a:spcPts val="0"/>
                        </a:spcAft>
                      </a:pPr>
                      <a:r>
                        <a:rPr lang="ar-SA" sz="2000" b="1">
                          <a:effectLst/>
                          <a:latin typeface="Calibri"/>
                          <a:ea typeface="Times New Roman"/>
                          <a:cs typeface="Arial"/>
                        </a:rPr>
                        <a:t>أقلام-أوراق عمل-سبورة</a:t>
                      </a:r>
                      <a:endParaRPr lang="en-US" sz="1100">
                        <a:effectLst/>
                        <a:latin typeface="Calibri"/>
                        <a:ea typeface="Calibri"/>
                        <a:cs typeface="Arial"/>
                      </a:endParaRPr>
                    </a:p>
                  </a:txBody>
                  <a:tcPr marL="68580" marR="68580" marT="0" marB="0">
                    <a:lnL w="12700" cap="flat" cmpd="sng" algn="ctr">
                      <a:solidFill>
                        <a:srgbClr val="CF7B79"/>
                      </a:solidFill>
                      <a:prstDash val="solid"/>
                      <a:round/>
                      <a:headEnd type="none" w="med" len="med"/>
                      <a:tailEnd type="none" w="med" len="med"/>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DFA7A6"/>
                    </a:solidFill>
                  </a:tcPr>
                </a:tc>
              </a:tr>
              <a:tr h="0">
                <a:tc>
                  <a:txBody>
                    <a:bodyPr/>
                    <a:lstStyle/>
                    <a:p>
                      <a:pPr algn="ctr" rtl="1">
                        <a:lnSpc>
                          <a:spcPct val="115000"/>
                        </a:lnSpc>
                        <a:spcAft>
                          <a:spcPts val="0"/>
                        </a:spcAft>
                      </a:pPr>
                      <a:r>
                        <a:rPr lang="ar-SA" sz="2000" b="1" dirty="0">
                          <a:solidFill>
                            <a:srgbClr val="002060"/>
                          </a:solidFill>
                          <a:effectLst/>
                          <a:latin typeface="Calibri"/>
                          <a:ea typeface="Times New Roman"/>
                          <a:cs typeface="Arial"/>
                        </a:rPr>
                        <a:t>خطوات التنفيذ</a:t>
                      </a:r>
                      <a:endParaRPr lang="en-US" sz="1100" dirty="0">
                        <a:effectLst/>
                        <a:latin typeface="Calibri"/>
                        <a:ea typeface="Calibri"/>
                        <a:cs typeface="Arial"/>
                      </a:endParaRPr>
                    </a:p>
                  </a:txBody>
                  <a:tcPr marL="68580" marR="68580" marT="0" marB="0">
                    <a:lnL w="12700" cap="flat" cmpd="sng" algn="ctr">
                      <a:solidFill>
                        <a:srgbClr val="CF7B79"/>
                      </a:solidFill>
                      <a:prstDash val="solid"/>
                      <a:round/>
                      <a:headEnd type="none" w="med" len="med"/>
                      <a:tailEnd type="none" w="med" len="med"/>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c>
                  <a:txBody>
                    <a:bodyPr/>
                    <a:lstStyle/>
                    <a:p>
                      <a:pPr marL="342900" lvl="0" indent="-342900" algn="r" rtl="1">
                        <a:lnSpc>
                          <a:spcPct val="115000"/>
                        </a:lnSpc>
                        <a:spcAft>
                          <a:spcPts val="0"/>
                        </a:spcAft>
                        <a:buFont typeface="+mj-lt"/>
                        <a:buAutoNum type="arabicPeriod"/>
                      </a:pPr>
                      <a:r>
                        <a:rPr lang="ar-SA" sz="2000" b="1" dirty="0">
                          <a:effectLst/>
                          <a:latin typeface="Calibri"/>
                          <a:ea typeface="Times New Roman"/>
                          <a:cs typeface="Arial"/>
                        </a:rPr>
                        <a:t>يقوم كل مشارك في المجموعة تصور واقتراح إجابات للموضوع.</a:t>
                      </a:r>
                      <a:endParaRPr lang="en-US" sz="1100" dirty="0">
                        <a:effectLst/>
                        <a:latin typeface="Calibri"/>
                        <a:ea typeface="Calibri"/>
                        <a:cs typeface="Arial"/>
                      </a:endParaRPr>
                    </a:p>
                    <a:p>
                      <a:pPr marL="342900" lvl="0" indent="-342900" algn="r" rtl="1">
                        <a:lnSpc>
                          <a:spcPct val="115000"/>
                        </a:lnSpc>
                        <a:spcAft>
                          <a:spcPts val="0"/>
                        </a:spcAft>
                        <a:buFont typeface="+mj-lt"/>
                        <a:buAutoNum type="arabicPeriod"/>
                      </a:pPr>
                      <a:r>
                        <a:rPr lang="ar-SA" sz="2000" b="1" dirty="0">
                          <a:effectLst/>
                          <a:latin typeface="Calibri"/>
                          <a:ea typeface="Times New Roman"/>
                          <a:cs typeface="Arial"/>
                        </a:rPr>
                        <a:t>يقوم المدرب بالإشراف على المجموعات.</a:t>
                      </a:r>
                      <a:endParaRPr lang="en-US" sz="1100" dirty="0">
                        <a:effectLst/>
                        <a:latin typeface="Calibri"/>
                        <a:ea typeface="Calibri"/>
                        <a:cs typeface="Arial"/>
                      </a:endParaRPr>
                    </a:p>
                    <a:p>
                      <a:pPr marL="342900" lvl="0" indent="-342900" algn="r" rtl="1">
                        <a:lnSpc>
                          <a:spcPct val="115000"/>
                        </a:lnSpc>
                        <a:spcAft>
                          <a:spcPts val="0"/>
                        </a:spcAft>
                        <a:buFont typeface="+mj-lt"/>
                        <a:buAutoNum type="arabicPeriod"/>
                      </a:pPr>
                      <a:r>
                        <a:rPr lang="ar-SA" sz="2000" b="1" dirty="0">
                          <a:effectLst/>
                          <a:latin typeface="Calibri"/>
                          <a:ea typeface="Times New Roman"/>
                          <a:cs typeface="Arial"/>
                        </a:rPr>
                        <a:t>تقوم كل مجموعة باستخلاص النتائج التي تم التوصال إليها.</a:t>
                      </a:r>
                      <a:endParaRPr lang="en-US" sz="1100" dirty="0">
                        <a:effectLst/>
                        <a:latin typeface="Calibri"/>
                        <a:ea typeface="Calibri"/>
                        <a:cs typeface="Arial"/>
                      </a:endParaRPr>
                    </a:p>
                  </a:txBody>
                  <a:tcPr marL="68580" marR="68580" marT="0" marB="0">
                    <a:lnL w="12700" cap="flat" cmpd="sng" algn="ctr">
                      <a:solidFill>
                        <a:srgbClr val="CF7B79"/>
                      </a:solidFill>
                      <a:prstDash val="solid"/>
                      <a:round/>
                      <a:headEnd type="none" w="med" len="med"/>
                      <a:tailEnd type="none" w="med" len="med"/>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r>
            </a:tbl>
          </a:graphicData>
        </a:graphic>
      </p:graphicFrame>
    </p:spTree>
    <p:extLst>
      <p:ext uri="{BB962C8B-B14F-4D97-AF65-F5344CB8AC3E}">
        <p14:creationId xmlns:p14="http://schemas.microsoft.com/office/powerpoint/2010/main" val="1957272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اّطفال، خلف، أبيض، بطانية، تصوير، إبنة، جذاب، رسم كاريكتوري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Frame 5"/>
          <p:cNvSpPr/>
          <p:nvPr/>
        </p:nvSpPr>
        <p:spPr>
          <a:xfrm>
            <a:off x="5638800" y="3124200"/>
            <a:ext cx="3124200" cy="1066800"/>
          </a:xfrm>
          <a:prstGeom prst="frame">
            <a:avLst/>
          </a:prstGeom>
          <a:ln/>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ar-EG" sz="1800" b="0" i="0" u="none" strike="noStrike" kern="0" cap="none" spc="0" normalizeH="0" baseline="0" noProof="0">
              <a:ln>
                <a:noFill/>
              </a:ln>
              <a:solidFill>
                <a:sysClr val="windowText" lastClr="000000"/>
              </a:solidFill>
              <a:effectLst/>
              <a:uLnTx/>
              <a:uFillTx/>
              <a:latin typeface="Calibri"/>
              <a:ea typeface="+mn-ea"/>
              <a:cs typeface="Arial"/>
            </a:endParaRPr>
          </a:p>
        </p:txBody>
      </p:sp>
      <p:sp>
        <p:nvSpPr>
          <p:cNvPr id="7" name="Rectangle 6"/>
          <p:cNvSpPr/>
          <p:nvPr/>
        </p:nvSpPr>
        <p:spPr>
          <a:xfrm>
            <a:off x="5756030" y="3267670"/>
            <a:ext cx="2889739" cy="923330"/>
          </a:xfrm>
          <a:prstGeom prst="rect">
            <a:avLst/>
          </a:prstGeom>
          <a:noFill/>
        </p:spPr>
        <p:txBody>
          <a:bodyPr wrap="squar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sz="5400" b="1" i="0" u="none" strike="noStrike" kern="0" cap="all" spc="0" normalizeH="0" baseline="0" noProof="0" dirty="0" smtClean="0">
                <a:ln w="9000" cmpd="sng">
                  <a:solidFill>
                    <a:srgbClr val="8064A2">
                      <a:shade val="50000"/>
                      <a:satMod val="120000"/>
                    </a:srgbClr>
                  </a:solidFill>
                  <a:prstDash val="solid"/>
                </a:ln>
                <a:solidFill>
                  <a:srgbClr val="FF0000"/>
                </a:solidFill>
                <a:effectLst>
                  <a:reflection blurRad="12700" stA="28000" endPos="45000" dist="1000" dir="5400000" sy="-100000" algn="bl" rotWithShape="0"/>
                </a:effectLst>
                <a:uLnTx/>
                <a:uFillTx/>
              </a:rPr>
              <a:t>الخاتمة</a:t>
            </a:r>
            <a:endParaRPr kumimoji="0" lang="en-US" sz="5400" b="1" i="0" u="none" strike="noStrike" kern="0" cap="all" spc="0" normalizeH="0" baseline="0" noProof="0" dirty="0">
              <a:ln w="9000" cmpd="sng">
                <a:solidFill>
                  <a:srgbClr val="8064A2">
                    <a:shade val="50000"/>
                    <a:satMod val="120000"/>
                  </a:srgbClr>
                </a:solidFill>
                <a:prstDash val="solid"/>
              </a:ln>
              <a:solidFill>
                <a:srgbClr val="FF0000"/>
              </a:solidFill>
              <a:effectLst>
                <a:reflection blurRad="12700" stA="28000" endPos="45000" dist="1000" dir="5400000" sy="-100000" algn="bl" rotWithShape="0"/>
              </a:effectLst>
              <a:uLnTx/>
              <a:uFillTx/>
            </a:endParaRPr>
          </a:p>
        </p:txBody>
      </p:sp>
      <p:sp>
        <p:nvSpPr>
          <p:cNvPr id="10" name="Content Placeholder 2"/>
          <p:cNvSpPr txBox="1">
            <a:spLocks/>
          </p:cNvSpPr>
          <p:nvPr/>
        </p:nvSpPr>
        <p:spPr>
          <a:xfrm>
            <a:off x="1859871" y="4267200"/>
            <a:ext cx="5424257" cy="2149415"/>
          </a:xfrm>
          <a:prstGeom prst="rect">
            <a:avLst/>
          </a:prstGeom>
          <a:solidFill>
            <a:sysClr val="window" lastClr="FFFFFF"/>
          </a:solidFill>
          <a:ln w="12700" cap="flat" cmpd="sng" algn="ctr">
            <a:solidFill>
              <a:sysClr val="windowText" lastClr="000000"/>
            </a:solidFill>
            <a:prstDash val="solid"/>
            <a:miter lim="800000"/>
          </a:ln>
          <a:effectLst/>
        </p:spPr>
        <p:txBody>
          <a:bodyPr vert="horz" lIns="91440" tIns="45720" rIns="91440" bIns="45720" rtlCol="1">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marR="0" lvl="0" indent="0" algn="ct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altLang="en-US" sz="44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Calibri"/>
                <a:ea typeface="+mn-ea"/>
                <a:cs typeface="Arial"/>
              </a:rPr>
              <a:t>تم بحمد الله إتمام الدورة التدريبية</a:t>
            </a:r>
          </a:p>
          <a:p>
            <a:pPr marL="0" marR="0" lvl="0" indent="0" algn="ct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altLang="en-US" sz="44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Calibri"/>
                <a:ea typeface="+mn-ea"/>
                <a:cs typeface="Arial"/>
              </a:rPr>
              <a:t>شكراً لحضوركم</a:t>
            </a:r>
            <a:endParaRPr kumimoji="0" lang="en-US" altLang="en-US" sz="44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Calibri"/>
              <a:ea typeface="+mn-ea"/>
            </a:endParaRPr>
          </a:p>
          <a:p>
            <a:pPr marL="0" marR="0" lvl="0" indent="0" algn="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ar-SA" sz="4400" b="0" i="0" u="none" strike="noStrike" kern="1200" cap="none" spc="0" normalizeH="0" baseline="0" noProof="0" dirty="0">
              <a:ln>
                <a:noFill/>
              </a:ln>
              <a:solidFill>
                <a:sysClr val="windowText" lastClr="000000"/>
              </a:solidFill>
              <a:effectLst/>
              <a:uLnTx/>
              <a:uFillTx/>
              <a:latin typeface="Calibri"/>
              <a:ea typeface="+mn-ea"/>
              <a:cs typeface="Arial"/>
            </a:endParaRPr>
          </a:p>
        </p:txBody>
      </p:sp>
    </p:spTree>
    <p:extLst>
      <p:ext uri="{BB962C8B-B14F-4D97-AF65-F5344CB8AC3E}">
        <p14:creationId xmlns:p14="http://schemas.microsoft.com/office/powerpoint/2010/main" val="3673439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خلفيات بوربوينت 2020 HD ناعمة وهادئة بدون حقوق | مصراوى الشامل"/>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
            <a:ext cx="9144000" cy="687705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5410200" y="533400"/>
            <a:ext cx="3365882" cy="703511"/>
          </a:xfrm>
          <a:prstGeom prst="rect">
            <a:avLst/>
          </a:prstGeom>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EG" b="1" dirty="0" smtClean="0">
                <a:solidFill>
                  <a:schemeClr val="tx1">
                    <a:lumMod val="95000"/>
                    <a:lumOff val="5000"/>
                  </a:schemeClr>
                </a:solidFill>
              </a:rPr>
              <a:t>الأهداف التفصيلية</a:t>
            </a:r>
            <a:endParaRPr lang="ar-SA" dirty="0">
              <a:solidFill>
                <a:schemeClr val="tx1">
                  <a:lumMod val="95000"/>
                  <a:lumOff val="5000"/>
                </a:schemeClr>
              </a:solidFill>
            </a:endParaRPr>
          </a:p>
        </p:txBody>
      </p:sp>
      <p:sp>
        <p:nvSpPr>
          <p:cNvPr id="4" name="Rectangle 3"/>
          <p:cNvSpPr/>
          <p:nvPr/>
        </p:nvSpPr>
        <p:spPr>
          <a:xfrm>
            <a:off x="3048000" y="1447800"/>
            <a:ext cx="5728082" cy="2739211"/>
          </a:xfrm>
          <a:prstGeom prst="rect">
            <a:avLst/>
          </a:prstGeom>
        </p:spPr>
        <p:txBody>
          <a:bodyPr wrap="square">
            <a:spAutoFit/>
          </a:bodyPr>
          <a:lstStyle/>
          <a:p>
            <a:pPr marL="342900" lvl="0" indent="-342900" algn="r" rtl="1">
              <a:spcAft>
                <a:spcPts val="0"/>
              </a:spcAft>
              <a:buFont typeface="Symbol"/>
              <a:buChar char=""/>
            </a:pPr>
            <a:r>
              <a:rPr lang="ar-SA" sz="2000" b="1" dirty="0">
                <a:ea typeface="Times New Roman"/>
              </a:rPr>
              <a:t>أن يعرف المتدرب ما هي مراحل الطفولة . </a:t>
            </a:r>
            <a:endParaRPr lang="en-US" sz="2000" b="1" dirty="0"/>
          </a:p>
          <a:p>
            <a:pPr marL="342900" lvl="0" indent="-342900" algn="r" rtl="1">
              <a:spcAft>
                <a:spcPts val="0"/>
              </a:spcAft>
              <a:buFont typeface="Symbol"/>
              <a:buChar char=""/>
            </a:pPr>
            <a:r>
              <a:rPr lang="ar-SA" sz="2000" b="1" dirty="0">
                <a:ea typeface="Times New Roman"/>
              </a:rPr>
              <a:t>أن يدرك المتدرب خصائص النمو عند الأطفال . </a:t>
            </a:r>
            <a:endParaRPr lang="en-US" sz="2000" b="1" dirty="0"/>
          </a:p>
          <a:p>
            <a:pPr marL="342900" lvl="0" indent="-342900" algn="r" rtl="1">
              <a:spcAft>
                <a:spcPts val="0"/>
              </a:spcAft>
              <a:buFont typeface="Symbol"/>
              <a:buChar char=""/>
            </a:pPr>
            <a:r>
              <a:rPr lang="ar-SA" sz="2000" b="1" dirty="0">
                <a:solidFill>
                  <a:srgbClr val="0D0D0D"/>
                </a:solidFill>
                <a:ea typeface="Times New Roman"/>
              </a:rPr>
              <a:t>أن يلم المتدرب مرحلة الطفولة المبكرة وخصائصها . </a:t>
            </a:r>
            <a:endParaRPr lang="en-US" sz="2000" b="1" dirty="0"/>
          </a:p>
          <a:p>
            <a:pPr marL="342900" lvl="0" indent="-342900" algn="r" rtl="1">
              <a:spcAft>
                <a:spcPts val="0"/>
              </a:spcAft>
              <a:buFont typeface="Symbol"/>
              <a:buChar char=""/>
            </a:pPr>
            <a:r>
              <a:rPr lang="ar-SA" sz="2000" b="1" dirty="0">
                <a:solidFill>
                  <a:srgbClr val="0D0D0D"/>
                </a:solidFill>
                <a:ea typeface="Times New Roman"/>
              </a:rPr>
              <a:t>أن يتعرف المتدرب علي خصائص مرحلة الطفولة المتوسطة .</a:t>
            </a:r>
            <a:endParaRPr lang="en-US" sz="2000" b="1" dirty="0"/>
          </a:p>
          <a:p>
            <a:pPr marL="342900" lvl="0" indent="-342900" algn="r" rtl="1">
              <a:lnSpc>
                <a:spcPct val="115000"/>
              </a:lnSpc>
              <a:spcAft>
                <a:spcPts val="0"/>
              </a:spcAft>
              <a:buFont typeface="Symbol"/>
              <a:buChar char=""/>
            </a:pPr>
            <a:r>
              <a:rPr lang="ar-SA" sz="2000" b="1" dirty="0">
                <a:ea typeface="Times New Roman"/>
              </a:rPr>
              <a:t>أن يعرف المتدرب مرحلة الطفولة المتأخره وخصائصها . </a:t>
            </a:r>
            <a:endParaRPr lang="en-US" sz="2000" b="1" dirty="0">
              <a:ea typeface="Calibri"/>
              <a:cs typeface="Arial"/>
            </a:endParaRPr>
          </a:p>
          <a:p>
            <a:pPr marL="342900" lvl="0" indent="-342900" algn="r" rtl="1">
              <a:lnSpc>
                <a:spcPct val="115000"/>
              </a:lnSpc>
              <a:spcAft>
                <a:spcPts val="0"/>
              </a:spcAft>
              <a:buFont typeface="Symbol"/>
              <a:buChar char=""/>
            </a:pPr>
            <a:r>
              <a:rPr lang="ar-SA" sz="2000" b="1" dirty="0">
                <a:ea typeface="Times New Roman"/>
              </a:rPr>
              <a:t>أن يلم المتدرب بإدارة الأطفال .</a:t>
            </a:r>
            <a:endParaRPr lang="en-US" sz="2000" b="1" dirty="0">
              <a:ea typeface="Calibri"/>
              <a:cs typeface="Arial"/>
            </a:endParaRPr>
          </a:p>
          <a:p>
            <a:pPr marL="342900" lvl="0" indent="-342900" algn="r" rtl="1">
              <a:lnSpc>
                <a:spcPct val="115000"/>
              </a:lnSpc>
              <a:spcAft>
                <a:spcPts val="0"/>
              </a:spcAft>
              <a:buFont typeface="Symbol"/>
              <a:buChar char=""/>
            </a:pPr>
            <a:r>
              <a:rPr lang="ar-SA" sz="2000" b="1" dirty="0">
                <a:ea typeface="Times New Roman"/>
              </a:rPr>
              <a:t>أن يدرك المتدرب مهارات التعامل مع الأطفال . </a:t>
            </a:r>
            <a:endParaRPr lang="en-US" sz="2000" b="1" dirty="0">
              <a:ea typeface="Calibri"/>
              <a:cs typeface="Arial"/>
            </a:endParaRPr>
          </a:p>
          <a:p>
            <a:pPr marL="342900" lvl="0" indent="-342900" algn="r" rtl="1">
              <a:lnSpc>
                <a:spcPct val="115000"/>
              </a:lnSpc>
              <a:spcAft>
                <a:spcPts val="0"/>
              </a:spcAft>
              <a:buFont typeface="Symbol"/>
              <a:buChar char=""/>
            </a:pPr>
            <a:r>
              <a:rPr lang="ar-SA" sz="2000" b="1" dirty="0">
                <a:ea typeface="Times New Roman"/>
              </a:rPr>
              <a:t>أن يعرف المتدرب طرق تعامل المدرب مع الأطفال .</a:t>
            </a:r>
            <a:endParaRPr lang="en-US" sz="2000" b="1" dirty="0">
              <a:ea typeface="Calibri"/>
              <a:cs typeface="Arial"/>
            </a:endParaRPr>
          </a:p>
        </p:txBody>
      </p:sp>
    </p:spTree>
    <p:extLst>
      <p:ext uri="{BB962C8B-B14F-4D97-AF65-F5344CB8AC3E}">
        <p14:creationId xmlns:p14="http://schemas.microsoft.com/office/powerpoint/2010/main" val="2383682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80">
                                          <p:stCondLst>
                                            <p:cond delay="0"/>
                                          </p:stCondLst>
                                        </p:cTn>
                                        <p:tgtEl>
                                          <p:spTgt spid="3"/>
                                        </p:tgtEl>
                                      </p:cBhvr>
                                    </p:animEffect>
                                    <p:anim calcmode="lin" valueType="num">
                                      <p:cBhvr>
                                        <p:cTn id="13"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gtEl>
                                      </p:cBhvr>
                                      <p:to x="100000" y="60000"/>
                                    </p:animScale>
                                    <p:animScale>
                                      <p:cBhvr>
                                        <p:cTn id="19" dur="166" decel="50000">
                                          <p:stCondLst>
                                            <p:cond delay="676"/>
                                          </p:stCondLst>
                                        </p:cTn>
                                        <p:tgtEl>
                                          <p:spTgt spid="3"/>
                                        </p:tgtEl>
                                      </p:cBhvr>
                                      <p:to x="100000" y="100000"/>
                                    </p:animScale>
                                    <p:animScale>
                                      <p:cBhvr>
                                        <p:cTn id="20" dur="26">
                                          <p:stCondLst>
                                            <p:cond delay="1312"/>
                                          </p:stCondLst>
                                        </p:cTn>
                                        <p:tgtEl>
                                          <p:spTgt spid="3"/>
                                        </p:tgtEl>
                                      </p:cBhvr>
                                      <p:to x="100000" y="80000"/>
                                    </p:animScale>
                                    <p:animScale>
                                      <p:cBhvr>
                                        <p:cTn id="21" dur="166" decel="50000">
                                          <p:stCondLst>
                                            <p:cond delay="1338"/>
                                          </p:stCondLst>
                                        </p:cTn>
                                        <p:tgtEl>
                                          <p:spTgt spid="3"/>
                                        </p:tgtEl>
                                      </p:cBhvr>
                                      <p:to x="100000" y="100000"/>
                                    </p:animScale>
                                    <p:animScale>
                                      <p:cBhvr>
                                        <p:cTn id="22" dur="26">
                                          <p:stCondLst>
                                            <p:cond delay="1642"/>
                                          </p:stCondLst>
                                        </p:cTn>
                                        <p:tgtEl>
                                          <p:spTgt spid="3"/>
                                        </p:tgtEl>
                                      </p:cBhvr>
                                      <p:to x="100000" y="90000"/>
                                    </p:animScale>
                                    <p:animScale>
                                      <p:cBhvr>
                                        <p:cTn id="23" dur="166" decel="50000">
                                          <p:stCondLst>
                                            <p:cond delay="1668"/>
                                          </p:stCondLst>
                                        </p:cTn>
                                        <p:tgtEl>
                                          <p:spTgt spid="3"/>
                                        </p:tgtEl>
                                      </p:cBhvr>
                                      <p:to x="100000" y="100000"/>
                                    </p:animScale>
                                    <p:animScale>
                                      <p:cBhvr>
                                        <p:cTn id="24" dur="26">
                                          <p:stCondLst>
                                            <p:cond delay="1808"/>
                                          </p:stCondLst>
                                        </p:cTn>
                                        <p:tgtEl>
                                          <p:spTgt spid="3"/>
                                        </p:tgtEl>
                                      </p:cBhvr>
                                      <p:to x="100000" y="95000"/>
                                    </p:animScale>
                                    <p:animScale>
                                      <p:cBhvr>
                                        <p:cTn id="25" dur="166" decel="50000">
                                          <p:stCondLst>
                                            <p:cond delay="1834"/>
                                          </p:stCondLst>
                                        </p:cTn>
                                        <p:tgtEl>
                                          <p:spTgt spid="3"/>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1000"/>
                                        <p:tgtEl>
                                          <p:spTgt spid="4"/>
                                        </p:tgtEl>
                                      </p:cBhvr>
                                    </p:animEffect>
                                    <p:anim calcmode="lin" valueType="num">
                                      <p:cBhvr>
                                        <p:cTn id="31" dur="1000" fill="hold"/>
                                        <p:tgtEl>
                                          <p:spTgt spid="4"/>
                                        </p:tgtEl>
                                        <p:attrNameLst>
                                          <p:attrName>ppt_x</p:attrName>
                                        </p:attrNameLst>
                                      </p:cBhvr>
                                      <p:tavLst>
                                        <p:tav tm="0">
                                          <p:val>
                                            <p:strVal val="#ppt_x"/>
                                          </p:val>
                                        </p:tav>
                                        <p:tav tm="100000">
                                          <p:val>
                                            <p:strVal val="#ppt_x"/>
                                          </p:val>
                                        </p:tav>
                                      </p:tavLst>
                                    </p:anim>
                                    <p:anim calcmode="lin" valueType="num">
                                      <p:cBhvr>
                                        <p:cTn id="3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اّطفال، خلف، أبيض، بطانية، تصوير، إبنة، جذاب، رسم كاريكتوري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WordArt 2"/>
          <p:cNvSpPr>
            <a:spLocks noChangeArrowheads="1" noChangeShapeType="1" noTextEdit="1"/>
          </p:cNvSpPr>
          <p:nvPr/>
        </p:nvSpPr>
        <p:spPr bwMode="auto">
          <a:xfrm>
            <a:off x="5486400" y="3200400"/>
            <a:ext cx="3016250" cy="760413"/>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EG" sz="3600" b="0" i="0" u="none" strike="noStrike" kern="10" cap="none" spc="0" normalizeH="0" baseline="0" noProof="0" dirty="0" smtClean="0">
                <a:ln>
                  <a:noFill/>
                </a:ln>
                <a:solidFill>
                  <a:srgbClr val="000000"/>
                </a:solidFill>
                <a:effectLst/>
                <a:uLnTx/>
                <a:uFillTx/>
                <a:cs typeface="AL-Mateen"/>
              </a:rPr>
              <a:t>الجلسة التدريبية الأولى</a:t>
            </a:r>
            <a:endParaRPr kumimoji="0" lang="ar-EG" sz="3600" b="0" i="0" u="none" strike="noStrike" kern="10" cap="none" spc="0" normalizeH="0" baseline="0" noProof="0" dirty="0">
              <a:ln>
                <a:noFill/>
              </a:ln>
              <a:solidFill>
                <a:srgbClr val="000000"/>
              </a:solidFill>
              <a:effectLst/>
              <a:uLnTx/>
              <a:uFillTx/>
            </a:endParaRPr>
          </a:p>
        </p:txBody>
      </p:sp>
      <p:sp>
        <p:nvSpPr>
          <p:cNvPr id="8" name="Text Box 28"/>
          <p:cNvSpPr txBox="1"/>
          <p:nvPr/>
        </p:nvSpPr>
        <p:spPr>
          <a:xfrm>
            <a:off x="2286000" y="4180936"/>
            <a:ext cx="5177155" cy="2066290"/>
          </a:xfrm>
          <a:prstGeom prst="flowChartAlternateProcess">
            <a:avLst/>
          </a:prstGeom>
          <a:solidFill>
            <a:sysClr val="window" lastClr="FFFFFF"/>
          </a:solidFill>
          <a:ln w="25400" cap="flat" cmpd="sng" algn="ctr">
            <a:solidFill>
              <a:srgbClr val="4F81BD"/>
            </a:solidFill>
            <a:prstDash val="solid"/>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algn="ctr" rtl="1">
              <a:lnSpc>
                <a:spcPct val="115000"/>
              </a:lnSpc>
              <a:spcAft>
                <a:spcPts val="1000"/>
              </a:spcAft>
            </a:pPr>
            <a:r>
              <a:rPr lang="en-US" sz="4800">
                <a:ln>
                  <a:noFill/>
                </a:ln>
                <a:solidFill>
                  <a:srgbClr val="0070C0"/>
                </a:solidFill>
                <a:effectLst>
                  <a:outerShdw blurRad="69850" dist="43180" dir="5400000" sx="0" sy="0">
                    <a:srgbClr val="000000">
                      <a:alpha val="65000"/>
                    </a:srgbClr>
                  </a:outerShdw>
                </a:effectLst>
                <a:latin typeface="Calibri"/>
                <a:ea typeface="Calibri"/>
                <a:cs typeface="Arial"/>
              </a:rPr>
              <a:t> </a:t>
            </a:r>
            <a:endParaRPr lang="en-US" sz="1100">
              <a:effectLst/>
              <a:latin typeface="Calibri"/>
              <a:ea typeface="Calibri"/>
              <a:cs typeface="Arial"/>
            </a:endParaRPr>
          </a:p>
        </p:txBody>
      </p:sp>
      <p:sp>
        <p:nvSpPr>
          <p:cNvPr id="9" name="Text Box 4"/>
          <p:cNvSpPr txBox="1"/>
          <p:nvPr/>
        </p:nvSpPr>
        <p:spPr>
          <a:xfrm>
            <a:off x="2422842" y="4228561"/>
            <a:ext cx="4903470" cy="1971040"/>
          </a:xfrm>
          <a:prstGeom prst="rect">
            <a:avLst/>
          </a:prstGeom>
          <a:noFill/>
          <a:ln>
            <a:noFill/>
          </a:ln>
          <a:effectLst/>
        </p:spPr>
        <p:txBody>
          <a:bodyPr rot="0" spcFirstLastPara="0" vert="horz" wrap="square" lIns="91440" tIns="45720" rIns="91440" bIns="45720" numCol="1" spcCol="0" rtlCol="1" fromWordArt="0" anchor="t" anchorCtr="0" forceAA="0" compatLnSpc="1">
            <a:prstTxWarp prst="textNoShape">
              <a:avLst/>
            </a:prstTxWarp>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rtl="1">
              <a:lnSpc>
                <a:spcPct val="115000"/>
              </a:lnSpc>
              <a:spcAft>
                <a:spcPts val="1000"/>
              </a:spcAft>
            </a:pPr>
            <a:r>
              <a:rPr lang="ar-EG" sz="4800" b="1" cap="all" dirty="0">
                <a:ln>
                  <a:noFill/>
                </a:ln>
                <a:solidFill>
                  <a:srgbClr val="C00000"/>
                </a:solidFill>
                <a:effectLst>
                  <a:reflection blurRad="12700" stA="50000" endPos="50000" dist="5004" dir="5400000" sy="-100000"/>
                </a:effectLst>
                <a:latin typeface="Calibri"/>
                <a:ea typeface="Calibri"/>
                <a:cs typeface="Arial"/>
              </a:rPr>
              <a:t>خصائص النمو العمرية في مرحلة الطفولة</a:t>
            </a:r>
            <a:endParaRPr lang="en-US" sz="1100" dirty="0">
              <a:effectLst/>
              <a:latin typeface="Calibri"/>
              <a:ea typeface="Calibri"/>
              <a:cs typeface="Arial"/>
            </a:endParaRPr>
          </a:p>
        </p:txBody>
      </p:sp>
    </p:spTree>
    <p:extLst>
      <p:ext uri="{BB962C8B-B14F-4D97-AF65-F5344CB8AC3E}">
        <p14:creationId xmlns:p14="http://schemas.microsoft.com/office/powerpoint/2010/main" val="3433963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خلفيات بوربوينت 2020 HD ناعمة وهادئة بدون حقوق | مصراوى الشامل"/>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
            <a:ext cx="9144000" cy="6877050"/>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p:cNvGrpSpPr>
            <a:grpSpLocks/>
          </p:cNvGrpSpPr>
          <p:nvPr/>
        </p:nvGrpSpPr>
        <p:grpSpPr bwMode="auto">
          <a:xfrm>
            <a:off x="2551861" y="533400"/>
            <a:ext cx="4025900" cy="748030"/>
            <a:chOff x="3438" y="2353"/>
            <a:chExt cx="6340" cy="1178"/>
          </a:xfrm>
        </p:grpSpPr>
        <p:sp>
          <p:nvSpPr>
            <p:cNvPr id="8" name="Rectangle 7"/>
            <p:cNvSpPr>
              <a:spLocks noChangeArrowheads="1"/>
            </p:cNvSpPr>
            <p:nvPr/>
          </p:nvSpPr>
          <p:spPr bwMode="auto">
            <a:xfrm>
              <a:off x="3438" y="2353"/>
              <a:ext cx="6340" cy="1178"/>
            </a:xfrm>
            <a:prstGeom prst="rect">
              <a:avLst/>
            </a:prstGeom>
            <a:solidFill>
              <a:srgbClr val="C0504D"/>
            </a:solidFill>
            <a:ln w="25400" cap="flat" cmpd="sng" algn="ctr">
              <a:solidFill>
                <a:srgbClr val="C0504D">
                  <a:shade val="50000"/>
                </a:srgbClr>
              </a:solidFill>
              <a:prstDash val="solid"/>
              <a:headEnd/>
              <a:tailEnd/>
            </a:ln>
            <a:effectLst/>
          </p:spPr>
          <p:txBody>
            <a:bodyPr rot="0" vert="horz" wrap="square" lIns="91440" tIns="45720" rIns="91440" bIns="45720" anchor="t" anchorCtr="0" upright="1">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SA" sz="2400" b="0" i="0" u="none" strike="noStrike" kern="0" cap="none" spc="0" normalizeH="0" baseline="0" noProof="0" dirty="0">
                  <a:ln>
                    <a:noFill/>
                  </a:ln>
                  <a:solidFill>
                    <a:sysClr val="window" lastClr="FFFFFF"/>
                  </a:solidFill>
                  <a:effectLst/>
                  <a:uLnTx/>
                  <a:uFillTx/>
                  <a:latin typeface="Arial"/>
                  <a:ea typeface="Calibri"/>
                  <a:cs typeface="AL-Mateen"/>
                </a:rPr>
                <a:t>         نشاط(1)</a:t>
              </a:r>
              <a:endParaRPr kumimoji="0" lang="en-US" sz="1100" b="0" i="0" u="none" strike="noStrike" kern="0" cap="none" spc="0" normalizeH="0" baseline="0" noProof="0" dirty="0">
                <a:ln>
                  <a:noFill/>
                </a:ln>
                <a:solidFill>
                  <a:sysClr val="window" lastClr="FFFFFF"/>
                </a:solidFill>
                <a:effectLst/>
                <a:uLnTx/>
                <a:uFillTx/>
                <a:latin typeface="Calibri"/>
                <a:ea typeface="Calibri"/>
                <a:cs typeface="Arial"/>
              </a:endParaRPr>
            </a:p>
          </p:txBody>
        </p:sp>
        <p:sp>
          <p:nvSpPr>
            <p:cNvPr id="9" name="Oval 8" descr="images"/>
            <p:cNvSpPr>
              <a:spLocks noChangeArrowheads="1"/>
            </p:cNvSpPr>
            <p:nvPr/>
          </p:nvSpPr>
          <p:spPr bwMode="auto">
            <a:xfrm>
              <a:off x="8191" y="2450"/>
              <a:ext cx="1440" cy="1062"/>
            </a:xfrm>
            <a:prstGeom prst="ellipse">
              <a:avLst/>
            </a:prstGeom>
            <a:blipFill dpi="0" rotWithShape="0">
              <a:blip r:embed="rId3"/>
              <a:srcRect/>
              <a:stretch>
                <a:fillRect/>
              </a:stretch>
            </a:blipFill>
            <a:ln w="9525">
              <a:solidFill>
                <a:srgbClr val="000000"/>
              </a:solidFill>
              <a:round/>
              <a:headEnd/>
              <a:tailEnd/>
            </a:ln>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endParaRPr>
            </a:p>
          </p:txBody>
        </p:sp>
        <p:sp>
          <p:nvSpPr>
            <p:cNvPr id="10" name="Oval 9" descr="images"/>
            <p:cNvSpPr>
              <a:spLocks noChangeArrowheads="1"/>
            </p:cNvSpPr>
            <p:nvPr/>
          </p:nvSpPr>
          <p:spPr bwMode="auto">
            <a:xfrm>
              <a:off x="3590" y="2413"/>
              <a:ext cx="1440" cy="1062"/>
            </a:xfrm>
            <a:prstGeom prst="ellipse">
              <a:avLst/>
            </a:prstGeom>
            <a:blipFill dpi="0" rotWithShape="0">
              <a:blip r:embed="rId3"/>
              <a:srcRect/>
              <a:stretch>
                <a:fillRect/>
              </a:stretch>
            </a:blipFill>
            <a:ln w="9525">
              <a:solidFill>
                <a:srgbClr val="000000"/>
              </a:solidFill>
              <a:round/>
              <a:headEnd/>
              <a:tailEnd/>
            </a:ln>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endParaRPr>
            </a:p>
          </p:txBody>
        </p:sp>
      </p:grpSp>
      <p:graphicFrame>
        <p:nvGraphicFramePr>
          <p:cNvPr id="6" name="Table 5"/>
          <p:cNvGraphicFramePr>
            <a:graphicFrameLocks noGrp="1"/>
          </p:cNvGraphicFramePr>
          <p:nvPr>
            <p:extLst>
              <p:ext uri="{D42A27DB-BD31-4B8C-83A1-F6EECF244321}">
                <p14:modId xmlns:p14="http://schemas.microsoft.com/office/powerpoint/2010/main" val="737067474"/>
              </p:ext>
            </p:extLst>
          </p:nvPr>
        </p:nvGraphicFramePr>
        <p:xfrm>
          <a:off x="1021511" y="1447800"/>
          <a:ext cx="7086600" cy="3329940"/>
        </p:xfrm>
        <a:graphic>
          <a:graphicData uri="http://schemas.openxmlformats.org/drawingml/2006/table">
            <a:tbl>
              <a:tblPr rtl="1" firstRow="1" firstCol="1" bandRow="1"/>
              <a:tblGrid>
                <a:gridCol w="2426795"/>
                <a:gridCol w="4659805"/>
              </a:tblGrid>
              <a:tr h="287258">
                <a:tc>
                  <a:txBody>
                    <a:bodyPr/>
                    <a:lstStyle/>
                    <a:p>
                      <a:pPr algn="ctr" rtl="1">
                        <a:lnSpc>
                          <a:spcPct val="115000"/>
                        </a:lnSpc>
                        <a:spcAft>
                          <a:spcPts val="0"/>
                        </a:spcAft>
                      </a:pPr>
                      <a:r>
                        <a:rPr lang="ar-SA" sz="2000" b="1" dirty="0">
                          <a:solidFill>
                            <a:srgbClr val="FFFFFF"/>
                          </a:solidFill>
                          <a:effectLst/>
                          <a:latin typeface="Calibri"/>
                          <a:ea typeface="Times New Roman"/>
                          <a:cs typeface="Arial"/>
                        </a:rPr>
                        <a:t>النوع</a:t>
                      </a:r>
                      <a:endParaRPr lang="en-US" sz="1100" dirty="0">
                        <a:solidFill>
                          <a:srgbClr val="000000"/>
                        </a:solidFill>
                        <a:effectLst/>
                        <a:latin typeface="Calibri"/>
                        <a:ea typeface="Calibri"/>
                        <a:cs typeface="Arial"/>
                      </a:endParaRPr>
                    </a:p>
                  </a:txBody>
                  <a:tcPr marL="68580" marR="68580" marT="0" marB="0">
                    <a:lnL>
                      <a:noFill/>
                    </a:lnL>
                    <a:lnR>
                      <a:noFill/>
                    </a:lnR>
                    <a:lnT>
                      <a:noFill/>
                    </a:lnT>
                    <a:lnB w="12700" cap="flat" cmpd="sng" algn="ctr">
                      <a:solidFill>
                        <a:srgbClr val="FFFFFF"/>
                      </a:solidFill>
                      <a:prstDash val="solid"/>
                      <a:round/>
                      <a:headEnd type="none" w="med" len="med"/>
                      <a:tailEnd type="none" w="med" len="med"/>
                    </a:lnB>
                    <a:solidFill>
                      <a:srgbClr val="E5B8B7"/>
                    </a:solidFill>
                  </a:tcPr>
                </a:tc>
                <a:tc>
                  <a:txBody>
                    <a:bodyPr/>
                    <a:lstStyle/>
                    <a:p>
                      <a:pPr algn="ctr" rtl="1">
                        <a:lnSpc>
                          <a:spcPct val="115000"/>
                        </a:lnSpc>
                        <a:spcAft>
                          <a:spcPts val="0"/>
                        </a:spcAft>
                      </a:pPr>
                      <a:r>
                        <a:rPr lang="ar-SA" sz="2000" b="1">
                          <a:solidFill>
                            <a:srgbClr val="000000"/>
                          </a:solidFill>
                          <a:effectLst/>
                          <a:latin typeface="Calibri"/>
                          <a:ea typeface="Times New Roman"/>
                          <a:cs typeface="Arial"/>
                        </a:rPr>
                        <a:t>نشاط فردي</a:t>
                      </a:r>
                      <a:endParaRPr lang="en-US" sz="1100">
                        <a:solidFill>
                          <a:srgbClr val="000000"/>
                        </a:solidFill>
                        <a:effectLst/>
                        <a:latin typeface="Calibri"/>
                        <a:ea typeface="Calibri"/>
                        <a:cs typeface="Arial"/>
                      </a:endParaRPr>
                    </a:p>
                  </a:txBody>
                  <a:tcPr marL="68580" marR="68580" marT="0" marB="0">
                    <a:lnL>
                      <a:noFill/>
                    </a:lnL>
                    <a:lnR>
                      <a:noFill/>
                    </a:lnR>
                    <a:lnT>
                      <a:noFill/>
                    </a:lnT>
                    <a:lnB w="12700" cap="flat" cmpd="sng" algn="ctr">
                      <a:solidFill>
                        <a:srgbClr val="FFFFFF"/>
                      </a:solidFill>
                      <a:prstDash val="solid"/>
                      <a:round/>
                      <a:headEnd type="none" w="med" len="med"/>
                      <a:tailEnd type="none" w="med" len="med"/>
                    </a:lnB>
                    <a:solidFill>
                      <a:srgbClr val="E5B8B7"/>
                    </a:solidFill>
                  </a:tcPr>
                </a:tc>
              </a:tr>
              <a:tr h="574516">
                <a:tc>
                  <a:txBody>
                    <a:bodyPr/>
                    <a:lstStyle/>
                    <a:p>
                      <a:pPr algn="ctr" rtl="1">
                        <a:lnSpc>
                          <a:spcPct val="115000"/>
                        </a:lnSpc>
                        <a:spcAft>
                          <a:spcPts val="0"/>
                        </a:spcAft>
                      </a:pPr>
                      <a:r>
                        <a:rPr lang="ar-SA" sz="2000" b="1">
                          <a:solidFill>
                            <a:srgbClr val="FFFFFF"/>
                          </a:solidFill>
                          <a:effectLst/>
                          <a:latin typeface="Calibri"/>
                          <a:ea typeface="Times New Roman"/>
                          <a:cs typeface="Arial"/>
                        </a:rPr>
                        <a:t>الهدف من النشاط</a:t>
                      </a:r>
                      <a:endParaRPr lang="en-US" sz="1100">
                        <a:solidFill>
                          <a:srgbClr val="000000"/>
                        </a:solidFill>
                        <a:effectLst/>
                        <a:latin typeface="Calibri"/>
                        <a:ea typeface="Calibri"/>
                        <a:cs typeface="Arial"/>
                      </a:endParaRPr>
                    </a:p>
                  </a:txBody>
                  <a:tcPr marL="68580" marR="68580" marT="0" marB="0">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43634"/>
                    </a:solidFill>
                  </a:tcPr>
                </a:tc>
                <a:tc>
                  <a:txBody>
                    <a:bodyPr/>
                    <a:lstStyle/>
                    <a:p>
                      <a:pPr algn="ctr" rtl="1">
                        <a:lnSpc>
                          <a:spcPct val="115000"/>
                        </a:lnSpc>
                        <a:spcAft>
                          <a:spcPts val="0"/>
                        </a:spcAft>
                      </a:pPr>
                      <a:r>
                        <a:rPr lang="ar-SA" sz="2000" b="1" dirty="0" smtClean="0">
                          <a:effectLst/>
                          <a:ea typeface="Times New Roman"/>
                          <a:cs typeface="+mn-cs"/>
                        </a:rPr>
                        <a:t>ما هي مراحل النمو عند الأطفال وما هي خصائص النمو العمرية عند الأطفال ؟</a:t>
                      </a:r>
                      <a:endParaRPr lang="en-US" sz="1100" dirty="0">
                        <a:solidFill>
                          <a:srgbClr val="000000"/>
                        </a:solidFill>
                        <a:effectLst/>
                        <a:latin typeface="Calibri"/>
                        <a:ea typeface="Calibri"/>
                        <a:cs typeface="Arial"/>
                      </a:endParaRPr>
                    </a:p>
                  </a:txBody>
                  <a:tcPr marL="68580" marR="68580" marT="0" marB="0">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FA7A6"/>
                    </a:solidFill>
                  </a:tcPr>
                </a:tc>
              </a:tr>
              <a:tr h="287258">
                <a:tc>
                  <a:txBody>
                    <a:bodyPr/>
                    <a:lstStyle/>
                    <a:p>
                      <a:pPr algn="ctr" rtl="1">
                        <a:lnSpc>
                          <a:spcPct val="115000"/>
                        </a:lnSpc>
                        <a:spcAft>
                          <a:spcPts val="0"/>
                        </a:spcAft>
                      </a:pPr>
                      <a:r>
                        <a:rPr lang="ar-SA" sz="2000" b="1">
                          <a:solidFill>
                            <a:srgbClr val="FFFFFF"/>
                          </a:solidFill>
                          <a:effectLst/>
                          <a:latin typeface="Calibri"/>
                          <a:ea typeface="Times New Roman"/>
                          <a:cs typeface="Arial"/>
                        </a:rPr>
                        <a:t>مدة النشاط</a:t>
                      </a:r>
                      <a:endParaRPr lang="en-US" sz="1100">
                        <a:solidFill>
                          <a:srgbClr val="000000"/>
                        </a:solidFill>
                        <a:effectLst/>
                        <a:latin typeface="Calibri"/>
                        <a:ea typeface="Calibri"/>
                        <a:cs typeface="Arial"/>
                      </a:endParaRPr>
                    </a:p>
                  </a:txBody>
                  <a:tcPr marL="68580" marR="68580" marT="0" marB="0">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43634"/>
                    </a:solidFill>
                  </a:tcPr>
                </a:tc>
                <a:tc>
                  <a:txBody>
                    <a:bodyPr/>
                    <a:lstStyle/>
                    <a:p>
                      <a:pPr algn="ctr" rtl="1">
                        <a:lnSpc>
                          <a:spcPct val="115000"/>
                        </a:lnSpc>
                        <a:spcAft>
                          <a:spcPts val="0"/>
                        </a:spcAft>
                      </a:pPr>
                      <a:r>
                        <a:rPr lang="ar-SA" sz="2000" b="1" dirty="0">
                          <a:solidFill>
                            <a:srgbClr val="000000"/>
                          </a:solidFill>
                          <a:effectLst/>
                          <a:latin typeface="Calibri"/>
                          <a:ea typeface="Times New Roman"/>
                          <a:cs typeface="Arial"/>
                        </a:rPr>
                        <a:t>10دقائق</a:t>
                      </a:r>
                      <a:endParaRPr lang="en-US" sz="1100" dirty="0">
                        <a:solidFill>
                          <a:srgbClr val="000000"/>
                        </a:solidFill>
                        <a:effectLst/>
                        <a:latin typeface="Calibri"/>
                        <a:ea typeface="Calibri"/>
                        <a:cs typeface="Arial"/>
                      </a:endParaRPr>
                    </a:p>
                  </a:txBody>
                  <a:tcPr marL="68580" marR="68580" marT="0" marB="0">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DBDB"/>
                    </a:solidFill>
                  </a:tcPr>
                </a:tc>
              </a:tr>
              <a:tr h="287258">
                <a:tc>
                  <a:txBody>
                    <a:bodyPr/>
                    <a:lstStyle/>
                    <a:p>
                      <a:pPr algn="ctr" rtl="1">
                        <a:lnSpc>
                          <a:spcPct val="115000"/>
                        </a:lnSpc>
                        <a:spcAft>
                          <a:spcPts val="0"/>
                        </a:spcAft>
                      </a:pPr>
                      <a:r>
                        <a:rPr lang="ar-SA" sz="2000" b="1">
                          <a:solidFill>
                            <a:srgbClr val="FFFFFF"/>
                          </a:solidFill>
                          <a:effectLst/>
                          <a:latin typeface="Calibri"/>
                          <a:ea typeface="Times New Roman"/>
                          <a:cs typeface="Arial"/>
                        </a:rPr>
                        <a:t>الأدوات</a:t>
                      </a:r>
                      <a:endParaRPr lang="en-US" sz="1100">
                        <a:solidFill>
                          <a:srgbClr val="000000"/>
                        </a:solidFill>
                        <a:effectLst/>
                        <a:latin typeface="Calibri"/>
                        <a:ea typeface="Calibri"/>
                        <a:cs typeface="Arial"/>
                      </a:endParaRPr>
                    </a:p>
                  </a:txBody>
                  <a:tcPr marL="68580" marR="68580" marT="0" marB="0">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43634"/>
                    </a:solidFill>
                  </a:tcPr>
                </a:tc>
                <a:tc>
                  <a:txBody>
                    <a:bodyPr/>
                    <a:lstStyle/>
                    <a:p>
                      <a:pPr algn="ctr" rtl="1">
                        <a:lnSpc>
                          <a:spcPct val="115000"/>
                        </a:lnSpc>
                        <a:spcAft>
                          <a:spcPts val="0"/>
                        </a:spcAft>
                      </a:pPr>
                      <a:r>
                        <a:rPr lang="ar-SA" sz="2000" b="1">
                          <a:solidFill>
                            <a:srgbClr val="000000"/>
                          </a:solidFill>
                          <a:effectLst/>
                          <a:latin typeface="Calibri"/>
                          <a:ea typeface="Times New Roman"/>
                          <a:cs typeface="Arial"/>
                        </a:rPr>
                        <a:t>أقلام-أوراق عمل-سبورة</a:t>
                      </a:r>
                      <a:endParaRPr lang="en-US" sz="1100">
                        <a:solidFill>
                          <a:srgbClr val="000000"/>
                        </a:solidFill>
                        <a:effectLst/>
                        <a:latin typeface="Calibri"/>
                        <a:ea typeface="Calibri"/>
                        <a:cs typeface="Arial"/>
                      </a:endParaRPr>
                    </a:p>
                  </a:txBody>
                  <a:tcPr marL="68580" marR="68580" marT="0" marB="0">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FA7A6"/>
                    </a:solidFill>
                  </a:tcPr>
                </a:tc>
              </a:tr>
              <a:tr h="1436291">
                <a:tc>
                  <a:txBody>
                    <a:bodyPr/>
                    <a:lstStyle/>
                    <a:p>
                      <a:pPr algn="ctr" rtl="1">
                        <a:lnSpc>
                          <a:spcPct val="115000"/>
                        </a:lnSpc>
                        <a:spcAft>
                          <a:spcPts val="0"/>
                        </a:spcAft>
                      </a:pPr>
                      <a:r>
                        <a:rPr lang="ar-SA" sz="2000" b="1" dirty="0">
                          <a:solidFill>
                            <a:srgbClr val="FFFFFF"/>
                          </a:solidFill>
                          <a:effectLst/>
                          <a:latin typeface="Calibri"/>
                          <a:ea typeface="Times New Roman"/>
                          <a:cs typeface="Arial"/>
                        </a:rPr>
                        <a:t>خطوات التنفيذ</a:t>
                      </a:r>
                      <a:endParaRPr lang="en-US" sz="1100" dirty="0">
                        <a:solidFill>
                          <a:srgbClr val="000000"/>
                        </a:solidFill>
                        <a:effectLst/>
                        <a:latin typeface="Calibri"/>
                        <a:ea typeface="Calibri"/>
                        <a:cs typeface="Arial"/>
                      </a:endParaRPr>
                    </a:p>
                  </a:txBody>
                  <a:tcPr marL="68580" marR="68580" marT="0" marB="0">
                    <a:lnL>
                      <a:noFill/>
                    </a:lnL>
                    <a:lnR>
                      <a:noFill/>
                    </a:lnR>
                    <a:lnT w="12700" cap="flat" cmpd="sng" algn="ctr">
                      <a:solidFill>
                        <a:srgbClr val="FFFFFF"/>
                      </a:solidFill>
                      <a:prstDash val="solid"/>
                      <a:round/>
                      <a:headEnd type="none" w="med" len="med"/>
                      <a:tailEnd type="none" w="med" len="med"/>
                    </a:lnT>
                    <a:lnB>
                      <a:noFill/>
                    </a:lnB>
                    <a:solidFill>
                      <a:srgbClr val="943634"/>
                    </a:solidFill>
                  </a:tcPr>
                </a:tc>
                <a:tc>
                  <a:txBody>
                    <a:bodyPr/>
                    <a:lstStyle/>
                    <a:p>
                      <a:pPr marL="342900" lvl="0" indent="-342900" algn="r" rtl="1">
                        <a:lnSpc>
                          <a:spcPct val="115000"/>
                        </a:lnSpc>
                        <a:spcAft>
                          <a:spcPts val="0"/>
                        </a:spcAft>
                        <a:buFont typeface="+mj-lt"/>
                        <a:buAutoNum type="arabicPeriod"/>
                      </a:pPr>
                      <a:r>
                        <a:rPr lang="ar-SA" sz="1800" b="1" dirty="0">
                          <a:solidFill>
                            <a:srgbClr val="000000"/>
                          </a:solidFill>
                          <a:effectLst/>
                          <a:latin typeface="Calibri"/>
                          <a:ea typeface="Times New Roman"/>
                          <a:cs typeface="Arial"/>
                        </a:rPr>
                        <a:t>يقوم كل مشارك في المجموعة تصور واقتراح إجابات للموضوع.</a:t>
                      </a:r>
                      <a:endParaRPr lang="en-US" sz="1050" dirty="0">
                        <a:solidFill>
                          <a:srgbClr val="000000"/>
                        </a:solidFill>
                        <a:effectLst/>
                        <a:latin typeface="Calibri"/>
                        <a:ea typeface="Calibri"/>
                        <a:cs typeface="Arial"/>
                      </a:endParaRPr>
                    </a:p>
                    <a:p>
                      <a:pPr marL="342900" lvl="0" indent="-342900" algn="r" rtl="1">
                        <a:lnSpc>
                          <a:spcPct val="115000"/>
                        </a:lnSpc>
                        <a:spcAft>
                          <a:spcPts val="0"/>
                        </a:spcAft>
                        <a:buFont typeface="+mj-lt"/>
                        <a:buAutoNum type="arabicPeriod"/>
                      </a:pPr>
                      <a:r>
                        <a:rPr lang="ar-SA" sz="1800" b="1" dirty="0">
                          <a:solidFill>
                            <a:srgbClr val="000000"/>
                          </a:solidFill>
                          <a:effectLst/>
                          <a:latin typeface="Calibri"/>
                          <a:ea typeface="Times New Roman"/>
                          <a:cs typeface="Arial"/>
                        </a:rPr>
                        <a:t>يقوم المدرب بالإشراف على المجموعات.</a:t>
                      </a:r>
                      <a:endParaRPr lang="en-US" sz="1050" dirty="0">
                        <a:solidFill>
                          <a:srgbClr val="000000"/>
                        </a:solidFill>
                        <a:effectLst/>
                        <a:latin typeface="Calibri"/>
                        <a:ea typeface="Calibri"/>
                        <a:cs typeface="Arial"/>
                      </a:endParaRPr>
                    </a:p>
                    <a:p>
                      <a:pPr marL="342900" lvl="0" indent="-342900" algn="r" rtl="1">
                        <a:lnSpc>
                          <a:spcPct val="115000"/>
                        </a:lnSpc>
                        <a:spcAft>
                          <a:spcPts val="0"/>
                        </a:spcAft>
                        <a:buFont typeface="+mj-lt"/>
                        <a:buAutoNum type="arabicPeriod"/>
                      </a:pPr>
                      <a:r>
                        <a:rPr lang="ar-SA" sz="1800" b="1" dirty="0">
                          <a:solidFill>
                            <a:srgbClr val="000000"/>
                          </a:solidFill>
                          <a:effectLst/>
                          <a:latin typeface="Calibri"/>
                          <a:ea typeface="Times New Roman"/>
                          <a:cs typeface="Arial"/>
                        </a:rPr>
                        <a:t>تقوم كل مجموعة باستخلاص النتائج التي تم التوصال إليها.</a:t>
                      </a:r>
                      <a:endParaRPr lang="en-US" sz="1050" dirty="0">
                        <a:solidFill>
                          <a:srgbClr val="000000"/>
                        </a:solidFill>
                        <a:effectLst/>
                        <a:latin typeface="Calibri"/>
                        <a:ea typeface="Calibri"/>
                        <a:cs typeface="Arial"/>
                      </a:endParaRPr>
                    </a:p>
                  </a:txBody>
                  <a:tcPr marL="68580" marR="68580" marT="0" marB="0">
                    <a:lnL>
                      <a:noFill/>
                    </a:lnL>
                    <a:lnR>
                      <a:noFill/>
                    </a:lnR>
                    <a:lnT w="12700" cap="flat" cmpd="sng" algn="ctr">
                      <a:solidFill>
                        <a:srgbClr val="FFFFFF"/>
                      </a:solidFill>
                      <a:prstDash val="solid"/>
                      <a:round/>
                      <a:headEnd type="none" w="med" len="med"/>
                      <a:tailEnd type="none" w="med" len="med"/>
                    </a:lnT>
                    <a:lnB>
                      <a:noFill/>
                    </a:lnB>
                    <a:solidFill>
                      <a:srgbClr val="F2DBDB"/>
                    </a:solidFill>
                  </a:tcPr>
                </a:tc>
              </a:tr>
            </a:tbl>
          </a:graphicData>
        </a:graphic>
      </p:graphicFrame>
    </p:spTree>
    <p:extLst>
      <p:ext uri="{BB962C8B-B14F-4D97-AF65-F5344CB8AC3E}">
        <p14:creationId xmlns:p14="http://schemas.microsoft.com/office/powerpoint/2010/main" val="3031548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fltVal val="0"/>
                                          </p:val>
                                        </p:tav>
                                        <p:tav tm="100000">
                                          <p:val>
                                            <p:strVal val="#ppt_w"/>
                                          </p:val>
                                        </p:tav>
                                      </p:tavLst>
                                    </p:anim>
                                    <p:anim calcmode="lin" valueType="num">
                                      <p:cBhvr>
                                        <p:cTn id="13" dur="1000" fill="hold"/>
                                        <p:tgtEl>
                                          <p:spTgt spid="7"/>
                                        </p:tgtEl>
                                        <p:attrNameLst>
                                          <p:attrName>ppt_h</p:attrName>
                                        </p:attrNameLst>
                                      </p:cBhvr>
                                      <p:tavLst>
                                        <p:tav tm="0">
                                          <p:val>
                                            <p:fltVal val="0"/>
                                          </p:val>
                                        </p:tav>
                                        <p:tav tm="100000">
                                          <p:val>
                                            <p:strVal val="#ppt_h"/>
                                          </p:val>
                                        </p:tav>
                                      </p:tavLst>
                                    </p:anim>
                                    <p:anim calcmode="lin" valueType="num">
                                      <p:cBhvr>
                                        <p:cTn id="14" dur="1000" fill="hold"/>
                                        <p:tgtEl>
                                          <p:spTgt spid="7"/>
                                        </p:tgtEl>
                                        <p:attrNameLst>
                                          <p:attrName>style.rotation</p:attrName>
                                        </p:attrNameLst>
                                      </p:cBhvr>
                                      <p:tavLst>
                                        <p:tav tm="0">
                                          <p:val>
                                            <p:fltVal val="90"/>
                                          </p:val>
                                        </p:tav>
                                        <p:tav tm="100000">
                                          <p:val>
                                            <p:fltVal val="0"/>
                                          </p:val>
                                        </p:tav>
                                      </p:tavLst>
                                    </p:anim>
                                    <p:animEffect transition="in" filter="fade">
                                      <p:cBhvr>
                                        <p:cTn id="15" dur="1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randombar(horizontal)">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0 صور خلفيات بوربوينت للعروض مبهرة ورائعة"/>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053794" y="304800"/>
            <a:ext cx="3036409" cy="622222"/>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rtl="1">
              <a:lnSpc>
                <a:spcPct val="115000"/>
              </a:lnSpc>
              <a:spcAft>
                <a:spcPts val="1000"/>
              </a:spcAft>
            </a:pPr>
            <a:r>
              <a:rPr lang="ar-SA" sz="3200" b="1" u="dbl" kern="1800" dirty="0">
                <a:solidFill>
                  <a:srgbClr val="C00000"/>
                </a:solidFill>
                <a:ea typeface="Times New Roman"/>
              </a:rPr>
              <a:t>ما هي مرحلة الطفولة</a:t>
            </a:r>
            <a:endParaRPr lang="en-US" sz="1100" dirty="0">
              <a:ea typeface="Calibri"/>
              <a:cs typeface="Arial"/>
            </a:endParaRPr>
          </a:p>
        </p:txBody>
      </p:sp>
      <p:sp>
        <p:nvSpPr>
          <p:cNvPr id="5" name="Hexagon 4"/>
          <p:cNvSpPr/>
          <p:nvPr/>
        </p:nvSpPr>
        <p:spPr>
          <a:xfrm>
            <a:off x="1828800" y="1600200"/>
            <a:ext cx="5638800" cy="2514600"/>
          </a:xfrm>
          <a:prstGeom prst="hexagon">
            <a:avLst/>
          </a:prstGeom>
        </p:spPr>
        <p:style>
          <a:lnRef idx="2">
            <a:schemeClr val="accent2"/>
          </a:lnRef>
          <a:fillRef idx="1">
            <a:schemeClr val="lt1"/>
          </a:fillRef>
          <a:effectRef idx="0">
            <a:schemeClr val="accent2"/>
          </a:effectRef>
          <a:fontRef idx="minor">
            <a:schemeClr val="dk1"/>
          </a:fontRef>
        </p:style>
        <p:txBody>
          <a:bodyPr rtlCol="1" anchor="ctr"/>
          <a:lstStyle/>
          <a:p>
            <a:pPr algn="r" rtl="1">
              <a:lnSpc>
                <a:spcPct val="115000"/>
              </a:lnSpc>
              <a:spcAft>
                <a:spcPts val="1000"/>
              </a:spcAft>
            </a:pPr>
            <a:r>
              <a:rPr lang="ar-SA" sz="2000" b="1" dirty="0">
                <a:solidFill>
                  <a:srgbClr val="7030A0"/>
                </a:solidFill>
                <a:ea typeface="Calibri"/>
              </a:rPr>
              <a:t>مرحلة الطفولة </a:t>
            </a:r>
            <a:endParaRPr lang="en-US" sz="1050" dirty="0">
              <a:ea typeface="Calibri"/>
              <a:cs typeface="Arial"/>
            </a:endParaRPr>
          </a:p>
          <a:p>
            <a:pPr algn="r" rtl="1">
              <a:lnSpc>
                <a:spcPct val="115000"/>
              </a:lnSpc>
              <a:spcAft>
                <a:spcPts val="1000"/>
              </a:spcAft>
            </a:pPr>
            <a:r>
              <a:rPr lang="ar-SA" b="1" dirty="0">
                <a:solidFill>
                  <a:srgbClr val="0D0D0D"/>
                </a:solidFill>
                <a:ea typeface="Calibri"/>
              </a:rPr>
              <a:t>تعرّف الطفولة بأنّها المرحلة العمرية التي ينمو فيها صغار الكائنات الحية بشكل عام حتى يتمكنوا من الاعتماد على أنفسهم، ويتراوح طول هذه الفترة حسب استطاعة الكائن في تحقيق استقلاله واعتماده على نفسه.</a:t>
            </a:r>
            <a:endParaRPr lang="en-US" sz="1050" dirty="0">
              <a:ea typeface="Calibri"/>
              <a:cs typeface="Arial"/>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90784" y="4343400"/>
            <a:ext cx="2509966" cy="1238250"/>
          </a:xfrm>
          <a:prstGeom prst="rect">
            <a:avLst/>
          </a:prstGeom>
        </p:spPr>
      </p:pic>
    </p:spTree>
    <p:extLst>
      <p:ext uri="{BB962C8B-B14F-4D97-AF65-F5344CB8AC3E}">
        <p14:creationId xmlns:p14="http://schemas.microsoft.com/office/powerpoint/2010/main" val="2867876369"/>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arn(inVertical)">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0 صور خلفيات بوربوينت للعروض مبهرة ورائعة"/>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2875"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667000" y="457200"/>
            <a:ext cx="4572000" cy="976486"/>
          </a:xfrm>
          <a:prstGeom prst="rect">
            <a:avLst/>
          </a:prstGeom>
        </p:spPr>
        <p:txBody>
          <a:bodyPr>
            <a:spAutoFit/>
          </a:bodyPr>
          <a:lstStyle/>
          <a:p>
            <a:pPr algn="r" rtl="1">
              <a:lnSpc>
                <a:spcPct val="115000"/>
              </a:lnSpc>
              <a:spcAft>
                <a:spcPts val="1000"/>
              </a:spcAft>
            </a:pPr>
            <a:r>
              <a:rPr lang="ar-SA" sz="2400" b="1" dirty="0">
                <a:solidFill>
                  <a:srgbClr val="7030A0"/>
                </a:solidFill>
                <a:ea typeface="Calibri"/>
              </a:rPr>
              <a:t>مراحل الطفولة</a:t>
            </a:r>
            <a:endParaRPr lang="en-US" sz="1100" dirty="0">
              <a:ea typeface="Calibri"/>
              <a:cs typeface="Arial"/>
            </a:endParaRPr>
          </a:p>
          <a:p>
            <a:pPr algn="r" rtl="1">
              <a:lnSpc>
                <a:spcPct val="115000"/>
              </a:lnSpc>
              <a:spcAft>
                <a:spcPts val="1000"/>
              </a:spcAft>
            </a:pPr>
            <a:r>
              <a:rPr lang="ar-SA" sz="2000" b="1" dirty="0">
                <a:solidFill>
                  <a:srgbClr val="0D0D0D"/>
                </a:solidFill>
                <a:ea typeface="Calibri"/>
              </a:rPr>
              <a:t> تُقسم فترة الطفولة إلى عدة مراحل، وهي:</a:t>
            </a:r>
            <a:endParaRPr lang="en-US" sz="1100" dirty="0">
              <a:ea typeface="Calibri"/>
              <a:cs typeface="Arial"/>
            </a:endParaRPr>
          </a:p>
        </p:txBody>
      </p:sp>
      <p:sp>
        <p:nvSpPr>
          <p:cNvPr id="6" name="Plaque 5"/>
          <p:cNvSpPr/>
          <p:nvPr/>
        </p:nvSpPr>
        <p:spPr>
          <a:xfrm>
            <a:off x="5029200" y="2057400"/>
            <a:ext cx="2819400" cy="1524000"/>
          </a:xfrm>
          <a:prstGeom prst="plaque">
            <a:avLst/>
          </a:prstGeom>
        </p:spPr>
        <p:style>
          <a:lnRef idx="1">
            <a:schemeClr val="accent6"/>
          </a:lnRef>
          <a:fillRef idx="2">
            <a:schemeClr val="accent6"/>
          </a:fillRef>
          <a:effectRef idx="1">
            <a:schemeClr val="accent6"/>
          </a:effectRef>
          <a:fontRef idx="minor">
            <a:schemeClr val="dk1"/>
          </a:fontRef>
        </p:style>
        <p:txBody>
          <a:bodyPr rtlCol="1" anchor="ctr"/>
          <a:lstStyle/>
          <a:p>
            <a:pPr algn="ctr"/>
            <a:r>
              <a:rPr lang="ar-SA" b="1" dirty="0">
                <a:solidFill>
                  <a:srgbClr val="E36C0A"/>
                </a:solidFill>
                <a:ea typeface="Calibri"/>
              </a:rPr>
              <a:t>مرحلة المهد: </a:t>
            </a:r>
            <a:r>
              <a:rPr lang="ar-SA" b="1" dirty="0">
                <a:solidFill>
                  <a:srgbClr val="0D0D0D"/>
                </a:solidFill>
                <a:ea typeface="Calibri"/>
              </a:rPr>
              <a:t>هي المرحلة التي تبدأ منذ ولادة الطفل إلى أن يبلغ سن السنتين. </a:t>
            </a:r>
            <a:endParaRPr lang="ar-EG" dirty="0"/>
          </a:p>
        </p:txBody>
      </p:sp>
      <p:sp>
        <p:nvSpPr>
          <p:cNvPr id="8" name="Plaque 7"/>
          <p:cNvSpPr/>
          <p:nvPr/>
        </p:nvSpPr>
        <p:spPr>
          <a:xfrm>
            <a:off x="5034951" y="3743145"/>
            <a:ext cx="2237117" cy="1562100"/>
          </a:xfrm>
          <a:prstGeom prst="plaque">
            <a:avLst/>
          </a:prstGeom>
        </p:spPr>
        <p:style>
          <a:lnRef idx="1">
            <a:schemeClr val="accent3"/>
          </a:lnRef>
          <a:fillRef idx="2">
            <a:schemeClr val="accent3"/>
          </a:fillRef>
          <a:effectRef idx="1">
            <a:schemeClr val="accent3"/>
          </a:effectRef>
          <a:fontRef idx="minor">
            <a:schemeClr val="dk1"/>
          </a:fontRef>
        </p:style>
        <p:txBody>
          <a:bodyPr rtlCol="1" anchor="ctr"/>
          <a:lstStyle/>
          <a:p>
            <a:pPr algn="r" rtl="1">
              <a:lnSpc>
                <a:spcPct val="115000"/>
              </a:lnSpc>
              <a:spcAft>
                <a:spcPts val="1000"/>
              </a:spcAft>
            </a:pPr>
            <a:r>
              <a:rPr lang="ar-SA" b="1" dirty="0">
                <a:solidFill>
                  <a:srgbClr val="E36C0A"/>
                </a:solidFill>
                <a:ea typeface="Calibri"/>
              </a:rPr>
              <a:t>مرحلة المراهقة: </a:t>
            </a:r>
            <a:r>
              <a:rPr lang="ar-SA" b="1" dirty="0">
                <a:solidFill>
                  <a:srgbClr val="0D0D0D"/>
                </a:solidFill>
                <a:ea typeface="Calibri"/>
              </a:rPr>
              <a:t>تنتهي ببلوغ الطفل سن الثامنة عشرة.</a:t>
            </a:r>
            <a:endParaRPr lang="en-US" sz="1050" dirty="0">
              <a:ea typeface="Calibri"/>
              <a:cs typeface="Arial"/>
            </a:endParaRPr>
          </a:p>
        </p:txBody>
      </p:sp>
      <p:sp>
        <p:nvSpPr>
          <p:cNvPr id="9" name="Plaque 8"/>
          <p:cNvSpPr/>
          <p:nvPr/>
        </p:nvSpPr>
        <p:spPr>
          <a:xfrm>
            <a:off x="2057399" y="3781245"/>
            <a:ext cx="2760454" cy="1524000"/>
          </a:xfrm>
          <a:prstGeom prst="plaque">
            <a:avLst/>
          </a:prstGeom>
        </p:spPr>
        <p:style>
          <a:lnRef idx="1">
            <a:schemeClr val="accent4"/>
          </a:lnRef>
          <a:fillRef idx="2">
            <a:schemeClr val="accent4"/>
          </a:fillRef>
          <a:effectRef idx="1">
            <a:schemeClr val="accent4"/>
          </a:effectRef>
          <a:fontRef idx="minor">
            <a:schemeClr val="dk1"/>
          </a:fontRef>
        </p:style>
        <p:txBody>
          <a:bodyPr rtlCol="1" anchor="ctr"/>
          <a:lstStyle/>
          <a:p>
            <a:pPr algn="r" rtl="1">
              <a:lnSpc>
                <a:spcPct val="115000"/>
              </a:lnSpc>
              <a:spcAft>
                <a:spcPts val="1000"/>
              </a:spcAft>
            </a:pPr>
            <a:r>
              <a:rPr lang="ar-SA" b="1" dirty="0">
                <a:solidFill>
                  <a:srgbClr val="E36C0A"/>
                </a:solidFill>
                <a:ea typeface="Calibri"/>
              </a:rPr>
              <a:t>مرحلة الطفولة المتأخرة: </a:t>
            </a:r>
            <a:r>
              <a:rPr lang="ar-SA" b="1" dirty="0">
                <a:solidFill>
                  <a:srgbClr val="0D0D0D"/>
                </a:solidFill>
                <a:ea typeface="Calibri"/>
              </a:rPr>
              <a:t>تبدأ من عمر الثماني سنوات وحتى بلوغ الطفل عمر الاثني عشر عاماً. </a:t>
            </a:r>
            <a:endParaRPr lang="en-US" sz="1050" dirty="0">
              <a:ea typeface="Calibri"/>
              <a:cs typeface="Arial"/>
            </a:endParaRPr>
          </a:p>
        </p:txBody>
      </p:sp>
      <p:sp>
        <p:nvSpPr>
          <p:cNvPr id="10" name="Plaque 9"/>
          <p:cNvSpPr/>
          <p:nvPr/>
        </p:nvSpPr>
        <p:spPr>
          <a:xfrm>
            <a:off x="2057399" y="2057400"/>
            <a:ext cx="2779143" cy="1524000"/>
          </a:xfrm>
          <a:prstGeom prst="plaque">
            <a:avLst/>
          </a:prstGeom>
        </p:spPr>
        <p:style>
          <a:lnRef idx="1">
            <a:schemeClr val="accent5"/>
          </a:lnRef>
          <a:fillRef idx="2">
            <a:schemeClr val="accent5"/>
          </a:fillRef>
          <a:effectRef idx="1">
            <a:schemeClr val="accent5"/>
          </a:effectRef>
          <a:fontRef idx="minor">
            <a:schemeClr val="dk1"/>
          </a:fontRef>
        </p:style>
        <p:txBody>
          <a:bodyPr rtlCol="1" anchor="ctr"/>
          <a:lstStyle/>
          <a:p>
            <a:pPr algn="r" rtl="1">
              <a:lnSpc>
                <a:spcPct val="115000"/>
              </a:lnSpc>
              <a:spcAft>
                <a:spcPts val="1000"/>
              </a:spcAft>
            </a:pPr>
            <a:r>
              <a:rPr lang="ar-SA" b="1" dirty="0">
                <a:solidFill>
                  <a:srgbClr val="E36C0A"/>
                </a:solidFill>
                <a:ea typeface="Calibri"/>
              </a:rPr>
              <a:t>مرحلة الطفولة المُبكرة: </a:t>
            </a:r>
            <a:r>
              <a:rPr lang="ar-SA" b="1" dirty="0">
                <a:solidFill>
                  <a:srgbClr val="0D0D0D"/>
                </a:solidFill>
                <a:ea typeface="Calibri"/>
              </a:rPr>
              <a:t>بداية هذه المرحلة عند بلوغ الطفل عمر العامين ونهايتها في عمر الثماني سنوات. </a:t>
            </a:r>
            <a:endParaRPr lang="en-US" sz="1050" dirty="0">
              <a:ea typeface="Calibri"/>
              <a:cs typeface="Arial"/>
            </a:endParaRPr>
          </a:p>
        </p:txBody>
      </p:sp>
    </p:spTree>
    <p:extLst>
      <p:ext uri="{BB962C8B-B14F-4D97-AF65-F5344CB8AC3E}">
        <p14:creationId xmlns:p14="http://schemas.microsoft.com/office/powerpoint/2010/main" val="1166886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randombar(horizontal)">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80">
                                          <p:stCondLst>
                                            <p:cond delay="0"/>
                                          </p:stCondLst>
                                        </p:cTn>
                                        <p:tgtEl>
                                          <p:spTgt spid="6"/>
                                        </p:tgtEl>
                                      </p:cBhvr>
                                    </p:animEffect>
                                    <p:anim calcmode="lin" valueType="num">
                                      <p:cBhvr>
                                        <p:cTn id="20"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5" dur="26">
                                          <p:stCondLst>
                                            <p:cond delay="650"/>
                                          </p:stCondLst>
                                        </p:cTn>
                                        <p:tgtEl>
                                          <p:spTgt spid="6"/>
                                        </p:tgtEl>
                                      </p:cBhvr>
                                      <p:to x="100000" y="60000"/>
                                    </p:animScale>
                                    <p:animScale>
                                      <p:cBhvr>
                                        <p:cTn id="26" dur="166" decel="50000">
                                          <p:stCondLst>
                                            <p:cond delay="676"/>
                                          </p:stCondLst>
                                        </p:cTn>
                                        <p:tgtEl>
                                          <p:spTgt spid="6"/>
                                        </p:tgtEl>
                                      </p:cBhvr>
                                      <p:to x="100000" y="100000"/>
                                    </p:animScale>
                                    <p:animScale>
                                      <p:cBhvr>
                                        <p:cTn id="27" dur="26">
                                          <p:stCondLst>
                                            <p:cond delay="1312"/>
                                          </p:stCondLst>
                                        </p:cTn>
                                        <p:tgtEl>
                                          <p:spTgt spid="6"/>
                                        </p:tgtEl>
                                      </p:cBhvr>
                                      <p:to x="100000" y="80000"/>
                                    </p:animScale>
                                    <p:animScale>
                                      <p:cBhvr>
                                        <p:cTn id="28" dur="166" decel="50000">
                                          <p:stCondLst>
                                            <p:cond delay="1338"/>
                                          </p:stCondLst>
                                        </p:cTn>
                                        <p:tgtEl>
                                          <p:spTgt spid="6"/>
                                        </p:tgtEl>
                                      </p:cBhvr>
                                      <p:to x="100000" y="100000"/>
                                    </p:animScale>
                                    <p:animScale>
                                      <p:cBhvr>
                                        <p:cTn id="29" dur="26">
                                          <p:stCondLst>
                                            <p:cond delay="1642"/>
                                          </p:stCondLst>
                                        </p:cTn>
                                        <p:tgtEl>
                                          <p:spTgt spid="6"/>
                                        </p:tgtEl>
                                      </p:cBhvr>
                                      <p:to x="100000" y="90000"/>
                                    </p:animScale>
                                    <p:animScale>
                                      <p:cBhvr>
                                        <p:cTn id="30" dur="166" decel="50000">
                                          <p:stCondLst>
                                            <p:cond delay="1668"/>
                                          </p:stCondLst>
                                        </p:cTn>
                                        <p:tgtEl>
                                          <p:spTgt spid="6"/>
                                        </p:tgtEl>
                                      </p:cBhvr>
                                      <p:to x="100000" y="100000"/>
                                    </p:animScale>
                                    <p:animScale>
                                      <p:cBhvr>
                                        <p:cTn id="31" dur="26">
                                          <p:stCondLst>
                                            <p:cond delay="1808"/>
                                          </p:stCondLst>
                                        </p:cTn>
                                        <p:tgtEl>
                                          <p:spTgt spid="6"/>
                                        </p:tgtEl>
                                      </p:cBhvr>
                                      <p:to x="100000" y="95000"/>
                                    </p:animScale>
                                    <p:animScale>
                                      <p:cBhvr>
                                        <p:cTn id="32" dur="166" decel="50000">
                                          <p:stCondLst>
                                            <p:cond delay="1834"/>
                                          </p:stCondLst>
                                        </p:cTn>
                                        <p:tgtEl>
                                          <p:spTgt spid="6"/>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26"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580">
                                          <p:stCondLst>
                                            <p:cond delay="0"/>
                                          </p:stCondLst>
                                        </p:cTn>
                                        <p:tgtEl>
                                          <p:spTgt spid="10"/>
                                        </p:tgtEl>
                                      </p:cBhvr>
                                    </p:animEffect>
                                    <p:anim calcmode="lin" valueType="num">
                                      <p:cBhvr>
                                        <p:cTn id="3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3" dur="26">
                                          <p:stCondLst>
                                            <p:cond delay="650"/>
                                          </p:stCondLst>
                                        </p:cTn>
                                        <p:tgtEl>
                                          <p:spTgt spid="10"/>
                                        </p:tgtEl>
                                      </p:cBhvr>
                                      <p:to x="100000" y="60000"/>
                                    </p:animScale>
                                    <p:animScale>
                                      <p:cBhvr>
                                        <p:cTn id="44" dur="166" decel="50000">
                                          <p:stCondLst>
                                            <p:cond delay="676"/>
                                          </p:stCondLst>
                                        </p:cTn>
                                        <p:tgtEl>
                                          <p:spTgt spid="10"/>
                                        </p:tgtEl>
                                      </p:cBhvr>
                                      <p:to x="100000" y="100000"/>
                                    </p:animScale>
                                    <p:animScale>
                                      <p:cBhvr>
                                        <p:cTn id="45" dur="26">
                                          <p:stCondLst>
                                            <p:cond delay="1312"/>
                                          </p:stCondLst>
                                        </p:cTn>
                                        <p:tgtEl>
                                          <p:spTgt spid="10"/>
                                        </p:tgtEl>
                                      </p:cBhvr>
                                      <p:to x="100000" y="80000"/>
                                    </p:animScale>
                                    <p:animScale>
                                      <p:cBhvr>
                                        <p:cTn id="46" dur="166" decel="50000">
                                          <p:stCondLst>
                                            <p:cond delay="1338"/>
                                          </p:stCondLst>
                                        </p:cTn>
                                        <p:tgtEl>
                                          <p:spTgt spid="10"/>
                                        </p:tgtEl>
                                      </p:cBhvr>
                                      <p:to x="100000" y="100000"/>
                                    </p:animScale>
                                    <p:animScale>
                                      <p:cBhvr>
                                        <p:cTn id="47" dur="26">
                                          <p:stCondLst>
                                            <p:cond delay="1642"/>
                                          </p:stCondLst>
                                        </p:cTn>
                                        <p:tgtEl>
                                          <p:spTgt spid="10"/>
                                        </p:tgtEl>
                                      </p:cBhvr>
                                      <p:to x="100000" y="90000"/>
                                    </p:animScale>
                                    <p:animScale>
                                      <p:cBhvr>
                                        <p:cTn id="48" dur="166" decel="50000">
                                          <p:stCondLst>
                                            <p:cond delay="1668"/>
                                          </p:stCondLst>
                                        </p:cTn>
                                        <p:tgtEl>
                                          <p:spTgt spid="10"/>
                                        </p:tgtEl>
                                      </p:cBhvr>
                                      <p:to x="100000" y="100000"/>
                                    </p:animScale>
                                    <p:animScale>
                                      <p:cBhvr>
                                        <p:cTn id="49" dur="26">
                                          <p:stCondLst>
                                            <p:cond delay="1808"/>
                                          </p:stCondLst>
                                        </p:cTn>
                                        <p:tgtEl>
                                          <p:spTgt spid="10"/>
                                        </p:tgtEl>
                                      </p:cBhvr>
                                      <p:to x="100000" y="95000"/>
                                    </p:animScale>
                                    <p:animScale>
                                      <p:cBhvr>
                                        <p:cTn id="50" dur="166" decel="50000">
                                          <p:stCondLst>
                                            <p:cond delay="1834"/>
                                          </p:stCondLst>
                                        </p:cTn>
                                        <p:tgtEl>
                                          <p:spTgt spid="10"/>
                                        </p:tgtEl>
                                      </p:cBhvr>
                                      <p:to x="100000" y="100000"/>
                                    </p:animScale>
                                  </p:childTnLst>
                                </p:cTn>
                              </p:par>
                            </p:childTnLst>
                          </p:cTn>
                        </p:par>
                      </p:childTnLst>
                    </p:cTn>
                  </p:par>
                  <p:par>
                    <p:cTn id="51" fill="hold">
                      <p:stCondLst>
                        <p:cond delay="indefinite"/>
                      </p:stCondLst>
                      <p:childTnLst>
                        <p:par>
                          <p:cTn id="52" fill="hold">
                            <p:stCondLst>
                              <p:cond delay="0"/>
                            </p:stCondLst>
                            <p:childTnLst>
                              <p:par>
                                <p:cTn id="53" presetID="26" presetClass="entr" presetSubtype="0"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wipe(down)">
                                      <p:cBhvr>
                                        <p:cTn id="55" dur="580">
                                          <p:stCondLst>
                                            <p:cond delay="0"/>
                                          </p:stCondLst>
                                        </p:cTn>
                                        <p:tgtEl>
                                          <p:spTgt spid="9"/>
                                        </p:tgtEl>
                                      </p:cBhvr>
                                    </p:animEffect>
                                    <p:anim calcmode="lin" valueType="num">
                                      <p:cBhvr>
                                        <p:cTn id="56"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61" dur="26">
                                          <p:stCondLst>
                                            <p:cond delay="650"/>
                                          </p:stCondLst>
                                        </p:cTn>
                                        <p:tgtEl>
                                          <p:spTgt spid="9"/>
                                        </p:tgtEl>
                                      </p:cBhvr>
                                      <p:to x="100000" y="60000"/>
                                    </p:animScale>
                                    <p:animScale>
                                      <p:cBhvr>
                                        <p:cTn id="62" dur="166" decel="50000">
                                          <p:stCondLst>
                                            <p:cond delay="676"/>
                                          </p:stCondLst>
                                        </p:cTn>
                                        <p:tgtEl>
                                          <p:spTgt spid="9"/>
                                        </p:tgtEl>
                                      </p:cBhvr>
                                      <p:to x="100000" y="100000"/>
                                    </p:animScale>
                                    <p:animScale>
                                      <p:cBhvr>
                                        <p:cTn id="63" dur="26">
                                          <p:stCondLst>
                                            <p:cond delay="1312"/>
                                          </p:stCondLst>
                                        </p:cTn>
                                        <p:tgtEl>
                                          <p:spTgt spid="9"/>
                                        </p:tgtEl>
                                      </p:cBhvr>
                                      <p:to x="100000" y="80000"/>
                                    </p:animScale>
                                    <p:animScale>
                                      <p:cBhvr>
                                        <p:cTn id="64" dur="166" decel="50000">
                                          <p:stCondLst>
                                            <p:cond delay="1338"/>
                                          </p:stCondLst>
                                        </p:cTn>
                                        <p:tgtEl>
                                          <p:spTgt spid="9"/>
                                        </p:tgtEl>
                                      </p:cBhvr>
                                      <p:to x="100000" y="100000"/>
                                    </p:animScale>
                                    <p:animScale>
                                      <p:cBhvr>
                                        <p:cTn id="65" dur="26">
                                          <p:stCondLst>
                                            <p:cond delay="1642"/>
                                          </p:stCondLst>
                                        </p:cTn>
                                        <p:tgtEl>
                                          <p:spTgt spid="9"/>
                                        </p:tgtEl>
                                      </p:cBhvr>
                                      <p:to x="100000" y="90000"/>
                                    </p:animScale>
                                    <p:animScale>
                                      <p:cBhvr>
                                        <p:cTn id="66" dur="166" decel="50000">
                                          <p:stCondLst>
                                            <p:cond delay="1668"/>
                                          </p:stCondLst>
                                        </p:cTn>
                                        <p:tgtEl>
                                          <p:spTgt spid="9"/>
                                        </p:tgtEl>
                                      </p:cBhvr>
                                      <p:to x="100000" y="100000"/>
                                    </p:animScale>
                                    <p:animScale>
                                      <p:cBhvr>
                                        <p:cTn id="67" dur="26">
                                          <p:stCondLst>
                                            <p:cond delay="1808"/>
                                          </p:stCondLst>
                                        </p:cTn>
                                        <p:tgtEl>
                                          <p:spTgt spid="9"/>
                                        </p:tgtEl>
                                      </p:cBhvr>
                                      <p:to x="100000" y="95000"/>
                                    </p:animScale>
                                    <p:animScale>
                                      <p:cBhvr>
                                        <p:cTn id="68" dur="166" decel="50000">
                                          <p:stCondLst>
                                            <p:cond delay="1834"/>
                                          </p:stCondLst>
                                        </p:cTn>
                                        <p:tgtEl>
                                          <p:spTgt spid="9"/>
                                        </p:tgtEl>
                                      </p:cBhvr>
                                      <p:to x="100000" y="100000"/>
                                    </p:animScale>
                                  </p:childTnLst>
                                </p:cTn>
                              </p:par>
                            </p:childTnLst>
                          </p:cTn>
                        </p:par>
                      </p:childTnLst>
                    </p:cTn>
                  </p:par>
                  <p:par>
                    <p:cTn id="69" fill="hold">
                      <p:stCondLst>
                        <p:cond delay="indefinite"/>
                      </p:stCondLst>
                      <p:childTnLst>
                        <p:par>
                          <p:cTn id="70" fill="hold">
                            <p:stCondLst>
                              <p:cond delay="0"/>
                            </p:stCondLst>
                            <p:childTnLst>
                              <p:par>
                                <p:cTn id="71" presetID="26" presetClass="entr" presetSubtype="0" fill="hold" grpId="0" nodeType="click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wipe(down)">
                                      <p:cBhvr>
                                        <p:cTn id="73" dur="580">
                                          <p:stCondLst>
                                            <p:cond delay="0"/>
                                          </p:stCondLst>
                                        </p:cTn>
                                        <p:tgtEl>
                                          <p:spTgt spid="8"/>
                                        </p:tgtEl>
                                      </p:cBhvr>
                                    </p:animEffect>
                                    <p:anim calcmode="lin" valueType="num">
                                      <p:cBhvr>
                                        <p:cTn id="7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79" dur="26">
                                          <p:stCondLst>
                                            <p:cond delay="650"/>
                                          </p:stCondLst>
                                        </p:cTn>
                                        <p:tgtEl>
                                          <p:spTgt spid="8"/>
                                        </p:tgtEl>
                                      </p:cBhvr>
                                      <p:to x="100000" y="60000"/>
                                    </p:animScale>
                                    <p:animScale>
                                      <p:cBhvr>
                                        <p:cTn id="80" dur="166" decel="50000">
                                          <p:stCondLst>
                                            <p:cond delay="676"/>
                                          </p:stCondLst>
                                        </p:cTn>
                                        <p:tgtEl>
                                          <p:spTgt spid="8"/>
                                        </p:tgtEl>
                                      </p:cBhvr>
                                      <p:to x="100000" y="100000"/>
                                    </p:animScale>
                                    <p:animScale>
                                      <p:cBhvr>
                                        <p:cTn id="81" dur="26">
                                          <p:stCondLst>
                                            <p:cond delay="1312"/>
                                          </p:stCondLst>
                                        </p:cTn>
                                        <p:tgtEl>
                                          <p:spTgt spid="8"/>
                                        </p:tgtEl>
                                      </p:cBhvr>
                                      <p:to x="100000" y="80000"/>
                                    </p:animScale>
                                    <p:animScale>
                                      <p:cBhvr>
                                        <p:cTn id="82" dur="166" decel="50000">
                                          <p:stCondLst>
                                            <p:cond delay="1338"/>
                                          </p:stCondLst>
                                        </p:cTn>
                                        <p:tgtEl>
                                          <p:spTgt spid="8"/>
                                        </p:tgtEl>
                                      </p:cBhvr>
                                      <p:to x="100000" y="100000"/>
                                    </p:animScale>
                                    <p:animScale>
                                      <p:cBhvr>
                                        <p:cTn id="83" dur="26">
                                          <p:stCondLst>
                                            <p:cond delay="1642"/>
                                          </p:stCondLst>
                                        </p:cTn>
                                        <p:tgtEl>
                                          <p:spTgt spid="8"/>
                                        </p:tgtEl>
                                      </p:cBhvr>
                                      <p:to x="100000" y="90000"/>
                                    </p:animScale>
                                    <p:animScale>
                                      <p:cBhvr>
                                        <p:cTn id="84" dur="166" decel="50000">
                                          <p:stCondLst>
                                            <p:cond delay="1668"/>
                                          </p:stCondLst>
                                        </p:cTn>
                                        <p:tgtEl>
                                          <p:spTgt spid="8"/>
                                        </p:tgtEl>
                                      </p:cBhvr>
                                      <p:to x="100000" y="100000"/>
                                    </p:animScale>
                                    <p:animScale>
                                      <p:cBhvr>
                                        <p:cTn id="85" dur="26">
                                          <p:stCondLst>
                                            <p:cond delay="1808"/>
                                          </p:stCondLst>
                                        </p:cTn>
                                        <p:tgtEl>
                                          <p:spTgt spid="8"/>
                                        </p:tgtEl>
                                      </p:cBhvr>
                                      <p:to x="100000" y="95000"/>
                                    </p:animScale>
                                    <p:animScale>
                                      <p:cBhvr>
                                        <p:cTn id="86"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8" grpId="0" animBg="1"/>
      <p:bldP spid="9"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0 صور خلفيات بوربوينت للعروض مبهرة ورائعة"/>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971800" y="304800"/>
            <a:ext cx="3752950" cy="622222"/>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rtl="1">
              <a:lnSpc>
                <a:spcPct val="115000"/>
              </a:lnSpc>
              <a:spcAft>
                <a:spcPts val="1000"/>
              </a:spcAft>
            </a:pPr>
            <a:r>
              <a:rPr lang="ar-SA" sz="3200" b="1" u="dbl" kern="1800" dirty="0">
                <a:solidFill>
                  <a:srgbClr val="C00000"/>
                </a:solidFill>
                <a:ea typeface="Times New Roman"/>
              </a:rPr>
              <a:t>خصائص النمو عند الأطفال</a:t>
            </a:r>
            <a:endParaRPr lang="en-US" sz="1100" dirty="0">
              <a:ea typeface="Calibri"/>
              <a:cs typeface="Arial"/>
            </a:endParaRPr>
          </a:p>
        </p:txBody>
      </p:sp>
      <p:sp>
        <p:nvSpPr>
          <p:cNvPr id="5" name="Snip Diagonal Corner Rectangle 4"/>
          <p:cNvSpPr/>
          <p:nvPr/>
        </p:nvSpPr>
        <p:spPr>
          <a:xfrm>
            <a:off x="1828800" y="1447800"/>
            <a:ext cx="6096000" cy="2438399"/>
          </a:xfrm>
          <a:prstGeom prst="snip2DiagRect">
            <a:avLst/>
          </a:prstGeom>
        </p:spPr>
        <p:style>
          <a:lnRef idx="2">
            <a:schemeClr val="accent4"/>
          </a:lnRef>
          <a:fillRef idx="1">
            <a:schemeClr val="lt1"/>
          </a:fillRef>
          <a:effectRef idx="0">
            <a:schemeClr val="accent4"/>
          </a:effectRef>
          <a:fontRef idx="minor">
            <a:schemeClr val="dk1"/>
          </a:fontRef>
        </p:style>
        <p:txBody>
          <a:bodyPr rtlCol="1" anchor="ctr"/>
          <a:lstStyle/>
          <a:p>
            <a:pPr algn="r" rtl="1">
              <a:lnSpc>
                <a:spcPct val="115000"/>
              </a:lnSpc>
              <a:spcAft>
                <a:spcPts val="1000"/>
              </a:spcAft>
            </a:pPr>
            <a:r>
              <a:rPr lang="ar-SA" sz="2000" b="1" dirty="0">
                <a:solidFill>
                  <a:srgbClr val="7030A0"/>
                </a:solidFill>
                <a:ea typeface="Calibri"/>
              </a:rPr>
              <a:t>خصائص النمو عند الأطفال</a:t>
            </a:r>
            <a:endParaRPr lang="en-US" sz="1050" dirty="0">
              <a:ea typeface="Calibri"/>
              <a:cs typeface="Arial"/>
            </a:endParaRPr>
          </a:p>
          <a:p>
            <a:pPr algn="r" rtl="1">
              <a:lnSpc>
                <a:spcPct val="115000"/>
              </a:lnSpc>
              <a:spcAft>
                <a:spcPts val="1000"/>
              </a:spcAft>
            </a:pPr>
            <a:r>
              <a:rPr lang="ar-SA" b="1" dirty="0">
                <a:solidFill>
                  <a:srgbClr val="0D0D0D"/>
                </a:solidFill>
                <a:ea typeface="Calibri"/>
              </a:rPr>
              <a:t> يستخدم مصطلح التنمية لوصف التغييرات في النمو الجسمي للطفل، وكذلك قدرته على تعلم المهارات الاجتماعية، والعاطفية، والسلوكية والتفكير، وكذلك التواصل التي يحتاجها للاستمرار في حياته. كل هذا مرتبط مع بعضه، ويعتمد كل منها على المجالات الأخرى ويؤثر فيها، وفي السنوات الأولى من عمر الطفل يتطور عقله أكثر وأسرع من أي وقت مضى في حياته.</a:t>
            </a:r>
            <a:endParaRPr lang="en-US" sz="1050" dirty="0">
              <a:ea typeface="Calibri"/>
              <a:cs typeface="Arial"/>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48087" y="4114800"/>
            <a:ext cx="3000375" cy="1451213"/>
          </a:xfrm>
          <a:prstGeom prst="rect">
            <a:avLst/>
          </a:prstGeom>
        </p:spPr>
      </p:pic>
    </p:spTree>
    <p:extLst>
      <p:ext uri="{BB962C8B-B14F-4D97-AF65-F5344CB8AC3E}">
        <p14:creationId xmlns:p14="http://schemas.microsoft.com/office/powerpoint/2010/main" val="1166886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randombar(horizontal)">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 calcmode="lin" valueType="num">
                                      <p:cBhvr>
                                        <p:cTn id="14" dur="1000" fill="hold"/>
                                        <p:tgtEl>
                                          <p:spTgt spid="4"/>
                                        </p:tgtEl>
                                        <p:attrNameLst>
                                          <p:attrName>style.rotation</p:attrName>
                                        </p:attrNameLst>
                                      </p:cBhvr>
                                      <p:tavLst>
                                        <p:tav tm="0">
                                          <p:val>
                                            <p:fltVal val="90"/>
                                          </p:val>
                                        </p:tav>
                                        <p:tav tm="100000">
                                          <p:val>
                                            <p:fltVal val="0"/>
                                          </p:val>
                                        </p:tav>
                                      </p:tavLst>
                                    </p:anim>
                                    <p:animEffect transition="in" filter="fade">
                                      <p:cBhvr>
                                        <p:cTn id="15" dur="1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80">
                                          <p:stCondLst>
                                            <p:cond delay="0"/>
                                          </p:stCondLst>
                                        </p:cTn>
                                        <p:tgtEl>
                                          <p:spTgt spid="5"/>
                                        </p:tgtEl>
                                      </p:cBhvr>
                                    </p:animEffect>
                                    <p:anim calcmode="lin" valueType="num">
                                      <p:cBhvr>
                                        <p:cTn id="21"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6" dur="26">
                                          <p:stCondLst>
                                            <p:cond delay="650"/>
                                          </p:stCondLst>
                                        </p:cTn>
                                        <p:tgtEl>
                                          <p:spTgt spid="5"/>
                                        </p:tgtEl>
                                      </p:cBhvr>
                                      <p:to x="100000" y="60000"/>
                                    </p:animScale>
                                    <p:animScale>
                                      <p:cBhvr>
                                        <p:cTn id="27" dur="166" decel="50000">
                                          <p:stCondLst>
                                            <p:cond delay="676"/>
                                          </p:stCondLst>
                                        </p:cTn>
                                        <p:tgtEl>
                                          <p:spTgt spid="5"/>
                                        </p:tgtEl>
                                      </p:cBhvr>
                                      <p:to x="100000" y="100000"/>
                                    </p:animScale>
                                    <p:animScale>
                                      <p:cBhvr>
                                        <p:cTn id="28" dur="26">
                                          <p:stCondLst>
                                            <p:cond delay="1312"/>
                                          </p:stCondLst>
                                        </p:cTn>
                                        <p:tgtEl>
                                          <p:spTgt spid="5"/>
                                        </p:tgtEl>
                                      </p:cBhvr>
                                      <p:to x="100000" y="80000"/>
                                    </p:animScale>
                                    <p:animScale>
                                      <p:cBhvr>
                                        <p:cTn id="29" dur="166" decel="50000">
                                          <p:stCondLst>
                                            <p:cond delay="1338"/>
                                          </p:stCondLst>
                                        </p:cTn>
                                        <p:tgtEl>
                                          <p:spTgt spid="5"/>
                                        </p:tgtEl>
                                      </p:cBhvr>
                                      <p:to x="100000" y="100000"/>
                                    </p:animScale>
                                    <p:animScale>
                                      <p:cBhvr>
                                        <p:cTn id="30" dur="26">
                                          <p:stCondLst>
                                            <p:cond delay="1642"/>
                                          </p:stCondLst>
                                        </p:cTn>
                                        <p:tgtEl>
                                          <p:spTgt spid="5"/>
                                        </p:tgtEl>
                                      </p:cBhvr>
                                      <p:to x="100000" y="90000"/>
                                    </p:animScale>
                                    <p:animScale>
                                      <p:cBhvr>
                                        <p:cTn id="31" dur="166" decel="50000">
                                          <p:stCondLst>
                                            <p:cond delay="1668"/>
                                          </p:stCondLst>
                                        </p:cTn>
                                        <p:tgtEl>
                                          <p:spTgt spid="5"/>
                                        </p:tgtEl>
                                      </p:cBhvr>
                                      <p:to x="100000" y="100000"/>
                                    </p:animScale>
                                    <p:animScale>
                                      <p:cBhvr>
                                        <p:cTn id="32" dur="26">
                                          <p:stCondLst>
                                            <p:cond delay="1808"/>
                                          </p:stCondLst>
                                        </p:cTn>
                                        <p:tgtEl>
                                          <p:spTgt spid="5"/>
                                        </p:tgtEl>
                                      </p:cBhvr>
                                      <p:to x="100000" y="95000"/>
                                    </p:animScale>
                                    <p:animScale>
                                      <p:cBhvr>
                                        <p:cTn id="33"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442</TotalTime>
  <Words>1984</Words>
  <Application>Microsoft Office PowerPoint</Application>
  <PresentationFormat>On-screen Show (4:3)</PresentationFormat>
  <Paragraphs>200</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SoSo</cp:lastModifiedBy>
  <cp:revision>75</cp:revision>
  <dcterms:created xsi:type="dcterms:W3CDTF">2006-08-16T00:00:00Z</dcterms:created>
  <dcterms:modified xsi:type="dcterms:W3CDTF">2022-02-01T11:02:30Z</dcterms:modified>
</cp:coreProperties>
</file>